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5"/>
  </p:notesMasterIdLst>
  <p:sldIdLst>
    <p:sldId id="256" r:id="rId2"/>
    <p:sldId id="298" r:id="rId3"/>
    <p:sldId id="299" r:id="rId4"/>
    <p:sldId id="302" r:id="rId5"/>
    <p:sldId id="301" r:id="rId6"/>
    <p:sldId id="261" r:id="rId7"/>
    <p:sldId id="303" r:id="rId8"/>
    <p:sldId id="304" r:id="rId9"/>
    <p:sldId id="305" r:id="rId10"/>
    <p:sldId id="306" r:id="rId11"/>
    <p:sldId id="307" r:id="rId12"/>
    <p:sldId id="308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548B66-4D59-985D-85D3-65079295D56B}" name="Clarence Ioakim Sy" initials="CS" userId="S::ctsy@outlook.up.edu.ph::093305ad-f10f-46d1-89a1-774fe872a2de" providerId="AD"/>
  <p188:author id="{68ADF877-24C8-DA2E-6710-6E984CDCA7B3}" name="Ioakim Sy" initials="IS" userId="0213f9538ea36aa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515"/>
    <a:srgbClr val="156082"/>
    <a:srgbClr val="158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7488" autoAdjust="0"/>
  </p:normalViewPr>
  <p:slideViewPr>
    <p:cSldViewPr snapToGrid="0">
      <p:cViewPr varScale="1">
        <p:scale>
          <a:sx n="67" d="100"/>
          <a:sy n="67" d="100"/>
        </p:scale>
        <p:origin x="123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1CD1D-26F6-437B-B295-92E7360A4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14CE45DA-E6FD-4AC2-A8ED-8BABA0068C2C}">
      <dgm:prSet/>
      <dgm:spPr/>
      <dgm:t>
        <a:bodyPr/>
        <a:lstStyle/>
        <a:p>
          <a:r>
            <a:rPr lang="en-PH" dirty="0"/>
            <a:t>How does the number of learned students develop over time?</a:t>
          </a:r>
        </a:p>
      </dgm:t>
    </dgm:pt>
    <dgm:pt modelId="{FB0954B3-2163-4284-B93B-6A7F0BA9AFED}" type="parTrans" cxnId="{C74235D8-9F04-4C44-84E2-93F3C1107C8F}">
      <dgm:prSet/>
      <dgm:spPr/>
      <dgm:t>
        <a:bodyPr/>
        <a:lstStyle/>
        <a:p>
          <a:endParaRPr lang="en-PH"/>
        </a:p>
      </dgm:t>
    </dgm:pt>
    <dgm:pt modelId="{E48DEDAD-6EA5-4470-B6F0-FE5DBCF3657D}" type="sibTrans" cxnId="{C74235D8-9F04-4C44-84E2-93F3C1107C8F}">
      <dgm:prSet/>
      <dgm:spPr/>
      <dgm:t>
        <a:bodyPr/>
        <a:lstStyle/>
        <a:p>
          <a:endParaRPr lang="en-PH"/>
        </a:p>
      </dgm:t>
    </dgm:pt>
    <dgm:pt modelId="{F266E586-47CA-4D83-9D26-4C3B52DB7500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Spatial position of high aptitude students in class</a:t>
          </a:r>
        </a:p>
      </dgm:t>
    </dgm:pt>
    <dgm:pt modelId="{52C9F507-8ECD-4CA4-A5E9-CAB08A16B898}" type="parTrans" cxnId="{E48D0C9E-654A-4941-9029-213AD2C75201}">
      <dgm:prSet/>
      <dgm:spPr/>
      <dgm:t>
        <a:bodyPr/>
        <a:lstStyle/>
        <a:p>
          <a:endParaRPr lang="en-PH"/>
        </a:p>
      </dgm:t>
    </dgm:pt>
    <dgm:pt modelId="{5A2C1435-9448-4912-A089-E97606239D01}" type="sibTrans" cxnId="{E48D0C9E-654A-4941-9029-213AD2C75201}">
      <dgm:prSet/>
      <dgm:spPr/>
      <dgm:t>
        <a:bodyPr/>
        <a:lstStyle/>
        <a:p>
          <a:endParaRPr lang="en-PH"/>
        </a:p>
      </dgm:t>
    </dgm:pt>
    <dgm:pt modelId="{2ADD01FD-3ED8-4222-B3A8-D4C3CF1EEB92}">
      <dgm:prSet/>
      <dgm:spPr/>
      <dgm:t>
        <a:bodyPr/>
        <a:lstStyle/>
        <a:p>
          <a:r>
            <a:rPr lang="en-PH" dirty="0"/>
            <a:t>How does the positioning of learned students affect the learning rate of the </a:t>
          </a:r>
          <a:br>
            <a:rPr lang="en-PH" dirty="0"/>
          </a:br>
          <a:r>
            <a:rPr lang="en-PH" dirty="0"/>
            <a:t>class for peer instruction?</a:t>
          </a:r>
        </a:p>
      </dgm:t>
    </dgm:pt>
    <dgm:pt modelId="{4803F9CC-E39D-4297-9A5B-69CAD6648EDD}" type="parTrans" cxnId="{4348DB16-139F-4F83-BB7A-68DCDAE1EEA2}">
      <dgm:prSet/>
      <dgm:spPr/>
      <dgm:t>
        <a:bodyPr/>
        <a:lstStyle/>
        <a:p>
          <a:endParaRPr lang="en-PH"/>
        </a:p>
      </dgm:t>
    </dgm:pt>
    <dgm:pt modelId="{3FC0EA94-C7C6-4A53-BE60-617098866DF7}" type="sibTrans" cxnId="{4348DB16-139F-4F83-BB7A-68DCDAE1EEA2}">
      <dgm:prSet/>
      <dgm:spPr/>
      <dgm:t>
        <a:bodyPr/>
        <a:lstStyle/>
        <a:p>
          <a:endParaRPr lang="en-PH"/>
        </a:p>
      </dgm:t>
    </dgm:pt>
    <dgm:pt modelId="{EFE4E3A9-3933-4F8A-B796-E51756E73DD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Learning rate</a:t>
          </a:r>
        </a:p>
      </dgm:t>
    </dgm:pt>
    <dgm:pt modelId="{BE741754-9305-41C8-859B-CEB93A59AB39}" type="parTrans" cxnId="{7749A7BE-DEA8-4837-A2C1-2218A3E204DE}">
      <dgm:prSet/>
      <dgm:spPr/>
      <dgm:t>
        <a:bodyPr/>
        <a:lstStyle/>
        <a:p>
          <a:endParaRPr lang="en-PH"/>
        </a:p>
      </dgm:t>
    </dgm:pt>
    <dgm:pt modelId="{74B7393D-542B-4C5A-8B27-E85A23692C21}" type="sibTrans" cxnId="{7749A7BE-DEA8-4837-A2C1-2218A3E204DE}">
      <dgm:prSet/>
      <dgm:spPr/>
      <dgm:t>
        <a:bodyPr/>
        <a:lstStyle/>
        <a:p>
          <a:endParaRPr lang="en-PH"/>
        </a:p>
      </dgm:t>
    </dgm:pt>
    <dgm:pt modelId="{8C294C5A-A673-401B-AF34-9EE1F7CD3D34}">
      <dgm:prSet/>
      <dgm:spPr/>
      <dgm:t>
        <a:bodyPr/>
        <a:lstStyle/>
        <a:p>
          <a:r>
            <a:rPr lang="en-PH"/>
            <a:t>Traditional vs peer instruction</a:t>
          </a:r>
        </a:p>
      </dgm:t>
    </dgm:pt>
    <dgm:pt modelId="{12FAE486-E0E4-41B7-8470-D919947C0B9A}" type="parTrans" cxnId="{D9D5F8FA-C3AF-40FF-AF31-3E40FA80831E}">
      <dgm:prSet/>
      <dgm:spPr/>
      <dgm:t>
        <a:bodyPr/>
        <a:lstStyle/>
        <a:p>
          <a:endParaRPr lang="en-PH"/>
        </a:p>
      </dgm:t>
    </dgm:pt>
    <dgm:pt modelId="{501C2AE5-F1CF-47AB-A1F0-CCD3BFAE88F2}" type="sibTrans" cxnId="{D9D5F8FA-C3AF-40FF-AF31-3E40FA80831E}">
      <dgm:prSet/>
      <dgm:spPr/>
      <dgm:t>
        <a:bodyPr/>
        <a:lstStyle/>
        <a:p>
          <a:endParaRPr lang="en-PH"/>
        </a:p>
      </dgm:t>
    </dgm:pt>
    <dgm:pt modelId="{4552F135-ABF2-44B2-AFFE-BAB37FBC2DB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When is peer instruction better than traditional instruction?</a:t>
          </a:r>
        </a:p>
      </dgm:t>
    </dgm:pt>
    <dgm:pt modelId="{310B3F2E-A4FD-4C15-9EA9-5995E24C4D75}" type="parTrans" cxnId="{A54C1CB0-94E0-49C9-BC6C-75EB1AA1A798}">
      <dgm:prSet/>
      <dgm:spPr/>
      <dgm:t>
        <a:bodyPr/>
        <a:lstStyle/>
        <a:p>
          <a:endParaRPr lang="en-PH"/>
        </a:p>
      </dgm:t>
    </dgm:pt>
    <dgm:pt modelId="{D49BE452-4FDF-4583-877E-D699E5F253BD}" type="sibTrans" cxnId="{A54C1CB0-94E0-49C9-BC6C-75EB1AA1A798}">
      <dgm:prSet/>
      <dgm:spPr/>
      <dgm:t>
        <a:bodyPr/>
        <a:lstStyle/>
        <a:p>
          <a:endParaRPr lang="en-PH"/>
        </a:p>
      </dgm:t>
    </dgm:pt>
    <dgm:pt modelId="{77499730-EC08-4926-8262-E1690D5E6F37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Which factors lead to a difference in performance?</a:t>
          </a:r>
        </a:p>
      </dgm:t>
    </dgm:pt>
    <dgm:pt modelId="{019436FE-8C95-4510-8AC2-048B0BAAF880}" type="parTrans" cxnId="{A0586B07-0782-4D6D-88A2-92D45510D3A1}">
      <dgm:prSet/>
      <dgm:spPr/>
      <dgm:t>
        <a:bodyPr/>
        <a:lstStyle/>
        <a:p>
          <a:endParaRPr lang="en-PH"/>
        </a:p>
      </dgm:t>
    </dgm:pt>
    <dgm:pt modelId="{52C808CB-5092-4E25-A32B-2972A64CA7A6}" type="sibTrans" cxnId="{A0586B07-0782-4D6D-88A2-92D45510D3A1}">
      <dgm:prSet/>
      <dgm:spPr/>
      <dgm:t>
        <a:bodyPr/>
        <a:lstStyle/>
        <a:p>
          <a:endParaRPr lang="en-PH"/>
        </a:p>
      </dgm:t>
    </dgm:pt>
    <dgm:pt modelId="{9D4BACD2-FF5B-44A4-83D9-BFCB01B76FBC}" type="pres">
      <dgm:prSet presAssocID="{DAD1CD1D-26F6-437B-B295-92E7360A41C5}" presName="linear" presStyleCnt="0">
        <dgm:presLayoutVars>
          <dgm:animLvl val="lvl"/>
          <dgm:resizeHandles val="exact"/>
        </dgm:presLayoutVars>
      </dgm:prSet>
      <dgm:spPr/>
    </dgm:pt>
    <dgm:pt modelId="{BC756C01-F594-4729-8CD6-00A83A803B36}" type="pres">
      <dgm:prSet presAssocID="{EFE4E3A9-3933-4F8A-B796-E51756E73D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A5F02C-D1B2-4883-83AF-50D9B0EDA903}" type="pres">
      <dgm:prSet presAssocID="{EFE4E3A9-3933-4F8A-B796-E51756E73DD4}" presName="childText" presStyleLbl="revTx" presStyleIdx="0" presStyleCnt="3">
        <dgm:presLayoutVars>
          <dgm:bulletEnabled val="1"/>
        </dgm:presLayoutVars>
      </dgm:prSet>
      <dgm:spPr/>
    </dgm:pt>
    <dgm:pt modelId="{78CD1602-068C-4CCD-BA8E-295F174177AA}" type="pres">
      <dgm:prSet presAssocID="{8C294C5A-A673-401B-AF34-9EE1F7CD3D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719E5F-B1C0-4E17-BA62-283FCC9C5115}" type="pres">
      <dgm:prSet presAssocID="{8C294C5A-A673-401B-AF34-9EE1F7CD3D34}" presName="childText" presStyleLbl="revTx" presStyleIdx="1" presStyleCnt="3">
        <dgm:presLayoutVars>
          <dgm:bulletEnabled val="1"/>
        </dgm:presLayoutVars>
      </dgm:prSet>
      <dgm:spPr/>
    </dgm:pt>
    <dgm:pt modelId="{3161231E-7CBD-4D0A-BCC2-5CD5909181D3}" type="pres">
      <dgm:prSet presAssocID="{F266E586-47CA-4D83-9D26-4C3B52DB75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98C3AE-278B-4F0D-85FD-B6DFF389D083}" type="pres">
      <dgm:prSet presAssocID="{F266E586-47CA-4D83-9D26-4C3B52DB750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0586B07-0782-4D6D-88A2-92D45510D3A1}" srcId="{8C294C5A-A673-401B-AF34-9EE1F7CD3D34}" destId="{77499730-EC08-4926-8262-E1690D5E6F37}" srcOrd="1" destOrd="0" parTransId="{019436FE-8C95-4510-8AC2-048B0BAAF880}" sibTransId="{52C808CB-5092-4E25-A32B-2972A64CA7A6}"/>
    <dgm:cxn modelId="{4348DB16-139F-4F83-BB7A-68DCDAE1EEA2}" srcId="{F266E586-47CA-4D83-9D26-4C3B52DB7500}" destId="{2ADD01FD-3ED8-4222-B3A8-D4C3CF1EEB92}" srcOrd="0" destOrd="0" parTransId="{4803F9CC-E39D-4297-9A5B-69CAD6648EDD}" sibTransId="{3FC0EA94-C7C6-4A53-BE60-617098866DF7}"/>
    <dgm:cxn modelId="{9775ED26-5255-4F66-AA92-FE51720718E3}" type="presOf" srcId="{DAD1CD1D-26F6-437B-B295-92E7360A41C5}" destId="{9D4BACD2-FF5B-44A4-83D9-BFCB01B76FBC}" srcOrd="0" destOrd="0" presId="urn:microsoft.com/office/officeart/2005/8/layout/vList2"/>
    <dgm:cxn modelId="{8F099F43-7AAB-4930-89B0-4538CE553093}" type="presOf" srcId="{77499730-EC08-4926-8262-E1690D5E6F37}" destId="{70719E5F-B1C0-4E17-BA62-283FCC9C5115}" srcOrd="0" destOrd="1" presId="urn:microsoft.com/office/officeart/2005/8/layout/vList2"/>
    <dgm:cxn modelId="{72DBC063-7010-4440-B57A-90DC3D47E262}" type="presOf" srcId="{F266E586-47CA-4D83-9D26-4C3B52DB7500}" destId="{3161231E-7CBD-4D0A-BCC2-5CD5909181D3}" srcOrd="0" destOrd="0" presId="urn:microsoft.com/office/officeart/2005/8/layout/vList2"/>
    <dgm:cxn modelId="{764F0348-9C73-4B74-A722-621D33935B32}" type="presOf" srcId="{4552F135-ABF2-44B2-AFFE-BAB37FBC2DB4}" destId="{70719E5F-B1C0-4E17-BA62-283FCC9C5115}" srcOrd="0" destOrd="0" presId="urn:microsoft.com/office/officeart/2005/8/layout/vList2"/>
    <dgm:cxn modelId="{3914F869-C0AB-4074-8ADC-B8EC1A28C325}" type="presOf" srcId="{2ADD01FD-3ED8-4222-B3A8-D4C3CF1EEB92}" destId="{1198C3AE-278B-4F0D-85FD-B6DFF389D083}" srcOrd="0" destOrd="0" presId="urn:microsoft.com/office/officeart/2005/8/layout/vList2"/>
    <dgm:cxn modelId="{C079E37C-BED4-46AC-AEB4-50C487BE2579}" type="presOf" srcId="{8C294C5A-A673-401B-AF34-9EE1F7CD3D34}" destId="{78CD1602-068C-4CCD-BA8E-295F174177AA}" srcOrd="0" destOrd="0" presId="urn:microsoft.com/office/officeart/2005/8/layout/vList2"/>
    <dgm:cxn modelId="{A4ECDE92-2A2D-4B57-AC3E-4CD1AC694B04}" type="presOf" srcId="{EFE4E3A9-3933-4F8A-B796-E51756E73DD4}" destId="{BC756C01-F594-4729-8CD6-00A83A803B36}" srcOrd="0" destOrd="0" presId="urn:microsoft.com/office/officeart/2005/8/layout/vList2"/>
    <dgm:cxn modelId="{E48D0C9E-654A-4941-9029-213AD2C75201}" srcId="{DAD1CD1D-26F6-437B-B295-92E7360A41C5}" destId="{F266E586-47CA-4D83-9D26-4C3B52DB7500}" srcOrd="2" destOrd="0" parTransId="{52C9F507-8ECD-4CA4-A5E9-CAB08A16B898}" sibTransId="{5A2C1435-9448-4912-A089-E97606239D01}"/>
    <dgm:cxn modelId="{A54C1CB0-94E0-49C9-BC6C-75EB1AA1A798}" srcId="{8C294C5A-A673-401B-AF34-9EE1F7CD3D34}" destId="{4552F135-ABF2-44B2-AFFE-BAB37FBC2DB4}" srcOrd="0" destOrd="0" parTransId="{310B3F2E-A4FD-4C15-9EA9-5995E24C4D75}" sibTransId="{D49BE452-4FDF-4583-877E-D699E5F253BD}"/>
    <dgm:cxn modelId="{7749A7BE-DEA8-4837-A2C1-2218A3E204DE}" srcId="{DAD1CD1D-26F6-437B-B295-92E7360A41C5}" destId="{EFE4E3A9-3933-4F8A-B796-E51756E73DD4}" srcOrd="0" destOrd="0" parTransId="{BE741754-9305-41C8-859B-CEB93A59AB39}" sibTransId="{74B7393D-542B-4C5A-8B27-E85A23692C21}"/>
    <dgm:cxn modelId="{C74235D8-9F04-4C44-84E2-93F3C1107C8F}" srcId="{EFE4E3A9-3933-4F8A-B796-E51756E73DD4}" destId="{14CE45DA-E6FD-4AC2-A8ED-8BABA0068C2C}" srcOrd="0" destOrd="0" parTransId="{FB0954B3-2163-4284-B93B-6A7F0BA9AFED}" sibTransId="{E48DEDAD-6EA5-4470-B6F0-FE5DBCF3657D}"/>
    <dgm:cxn modelId="{D9D5F8FA-C3AF-40FF-AF31-3E40FA80831E}" srcId="{DAD1CD1D-26F6-437B-B295-92E7360A41C5}" destId="{8C294C5A-A673-401B-AF34-9EE1F7CD3D34}" srcOrd="1" destOrd="0" parTransId="{12FAE486-E0E4-41B7-8470-D919947C0B9A}" sibTransId="{501C2AE5-F1CF-47AB-A1F0-CCD3BFAE88F2}"/>
    <dgm:cxn modelId="{F228FCFF-2FD1-4E01-A3A3-3F4424476E00}" type="presOf" srcId="{14CE45DA-E6FD-4AC2-A8ED-8BABA0068C2C}" destId="{65A5F02C-D1B2-4883-83AF-50D9B0EDA903}" srcOrd="0" destOrd="0" presId="urn:microsoft.com/office/officeart/2005/8/layout/vList2"/>
    <dgm:cxn modelId="{A6E4038A-B754-41F9-B3AA-0337C4367442}" type="presParOf" srcId="{9D4BACD2-FF5B-44A4-83D9-BFCB01B76FBC}" destId="{BC756C01-F594-4729-8CD6-00A83A803B36}" srcOrd="0" destOrd="0" presId="urn:microsoft.com/office/officeart/2005/8/layout/vList2"/>
    <dgm:cxn modelId="{692E7F7A-BA58-4835-A7E9-A74008140EFC}" type="presParOf" srcId="{9D4BACD2-FF5B-44A4-83D9-BFCB01B76FBC}" destId="{65A5F02C-D1B2-4883-83AF-50D9B0EDA903}" srcOrd="1" destOrd="0" presId="urn:microsoft.com/office/officeart/2005/8/layout/vList2"/>
    <dgm:cxn modelId="{BAC6AA88-E573-4350-91D9-9026C51284BE}" type="presParOf" srcId="{9D4BACD2-FF5B-44A4-83D9-BFCB01B76FBC}" destId="{78CD1602-068C-4CCD-BA8E-295F174177AA}" srcOrd="2" destOrd="0" presId="urn:microsoft.com/office/officeart/2005/8/layout/vList2"/>
    <dgm:cxn modelId="{41D5720C-F490-46F9-B9AA-A8252C13EBF1}" type="presParOf" srcId="{9D4BACD2-FF5B-44A4-83D9-BFCB01B76FBC}" destId="{70719E5F-B1C0-4E17-BA62-283FCC9C5115}" srcOrd="3" destOrd="0" presId="urn:microsoft.com/office/officeart/2005/8/layout/vList2"/>
    <dgm:cxn modelId="{DB8942D1-17BC-4B19-ACB7-32F2BEE2D892}" type="presParOf" srcId="{9D4BACD2-FF5B-44A4-83D9-BFCB01B76FBC}" destId="{3161231E-7CBD-4D0A-BCC2-5CD5909181D3}" srcOrd="4" destOrd="0" presId="urn:microsoft.com/office/officeart/2005/8/layout/vList2"/>
    <dgm:cxn modelId="{5D0667B8-FA6F-42B9-9BE0-4C8251574216}" type="presParOf" srcId="{9D4BACD2-FF5B-44A4-83D9-BFCB01B76FBC}" destId="{1198C3AE-278B-4F0D-85FD-B6DFF389D08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4A5FF-1979-4D18-8BCE-4A7321039D6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ADB1DF-13F9-42E8-843D-E8BB0C8A53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The classroom is set to be a </a:t>
          </a:r>
          <a:r>
            <a:rPr lang="en-PH" sz="2400" b="1" dirty="0"/>
            <a:t>2D square grid</a:t>
          </a:r>
          <a:r>
            <a:rPr lang="en-PH" sz="2400" dirty="0"/>
            <a:t> of varying lengths.</a:t>
          </a:r>
          <a:endParaRPr lang="en-US" sz="2400" dirty="0"/>
        </a:p>
      </dgm:t>
    </dgm:pt>
    <dgm:pt modelId="{9E868F85-9FE3-4D49-8D85-150148D75219}" type="parTrans" cxnId="{94E27BF7-3A72-47BA-B538-0F65D6603F52}">
      <dgm:prSet/>
      <dgm:spPr/>
      <dgm:t>
        <a:bodyPr/>
        <a:lstStyle/>
        <a:p>
          <a:endParaRPr lang="en-US" sz="2000"/>
        </a:p>
      </dgm:t>
    </dgm:pt>
    <dgm:pt modelId="{3401BE80-5BB1-4117-9904-CAD5548FA719}" type="sibTrans" cxnId="{94E27BF7-3A72-47BA-B538-0F65D6603F52}">
      <dgm:prSet/>
      <dgm:spPr/>
      <dgm:t>
        <a:bodyPr/>
        <a:lstStyle/>
        <a:p>
          <a:endParaRPr lang="en-US" sz="2000"/>
        </a:p>
      </dgm:t>
    </dgm:pt>
    <dgm:pt modelId="{C86639B9-C4BD-437A-8F99-21F0F7C0DD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Students are either </a:t>
          </a:r>
          <a:r>
            <a:rPr lang="en-PH" sz="2400" b="1" dirty="0"/>
            <a:t>learned or not learned.</a:t>
          </a:r>
          <a:endParaRPr lang="en-US" sz="2400" dirty="0"/>
        </a:p>
      </dgm:t>
    </dgm:pt>
    <dgm:pt modelId="{2C84443C-F9B6-409A-9B96-CB624CB5FF0A}" type="parTrans" cxnId="{B308EF51-9A85-4277-8C54-5DAF693FCB62}">
      <dgm:prSet/>
      <dgm:spPr/>
      <dgm:t>
        <a:bodyPr/>
        <a:lstStyle/>
        <a:p>
          <a:endParaRPr lang="en-US" sz="2000"/>
        </a:p>
      </dgm:t>
    </dgm:pt>
    <dgm:pt modelId="{F457A6FE-9007-4C83-A9C6-57DDB7A7D6FB}" type="sibTrans" cxnId="{B308EF51-9A85-4277-8C54-5DAF693FCB62}">
      <dgm:prSet/>
      <dgm:spPr/>
      <dgm:t>
        <a:bodyPr/>
        <a:lstStyle/>
        <a:p>
          <a:endParaRPr lang="en-US" sz="2000"/>
        </a:p>
      </dgm:t>
    </dgm:pt>
    <dgm:pt modelId="{92911202-3326-4DE3-9576-8630037F9E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Simulations are initialized with 4 different seating arrangements (SA): </a:t>
          </a:r>
          <a:br>
            <a:rPr lang="en-PH" sz="2400" dirty="0"/>
          </a:br>
          <a:r>
            <a:rPr lang="en-PH" sz="2400" b="1" dirty="0"/>
            <a:t>inner corner, outer corner, center, random.</a:t>
          </a:r>
          <a:endParaRPr lang="en-US" sz="2400" dirty="0"/>
        </a:p>
      </dgm:t>
    </dgm:pt>
    <dgm:pt modelId="{114A7F27-7694-4BDA-837A-DA3301C80133}" type="parTrans" cxnId="{5FEBFBDA-7FA8-4921-A353-48B1717A0CC3}">
      <dgm:prSet/>
      <dgm:spPr/>
      <dgm:t>
        <a:bodyPr/>
        <a:lstStyle/>
        <a:p>
          <a:endParaRPr lang="en-US" sz="2000"/>
        </a:p>
      </dgm:t>
    </dgm:pt>
    <dgm:pt modelId="{055D8FBD-EA57-49F7-AE42-C7BB620A0072}" type="sibTrans" cxnId="{5FEBFBDA-7FA8-4921-A353-48B1717A0CC3}">
      <dgm:prSet/>
      <dgm:spPr/>
      <dgm:t>
        <a:bodyPr/>
        <a:lstStyle/>
        <a:p>
          <a:endParaRPr lang="en-US" sz="2000"/>
        </a:p>
      </dgm:t>
    </dgm:pt>
    <dgm:pt modelId="{CFC6D04A-FE97-456B-856A-9CD74AD2F9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The simulation is considered done when all students are learned.</a:t>
          </a:r>
          <a:endParaRPr lang="en-US" sz="2400" dirty="0"/>
        </a:p>
      </dgm:t>
    </dgm:pt>
    <dgm:pt modelId="{94A59CBD-E145-40CA-A596-58A7B518EDB7}" type="parTrans" cxnId="{7DEC7130-10CF-46F2-A31F-01E9720A6431}">
      <dgm:prSet/>
      <dgm:spPr/>
      <dgm:t>
        <a:bodyPr/>
        <a:lstStyle/>
        <a:p>
          <a:endParaRPr lang="en-US" sz="2000"/>
        </a:p>
      </dgm:t>
    </dgm:pt>
    <dgm:pt modelId="{6759E177-AAD4-488B-96B0-8828954552FB}" type="sibTrans" cxnId="{7DEC7130-10CF-46F2-A31F-01E9720A6431}">
      <dgm:prSet/>
      <dgm:spPr/>
      <dgm:t>
        <a:bodyPr/>
        <a:lstStyle/>
        <a:p>
          <a:endParaRPr lang="en-US" sz="2000"/>
        </a:p>
      </dgm:t>
    </dgm:pt>
    <dgm:pt modelId="{85BBE915-C31F-434E-A85A-99E286230D77}" type="pres">
      <dgm:prSet presAssocID="{1644A5FF-1979-4D18-8BCE-4A7321039D66}" presName="root" presStyleCnt="0">
        <dgm:presLayoutVars>
          <dgm:dir/>
          <dgm:resizeHandles val="exact"/>
        </dgm:presLayoutVars>
      </dgm:prSet>
      <dgm:spPr/>
    </dgm:pt>
    <dgm:pt modelId="{D792BB7E-9D47-49D3-A4C5-E9BC6CA8C2D3}" type="pres">
      <dgm:prSet presAssocID="{E5ADB1DF-13F9-42E8-843D-E8BB0C8A5319}" presName="compNode" presStyleCnt="0"/>
      <dgm:spPr/>
    </dgm:pt>
    <dgm:pt modelId="{AF6EA85F-F10E-4304-A4C4-C7F2B2A05613}" type="pres">
      <dgm:prSet presAssocID="{E5ADB1DF-13F9-42E8-843D-E8BB0C8A5319}" presName="bgRect" presStyleLbl="bgShp" presStyleIdx="0" presStyleCnt="4"/>
      <dgm:spPr/>
    </dgm:pt>
    <dgm:pt modelId="{78608E4D-0F84-4BCC-AC03-78637E98C13B}" type="pres">
      <dgm:prSet presAssocID="{E5ADB1DF-13F9-42E8-843D-E8BB0C8A53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39AD934A-86C6-48A0-8E24-258A66445C05}" type="pres">
      <dgm:prSet presAssocID="{E5ADB1DF-13F9-42E8-843D-E8BB0C8A5319}" presName="spaceRect" presStyleCnt="0"/>
      <dgm:spPr/>
    </dgm:pt>
    <dgm:pt modelId="{AF2BBDEF-28CB-4569-B686-71B3F6C734F5}" type="pres">
      <dgm:prSet presAssocID="{E5ADB1DF-13F9-42E8-843D-E8BB0C8A5319}" presName="parTx" presStyleLbl="revTx" presStyleIdx="0" presStyleCnt="4">
        <dgm:presLayoutVars>
          <dgm:chMax val="0"/>
          <dgm:chPref val="0"/>
        </dgm:presLayoutVars>
      </dgm:prSet>
      <dgm:spPr/>
    </dgm:pt>
    <dgm:pt modelId="{4FE2E59F-DA3B-4F67-A679-DC9064119EE2}" type="pres">
      <dgm:prSet presAssocID="{3401BE80-5BB1-4117-9904-CAD5548FA719}" presName="sibTrans" presStyleCnt="0"/>
      <dgm:spPr/>
    </dgm:pt>
    <dgm:pt modelId="{44F508C4-1EE8-4BEF-8EF7-4E1C39A464DC}" type="pres">
      <dgm:prSet presAssocID="{C86639B9-C4BD-437A-8F99-21F0F7C0DDF4}" presName="compNode" presStyleCnt="0"/>
      <dgm:spPr/>
    </dgm:pt>
    <dgm:pt modelId="{64B473DC-4802-48C7-BA4C-462AC00B6040}" type="pres">
      <dgm:prSet presAssocID="{C86639B9-C4BD-437A-8F99-21F0F7C0DDF4}" presName="bgRect" presStyleLbl="bgShp" presStyleIdx="1" presStyleCnt="4"/>
      <dgm:spPr/>
    </dgm:pt>
    <dgm:pt modelId="{A332F321-F095-43C9-B3E8-E5848F793A8D}" type="pres">
      <dgm:prSet presAssocID="{C86639B9-C4BD-437A-8F99-21F0F7C0DD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ft Brain with solid fill"/>
        </a:ext>
      </dgm:extLst>
    </dgm:pt>
    <dgm:pt modelId="{E7828751-79D9-44D6-A62F-4DD09D482F8F}" type="pres">
      <dgm:prSet presAssocID="{C86639B9-C4BD-437A-8F99-21F0F7C0DDF4}" presName="spaceRect" presStyleCnt="0"/>
      <dgm:spPr/>
    </dgm:pt>
    <dgm:pt modelId="{4478887B-0D88-4B20-86E5-A27E46C00FF7}" type="pres">
      <dgm:prSet presAssocID="{C86639B9-C4BD-437A-8F99-21F0F7C0DDF4}" presName="parTx" presStyleLbl="revTx" presStyleIdx="1" presStyleCnt="4">
        <dgm:presLayoutVars>
          <dgm:chMax val="0"/>
          <dgm:chPref val="0"/>
        </dgm:presLayoutVars>
      </dgm:prSet>
      <dgm:spPr/>
    </dgm:pt>
    <dgm:pt modelId="{2A4F4DDF-0BB7-4BDC-AEA0-5CB1F3BA1100}" type="pres">
      <dgm:prSet presAssocID="{F457A6FE-9007-4C83-A9C6-57DDB7A7D6FB}" presName="sibTrans" presStyleCnt="0"/>
      <dgm:spPr/>
    </dgm:pt>
    <dgm:pt modelId="{BAE59C24-A9D9-4FFC-8E6F-BF9680FA2C51}" type="pres">
      <dgm:prSet presAssocID="{92911202-3326-4DE3-9576-8630037F9ECD}" presName="compNode" presStyleCnt="0"/>
      <dgm:spPr/>
    </dgm:pt>
    <dgm:pt modelId="{F56BABB5-FE44-4B75-95D0-9022A84C8796}" type="pres">
      <dgm:prSet presAssocID="{92911202-3326-4DE3-9576-8630037F9ECD}" presName="bgRect" presStyleLbl="bgShp" presStyleIdx="2" presStyleCnt="4"/>
      <dgm:spPr/>
    </dgm:pt>
    <dgm:pt modelId="{A6C49B2F-36BA-4575-843A-64D469431550}" type="pres">
      <dgm:prSet presAssocID="{92911202-3326-4DE3-9576-8630037F9E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and chairs with solid fill"/>
        </a:ext>
      </dgm:extLst>
    </dgm:pt>
    <dgm:pt modelId="{F8177651-345C-439A-8AFE-B6E920C532CA}" type="pres">
      <dgm:prSet presAssocID="{92911202-3326-4DE3-9576-8630037F9ECD}" presName="spaceRect" presStyleCnt="0"/>
      <dgm:spPr/>
    </dgm:pt>
    <dgm:pt modelId="{52D143FE-E2DC-4A39-BD02-11141B44497B}" type="pres">
      <dgm:prSet presAssocID="{92911202-3326-4DE3-9576-8630037F9ECD}" presName="parTx" presStyleLbl="revTx" presStyleIdx="2" presStyleCnt="4">
        <dgm:presLayoutVars>
          <dgm:chMax val="0"/>
          <dgm:chPref val="0"/>
        </dgm:presLayoutVars>
      </dgm:prSet>
      <dgm:spPr/>
    </dgm:pt>
    <dgm:pt modelId="{1E2C2E76-5F20-4CFF-BCC2-6238D07F2CE1}" type="pres">
      <dgm:prSet presAssocID="{055D8FBD-EA57-49F7-AE42-C7BB620A0072}" presName="sibTrans" presStyleCnt="0"/>
      <dgm:spPr/>
    </dgm:pt>
    <dgm:pt modelId="{A27A60D4-DF17-4A15-87ED-13C0D86832D3}" type="pres">
      <dgm:prSet presAssocID="{CFC6D04A-FE97-456B-856A-9CD74AD2F99D}" presName="compNode" presStyleCnt="0"/>
      <dgm:spPr/>
    </dgm:pt>
    <dgm:pt modelId="{B12C28DC-7F2C-43B7-ADE3-75A9A67611CC}" type="pres">
      <dgm:prSet presAssocID="{CFC6D04A-FE97-456B-856A-9CD74AD2F99D}" presName="bgRect" presStyleLbl="bgShp" presStyleIdx="3" presStyleCnt="4"/>
      <dgm:spPr/>
    </dgm:pt>
    <dgm:pt modelId="{F464A6E7-F714-4EF6-8F11-2C413A4AD765}" type="pres">
      <dgm:prSet presAssocID="{CFC6D04A-FE97-456B-856A-9CD74AD2F99D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292F290B-D9E2-434C-A6E6-72BE45C93271}" type="pres">
      <dgm:prSet presAssocID="{CFC6D04A-FE97-456B-856A-9CD74AD2F99D}" presName="spaceRect" presStyleCnt="0"/>
      <dgm:spPr/>
    </dgm:pt>
    <dgm:pt modelId="{D6D3BCF5-31FF-4BBB-B74E-74EAC9B615DE}" type="pres">
      <dgm:prSet presAssocID="{CFC6D04A-FE97-456B-856A-9CD74AD2F9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DEC7130-10CF-46F2-A31F-01E9720A6431}" srcId="{1644A5FF-1979-4D18-8BCE-4A7321039D66}" destId="{CFC6D04A-FE97-456B-856A-9CD74AD2F99D}" srcOrd="3" destOrd="0" parTransId="{94A59CBD-E145-40CA-A596-58A7B518EDB7}" sibTransId="{6759E177-AAD4-488B-96B0-8828954552FB}"/>
    <dgm:cxn modelId="{50A08F3C-F971-4F5B-9408-421D7220E8D8}" type="presOf" srcId="{1644A5FF-1979-4D18-8BCE-4A7321039D66}" destId="{85BBE915-C31F-434E-A85A-99E286230D77}" srcOrd="0" destOrd="0" presId="urn:microsoft.com/office/officeart/2018/2/layout/IconVerticalSolidList"/>
    <dgm:cxn modelId="{38F3725B-D1AA-4E80-824E-6328C21816D7}" type="presOf" srcId="{92911202-3326-4DE3-9576-8630037F9ECD}" destId="{52D143FE-E2DC-4A39-BD02-11141B44497B}" srcOrd="0" destOrd="0" presId="urn:microsoft.com/office/officeart/2018/2/layout/IconVerticalSolidList"/>
    <dgm:cxn modelId="{4DF69B61-FF6E-48A2-BE4D-4B378CC9CE6E}" type="presOf" srcId="{C86639B9-C4BD-437A-8F99-21F0F7C0DDF4}" destId="{4478887B-0D88-4B20-86E5-A27E46C00FF7}" srcOrd="0" destOrd="0" presId="urn:microsoft.com/office/officeart/2018/2/layout/IconVerticalSolidList"/>
    <dgm:cxn modelId="{34978467-CE17-434E-BB9D-409DDFEF19A5}" type="presOf" srcId="{E5ADB1DF-13F9-42E8-843D-E8BB0C8A5319}" destId="{AF2BBDEF-28CB-4569-B686-71B3F6C734F5}" srcOrd="0" destOrd="0" presId="urn:microsoft.com/office/officeart/2018/2/layout/IconVerticalSolidList"/>
    <dgm:cxn modelId="{B308EF51-9A85-4277-8C54-5DAF693FCB62}" srcId="{1644A5FF-1979-4D18-8BCE-4A7321039D66}" destId="{C86639B9-C4BD-437A-8F99-21F0F7C0DDF4}" srcOrd="1" destOrd="0" parTransId="{2C84443C-F9B6-409A-9B96-CB624CB5FF0A}" sibTransId="{F457A6FE-9007-4C83-A9C6-57DDB7A7D6FB}"/>
    <dgm:cxn modelId="{42263984-A4EA-4CC7-A580-AE58BB4386BB}" type="presOf" srcId="{CFC6D04A-FE97-456B-856A-9CD74AD2F99D}" destId="{D6D3BCF5-31FF-4BBB-B74E-74EAC9B615DE}" srcOrd="0" destOrd="0" presId="urn:microsoft.com/office/officeart/2018/2/layout/IconVerticalSolidList"/>
    <dgm:cxn modelId="{5FEBFBDA-7FA8-4921-A353-48B1717A0CC3}" srcId="{1644A5FF-1979-4D18-8BCE-4A7321039D66}" destId="{92911202-3326-4DE3-9576-8630037F9ECD}" srcOrd="2" destOrd="0" parTransId="{114A7F27-7694-4BDA-837A-DA3301C80133}" sibTransId="{055D8FBD-EA57-49F7-AE42-C7BB620A0072}"/>
    <dgm:cxn modelId="{94E27BF7-3A72-47BA-B538-0F65D6603F52}" srcId="{1644A5FF-1979-4D18-8BCE-4A7321039D66}" destId="{E5ADB1DF-13F9-42E8-843D-E8BB0C8A5319}" srcOrd="0" destOrd="0" parTransId="{9E868F85-9FE3-4D49-8D85-150148D75219}" sibTransId="{3401BE80-5BB1-4117-9904-CAD5548FA719}"/>
    <dgm:cxn modelId="{63FD9612-2971-4634-AE77-C519B6CEDDB1}" type="presParOf" srcId="{85BBE915-C31F-434E-A85A-99E286230D77}" destId="{D792BB7E-9D47-49D3-A4C5-E9BC6CA8C2D3}" srcOrd="0" destOrd="0" presId="urn:microsoft.com/office/officeart/2018/2/layout/IconVerticalSolidList"/>
    <dgm:cxn modelId="{44B9BBA0-FC19-4A39-828A-BB8EC82CAAF7}" type="presParOf" srcId="{D792BB7E-9D47-49D3-A4C5-E9BC6CA8C2D3}" destId="{AF6EA85F-F10E-4304-A4C4-C7F2B2A05613}" srcOrd="0" destOrd="0" presId="urn:microsoft.com/office/officeart/2018/2/layout/IconVerticalSolidList"/>
    <dgm:cxn modelId="{642EA355-D967-4CCC-B4C1-1D4B184CF485}" type="presParOf" srcId="{D792BB7E-9D47-49D3-A4C5-E9BC6CA8C2D3}" destId="{78608E4D-0F84-4BCC-AC03-78637E98C13B}" srcOrd="1" destOrd="0" presId="urn:microsoft.com/office/officeart/2018/2/layout/IconVerticalSolidList"/>
    <dgm:cxn modelId="{38AC68E0-E94F-4593-BEF3-D6090C8AD866}" type="presParOf" srcId="{D792BB7E-9D47-49D3-A4C5-E9BC6CA8C2D3}" destId="{39AD934A-86C6-48A0-8E24-258A66445C05}" srcOrd="2" destOrd="0" presId="urn:microsoft.com/office/officeart/2018/2/layout/IconVerticalSolidList"/>
    <dgm:cxn modelId="{A73D64FB-BFFE-4AC8-9360-6DAB2990142C}" type="presParOf" srcId="{D792BB7E-9D47-49D3-A4C5-E9BC6CA8C2D3}" destId="{AF2BBDEF-28CB-4569-B686-71B3F6C734F5}" srcOrd="3" destOrd="0" presId="urn:microsoft.com/office/officeart/2018/2/layout/IconVerticalSolidList"/>
    <dgm:cxn modelId="{FD19EA94-8D18-473D-9971-C3CE70418A7D}" type="presParOf" srcId="{85BBE915-C31F-434E-A85A-99E286230D77}" destId="{4FE2E59F-DA3B-4F67-A679-DC9064119EE2}" srcOrd="1" destOrd="0" presId="urn:microsoft.com/office/officeart/2018/2/layout/IconVerticalSolidList"/>
    <dgm:cxn modelId="{8AA0F67D-C721-418F-BE98-10F983AE692B}" type="presParOf" srcId="{85BBE915-C31F-434E-A85A-99E286230D77}" destId="{44F508C4-1EE8-4BEF-8EF7-4E1C39A464DC}" srcOrd="2" destOrd="0" presId="urn:microsoft.com/office/officeart/2018/2/layout/IconVerticalSolidList"/>
    <dgm:cxn modelId="{5C1FC828-5A62-4E4D-A516-96D5DEF1AFF5}" type="presParOf" srcId="{44F508C4-1EE8-4BEF-8EF7-4E1C39A464DC}" destId="{64B473DC-4802-48C7-BA4C-462AC00B6040}" srcOrd="0" destOrd="0" presId="urn:microsoft.com/office/officeart/2018/2/layout/IconVerticalSolidList"/>
    <dgm:cxn modelId="{A0F158AF-8881-4FC4-AD4B-B024D749FB2C}" type="presParOf" srcId="{44F508C4-1EE8-4BEF-8EF7-4E1C39A464DC}" destId="{A332F321-F095-43C9-B3E8-E5848F793A8D}" srcOrd="1" destOrd="0" presId="urn:microsoft.com/office/officeart/2018/2/layout/IconVerticalSolidList"/>
    <dgm:cxn modelId="{C0B7838B-433E-4D1A-BB35-F1273B527627}" type="presParOf" srcId="{44F508C4-1EE8-4BEF-8EF7-4E1C39A464DC}" destId="{E7828751-79D9-44D6-A62F-4DD09D482F8F}" srcOrd="2" destOrd="0" presId="urn:microsoft.com/office/officeart/2018/2/layout/IconVerticalSolidList"/>
    <dgm:cxn modelId="{FEB7EA16-724C-48AE-B2A0-B6DDCD15C94D}" type="presParOf" srcId="{44F508C4-1EE8-4BEF-8EF7-4E1C39A464DC}" destId="{4478887B-0D88-4B20-86E5-A27E46C00FF7}" srcOrd="3" destOrd="0" presId="urn:microsoft.com/office/officeart/2018/2/layout/IconVerticalSolidList"/>
    <dgm:cxn modelId="{0EA5A2EA-91A0-485A-9D30-B4455A866B73}" type="presParOf" srcId="{85BBE915-C31F-434E-A85A-99E286230D77}" destId="{2A4F4DDF-0BB7-4BDC-AEA0-5CB1F3BA1100}" srcOrd="3" destOrd="0" presId="urn:microsoft.com/office/officeart/2018/2/layout/IconVerticalSolidList"/>
    <dgm:cxn modelId="{9AF6D75B-57F9-4A77-A733-1B64534B3F85}" type="presParOf" srcId="{85BBE915-C31F-434E-A85A-99E286230D77}" destId="{BAE59C24-A9D9-4FFC-8E6F-BF9680FA2C51}" srcOrd="4" destOrd="0" presId="urn:microsoft.com/office/officeart/2018/2/layout/IconVerticalSolidList"/>
    <dgm:cxn modelId="{2DAC56E2-54D5-4C07-90EF-8EA23CECD364}" type="presParOf" srcId="{BAE59C24-A9D9-4FFC-8E6F-BF9680FA2C51}" destId="{F56BABB5-FE44-4B75-95D0-9022A84C8796}" srcOrd="0" destOrd="0" presId="urn:microsoft.com/office/officeart/2018/2/layout/IconVerticalSolidList"/>
    <dgm:cxn modelId="{85693801-845C-49EC-A712-B2E6CB9CA466}" type="presParOf" srcId="{BAE59C24-A9D9-4FFC-8E6F-BF9680FA2C51}" destId="{A6C49B2F-36BA-4575-843A-64D469431550}" srcOrd="1" destOrd="0" presId="urn:microsoft.com/office/officeart/2018/2/layout/IconVerticalSolidList"/>
    <dgm:cxn modelId="{EF56A9FB-FEB1-4796-9A5E-370CDD0ADDAA}" type="presParOf" srcId="{BAE59C24-A9D9-4FFC-8E6F-BF9680FA2C51}" destId="{F8177651-345C-439A-8AFE-B6E920C532CA}" srcOrd="2" destOrd="0" presId="urn:microsoft.com/office/officeart/2018/2/layout/IconVerticalSolidList"/>
    <dgm:cxn modelId="{D46ABAB0-7EC9-4359-B325-A0A53BA90CBB}" type="presParOf" srcId="{BAE59C24-A9D9-4FFC-8E6F-BF9680FA2C51}" destId="{52D143FE-E2DC-4A39-BD02-11141B44497B}" srcOrd="3" destOrd="0" presId="urn:microsoft.com/office/officeart/2018/2/layout/IconVerticalSolidList"/>
    <dgm:cxn modelId="{38FA69A1-177A-4757-BE32-891C6C8D4472}" type="presParOf" srcId="{85BBE915-C31F-434E-A85A-99E286230D77}" destId="{1E2C2E76-5F20-4CFF-BCC2-6238D07F2CE1}" srcOrd="5" destOrd="0" presId="urn:microsoft.com/office/officeart/2018/2/layout/IconVerticalSolidList"/>
    <dgm:cxn modelId="{489B3D19-C8AE-42F2-9208-5421C20C13F6}" type="presParOf" srcId="{85BBE915-C31F-434E-A85A-99E286230D77}" destId="{A27A60D4-DF17-4A15-87ED-13C0D86832D3}" srcOrd="6" destOrd="0" presId="urn:microsoft.com/office/officeart/2018/2/layout/IconVerticalSolidList"/>
    <dgm:cxn modelId="{B087C0B5-8C75-4961-8149-9B5B8B2814AF}" type="presParOf" srcId="{A27A60D4-DF17-4A15-87ED-13C0D86832D3}" destId="{B12C28DC-7F2C-43B7-ADE3-75A9A67611CC}" srcOrd="0" destOrd="0" presId="urn:microsoft.com/office/officeart/2018/2/layout/IconVerticalSolidList"/>
    <dgm:cxn modelId="{89177CFB-2BE6-4805-B349-C392F75E7CE7}" type="presParOf" srcId="{A27A60D4-DF17-4A15-87ED-13C0D86832D3}" destId="{F464A6E7-F714-4EF6-8F11-2C413A4AD765}" srcOrd="1" destOrd="0" presId="urn:microsoft.com/office/officeart/2018/2/layout/IconVerticalSolidList"/>
    <dgm:cxn modelId="{E9375D70-F519-4725-BB5C-C252903C2C0A}" type="presParOf" srcId="{A27A60D4-DF17-4A15-87ED-13C0D86832D3}" destId="{292F290B-D9E2-434C-A6E6-72BE45C93271}" srcOrd="2" destOrd="0" presId="urn:microsoft.com/office/officeart/2018/2/layout/IconVerticalSolidList"/>
    <dgm:cxn modelId="{10F938A4-D175-442B-887E-D79DCAD916DD}" type="presParOf" srcId="{A27A60D4-DF17-4A15-87ED-13C0D86832D3}" destId="{D6D3BCF5-31FF-4BBB-B74E-74EAC9B615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56C01-F594-4729-8CD6-00A83A803B36}">
      <dsp:nvSpPr>
        <dsp:cNvPr id="0" name=""/>
        <dsp:cNvSpPr/>
      </dsp:nvSpPr>
      <dsp:spPr>
        <a:xfrm>
          <a:off x="0" y="15468"/>
          <a:ext cx="1162685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Learning rate</a:t>
          </a:r>
        </a:p>
      </dsp:txBody>
      <dsp:txXfrm>
        <a:off x="37696" y="53164"/>
        <a:ext cx="11551458" cy="696808"/>
      </dsp:txXfrm>
    </dsp:sp>
    <dsp:sp modelId="{65A5F02C-D1B2-4883-83AF-50D9B0EDA903}">
      <dsp:nvSpPr>
        <dsp:cNvPr id="0" name=""/>
        <dsp:cNvSpPr/>
      </dsp:nvSpPr>
      <dsp:spPr>
        <a:xfrm>
          <a:off x="0" y="787668"/>
          <a:ext cx="1162685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number of learned students develop over time?</a:t>
          </a:r>
        </a:p>
      </dsp:txBody>
      <dsp:txXfrm>
        <a:off x="0" y="787668"/>
        <a:ext cx="11626850" cy="496800"/>
      </dsp:txXfrm>
    </dsp:sp>
    <dsp:sp modelId="{78CD1602-068C-4CCD-BA8E-295F174177AA}">
      <dsp:nvSpPr>
        <dsp:cNvPr id="0" name=""/>
        <dsp:cNvSpPr/>
      </dsp:nvSpPr>
      <dsp:spPr>
        <a:xfrm>
          <a:off x="0" y="1284468"/>
          <a:ext cx="1162685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/>
            <a:t>Traditional vs peer instruction</a:t>
          </a:r>
        </a:p>
      </dsp:txBody>
      <dsp:txXfrm>
        <a:off x="37696" y="1322164"/>
        <a:ext cx="11551458" cy="696808"/>
      </dsp:txXfrm>
    </dsp:sp>
    <dsp:sp modelId="{70719E5F-B1C0-4E17-BA62-283FCC9C5115}">
      <dsp:nvSpPr>
        <dsp:cNvPr id="0" name=""/>
        <dsp:cNvSpPr/>
      </dsp:nvSpPr>
      <dsp:spPr>
        <a:xfrm>
          <a:off x="0" y="2056668"/>
          <a:ext cx="1162685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When is peer instruction better than traditional instruction?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Which factors lead to a difference in performance?</a:t>
          </a:r>
        </a:p>
      </dsp:txBody>
      <dsp:txXfrm>
        <a:off x="0" y="2056668"/>
        <a:ext cx="11626850" cy="869400"/>
      </dsp:txXfrm>
    </dsp:sp>
    <dsp:sp modelId="{3161231E-7CBD-4D0A-BCC2-5CD5909181D3}">
      <dsp:nvSpPr>
        <dsp:cNvPr id="0" name=""/>
        <dsp:cNvSpPr/>
      </dsp:nvSpPr>
      <dsp:spPr>
        <a:xfrm>
          <a:off x="0" y="2926069"/>
          <a:ext cx="1162685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Spatial position of high aptitude students in class</a:t>
          </a:r>
        </a:p>
      </dsp:txBody>
      <dsp:txXfrm>
        <a:off x="37696" y="2963765"/>
        <a:ext cx="11551458" cy="696808"/>
      </dsp:txXfrm>
    </dsp:sp>
    <dsp:sp modelId="{1198C3AE-278B-4F0D-85FD-B6DFF389D083}">
      <dsp:nvSpPr>
        <dsp:cNvPr id="0" name=""/>
        <dsp:cNvSpPr/>
      </dsp:nvSpPr>
      <dsp:spPr>
        <a:xfrm>
          <a:off x="0" y="3698269"/>
          <a:ext cx="1162685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positioning of learned students affect the learning rate of the </a:t>
          </a:r>
          <a:br>
            <a:rPr lang="en-PH" sz="2300" kern="1200" dirty="0"/>
          </a:br>
          <a:r>
            <a:rPr lang="en-PH" sz="2300" kern="1200" dirty="0"/>
            <a:t>class for peer instruction?</a:t>
          </a:r>
        </a:p>
      </dsp:txBody>
      <dsp:txXfrm>
        <a:off x="0" y="3698269"/>
        <a:ext cx="11626850" cy="72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EA85F-F10E-4304-A4C4-C7F2B2A05613}">
      <dsp:nvSpPr>
        <dsp:cNvPr id="0" name=""/>
        <dsp:cNvSpPr/>
      </dsp:nvSpPr>
      <dsp:spPr>
        <a:xfrm>
          <a:off x="0" y="4012"/>
          <a:ext cx="11626850" cy="905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608E4D-0F84-4BCC-AC03-78637E98C13B}">
      <dsp:nvSpPr>
        <dsp:cNvPr id="0" name=""/>
        <dsp:cNvSpPr/>
      </dsp:nvSpPr>
      <dsp:spPr>
        <a:xfrm>
          <a:off x="273904" y="207742"/>
          <a:ext cx="498495" cy="4980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2BBDEF-28CB-4569-B686-71B3F6C734F5}">
      <dsp:nvSpPr>
        <dsp:cNvPr id="0" name=""/>
        <dsp:cNvSpPr/>
      </dsp:nvSpPr>
      <dsp:spPr>
        <a:xfrm>
          <a:off x="1046304" y="4012"/>
          <a:ext cx="10564431" cy="933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4" tIns="98824" rIns="98824" bIns="9882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The classroom is set to be a </a:t>
          </a:r>
          <a:r>
            <a:rPr lang="en-PH" sz="2400" b="1" kern="1200" dirty="0"/>
            <a:t>2D square grid</a:t>
          </a:r>
          <a:r>
            <a:rPr lang="en-PH" sz="2400" kern="1200" dirty="0"/>
            <a:t> of varying lengths.</a:t>
          </a:r>
          <a:endParaRPr lang="en-US" sz="2400" kern="1200" dirty="0"/>
        </a:p>
      </dsp:txBody>
      <dsp:txXfrm>
        <a:off x="1046304" y="4012"/>
        <a:ext cx="10564431" cy="933766"/>
      </dsp:txXfrm>
    </dsp:sp>
    <dsp:sp modelId="{64B473DC-4802-48C7-BA4C-462AC00B6040}">
      <dsp:nvSpPr>
        <dsp:cNvPr id="0" name=""/>
        <dsp:cNvSpPr/>
      </dsp:nvSpPr>
      <dsp:spPr>
        <a:xfrm>
          <a:off x="0" y="1171219"/>
          <a:ext cx="11626850" cy="905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32F321-F095-43C9-B3E8-E5848F793A8D}">
      <dsp:nvSpPr>
        <dsp:cNvPr id="0" name=""/>
        <dsp:cNvSpPr/>
      </dsp:nvSpPr>
      <dsp:spPr>
        <a:xfrm>
          <a:off x="273904" y="1374950"/>
          <a:ext cx="498495" cy="4980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78887B-0D88-4B20-86E5-A27E46C00FF7}">
      <dsp:nvSpPr>
        <dsp:cNvPr id="0" name=""/>
        <dsp:cNvSpPr/>
      </dsp:nvSpPr>
      <dsp:spPr>
        <a:xfrm>
          <a:off x="1046304" y="1171219"/>
          <a:ext cx="10564431" cy="933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4" tIns="98824" rIns="98824" bIns="9882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Students are either </a:t>
          </a:r>
          <a:r>
            <a:rPr lang="en-PH" sz="2400" b="1" kern="1200" dirty="0"/>
            <a:t>learned or not learned.</a:t>
          </a:r>
          <a:endParaRPr lang="en-US" sz="2400" kern="1200" dirty="0"/>
        </a:p>
      </dsp:txBody>
      <dsp:txXfrm>
        <a:off x="1046304" y="1171219"/>
        <a:ext cx="10564431" cy="933766"/>
      </dsp:txXfrm>
    </dsp:sp>
    <dsp:sp modelId="{F56BABB5-FE44-4B75-95D0-9022A84C8796}">
      <dsp:nvSpPr>
        <dsp:cNvPr id="0" name=""/>
        <dsp:cNvSpPr/>
      </dsp:nvSpPr>
      <dsp:spPr>
        <a:xfrm>
          <a:off x="0" y="2338427"/>
          <a:ext cx="11626850" cy="905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C49B2F-36BA-4575-843A-64D469431550}">
      <dsp:nvSpPr>
        <dsp:cNvPr id="0" name=""/>
        <dsp:cNvSpPr/>
      </dsp:nvSpPr>
      <dsp:spPr>
        <a:xfrm>
          <a:off x="273904" y="2542158"/>
          <a:ext cx="498495" cy="4980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143FE-E2DC-4A39-BD02-11141B44497B}">
      <dsp:nvSpPr>
        <dsp:cNvPr id="0" name=""/>
        <dsp:cNvSpPr/>
      </dsp:nvSpPr>
      <dsp:spPr>
        <a:xfrm>
          <a:off x="1046304" y="2338427"/>
          <a:ext cx="10564431" cy="933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4" tIns="98824" rIns="98824" bIns="9882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Simulations are initialized with 4 different seating arrangements (SA): </a:t>
          </a:r>
          <a:br>
            <a:rPr lang="en-PH" sz="2400" kern="1200" dirty="0"/>
          </a:br>
          <a:r>
            <a:rPr lang="en-PH" sz="2400" b="1" kern="1200" dirty="0"/>
            <a:t>inner corner, outer corner, center, random.</a:t>
          </a:r>
          <a:endParaRPr lang="en-US" sz="2400" kern="1200" dirty="0"/>
        </a:p>
      </dsp:txBody>
      <dsp:txXfrm>
        <a:off x="1046304" y="2338427"/>
        <a:ext cx="10564431" cy="933766"/>
      </dsp:txXfrm>
    </dsp:sp>
    <dsp:sp modelId="{B12C28DC-7F2C-43B7-ADE3-75A9A67611CC}">
      <dsp:nvSpPr>
        <dsp:cNvPr id="0" name=""/>
        <dsp:cNvSpPr/>
      </dsp:nvSpPr>
      <dsp:spPr>
        <a:xfrm>
          <a:off x="0" y="3505634"/>
          <a:ext cx="11626850" cy="905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64A6E7-F714-4EF6-8F11-2C413A4AD765}">
      <dsp:nvSpPr>
        <dsp:cNvPr id="0" name=""/>
        <dsp:cNvSpPr/>
      </dsp:nvSpPr>
      <dsp:spPr>
        <a:xfrm>
          <a:off x="273904" y="3709365"/>
          <a:ext cx="498495" cy="498008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D3BCF5-31FF-4BBB-B74E-74EAC9B615DE}">
      <dsp:nvSpPr>
        <dsp:cNvPr id="0" name=""/>
        <dsp:cNvSpPr/>
      </dsp:nvSpPr>
      <dsp:spPr>
        <a:xfrm>
          <a:off x="1046304" y="3505634"/>
          <a:ext cx="10564431" cy="933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4" tIns="98824" rIns="98824" bIns="9882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The simulation is considered done when all students are learned.</a:t>
          </a:r>
          <a:endParaRPr lang="en-US" sz="2400" kern="1200" dirty="0"/>
        </a:p>
      </dsp:txBody>
      <dsp:txXfrm>
        <a:off x="1046304" y="3505634"/>
        <a:ext cx="10564431" cy="933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8B589-3DCF-4CC3-8CB1-8F263020D954}" type="datetimeFigureOut">
              <a:rPr lang="en-PH" smtClean="0"/>
              <a:t>03/25/2025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4DEC7-B541-49CD-9364-4AC7105E64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87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14" y="1742002"/>
            <a:ext cx="11510174" cy="185646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2" y="4154878"/>
            <a:ext cx="11509376" cy="2168857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/>
            </a:lvl1pPr>
          </a:lstStyle>
          <a:p>
            <a:pPr>
              <a:spcBef>
                <a:spcPts val="0"/>
              </a:spcBef>
            </a:pPr>
            <a:r>
              <a:rPr lang="en-PH" b="1" dirty="0"/>
              <a:t>Name</a:t>
            </a:r>
            <a:r>
              <a:rPr lang="en-PH" sz="2400" b="1" i="1" dirty="0"/>
              <a:t> &amp; affiliations</a:t>
            </a:r>
            <a:endParaRPr lang="en-PH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023407-6BAA-5E85-8BAD-5E4AC681CD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784332" y="5466618"/>
            <a:ext cx="2531876" cy="772857"/>
            <a:chOff x="4894990" y="4453717"/>
            <a:chExt cx="4127756" cy="1260000"/>
          </a:xfrm>
        </p:grpSpPr>
        <p:pic>
          <p:nvPicPr>
            <p:cNvPr id="29" name="Picture 28" descr="A logo with a bird and a shield&#10;&#10;Description automatically generated">
              <a:extLst>
                <a:ext uri="{FF2B5EF4-FFF2-40B4-BE49-F238E27FC236}">
                  <a16:creationId xmlns:a16="http://schemas.microsoft.com/office/drawing/2014/main" id="{93868C57-1DE6-FEDD-B1CA-926B02815A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990" y="4453717"/>
              <a:ext cx="1260000" cy="1260000"/>
            </a:xfrm>
            <a:prstGeom prst="rect">
              <a:avLst/>
            </a:prstGeom>
          </p:spPr>
        </p:pic>
        <p:pic>
          <p:nvPicPr>
            <p:cNvPr id="31" name="Picture 30" descr="A blue and yellow logo&#10;&#10;Description automatically generated">
              <a:extLst>
                <a:ext uri="{FF2B5EF4-FFF2-40B4-BE49-F238E27FC236}">
                  <a16:creationId xmlns:a16="http://schemas.microsoft.com/office/drawing/2014/main" id="{741DA45E-CD6A-925D-B98B-078F57155D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474" y="4453717"/>
              <a:ext cx="1330788" cy="1260000"/>
            </a:xfrm>
            <a:prstGeom prst="rect">
              <a:avLst/>
            </a:prstGeom>
          </p:spPr>
        </p:pic>
        <p:pic>
          <p:nvPicPr>
            <p:cNvPr id="33" name="Picture 32" descr="A logo with text and symbols&#10;&#10;Description automatically generated">
              <a:extLst>
                <a:ext uri="{FF2B5EF4-FFF2-40B4-BE49-F238E27FC236}">
                  <a16:creationId xmlns:a16="http://schemas.microsoft.com/office/drawing/2014/main" id="{94FD9878-5DC9-20C3-D550-A5FC69B53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746" y="4453717"/>
              <a:ext cx="1260000" cy="1260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A9B0666-3AFC-E886-7DFB-29E4718A800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11857" y="5466618"/>
            <a:ext cx="2438831" cy="772857"/>
            <a:chOff x="5388673" y="4809551"/>
            <a:chExt cx="4260068" cy="1350000"/>
          </a:xfrm>
        </p:grpSpPr>
        <p:pic>
          <p:nvPicPr>
            <p:cNvPr id="35" name="Picture 34" descr="A close up of a blue and grey circle&#10;&#10;Description automatically generated">
              <a:extLst>
                <a:ext uri="{FF2B5EF4-FFF2-40B4-BE49-F238E27FC236}">
                  <a16:creationId xmlns:a16="http://schemas.microsoft.com/office/drawing/2014/main" id="{B73220F5-8226-6025-D3A5-AE00D822FE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673" y="4932283"/>
              <a:ext cx="2800205" cy="1080000"/>
            </a:xfrm>
            <a:prstGeom prst="rect">
              <a:avLst/>
            </a:prstGeom>
          </p:spPr>
        </p:pic>
        <p:pic>
          <p:nvPicPr>
            <p:cNvPr id="38" name="Picture 37" descr="A red green and blue triangle with lines and dots&#10;&#10;Description automatically generated">
              <a:extLst>
                <a:ext uri="{FF2B5EF4-FFF2-40B4-BE49-F238E27FC236}">
                  <a16:creationId xmlns:a16="http://schemas.microsoft.com/office/drawing/2014/main" id="{0264EBD6-06AD-01C2-046E-71AED91FFE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741" y="4809551"/>
              <a:ext cx="1350000" cy="1350000"/>
            </a:xfrm>
            <a:prstGeom prst="rect">
              <a:avLst/>
            </a:prstGeom>
          </p:spPr>
        </p:pic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514" y="3767041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 userDrawn="1"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fld id="{843CB0FE-86D9-4EF0-AD61-3F5691C83FED}" type="datetimeFigureOut">
              <a:rPr lang="en-PH" smtClean="0"/>
              <a:t>03/25/2025</a:t>
            </a:fld>
            <a:endParaRPr lang="en-PH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/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3DCD549-50B5-32CA-588A-F9ED2027E4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0514" y="487830"/>
            <a:ext cx="11509376" cy="1085602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/>
            </a:lvl1pPr>
          </a:lstStyle>
          <a:p>
            <a:pPr>
              <a:spcBef>
                <a:spcPts val="0"/>
              </a:spcBef>
            </a:pPr>
            <a:r>
              <a:rPr lang="en-PH" sz="2400" i="1" dirty="0"/>
              <a:t>Event</a:t>
            </a:r>
          </a:p>
          <a:p>
            <a:pPr>
              <a:spcBef>
                <a:spcPts val="0"/>
              </a:spcBef>
            </a:pPr>
            <a:r>
              <a:rPr lang="en-PH" sz="2400" i="1" dirty="0"/>
              <a:t>Venue</a:t>
            </a:r>
          </a:p>
          <a:p>
            <a:pPr>
              <a:spcBef>
                <a:spcPts val="0"/>
              </a:spcBef>
            </a:pPr>
            <a:r>
              <a:rPr lang="en-PH" sz="2400" i="1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26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200D07E-6334-B050-AA32-502F2B42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69528C-41EA-08E6-3C47-6EF197D1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9C7A-795B-944A-B48C-D16C9606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727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1E04-9DD9-89D4-A49E-E8230DFE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2" y="1222157"/>
            <a:ext cx="9983415" cy="1643592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C35CD28-C907-1E8C-8447-DE24B411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53A3E5-5B32-F506-55AA-1B5C8EEAD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4D0CCC7-94CC-6374-0F72-8A1CA766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733BF5-57A7-FC25-C7D4-7620761AFDD1}"/>
              </a:ext>
            </a:extLst>
          </p:cNvPr>
          <p:cNvSpPr/>
          <p:nvPr userDrawn="1"/>
        </p:nvSpPr>
        <p:spPr>
          <a:xfrm flipV="1">
            <a:off x="1103686" y="2933076"/>
            <a:ext cx="998341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139BAA-44B0-B0DF-4138-1CAFD15F08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28286"/>
            <a:ext cx="9983414" cy="274864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55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13" y="618525"/>
            <a:ext cx="11510174" cy="20537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D963-2FAF-A23E-C57B-EA0F47352B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0912" y="2888273"/>
            <a:ext cx="5670000" cy="170210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Authors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3" y="4746609"/>
            <a:ext cx="8536178" cy="157712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PH" dirty="0"/>
              <a:t>All about me + Event details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971FF8C-C37A-AB61-CB50-7C67E5DB06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1090" y="2888273"/>
            <a:ext cx="5670000" cy="170210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PH" dirty="0"/>
              <a:t>Publication details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8856D8-6C60-31A7-919F-F6652B62A2F2}"/>
              </a:ext>
            </a:extLst>
          </p:cNvPr>
          <p:cNvGrpSpPr/>
          <p:nvPr userDrawn="1"/>
        </p:nvGrpSpPr>
        <p:grpSpPr>
          <a:xfrm>
            <a:off x="9130089" y="4704708"/>
            <a:ext cx="2720598" cy="1660928"/>
            <a:chOff x="9130089" y="4704708"/>
            <a:chExt cx="2720598" cy="16609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8023407-6BAA-5E85-8BAD-5E4AC681CDC3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29" name="Picture 28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93868C57-1DE6-FEDD-B1CA-926B02815A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31" name="Picture 30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741DA45E-CD6A-925D-B98B-078F57155D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33" name="Picture 32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94FD9878-5DC9-20C3-D550-A5FC69B53A4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A9B0666-3AFC-E886-7DFB-29E4718A800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35" name="Picture 3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B73220F5-8226-6025-D3A5-AE00D822FE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38" name="Picture 37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264EBD6-06AD-01C2-046E-71AED91FF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913" y="2738839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182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C92E-3E22-1810-9C19-42F28149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5A83-3AC3-23EA-1648-A6A24A72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78F0-30D2-BA3B-53C4-7FB95875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3C3E0-31AE-5C25-C3A7-CA8EBFD298C3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69E84-D3A5-B787-DEF8-4A8D8F0EA435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A72F79-8497-9428-B761-B3123887C6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8" name="Picture 17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7F3324CF-0FD9-820A-F52D-FD7BDC3CDC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9" name="Picture 18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51606284-B648-AEEA-BCB4-F659B03366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20" name="Picture 19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09F77736-A73E-253E-74DA-55E4EE575F5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11ACF8-CD61-12E4-3586-F728352186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6" name="Picture 15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E49277AB-8558-4AC9-DA68-957D20C114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7" name="Picture 16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FF764FA4-D910-76AA-96F8-09690ACA6E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26047-A0AA-90DF-4CBB-7C8D51A9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17B9-8D95-3509-9E62-54197511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2025.02.06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BF6-6457-24D3-A67C-2436BB2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8863B3-F4AE-1F04-7D9A-2CEBF52AC951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F25BB-E932-D835-1A81-732C627FECA2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3AFF6-A139-8FEF-26D9-67EBA57A5D3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7" name="Picture 16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67B4F36E-60DC-1AB9-A9F4-618A088747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8" name="Picture 17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DB55C02B-F0DE-6E95-0D51-570797501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19" name="Picture 18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5604EECF-F3C9-F06E-DC76-B6FFD7C561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46C8D2-30E7-2F26-A40A-F68A0B0646F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5" name="Picture 1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CF893D9F-0299-4CFA-551A-661B97294D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6" name="Picture 15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07DCAD5-9236-D2B5-0A30-48B3D18E28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F1731DA-B9B1-ABF5-FC0B-5F72566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69EA7E-3A7A-960E-46A2-E8E77F98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5C9FD95-AD80-8521-13E0-3FFAED25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2024.12.12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2222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200D07E-6334-B050-AA32-502F2B42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69528C-41EA-08E6-3C47-6EF197D1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9C7A-795B-944A-B48C-D16C9606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2024.12.12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568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1E04-9DD9-89D4-A49E-E8230DFE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2" y="1222157"/>
            <a:ext cx="9983415" cy="1643592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C35CD28-C907-1E8C-8447-DE24B411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53A3E5-5B32-F506-55AA-1B5C8EEAD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4D0CCC7-94CC-6374-0F72-8A1CA766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2024.12.12</a:t>
            </a:r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733BF5-57A7-FC25-C7D4-7620761AFDD1}"/>
              </a:ext>
            </a:extLst>
          </p:cNvPr>
          <p:cNvSpPr/>
          <p:nvPr userDrawn="1"/>
        </p:nvSpPr>
        <p:spPr>
          <a:xfrm flipV="1">
            <a:off x="1103686" y="2933076"/>
            <a:ext cx="9983414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139BAA-44B0-B0DF-4138-1CAFD15F08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28286"/>
            <a:ext cx="9983414" cy="274864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635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13" y="618525"/>
            <a:ext cx="11510174" cy="20537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D963-2FAF-A23E-C57B-EA0F47352B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0912" y="2888273"/>
            <a:ext cx="5670000" cy="170210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Authors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3" y="4746609"/>
            <a:ext cx="8536178" cy="157712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PH" dirty="0"/>
              <a:t>All about me + Event details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971FF8C-C37A-AB61-CB50-7C67E5DB06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1090" y="2888273"/>
            <a:ext cx="5670000" cy="170210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PH" dirty="0"/>
              <a:t>Publication details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8856D8-6C60-31A7-919F-F6652B62A2F2}"/>
              </a:ext>
            </a:extLst>
          </p:cNvPr>
          <p:cNvGrpSpPr/>
          <p:nvPr userDrawn="1"/>
        </p:nvGrpSpPr>
        <p:grpSpPr>
          <a:xfrm>
            <a:off x="9130089" y="4704708"/>
            <a:ext cx="2720598" cy="1660928"/>
            <a:chOff x="9130089" y="4704708"/>
            <a:chExt cx="2720598" cy="16609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8023407-6BAA-5E85-8BAD-5E4AC681CDC3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29" name="Picture 28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93868C57-1DE6-FEDD-B1CA-926B02815A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31" name="Picture 30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741DA45E-CD6A-925D-B98B-078F57155D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33" name="Picture 32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94FD9878-5DC9-20C3-D550-A5FC69B53A4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A9B0666-3AFC-E886-7DFB-29E4718A800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35" name="Picture 3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B73220F5-8226-6025-D3A5-AE00D822FE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38" name="Picture 37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264EBD6-06AD-01C2-046E-71AED91FF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913" y="2738839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3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C92E-3E22-1810-9C19-42F28149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5A83-3AC3-23EA-1648-A6A24A72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78F0-30D2-BA3B-53C4-7FB95875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3C3E0-31AE-5C25-C3A7-CA8EBFD298C3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69E84-D3A5-B787-DEF8-4A8D8F0EA435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A72F79-8497-9428-B761-B3123887C6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8" name="Picture 17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7F3324CF-0FD9-820A-F52D-FD7BDC3CDC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9" name="Picture 18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51606284-B648-AEEA-BCB4-F659B03366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20" name="Picture 19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09F77736-A73E-253E-74DA-55E4EE575F5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11ACF8-CD61-12E4-3586-F728352186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6" name="Picture 15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E49277AB-8558-4AC9-DA68-957D20C114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7" name="Picture 16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FF764FA4-D910-76AA-96F8-09690ACA6E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26047-A0AA-90DF-4CBB-7C8D51A9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17B9-8D95-3509-9E62-54197511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087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BF6-6457-24D3-A67C-2436BB2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8863B3-F4AE-1F04-7D9A-2CEBF52AC951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F25BB-E932-D835-1A81-732C627FECA2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3AFF6-A139-8FEF-26D9-67EBA57A5D3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7" name="Picture 16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67B4F36E-60DC-1AB9-A9F4-618A088747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8" name="Picture 17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DB55C02B-F0DE-6E95-0D51-570797501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19" name="Picture 18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5604EECF-F3C9-F06E-DC76-B6FFD7C561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46C8D2-30E7-2F26-A40A-F68A0B0646F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5" name="Picture 1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CF893D9F-0299-4CFA-551A-661B97294D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6" name="Picture 15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07DCAD5-9236-D2B5-0A30-48B3D18E28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F1731DA-B9B1-ABF5-FC0B-5F72566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69EA7E-3A7A-960E-46A2-E8E77F98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5C9FD95-AD80-8521-13E0-3FFAED25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4231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box">
            <a:extLst>
              <a:ext uri="{FF2B5EF4-FFF2-40B4-BE49-F238E27FC236}">
                <a16:creationId xmlns:a16="http://schemas.microsoft.com/office/drawing/2014/main" id="{5825AF67-1074-F73C-FA71-8675E6A83A2B}"/>
              </a:ext>
            </a:extLst>
          </p:cNvPr>
          <p:cNvSpPr/>
          <p:nvPr userDrawn="1"/>
        </p:nvSpPr>
        <p:spPr>
          <a:xfrm>
            <a:off x="0" y="6408000"/>
            <a:ext cx="12192000" cy="450000"/>
          </a:xfrm>
          <a:prstGeom prst="rect">
            <a:avLst/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Header box">
            <a:extLst>
              <a:ext uri="{FF2B5EF4-FFF2-40B4-BE49-F238E27FC236}">
                <a16:creationId xmlns:a16="http://schemas.microsoft.com/office/drawing/2014/main" id="{8BF18EDF-80C5-186C-BBA6-ED66E96D3CFD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/>
              <a:t>Classroom learning dynamics using a cellular automata spatiotemporal model comparing peer instruction and traditional instruction</a:t>
            </a:r>
            <a:endParaRPr lang="en-PH" sz="1200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D3F1C2E3-BC5F-9597-FB8A-9538A08D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2572D9A-2A5C-C564-D710-119F1A42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265" y="1733384"/>
            <a:ext cx="11625470" cy="444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Presentation title">
            <a:extLst>
              <a:ext uri="{FF2B5EF4-FFF2-40B4-BE49-F238E27FC236}">
                <a16:creationId xmlns:a16="http://schemas.microsoft.com/office/drawing/2014/main" id="{F25B7521-30D7-BD13-9717-14C3684FA9CE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8418136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H" dirty="0"/>
          </a:p>
        </p:txBody>
      </p:sp>
      <p:sp>
        <p:nvSpPr>
          <p:cNvPr id="22" name="Event">
            <a:extLst>
              <a:ext uri="{FF2B5EF4-FFF2-40B4-BE49-F238E27FC236}">
                <a16:creationId xmlns:a16="http://schemas.microsoft.com/office/drawing/2014/main" id="{DFFA2FA3-EF91-DD19-486B-FF8E5D30364E}"/>
              </a:ext>
            </a:extLst>
          </p:cNvPr>
          <p:cNvSpPr txBox="1">
            <a:spLocks/>
          </p:cNvSpPr>
          <p:nvPr userDrawn="1"/>
        </p:nvSpPr>
        <p:spPr>
          <a:xfrm>
            <a:off x="8540684" y="0"/>
            <a:ext cx="3651315" cy="360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PH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B21EB6-4ACE-BED0-A8DB-3DF9223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4CBB2E8-859B-B0E0-F59A-3FBD7D3A0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641E7CD-0BB4-0588-8781-339BBBBF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2025.02.06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428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0" r:id="rId8"/>
    <p:sldLayoutId id="2147483654" r:id="rId9"/>
    <p:sldLayoutId id="2147483655" r:id="rId10"/>
    <p:sldLayoutId id="2147483656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E992-9750-2CBA-5431-3EE96C59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" y="618525"/>
            <a:ext cx="11951970" cy="2053771"/>
          </a:xfrm>
        </p:spPr>
        <p:txBody>
          <a:bodyPr>
            <a:noAutofit/>
          </a:bodyPr>
          <a:lstStyle/>
          <a:p>
            <a:r>
              <a:rPr lang="en-US" sz="4800" dirty="0"/>
              <a:t>Classroom learning dynamics using a cellular automata spatiotemporal model comparing peer instruction and traditional instruction</a:t>
            </a:r>
            <a:endParaRPr lang="en-PH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873D8-B812-B508-FC5E-EAB64FFF3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PH" dirty="0"/>
          </a:p>
          <a:p>
            <a:r>
              <a:rPr lang="en-PH" dirty="0"/>
              <a:t>AY 2024-2025 Sem 2</a:t>
            </a:r>
          </a:p>
          <a:p>
            <a:r>
              <a:rPr lang="en-PH" dirty="0"/>
              <a:t>RM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DDAD-CC9D-05E3-75F5-66FFFD80B4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PH" b="1" dirty="0"/>
              <a:t>Sy, Clarence Ioakim T.</a:t>
            </a:r>
          </a:p>
          <a:p>
            <a:pPr algn="l"/>
            <a:r>
              <a:rPr lang="en-PH" dirty="0"/>
              <a:t>BS4+ Applied Physics</a:t>
            </a:r>
          </a:p>
          <a:p>
            <a:pPr algn="l"/>
            <a:endParaRPr lang="en-PH" dirty="0"/>
          </a:p>
          <a:p>
            <a:pPr algn="l"/>
            <a:r>
              <a:rPr lang="en-PH" b="1" dirty="0"/>
              <a:t>Adviser: Dr. </a:t>
            </a:r>
            <a:r>
              <a:rPr lang="en-PH" b="1" dirty="0" err="1"/>
              <a:t>Johnrob</a:t>
            </a:r>
            <a:r>
              <a:rPr lang="en-PH" b="1" dirty="0"/>
              <a:t> </a:t>
            </a:r>
            <a:r>
              <a:rPr lang="en-PH" b="1" dirty="0" err="1"/>
              <a:t>Bantang</a:t>
            </a:r>
            <a:endParaRPr lang="en-PH" b="1" dirty="0"/>
          </a:p>
          <a:p>
            <a:pPr algn="l"/>
            <a:r>
              <a:rPr lang="en-PH" dirty="0"/>
              <a:t>Complexity Science Group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E92E-6098-A61B-C53E-823DF93CC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961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FC02-472F-8A7F-3446-0775C713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March 25, 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18471-FA10-B507-9220-184DBD7D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7B8EF-9552-A9D7-2A07-25F0F97EC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9F992-F492-5D4D-1DB0-22A85DE406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2024.12.12</a:t>
            </a:r>
            <a:endParaRPr lang="en-P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76459B-B61F-85BC-4C41-04FEB4A8FE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H" dirty="0"/>
              <a:t>Potential new fitting function to keep comparability but has better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44297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52AFAE-3FFB-1A49-4CDF-325CCBF3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sz="3400"/>
              <a:t>Generalized logistic function/Richard’s growth curve</a:t>
            </a:r>
          </a:p>
        </p:txBody>
      </p:sp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A3406F-1F4D-57A9-F0FA-68ACE34C6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6" y="1733384"/>
            <a:ext cx="11249568" cy="4443579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3CE273-DC28-FD8C-CBCF-64B2E233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PH"/>
          </a:p>
        </p:txBody>
      </p:sp>
      <p:sp>
        <p:nvSpPr>
          <p:cNvPr id="1042" name="Footer Placeholder 4">
            <a:extLst>
              <a:ext uri="{FF2B5EF4-FFF2-40B4-BE49-F238E27FC236}">
                <a16:creationId xmlns:a16="http://schemas.microsoft.com/office/drawing/2014/main" id="{F787579B-A397-BFE3-629A-142636CFD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pPr algn="l"/>
            <a:r>
              <a:rPr lang="en-PH" dirty="0"/>
              <a:t>https://en.wikipedia.org/wiki/Logistic_function#Modeling_early_COVID-19_cases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E44AE-B617-5898-34B1-9F0BDFD6F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2025.03.25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3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ED3EDE-E75D-77E6-AFA3-CAD266C2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Idea: </a:t>
            </a:r>
            <a:r>
              <a:rPr lang="en-PH" dirty="0" err="1"/>
              <a:t>DynamicalSystems.jl</a:t>
            </a:r>
            <a:endParaRPr lang="en-P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F5CBCA-BF9B-B5E5-8436-2F260625E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Not sure if I can apply built-in analysis to my system/data</a:t>
            </a:r>
          </a:p>
          <a:p>
            <a:r>
              <a:rPr lang="en-PH" dirty="0"/>
              <a:t>For observed/measured data: </a:t>
            </a:r>
            <a:r>
              <a:rPr lang="en-PH" dirty="0" err="1"/>
              <a:t>ComplexityMeasures.jl</a:t>
            </a:r>
            <a:endParaRPr lang="en-PH" dirty="0"/>
          </a:p>
          <a:p>
            <a:pPr lvl="1"/>
            <a:r>
              <a:rPr lang="en-PH" dirty="0"/>
              <a:t>Probabilities, info measures, complexity measures</a:t>
            </a:r>
          </a:p>
          <a:p>
            <a:r>
              <a:rPr lang="en-PH" dirty="0"/>
              <a:t>!! Don’t really understand 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A4E32-7D5F-E4F3-A8F9-7D73E51C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997C4-EA05-DD95-B0C8-BB1F22813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AD6A9A-EF93-AF51-DE80-E2857B95A1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508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C96A32-5CB6-7D4F-A24C-1D615F71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32668-14F9-74D1-9965-7D19D1B9B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2431-382C-D32C-866C-8AEF75F69B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FB3AA3-0EC6-1861-874B-DBED4E92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8" y="1449000"/>
            <a:ext cx="5614061" cy="39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D7DD54-BCEC-2D61-7BD1-ABA0C9FF5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245" y="1449000"/>
            <a:ext cx="563703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9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06D4-5B89-14FD-09CC-4F03630D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dirty="0"/>
              <a:t>Research questions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F59979-B9EA-3CFE-B148-CC627C41B4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2575" y="1733550"/>
          <a:ext cx="11626850" cy="444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0F40E-8F2E-98D2-4C4B-496819D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PH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1937B91-715B-789A-2861-F318DDBF8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675B-7F20-45A8-9F65-9A435F6F9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5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E19C-4E6B-8320-DBEC-09F12000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PH" sz="3600" dirty="0"/>
              <a:t>The classroom as a binary probabilistic CA model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3BBDEA-C9CF-46F0-89F1-AF7DD608F6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2575" y="1733550"/>
          <a:ext cx="11626850" cy="444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EF1FC-E378-9DCA-CCBD-DBCC21B1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PH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5FA510AA-A05F-149A-F517-B309A59B1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9A85FF-3457-375C-99B7-6D33C2535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24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964E-65DA-4E41-DFC0-DA8C3290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Different PI seating arrangements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FED88-E652-46F7-398C-A2D7C078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15E1A-ABCA-75C2-C46C-323F65003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9E5E78-62D4-4339-6D55-719C41A63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73F04C95-7CFD-9AB7-F893-634C62F2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/>
          <a:stretch/>
        </p:blipFill>
        <p:spPr>
          <a:xfrm>
            <a:off x="6185030" y="2323779"/>
            <a:ext cx="5751443" cy="3156624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029B3D93-B6FC-027F-43F8-88111D696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77"/>
          <a:stretch/>
        </p:blipFill>
        <p:spPr>
          <a:xfrm>
            <a:off x="283265" y="2204789"/>
            <a:ext cx="5818937" cy="32756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194284-9E44-5202-6F07-3D82F9C845A9}"/>
              </a:ext>
            </a:extLst>
          </p:cNvPr>
          <p:cNvSpPr txBox="1"/>
          <p:nvPr/>
        </p:nvSpPr>
        <p:spPr>
          <a:xfrm>
            <a:off x="427813" y="5692676"/>
            <a:ext cx="1165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- Circles indicate location of learned students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4C76A3-3C50-0DA2-48A5-582917DA736E}"/>
              </a:ext>
            </a:extLst>
          </p:cNvPr>
          <p:cNvSpPr/>
          <p:nvPr/>
        </p:nvSpPr>
        <p:spPr>
          <a:xfrm rot="16200000">
            <a:off x="343619" y="5791199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32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B52A-FCAB-F1EC-005B-41AD6131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PCA rules for classroom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806B9DF-439D-6E8A-4AEE-F156E9AD5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764595"/>
                  </p:ext>
                </p:extLst>
              </p:nvPr>
            </p:nvGraphicFramePr>
            <p:xfrm>
              <a:off x="282574" y="1774878"/>
              <a:ext cx="11584746" cy="3409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2951">
                      <a:extLst>
                        <a:ext uri="{9D8B030D-6E8A-4147-A177-3AD203B41FA5}">
                          <a16:colId xmlns:a16="http://schemas.microsoft.com/office/drawing/2014/main" val="2636610420"/>
                        </a:ext>
                      </a:extLst>
                    </a:gridCol>
                    <a:gridCol w="4138048">
                      <a:extLst>
                        <a:ext uri="{9D8B030D-6E8A-4147-A177-3AD203B41FA5}">
                          <a16:colId xmlns:a16="http://schemas.microsoft.com/office/drawing/2014/main" val="27041504"/>
                        </a:ext>
                      </a:extLst>
                    </a:gridCol>
                    <a:gridCol w="4913747">
                      <a:extLst>
                        <a:ext uri="{9D8B030D-6E8A-4147-A177-3AD203B41FA5}">
                          <a16:colId xmlns:a16="http://schemas.microsoft.com/office/drawing/2014/main" val="150493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Traditional 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Peer Instruction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4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Initial state of classroom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Starts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PH" sz="2000" dirty="0"/>
                            <a:t> learned students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Starts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PH" sz="2000" dirty="0"/>
                            <a:t> learned students.</a:t>
                          </a:r>
                          <a:br>
                            <a:rPr lang="en-PH" sz="2000" baseline="0" dirty="0"/>
                          </a:br>
                          <a:r>
                            <a:rPr lang="en-PH" sz="2000" baseline="0" dirty="0"/>
                            <a:t>Different seating arrangements (SA): inner corner, center, outer corner, and random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771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Probability of each student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Equal</a:t>
                          </a:r>
                          <a:r>
                            <a:rPr lang="en-PH" sz="2000" baseline="0" dirty="0"/>
                            <a:t> to </a:t>
                          </a:r>
                          <a:r>
                            <a:rPr lang="en-PH" sz="2000" dirty="0"/>
                            <a:t>learning coefficient </a:t>
                          </a:r>
                          <a14:m>
                            <m:oMath xmlns:m="http://schemas.openxmlformats.org/officeDocument/2006/math"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PH" sz="2000" dirty="0"/>
                            <a:t>.</a:t>
                          </a:r>
                        </a:p>
                        <a:p>
                          <a:endParaRPr lang="en-PH" sz="2000" dirty="0"/>
                        </a:p>
                        <a:p>
                          <a:endParaRPr lang="en-PH" sz="2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PH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Dependent on the learning coefficient </a:t>
                          </a:r>
                          <a14:m>
                            <m:oMath xmlns:m="http://schemas.openxmlformats.org/officeDocument/2006/math"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PH" sz="2000" dirty="0"/>
                            <a:t> and the number of learned neighboring students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</a:rPr>
                                  <m:t>=1 −</m:t>
                                </m:r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[1−</m:t>
                                    </m:r>
                                    <m:sSub>
                                      <m:sSubPr>
                                        <m:ctrlP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b>
                                      <m:sSubPr>
                                        <m:ctrlP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b>
                                      <m:sSubPr>
                                        <m:ctrlP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PH" sz="1800" dirty="0"/>
                        </a:p>
                        <a:p>
                          <a:endParaRPr lang="en-P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147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806B9DF-439D-6E8A-4AEE-F156E9AD5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764595"/>
                  </p:ext>
                </p:extLst>
              </p:nvPr>
            </p:nvGraphicFramePr>
            <p:xfrm>
              <a:off x="282574" y="1774878"/>
              <a:ext cx="11584746" cy="3409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2951">
                      <a:extLst>
                        <a:ext uri="{9D8B030D-6E8A-4147-A177-3AD203B41FA5}">
                          <a16:colId xmlns:a16="http://schemas.microsoft.com/office/drawing/2014/main" val="2636610420"/>
                        </a:ext>
                      </a:extLst>
                    </a:gridCol>
                    <a:gridCol w="4138048">
                      <a:extLst>
                        <a:ext uri="{9D8B030D-6E8A-4147-A177-3AD203B41FA5}">
                          <a16:colId xmlns:a16="http://schemas.microsoft.com/office/drawing/2014/main" val="27041504"/>
                        </a:ext>
                      </a:extLst>
                    </a:gridCol>
                    <a:gridCol w="4913747">
                      <a:extLst>
                        <a:ext uri="{9D8B030D-6E8A-4147-A177-3AD203B41FA5}">
                          <a16:colId xmlns:a16="http://schemas.microsoft.com/office/drawing/2014/main" val="15049300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Traditional 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Peer Instruction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4318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Initial state of classroom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414" t="-42424" r="-119293" b="-20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980" t="-42424" r="-496" b="-20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771391"/>
                      </a:ext>
                    </a:extLst>
                  </a:tr>
                  <a:tr h="2007362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Probability of each student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414" t="-71212" r="-119293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980" t="-71212" r="-496" b="-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147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8610-D923-9805-66E4-ECA8FC6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5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783B-8F48-FED4-DC0B-5E28F3D55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2D9E1-9A9D-9622-086C-CE2D9D8E3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80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9521-E6A3-8024-DCD8-B5A716AE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1815"/>
            <a:ext cx="9983415" cy="776288"/>
          </a:xfrm>
        </p:spPr>
        <p:txBody>
          <a:bodyPr>
            <a:normAutofit fontScale="90000"/>
          </a:bodyPr>
          <a:lstStyle/>
          <a:p>
            <a:r>
              <a:rPr lang="en-PH" dirty="0"/>
              <a:t>Determining learning probability per time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AD0A4-BEA4-6014-F4C8-B01A0357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6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DF13F-C5FC-A86B-95BB-AAB2884AF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F713FF-472D-BE36-AFEE-6737EAEB3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4F03F3-15B7-1E96-C5D5-8597F7F75D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5439" y="2199641"/>
              <a:ext cx="378685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3357">
                      <a:extLst>
                        <a:ext uri="{9D8B030D-6E8A-4147-A177-3AD203B41FA5}">
                          <a16:colId xmlns:a16="http://schemas.microsoft.com/office/drawing/2014/main" val="304627344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79326273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10621452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01433190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4163802272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7480698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1413113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38079483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9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06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1667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48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770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2557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034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9380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4F03F3-15B7-1E96-C5D5-8597F7F75D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6159604"/>
                  </p:ext>
                </p:extLst>
              </p:nvPr>
            </p:nvGraphicFramePr>
            <p:xfrm>
              <a:off x="435439" y="2199641"/>
              <a:ext cx="378685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3357">
                      <a:extLst>
                        <a:ext uri="{9D8B030D-6E8A-4147-A177-3AD203B41FA5}">
                          <a16:colId xmlns:a16="http://schemas.microsoft.com/office/drawing/2014/main" val="304627344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79326273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10621452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01433190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4163802272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7480698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1413113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38079483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1639" r="-7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1639" r="-6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1639" r="-507792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9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101639" r="-7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101639" r="-6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101639" r="-50779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06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201639" r="-7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201639" r="-6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201639" r="-50779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1667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301639" r="-7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301639" r="-6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48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401639" r="-7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401639" r="-6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770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501639" r="-7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501639" r="-6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501639" r="-256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2557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601639" r="-7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601639" r="-6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601639" r="-256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34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701639" r="-7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701639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701639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9380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2BD07ED5-1671-EEC9-337F-F058AC70244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1311" y="1983635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2BD07ED5-1671-EEC9-337F-F058AC702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845810"/>
                  </p:ext>
                </p:extLst>
              </p:nvPr>
            </p:nvGraphicFramePr>
            <p:xfrm>
              <a:off x="7191311" y="1983635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176" r="-2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1176" r="-1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1176" r="-2353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01176" r="-2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101176" r="-1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101176" r="-2353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201176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201176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201176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6A20AD-B8EF-159A-FA4A-959F2DAA6CD0}"/>
              </a:ext>
            </a:extLst>
          </p:cNvPr>
          <p:cNvCxnSpPr>
            <a:cxnSpLocks/>
          </p:cNvCxnSpPr>
          <p:nvPr/>
        </p:nvCxnSpPr>
        <p:spPr>
          <a:xfrm>
            <a:off x="1835152" y="2714865"/>
            <a:ext cx="28688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8E322F-66DD-AA19-AF11-51EC9B5BCD03}"/>
              </a:ext>
            </a:extLst>
          </p:cNvPr>
          <p:cNvSpPr txBox="1"/>
          <p:nvPr/>
        </p:nvSpPr>
        <p:spPr>
          <a:xfrm>
            <a:off x="5214429" y="4666649"/>
            <a:ext cx="249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Learning probability: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D01A2-D1A8-3FFA-ACE0-7846DEBE0F93}"/>
              </a:ext>
            </a:extLst>
          </p:cNvPr>
          <p:cNvSpPr txBox="1"/>
          <p:nvPr/>
        </p:nvSpPr>
        <p:spPr>
          <a:xfrm>
            <a:off x="164186" y="5244637"/>
            <a:ext cx="432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/>
              <a:t>Classroom represented as lattice of cells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6014A-B61D-1AFA-2A71-5457794F709B}"/>
                  </a:ext>
                </a:extLst>
              </p:cNvPr>
              <p:cNvSpPr txBox="1"/>
              <p:nvPr/>
            </p:nvSpPr>
            <p:spPr>
              <a:xfrm>
                <a:off x="6775117" y="4148972"/>
                <a:ext cx="6093994" cy="1155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PH" sz="16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[1−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PH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6014A-B61D-1AFA-2A71-5457794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17" y="4148972"/>
                <a:ext cx="6093994" cy="11554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80C0E0E2-08B5-A586-1546-F9567D183C0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64801" y="1983637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80C0E0E2-08B5-A586-1546-F9567D183C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07423"/>
                  </p:ext>
                </p:extLst>
              </p:nvPr>
            </p:nvGraphicFramePr>
            <p:xfrm>
              <a:off x="4764801" y="1983637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176" r="-2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176" r="-1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176" r="-2353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01176" r="-2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01176" r="-1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01176" r="-2353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201176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201176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201176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8D8886-5830-08E2-EEEC-49310CCC7258}"/>
                  </a:ext>
                </a:extLst>
              </p:cNvPr>
              <p:cNvSpPr txBox="1"/>
              <p:nvPr/>
            </p:nvSpPr>
            <p:spPr>
              <a:xfrm>
                <a:off x="6460450" y="2448335"/>
                <a:ext cx="58321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PH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8D8886-5830-08E2-EEEC-49310CCC7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450" y="2448335"/>
                <a:ext cx="583212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1B593CC-D06E-C18D-105D-8E44704D6B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73500" y="2895255"/>
            <a:ext cx="1941262" cy="1514344"/>
          </a:xfrm>
          <a:prstGeom prst="bentConnector3">
            <a:avLst>
              <a:gd name="adj1" fmla="val 187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8DF2B3-8675-C1FC-1803-54539C4F6B70}"/>
                  </a:ext>
                </a:extLst>
              </p:cNvPr>
              <p:cNvSpPr txBox="1"/>
              <p:nvPr/>
            </p:nvSpPr>
            <p:spPr>
              <a:xfrm>
                <a:off x="4652352" y="3564705"/>
                <a:ext cx="17728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800" dirty="0"/>
                  <a:t>Neighborhood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PH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8DF2B3-8675-C1FC-1803-54539C4F6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52" y="3564705"/>
                <a:ext cx="1772898" cy="646331"/>
              </a:xfrm>
              <a:prstGeom prst="rect">
                <a:avLst/>
              </a:prstGeom>
              <a:blipFill>
                <a:blip r:embed="rId7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7C07BE-317F-F20E-2FFE-942A5F0358BE}"/>
                  </a:ext>
                </a:extLst>
              </p:cNvPr>
              <p:cNvSpPr txBox="1"/>
              <p:nvPr/>
            </p:nvSpPr>
            <p:spPr>
              <a:xfrm>
                <a:off x="6775117" y="3524891"/>
                <a:ext cx="2374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800" dirty="0"/>
                  <a:t>Learning coefficient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18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7C07BE-317F-F20E-2FFE-942A5F035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17" y="3524891"/>
                <a:ext cx="2374273" cy="646331"/>
              </a:xfrm>
              <a:prstGeom prst="rect">
                <a:avLst/>
              </a:prstGeom>
              <a:blipFill>
                <a:blip r:embed="rId8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1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FFC5-1CB7-8737-4D8B-74F61161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Comparison with Nitta model (2010)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DBC3B-B420-0390-7099-D0FC5FE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u="sng" dirty="0"/>
              <a:t>Observations:</a:t>
            </a:r>
          </a:p>
          <a:p>
            <a:r>
              <a:rPr lang="en-PH" dirty="0"/>
              <a:t>Close to Nitta for favorable conditions of PI</a:t>
            </a:r>
          </a:p>
          <a:p>
            <a:pPr lvl="1"/>
            <a:r>
              <a:rPr lang="en-PH" dirty="0"/>
              <a:t>Small, fast, homogenous</a:t>
            </a:r>
          </a:p>
          <a:p>
            <a:r>
              <a:rPr lang="en-PH" dirty="0"/>
              <a:t>TI does not conform at all (positive concavity)</a:t>
            </a:r>
          </a:p>
          <a:p>
            <a:r>
              <a:rPr lang="en-PH" dirty="0"/>
              <a:t>Pls see </a:t>
            </a:r>
            <a:r>
              <a:rPr lang="en-PH" i="1" dirty="0"/>
              <a:t>/output/analysis/return-map </a:t>
            </a:r>
            <a:r>
              <a:rPr lang="en-PH" dirty="0"/>
              <a:t>for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0BEA7-2729-8D25-2C58-8416A7CF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B17F-B12F-4DBC-5E24-A670CF4AA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PH" dirty="0"/>
              <a:t>https://journals.aps.org/prper/abstract/10.1103/PhysRevSTPER.6.020105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26AA6D-9B6D-71CB-EB8B-F6376B0EBA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2025.02.06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1787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BDF3-6F1B-526D-A8F2-5E5675B6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PRPE paper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DEEE-B47E-8818-EDD6-B23814D9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/>
              <a:t>Results of modelling PI as CA are consistent </a:t>
            </a:r>
            <a:br>
              <a:rPr lang="en-PH" dirty="0"/>
            </a:br>
            <a:r>
              <a:rPr lang="en-PH" dirty="0"/>
              <a:t>with current findings</a:t>
            </a:r>
          </a:p>
          <a:p>
            <a:pPr lvl="1"/>
            <a:r>
              <a:rPr lang="en-PH" dirty="0"/>
              <a:t>PI yields better or similar results to TI (3D plots, multiple)</a:t>
            </a:r>
          </a:p>
          <a:p>
            <a:pPr lvl="1"/>
            <a:r>
              <a:rPr lang="en-PH" dirty="0"/>
              <a:t>PI is better for classes with slower learners than TI (3D plots)</a:t>
            </a:r>
          </a:p>
          <a:p>
            <a:pPr lvl="1"/>
            <a:r>
              <a:rPr lang="en-PH" dirty="0"/>
              <a:t>Heterogeneity is bad</a:t>
            </a:r>
          </a:p>
          <a:p>
            <a:pPr lvl="1"/>
            <a:r>
              <a:rPr lang="en-PH" dirty="0"/>
              <a:t>Current best practices validated</a:t>
            </a:r>
          </a:p>
          <a:p>
            <a:r>
              <a:rPr lang="en-PH" dirty="0"/>
              <a:t>New?:</a:t>
            </a:r>
          </a:p>
          <a:p>
            <a:pPr lvl="1"/>
            <a:r>
              <a:rPr lang="en-PH" dirty="0"/>
              <a:t>Different dynamics (2-stage learning for TI, </a:t>
            </a:r>
            <a:br>
              <a:rPr lang="en-PH" dirty="0"/>
            </a:br>
            <a:r>
              <a:rPr lang="en-PH" dirty="0"/>
              <a:t>S-curve evolution for PI)</a:t>
            </a:r>
          </a:p>
          <a:p>
            <a:pPr lvl="1"/>
            <a:r>
              <a:rPr lang="en-PH" dirty="0"/>
              <a:t>Different optimal seating arrangement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8D4A-9A0F-873F-69C1-4BDC9C77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63A0-A1C0-9758-7220-75B4CA0BE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0B72CA8-21B4-4635-909B-D464A31AEB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2025.02.06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283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3B26-D5C0-F32C-F004-9E900CFD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PRPE reminders: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1D19-E256-DE3A-0B7B-F23CB4D76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Cite SPP and Ma’am </a:t>
            </a:r>
            <a:r>
              <a:rPr lang="en-PH" dirty="0" err="1"/>
              <a:t>Ianne</a:t>
            </a:r>
            <a:endParaRPr lang="en-PH" dirty="0"/>
          </a:p>
          <a:p>
            <a:r>
              <a:rPr lang="en-PH" dirty="0"/>
              <a:t>Ask ma’am </a:t>
            </a:r>
            <a:r>
              <a:rPr lang="en-PH" dirty="0" err="1"/>
              <a:t>Ianne</a:t>
            </a:r>
            <a:r>
              <a:rPr lang="en-PH" dirty="0"/>
              <a:t> to help review, middle author</a:t>
            </a:r>
          </a:p>
          <a:p>
            <a:r>
              <a:rPr lang="en-PH" dirty="0"/>
              <a:t>March 15, 2025 deadline to submit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9503D-2FB8-DB47-55C4-2453AEE9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BCBF-B0FD-8A89-BC28-5EFF8AFA2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38C877-8395-C760-E7F8-20D8BA89399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2025.02.06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8685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Y 23-24 2nd Sem RM Slides" id="{591484CA-D152-405E-91A9-82F5ABE92253}" vid="{123F5960-1862-4EB0-85B1-33D226B524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F702092-F6E0-43BA-B991-CEE9BE0DC7D3}">
  <we:reference id="c22bf5f7-55ef-4467-ac55-88a268666587" version="1.0.0.3" store="EXCatalog" storeType="EXCatalog"/>
  <we:alternateReferences>
    <we:reference id="WA200006038" version="1.0.0.3" store="en-US" storeType="OMEX"/>
  </we:alternateReferences>
  <we:properties>
    <we:property name="pptx_export_from_biorender" value="false"/>
  </we:properties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24576</TotalTime>
  <Words>588</Words>
  <Application>Microsoft Office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1_Office Theme</vt:lpstr>
      <vt:lpstr>Classroom learning dynamics using a cellular automata spatiotemporal model comparing peer instruction and traditional instruction</vt:lpstr>
      <vt:lpstr>Research questions</vt:lpstr>
      <vt:lpstr>The classroom as a binary probabilistic CA model</vt:lpstr>
      <vt:lpstr>Different PI seating arrangements</vt:lpstr>
      <vt:lpstr>PCA rules for classroom simulation</vt:lpstr>
      <vt:lpstr>Determining learning probability per time step</vt:lpstr>
      <vt:lpstr>Comparison with Nitta model (2010)</vt:lpstr>
      <vt:lpstr>PRPE paper conclusions</vt:lpstr>
      <vt:lpstr>PRPE reminders:</vt:lpstr>
      <vt:lpstr>March 25, 2025</vt:lpstr>
      <vt:lpstr>Generalized logistic function/Richard’s growth curve</vt:lpstr>
      <vt:lpstr>Idea: DynamicalSystems.jl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Ioakim Sy</dc:creator>
  <cp:lastModifiedBy>Clarence Ioakim Sy</cp:lastModifiedBy>
  <cp:revision>13</cp:revision>
  <dcterms:created xsi:type="dcterms:W3CDTF">2024-09-19T11:21:22Z</dcterms:created>
  <dcterms:modified xsi:type="dcterms:W3CDTF">2025-03-25T15:53:39Z</dcterms:modified>
</cp:coreProperties>
</file>