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315" r:id="rId2"/>
    <p:sldId id="257" r:id="rId3"/>
    <p:sldId id="299" r:id="rId4"/>
    <p:sldId id="298" r:id="rId5"/>
    <p:sldId id="303" r:id="rId6"/>
    <p:sldId id="313" r:id="rId7"/>
    <p:sldId id="316" r:id="rId8"/>
    <p:sldId id="30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7548B66-4D59-985D-85D3-65079295D56B}" name="Clarence Ioakim Sy" initials="CS" userId="S::ctsy@outlook.up.edu.ph::093305ad-f10f-46d1-89a1-774fe872a2d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3B2"/>
    <a:srgbClr val="029E73"/>
    <a:srgbClr val="CCDFEF"/>
    <a:srgbClr val="DE8F05"/>
    <a:srgbClr val="825515"/>
    <a:srgbClr val="156082"/>
    <a:srgbClr val="1582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4108" autoAdjust="0"/>
  </p:normalViewPr>
  <p:slideViewPr>
    <p:cSldViewPr snapToGrid="0">
      <p:cViewPr>
        <p:scale>
          <a:sx n="64" d="100"/>
          <a:sy n="64" d="100"/>
        </p:scale>
        <p:origin x="790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C77549-ABDA-490E-B632-D29537B6C69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EE894C-3DEE-42BD-A368-D3D9257DA4CF}">
      <dgm:prSet/>
      <dgm:spPr/>
      <dgm:t>
        <a:bodyPr/>
        <a:lstStyle/>
        <a:p>
          <a:r>
            <a:rPr lang="en-PH"/>
            <a:t>Improve students’ conceptual understanding and problem-solving skills compared to traditional instruction</a:t>
          </a:r>
          <a:endParaRPr lang="en-US"/>
        </a:p>
      </dgm:t>
    </dgm:pt>
    <dgm:pt modelId="{FD297E64-372B-47AB-A480-A482F7DF0068}" type="parTrans" cxnId="{4B0A15C4-E3AC-49F5-B474-994AF14B79B8}">
      <dgm:prSet/>
      <dgm:spPr/>
      <dgm:t>
        <a:bodyPr/>
        <a:lstStyle/>
        <a:p>
          <a:endParaRPr lang="en-US"/>
        </a:p>
      </dgm:t>
    </dgm:pt>
    <dgm:pt modelId="{AAB6FD0B-1376-4F41-A05C-DC966F6FE73D}" type="sibTrans" cxnId="{4B0A15C4-E3AC-49F5-B474-994AF14B79B8}">
      <dgm:prSet/>
      <dgm:spPr/>
      <dgm:t>
        <a:bodyPr/>
        <a:lstStyle/>
        <a:p>
          <a:endParaRPr lang="en-US"/>
        </a:p>
      </dgm:t>
    </dgm:pt>
    <dgm:pt modelId="{E11F9C6B-DC07-467D-B9CA-28B52F1F7174}">
      <dgm:prSet/>
      <dgm:spPr/>
      <dgm:t>
        <a:bodyPr/>
        <a:lstStyle/>
        <a:p>
          <a:r>
            <a:rPr lang="en-PH" dirty="0"/>
            <a:t>Benefit groups even if no one in it initially fully understood the lesson</a:t>
          </a:r>
          <a:endParaRPr lang="en-US" dirty="0"/>
        </a:p>
      </dgm:t>
    </dgm:pt>
    <dgm:pt modelId="{5ADE8829-4A40-4E32-A0A6-AD83D5D3292B}" type="parTrans" cxnId="{B9CA01E0-3472-4768-9D1A-6CBF0AF3DEBA}">
      <dgm:prSet/>
      <dgm:spPr/>
      <dgm:t>
        <a:bodyPr/>
        <a:lstStyle/>
        <a:p>
          <a:endParaRPr lang="en-US"/>
        </a:p>
      </dgm:t>
    </dgm:pt>
    <dgm:pt modelId="{753DF99A-B094-42C4-9583-101833BFEDF1}" type="sibTrans" cxnId="{B9CA01E0-3472-4768-9D1A-6CBF0AF3DEBA}">
      <dgm:prSet/>
      <dgm:spPr/>
      <dgm:t>
        <a:bodyPr/>
        <a:lstStyle/>
        <a:p>
          <a:endParaRPr lang="en-US"/>
        </a:p>
      </dgm:t>
    </dgm:pt>
    <dgm:pt modelId="{A5E35D5B-D892-4C1D-A948-722DE55BCA91}">
      <dgm:prSet/>
      <dgm:spPr/>
      <dgm:t>
        <a:bodyPr/>
        <a:lstStyle/>
        <a:p>
          <a:r>
            <a:rPr lang="en-US" dirty="0"/>
            <a:t>Students under peer instruction can perform as good as or better than those under traditional instruction regardless of background knowledge</a:t>
          </a:r>
        </a:p>
      </dgm:t>
    </dgm:pt>
    <dgm:pt modelId="{51E4157F-6581-418F-8BF4-746D8C2DFB83}" type="parTrans" cxnId="{1D63AACE-8105-4C27-9EFE-FF92D98043A2}">
      <dgm:prSet/>
      <dgm:spPr/>
      <dgm:t>
        <a:bodyPr/>
        <a:lstStyle/>
        <a:p>
          <a:endParaRPr lang="en-US"/>
        </a:p>
      </dgm:t>
    </dgm:pt>
    <dgm:pt modelId="{EF493FF2-6999-43D1-BB9F-BF466443F2EC}" type="sibTrans" cxnId="{1D63AACE-8105-4C27-9EFE-FF92D98043A2}">
      <dgm:prSet/>
      <dgm:spPr/>
      <dgm:t>
        <a:bodyPr/>
        <a:lstStyle/>
        <a:p>
          <a:endParaRPr lang="en-US"/>
        </a:p>
      </dgm:t>
    </dgm:pt>
    <dgm:pt modelId="{DF237F1F-AD1C-42A6-862B-6342A5F9F913}" type="pres">
      <dgm:prSet presAssocID="{37C77549-ABDA-490E-B632-D29537B6C69B}" presName="vert0" presStyleCnt="0">
        <dgm:presLayoutVars>
          <dgm:dir/>
          <dgm:animOne val="branch"/>
          <dgm:animLvl val="lvl"/>
        </dgm:presLayoutVars>
      </dgm:prSet>
      <dgm:spPr/>
    </dgm:pt>
    <dgm:pt modelId="{F7EE2557-4FB8-47AE-BD24-67BC007DB4EE}" type="pres">
      <dgm:prSet presAssocID="{51EE894C-3DEE-42BD-A368-D3D9257DA4CF}" presName="thickLine" presStyleLbl="alignNode1" presStyleIdx="0" presStyleCnt="3"/>
      <dgm:spPr>
        <a:ln>
          <a:solidFill>
            <a:srgbClr val="0173B2"/>
          </a:solidFill>
        </a:ln>
      </dgm:spPr>
    </dgm:pt>
    <dgm:pt modelId="{D8B5CBC7-9D29-4F4B-970E-B17EADFB20BB}" type="pres">
      <dgm:prSet presAssocID="{51EE894C-3DEE-42BD-A368-D3D9257DA4CF}" presName="horz1" presStyleCnt="0"/>
      <dgm:spPr/>
    </dgm:pt>
    <dgm:pt modelId="{73735CB0-BC78-436D-8026-9AAA4D60B9A6}" type="pres">
      <dgm:prSet presAssocID="{51EE894C-3DEE-42BD-A368-D3D9257DA4CF}" presName="tx1" presStyleLbl="revTx" presStyleIdx="0" presStyleCnt="3"/>
      <dgm:spPr/>
    </dgm:pt>
    <dgm:pt modelId="{52AD9BF4-848D-4F6F-9313-285889B216C8}" type="pres">
      <dgm:prSet presAssocID="{51EE894C-3DEE-42BD-A368-D3D9257DA4CF}" presName="vert1" presStyleCnt="0"/>
      <dgm:spPr/>
    </dgm:pt>
    <dgm:pt modelId="{46F9DAD0-E1F6-4F05-AA8F-5E1C7300002C}" type="pres">
      <dgm:prSet presAssocID="{E11F9C6B-DC07-467D-B9CA-28B52F1F7174}" presName="thickLine" presStyleLbl="alignNode1" presStyleIdx="1" presStyleCnt="3"/>
      <dgm:spPr>
        <a:ln>
          <a:solidFill>
            <a:srgbClr val="0173B2"/>
          </a:solidFill>
        </a:ln>
      </dgm:spPr>
    </dgm:pt>
    <dgm:pt modelId="{4E6A6820-9B04-4612-8C0B-64FC4738B69E}" type="pres">
      <dgm:prSet presAssocID="{E11F9C6B-DC07-467D-B9CA-28B52F1F7174}" presName="horz1" presStyleCnt="0"/>
      <dgm:spPr/>
    </dgm:pt>
    <dgm:pt modelId="{DAB1EFD1-03F1-48E3-8527-D6DDD11B9829}" type="pres">
      <dgm:prSet presAssocID="{E11F9C6B-DC07-467D-B9CA-28B52F1F7174}" presName="tx1" presStyleLbl="revTx" presStyleIdx="1" presStyleCnt="3"/>
      <dgm:spPr/>
    </dgm:pt>
    <dgm:pt modelId="{8650E26D-F2A6-41B5-9E56-FF1D0B27B13B}" type="pres">
      <dgm:prSet presAssocID="{E11F9C6B-DC07-467D-B9CA-28B52F1F7174}" presName="vert1" presStyleCnt="0"/>
      <dgm:spPr/>
    </dgm:pt>
    <dgm:pt modelId="{95FFA04D-DDF9-4B5F-AC44-C66280988CEC}" type="pres">
      <dgm:prSet presAssocID="{A5E35D5B-D892-4C1D-A948-722DE55BCA91}" presName="thickLine" presStyleLbl="alignNode1" presStyleIdx="2" presStyleCnt="3"/>
      <dgm:spPr>
        <a:ln>
          <a:solidFill>
            <a:srgbClr val="0173B2"/>
          </a:solidFill>
        </a:ln>
      </dgm:spPr>
    </dgm:pt>
    <dgm:pt modelId="{2970C247-2DEA-4718-A73D-4BC6EC207F6C}" type="pres">
      <dgm:prSet presAssocID="{A5E35D5B-D892-4C1D-A948-722DE55BCA91}" presName="horz1" presStyleCnt="0"/>
      <dgm:spPr/>
    </dgm:pt>
    <dgm:pt modelId="{E5255450-52F8-423E-8FDD-8BE2F8AB442E}" type="pres">
      <dgm:prSet presAssocID="{A5E35D5B-D892-4C1D-A948-722DE55BCA91}" presName="tx1" presStyleLbl="revTx" presStyleIdx="2" presStyleCnt="3"/>
      <dgm:spPr/>
    </dgm:pt>
    <dgm:pt modelId="{78AB9118-F22E-4659-B056-DCA31A99A94C}" type="pres">
      <dgm:prSet presAssocID="{A5E35D5B-D892-4C1D-A948-722DE55BCA91}" presName="vert1" presStyleCnt="0"/>
      <dgm:spPr/>
    </dgm:pt>
  </dgm:ptLst>
  <dgm:cxnLst>
    <dgm:cxn modelId="{C041E92E-7144-4C07-B6CC-8E5EEE91F28D}" type="presOf" srcId="{E11F9C6B-DC07-467D-B9CA-28B52F1F7174}" destId="{DAB1EFD1-03F1-48E3-8527-D6DDD11B9829}" srcOrd="0" destOrd="0" presId="urn:microsoft.com/office/officeart/2008/layout/LinedList"/>
    <dgm:cxn modelId="{C64B2B64-D2E1-4ACD-ABD6-145F379A3A98}" type="presOf" srcId="{37C77549-ABDA-490E-B632-D29537B6C69B}" destId="{DF237F1F-AD1C-42A6-862B-6342A5F9F913}" srcOrd="0" destOrd="0" presId="urn:microsoft.com/office/officeart/2008/layout/LinedList"/>
    <dgm:cxn modelId="{1AE09999-F34D-4869-AEF6-2BF17E9126D1}" type="presOf" srcId="{A5E35D5B-D892-4C1D-A948-722DE55BCA91}" destId="{E5255450-52F8-423E-8FDD-8BE2F8AB442E}" srcOrd="0" destOrd="0" presId="urn:microsoft.com/office/officeart/2008/layout/LinedList"/>
    <dgm:cxn modelId="{4B0A15C4-E3AC-49F5-B474-994AF14B79B8}" srcId="{37C77549-ABDA-490E-B632-D29537B6C69B}" destId="{51EE894C-3DEE-42BD-A368-D3D9257DA4CF}" srcOrd="0" destOrd="0" parTransId="{FD297E64-372B-47AB-A480-A482F7DF0068}" sibTransId="{AAB6FD0B-1376-4F41-A05C-DC966F6FE73D}"/>
    <dgm:cxn modelId="{1D63AACE-8105-4C27-9EFE-FF92D98043A2}" srcId="{37C77549-ABDA-490E-B632-D29537B6C69B}" destId="{A5E35D5B-D892-4C1D-A948-722DE55BCA91}" srcOrd="2" destOrd="0" parTransId="{51E4157F-6581-418F-8BF4-746D8C2DFB83}" sibTransId="{EF493FF2-6999-43D1-BB9F-BF466443F2EC}"/>
    <dgm:cxn modelId="{AA0F87DC-59CB-48CC-9E43-477AFC2CF0D6}" type="presOf" srcId="{51EE894C-3DEE-42BD-A368-D3D9257DA4CF}" destId="{73735CB0-BC78-436D-8026-9AAA4D60B9A6}" srcOrd="0" destOrd="0" presId="urn:microsoft.com/office/officeart/2008/layout/LinedList"/>
    <dgm:cxn modelId="{B9CA01E0-3472-4768-9D1A-6CBF0AF3DEBA}" srcId="{37C77549-ABDA-490E-B632-D29537B6C69B}" destId="{E11F9C6B-DC07-467D-B9CA-28B52F1F7174}" srcOrd="1" destOrd="0" parTransId="{5ADE8829-4A40-4E32-A0A6-AD83D5D3292B}" sibTransId="{753DF99A-B094-42C4-9583-101833BFEDF1}"/>
    <dgm:cxn modelId="{883F4AAD-5742-4FA2-A05C-D8C6B95C2AA1}" type="presParOf" srcId="{DF237F1F-AD1C-42A6-862B-6342A5F9F913}" destId="{F7EE2557-4FB8-47AE-BD24-67BC007DB4EE}" srcOrd="0" destOrd="0" presId="urn:microsoft.com/office/officeart/2008/layout/LinedList"/>
    <dgm:cxn modelId="{4EACD76B-A4D1-47B5-913D-24130A6AF128}" type="presParOf" srcId="{DF237F1F-AD1C-42A6-862B-6342A5F9F913}" destId="{D8B5CBC7-9D29-4F4B-970E-B17EADFB20BB}" srcOrd="1" destOrd="0" presId="urn:microsoft.com/office/officeart/2008/layout/LinedList"/>
    <dgm:cxn modelId="{7D1698A4-2431-4307-91A4-60803698F31D}" type="presParOf" srcId="{D8B5CBC7-9D29-4F4B-970E-B17EADFB20BB}" destId="{73735CB0-BC78-436D-8026-9AAA4D60B9A6}" srcOrd="0" destOrd="0" presId="urn:microsoft.com/office/officeart/2008/layout/LinedList"/>
    <dgm:cxn modelId="{830639DF-9987-4C9C-BD89-FB07A302475D}" type="presParOf" srcId="{D8B5CBC7-9D29-4F4B-970E-B17EADFB20BB}" destId="{52AD9BF4-848D-4F6F-9313-285889B216C8}" srcOrd="1" destOrd="0" presId="urn:microsoft.com/office/officeart/2008/layout/LinedList"/>
    <dgm:cxn modelId="{581E9CAB-2F67-42D7-938B-4A8822EE2A8A}" type="presParOf" srcId="{DF237F1F-AD1C-42A6-862B-6342A5F9F913}" destId="{46F9DAD0-E1F6-4F05-AA8F-5E1C7300002C}" srcOrd="2" destOrd="0" presId="urn:microsoft.com/office/officeart/2008/layout/LinedList"/>
    <dgm:cxn modelId="{93ED11F3-A448-4428-A6DE-90524B696C64}" type="presParOf" srcId="{DF237F1F-AD1C-42A6-862B-6342A5F9F913}" destId="{4E6A6820-9B04-4612-8C0B-64FC4738B69E}" srcOrd="3" destOrd="0" presId="urn:microsoft.com/office/officeart/2008/layout/LinedList"/>
    <dgm:cxn modelId="{74697D5D-1E3F-4C8B-896E-D0E4FD73062D}" type="presParOf" srcId="{4E6A6820-9B04-4612-8C0B-64FC4738B69E}" destId="{DAB1EFD1-03F1-48E3-8527-D6DDD11B9829}" srcOrd="0" destOrd="0" presId="urn:microsoft.com/office/officeart/2008/layout/LinedList"/>
    <dgm:cxn modelId="{F3E020C5-1A75-481A-B171-A473DF1298EA}" type="presParOf" srcId="{4E6A6820-9B04-4612-8C0B-64FC4738B69E}" destId="{8650E26D-F2A6-41B5-9E56-FF1D0B27B13B}" srcOrd="1" destOrd="0" presId="urn:microsoft.com/office/officeart/2008/layout/LinedList"/>
    <dgm:cxn modelId="{E1F742AC-04D0-4D5C-BCCC-275774F5AE70}" type="presParOf" srcId="{DF237F1F-AD1C-42A6-862B-6342A5F9F913}" destId="{95FFA04D-DDF9-4B5F-AC44-C66280988CEC}" srcOrd="4" destOrd="0" presId="urn:microsoft.com/office/officeart/2008/layout/LinedList"/>
    <dgm:cxn modelId="{38931BA4-C902-4F4F-A9D3-1A963A20A21E}" type="presParOf" srcId="{DF237F1F-AD1C-42A6-862B-6342A5F9F913}" destId="{2970C247-2DEA-4718-A73D-4BC6EC207F6C}" srcOrd="5" destOrd="0" presId="urn:microsoft.com/office/officeart/2008/layout/LinedList"/>
    <dgm:cxn modelId="{A0D1E900-7571-46B2-910C-FCB506A3DDAF}" type="presParOf" srcId="{2970C247-2DEA-4718-A73D-4BC6EC207F6C}" destId="{E5255450-52F8-423E-8FDD-8BE2F8AB442E}" srcOrd="0" destOrd="0" presId="urn:microsoft.com/office/officeart/2008/layout/LinedList"/>
    <dgm:cxn modelId="{89B951E6-2354-45B7-9661-7EE2354EED44}" type="presParOf" srcId="{2970C247-2DEA-4718-A73D-4BC6EC207F6C}" destId="{78AB9118-F22E-4659-B056-DCA31A99A94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D1CD1D-26F6-437B-B295-92E7360A41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14CE45DA-E6FD-4AC2-A8ED-8BABA0068C2C}">
      <dgm:prSet/>
      <dgm:spPr/>
      <dgm:t>
        <a:bodyPr/>
        <a:lstStyle/>
        <a:p>
          <a:r>
            <a:rPr lang="en-PH" dirty="0"/>
            <a:t>How does the number of learned students develop over time?</a:t>
          </a:r>
        </a:p>
      </dgm:t>
    </dgm:pt>
    <dgm:pt modelId="{FB0954B3-2163-4284-B93B-6A7F0BA9AFED}" type="parTrans" cxnId="{C74235D8-9F04-4C44-84E2-93F3C1107C8F}">
      <dgm:prSet/>
      <dgm:spPr/>
      <dgm:t>
        <a:bodyPr/>
        <a:lstStyle/>
        <a:p>
          <a:endParaRPr lang="en-PH"/>
        </a:p>
      </dgm:t>
    </dgm:pt>
    <dgm:pt modelId="{E48DEDAD-6EA5-4470-B6F0-FE5DBCF3657D}" type="sibTrans" cxnId="{C74235D8-9F04-4C44-84E2-93F3C1107C8F}">
      <dgm:prSet/>
      <dgm:spPr/>
      <dgm:t>
        <a:bodyPr/>
        <a:lstStyle/>
        <a:p>
          <a:endParaRPr lang="en-PH"/>
        </a:p>
      </dgm:t>
    </dgm:pt>
    <dgm:pt modelId="{F266E586-47CA-4D83-9D26-4C3B52DB7500}">
      <dgm:prSet/>
      <dgm:spPr>
        <a:solidFill>
          <a:srgbClr val="0173B2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PH" dirty="0"/>
            <a:t>Spatial position of high aptitude students in class</a:t>
          </a:r>
        </a:p>
      </dgm:t>
    </dgm:pt>
    <dgm:pt modelId="{52C9F507-8ECD-4CA4-A5E9-CAB08A16B898}" type="parTrans" cxnId="{E48D0C9E-654A-4941-9029-213AD2C75201}">
      <dgm:prSet/>
      <dgm:spPr/>
      <dgm:t>
        <a:bodyPr/>
        <a:lstStyle/>
        <a:p>
          <a:endParaRPr lang="en-PH"/>
        </a:p>
      </dgm:t>
    </dgm:pt>
    <dgm:pt modelId="{5A2C1435-9448-4912-A089-E97606239D01}" type="sibTrans" cxnId="{E48D0C9E-654A-4941-9029-213AD2C75201}">
      <dgm:prSet/>
      <dgm:spPr/>
      <dgm:t>
        <a:bodyPr/>
        <a:lstStyle/>
        <a:p>
          <a:endParaRPr lang="en-PH"/>
        </a:p>
      </dgm:t>
    </dgm:pt>
    <dgm:pt modelId="{2ADD01FD-3ED8-4222-B3A8-D4C3CF1EEB92}">
      <dgm:prSet/>
      <dgm:spPr/>
      <dgm:t>
        <a:bodyPr/>
        <a:lstStyle/>
        <a:p>
          <a:r>
            <a:rPr lang="en-PH" dirty="0"/>
            <a:t>How does the positioning of learned students affect the learning rate of the </a:t>
          </a:r>
          <a:br>
            <a:rPr lang="en-PH" dirty="0"/>
          </a:br>
          <a:r>
            <a:rPr lang="en-PH" dirty="0"/>
            <a:t>class for peer instruction?</a:t>
          </a:r>
        </a:p>
      </dgm:t>
    </dgm:pt>
    <dgm:pt modelId="{4803F9CC-E39D-4297-9A5B-69CAD6648EDD}" type="parTrans" cxnId="{4348DB16-139F-4F83-BB7A-68DCDAE1EEA2}">
      <dgm:prSet/>
      <dgm:spPr/>
      <dgm:t>
        <a:bodyPr/>
        <a:lstStyle/>
        <a:p>
          <a:endParaRPr lang="en-PH"/>
        </a:p>
      </dgm:t>
    </dgm:pt>
    <dgm:pt modelId="{3FC0EA94-C7C6-4A53-BE60-617098866DF7}" type="sibTrans" cxnId="{4348DB16-139F-4F83-BB7A-68DCDAE1EEA2}">
      <dgm:prSet/>
      <dgm:spPr/>
      <dgm:t>
        <a:bodyPr/>
        <a:lstStyle/>
        <a:p>
          <a:endParaRPr lang="en-PH"/>
        </a:p>
      </dgm:t>
    </dgm:pt>
    <dgm:pt modelId="{EFE4E3A9-3933-4F8A-B796-E51756E73DD4}">
      <dgm:prSet/>
      <dgm:spPr>
        <a:solidFill>
          <a:srgbClr val="0173B2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PH" dirty="0"/>
            <a:t>Learning rate</a:t>
          </a:r>
        </a:p>
      </dgm:t>
    </dgm:pt>
    <dgm:pt modelId="{BE741754-9305-41C8-859B-CEB93A59AB39}" type="parTrans" cxnId="{7749A7BE-DEA8-4837-A2C1-2218A3E204DE}">
      <dgm:prSet/>
      <dgm:spPr/>
      <dgm:t>
        <a:bodyPr/>
        <a:lstStyle/>
        <a:p>
          <a:endParaRPr lang="en-PH"/>
        </a:p>
      </dgm:t>
    </dgm:pt>
    <dgm:pt modelId="{74B7393D-542B-4C5A-8B27-E85A23692C21}" type="sibTrans" cxnId="{7749A7BE-DEA8-4837-A2C1-2218A3E204DE}">
      <dgm:prSet/>
      <dgm:spPr/>
      <dgm:t>
        <a:bodyPr/>
        <a:lstStyle/>
        <a:p>
          <a:endParaRPr lang="en-PH"/>
        </a:p>
      </dgm:t>
    </dgm:pt>
    <dgm:pt modelId="{8C294C5A-A673-401B-AF34-9EE1F7CD3D34}">
      <dgm:prSet/>
      <dgm:spPr>
        <a:solidFill>
          <a:srgbClr val="0173B2"/>
        </a:solidFill>
      </dgm:spPr>
      <dgm:t>
        <a:bodyPr/>
        <a:lstStyle/>
        <a:p>
          <a:r>
            <a:rPr lang="en-PH"/>
            <a:t>Traditional vs peer instruction</a:t>
          </a:r>
        </a:p>
      </dgm:t>
    </dgm:pt>
    <dgm:pt modelId="{12FAE486-E0E4-41B7-8470-D919947C0B9A}" type="parTrans" cxnId="{D9D5F8FA-C3AF-40FF-AF31-3E40FA80831E}">
      <dgm:prSet/>
      <dgm:spPr/>
      <dgm:t>
        <a:bodyPr/>
        <a:lstStyle/>
        <a:p>
          <a:endParaRPr lang="en-PH"/>
        </a:p>
      </dgm:t>
    </dgm:pt>
    <dgm:pt modelId="{501C2AE5-F1CF-47AB-A1F0-CCD3BFAE88F2}" type="sibTrans" cxnId="{D9D5F8FA-C3AF-40FF-AF31-3E40FA80831E}">
      <dgm:prSet/>
      <dgm:spPr/>
      <dgm:t>
        <a:bodyPr/>
        <a:lstStyle/>
        <a:p>
          <a:endParaRPr lang="en-PH"/>
        </a:p>
      </dgm:t>
    </dgm:pt>
    <dgm:pt modelId="{4552F135-ABF2-44B2-AFFE-BAB37FBC2DB4}">
      <dgm:prSet/>
      <dgm:spPr/>
      <dgm:t>
        <a:bodyPr/>
        <a:lstStyle/>
        <a:p>
          <a:pPr>
            <a:lnSpc>
              <a:spcPct val="100000"/>
            </a:lnSpc>
          </a:pPr>
          <a:r>
            <a:rPr lang="en-PH" dirty="0"/>
            <a:t>When is peer instruction better than traditional instruction?</a:t>
          </a:r>
        </a:p>
      </dgm:t>
    </dgm:pt>
    <dgm:pt modelId="{310B3F2E-A4FD-4C15-9EA9-5995E24C4D75}" type="parTrans" cxnId="{A54C1CB0-94E0-49C9-BC6C-75EB1AA1A798}">
      <dgm:prSet/>
      <dgm:spPr/>
      <dgm:t>
        <a:bodyPr/>
        <a:lstStyle/>
        <a:p>
          <a:endParaRPr lang="en-PH"/>
        </a:p>
      </dgm:t>
    </dgm:pt>
    <dgm:pt modelId="{D49BE452-4FDF-4583-877E-D699E5F253BD}" type="sibTrans" cxnId="{A54C1CB0-94E0-49C9-BC6C-75EB1AA1A798}">
      <dgm:prSet/>
      <dgm:spPr/>
      <dgm:t>
        <a:bodyPr/>
        <a:lstStyle/>
        <a:p>
          <a:endParaRPr lang="en-PH"/>
        </a:p>
      </dgm:t>
    </dgm:pt>
    <dgm:pt modelId="{77499730-EC08-4926-8262-E1690D5E6F37}">
      <dgm:prSet/>
      <dgm:spPr/>
      <dgm:t>
        <a:bodyPr/>
        <a:lstStyle/>
        <a:p>
          <a:pPr>
            <a:lnSpc>
              <a:spcPct val="100000"/>
            </a:lnSpc>
          </a:pPr>
          <a:r>
            <a:rPr lang="en-PH" dirty="0"/>
            <a:t>Which factors lead to a difference in performance?</a:t>
          </a:r>
        </a:p>
      </dgm:t>
    </dgm:pt>
    <dgm:pt modelId="{019436FE-8C95-4510-8AC2-048B0BAAF880}" type="parTrans" cxnId="{A0586B07-0782-4D6D-88A2-92D45510D3A1}">
      <dgm:prSet/>
      <dgm:spPr/>
      <dgm:t>
        <a:bodyPr/>
        <a:lstStyle/>
        <a:p>
          <a:endParaRPr lang="en-PH"/>
        </a:p>
      </dgm:t>
    </dgm:pt>
    <dgm:pt modelId="{52C808CB-5092-4E25-A32B-2972A64CA7A6}" type="sibTrans" cxnId="{A0586B07-0782-4D6D-88A2-92D45510D3A1}">
      <dgm:prSet/>
      <dgm:spPr/>
      <dgm:t>
        <a:bodyPr/>
        <a:lstStyle/>
        <a:p>
          <a:endParaRPr lang="en-PH"/>
        </a:p>
      </dgm:t>
    </dgm:pt>
    <dgm:pt modelId="{9D4BACD2-FF5B-44A4-83D9-BFCB01B76FBC}" type="pres">
      <dgm:prSet presAssocID="{DAD1CD1D-26F6-437B-B295-92E7360A41C5}" presName="linear" presStyleCnt="0">
        <dgm:presLayoutVars>
          <dgm:animLvl val="lvl"/>
          <dgm:resizeHandles val="exact"/>
        </dgm:presLayoutVars>
      </dgm:prSet>
      <dgm:spPr/>
    </dgm:pt>
    <dgm:pt modelId="{BC756C01-F594-4729-8CD6-00A83A803B36}" type="pres">
      <dgm:prSet presAssocID="{EFE4E3A9-3933-4F8A-B796-E51756E73DD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5A5F02C-D1B2-4883-83AF-50D9B0EDA903}" type="pres">
      <dgm:prSet presAssocID="{EFE4E3A9-3933-4F8A-B796-E51756E73DD4}" presName="childText" presStyleLbl="revTx" presStyleIdx="0" presStyleCnt="3">
        <dgm:presLayoutVars>
          <dgm:bulletEnabled val="1"/>
        </dgm:presLayoutVars>
      </dgm:prSet>
      <dgm:spPr/>
    </dgm:pt>
    <dgm:pt modelId="{78CD1602-068C-4CCD-BA8E-295F174177AA}" type="pres">
      <dgm:prSet presAssocID="{8C294C5A-A673-401B-AF34-9EE1F7CD3D3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0719E5F-B1C0-4E17-BA62-283FCC9C5115}" type="pres">
      <dgm:prSet presAssocID="{8C294C5A-A673-401B-AF34-9EE1F7CD3D34}" presName="childText" presStyleLbl="revTx" presStyleIdx="1" presStyleCnt="3">
        <dgm:presLayoutVars>
          <dgm:bulletEnabled val="1"/>
        </dgm:presLayoutVars>
      </dgm:prSet>
      <dgm:spPr/>
    </dgm:pt>
    <dgm:pt modelId="{3161231E-7CBD-4D0A-BCC2-5CD5909181D3}" type="pres">
      <dgm:prSet presAssocID="{F266E586-47CA-4D83-9D26-4C3B52DB750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198C3AE-278B-4F0D-85FD-B6DFF389D083}" type="pres">
      <dgm:prSet presAssocID="{F266E586-47CA-4D83-9D26-4C3B52DB750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0586B07-0782-4D6D-88A2-92D45510D3A1}" srcId="{8C294C5A-A673-401B-AF34-9EE1F7CD3D34}" destId="{77499730-EC08-4926-8262-E1690D5E6F37}" srcOrd="1" destOrd="0" parTransId="{019436FE-8C95-4510-8AC2-048B0BAAF880}" sibTransId="{52C808CB-5092-4E25-A32B-2972A64CA7A6}"/>
    <dgm:cxn modelId="{4348DB16-139F-4F83-BB7A-68DCDAE1EEA2}" srcId="{F266E586-47CA-4D83-9D26-4C3B52DB7500}" destId="{2ADD01FD-3ED8-4222-B3A8-D4C3CF1EEB92}" srcOrd="0" destOrd="0" parTransId="{4803F9CC-E39D-4297-9A5B-69CAD6648EDD}" sibTransId="{3FC0EA94-C7C6-4A53-BE60-617098866DF7}"/>
    <dgm:cxn modelId="{9775ED26-5255-4F66-AA92-FE51720718E3}" type="presOf" srcId="{DAD1CD1D-26F6-437B-B295-92E7360A41C5}" destId="{9D4BACD2-FF5B-44A4-83D9-BFCB01B76FBC}" srcOrd="0" destOrd="0" presId="urn:microsoft.com/office/officeart/2005/8/layout/vList2"/>
    <dgm:cxn modelId="{8F099F43-7AAB-4930-89B0-4538CE553093}" type="presOf" srcId="{77499730-EC08-4926-8262-E1690D5E6F37}" destId="{70719E5F-B1C0-4E17-BA62-283FCC9C5115}" srcOrd="0" destOrd="1" presId="urn:microsoft.com/office/officeart/2005/8/layout/vList2"/>
    <dgm:cxn modelId="{72DBC063-7010-4440-B57A-90DC3D47E262}" type="presOf" srcId="{F266E586-47CA-4D83-9D26-4C3B52DB7500}" destId="{3161231E-7CBD-4D0A-BCC2-5CD5909181D3}" srcOrd="0" destOrd="0" presId="urn:microsoft.com/office/officeart/2005/8/layout/vList2"/>
    <dgm:cxn modelId="{764F0348-9C73-4B74-A722-621D33935B32}" type="presOf" srcId="{4552F135-ABF2-44B2-AFFE-BAB37FBC2DB4}" destId="{70719E5F-B1C0-4E17-BA62-283FCC9C5115}" srcOrd="0" destOrd="0" presId="urn:microsoft.com/office/officeart/2005/8/layout/vList2"/>
    <dgm:cxn modelId="{3914F869-C0AB-4074-8ADC-B8EC1A28C325}" type="presOf" srcId="{2ADD01FD-3ED8-4222-B3A8-D4C3CF1EEB92}" destId="{1198C3AE-278B-4F0D-85FD-B6DFF389D083}" srcOrd="0" destOrd="0" presId="urn:microsoft.com/office/officeart/2005/8/layout/vList2"/>
    <dgm:cxn modelId="{C079E37C-BED4-46AC-AEB4-50C487BE2579}" type="presOf" srcId="{8C294C5A-A673-401B-AF34-9EE1F7CD3D34}" destId="{78CD1602-068C-4CCD-BA8E-295F174177AA}" srcOrd="0" destOrd="0" presId="urn:microsoft.com/office/officeart/2005/8/layout/vList2"/>
    <dgm:cxn modelId="{A4ECDE92-2A2D-4B57-AC3E-4CD1AC694B04}" type="presOf" srcId="{EFE4E3A9-3933-4F8A-B796-E51756E73DD4}" destId="{BC756C01-F594-4729-8CD6-00A83A803B36}" srcOrd="0" destOrd="0" presId="urn:microsoft.com/office/officeart/2005/8/layout/vList2"/>
    <dgm:cxn modelId="{E48D0C9E-654A-4941-9029-213AD2C75201}" srcId="{DAD1CD1D-26F6-437B-B295-92E7360A41C5}" destId="{F266E586-47CA-4D83-9D26-4C3B52DB7500}" srcOrd="2" destOrd="0" parTransId="{52C9F507-8ECD-4CA4-A5E9-CAB08A16B898}" sibTransId="{5A2C1435-9448-4912-A089-E97606239D01}"/>
    <dgm:cxn modelId="{A54C1CB0-94E0-49C9-BC6C-75EB1AA1A798}" srcId="{8C294C5A-A673-401B-AF34-9EE1F7CD3D34}" destId="{4552F135-ABF2-44B2-AFFE-BAB37FBC2DB4}" srcOrd="0" destOrd="0" parTransId="{310B3F2E-A4FD-4C15-9EA9-5995E24C4D75}" sibTransId="{D49BE452-4FDF-4583-877E-D699E5F253BD}"/>
    <dgm:cxn modelId="{7749A7BE-DEA8-4837-A2C1-2218A3E204DE}" srcId="{DAD1CD1D-26F6-437B-B295-92E7360A41C5}" destId="{EFE4E3A9-3933-4F8A-B796-E51756E73DD4}" srcOrd="0" destOrd="0" parTransId="{BE741754-9305-41C8-859B-CEB93A59AB39}" sibTransId="{74B7393D-542B-4C5A-8B27-E85A23692C21}"/>
    <dgm:cxn modelId="{C74235D8-9F04-4C44-84E2-93F3C1107C8F}" srcId="{EFE4E3A9-3933-4F8A-B796-E51756E73DD4}" destId="{14CE45DA-E6FD-4AC2-A8ED-8BABA0068C2C}" srcOrd="0" destOrd="0" parTransId="{FB0954B3-2163-4284-B93B-6A7F0BA9AFED}" sibTransId="{E48DEDAD-6EA5-4470-B6F0-FE5DBCF3657D}"/>
    <dgm:cxn modelId="{D9D5F8FA-C3AF-40FF-AF31-3E40FA80831E}" srcId="{DAD1CD1D-26F6-437B-B295-92E7360A41C5}" destId="{8C294C5A-A673-401B-AF34-9EE1F7CD3D34}" srcOrd="1" destOrd="0" parTransId="{12FAE486-E0E4-41B7-8470-D919947C0B9A}" sibTransId="{501C2AE5-F1CF-47AB-A1F0-CCD3BFAE88F2}"/>
    <dgm:cxn modelId="{F228FCFF-2FD1-4E01-A3A3-3F4424476E00}" type="presOf" srcId="{14CE45DA-E6FD-4AC2-A8ED-8BABA0068C2C}" destId="{65A5F02C-D1B2-4883-83AF-50D9B0EDA903}" srcOrd="0" destOrd="0" presId="urn:microsoft.com/office/officeart/2005/8/layout/vList2"/>
    <dgm:cxn modelId="{A6E4038A-B754-41F9-B3AA-0337C4367442}" type="presParOf" srcId="{9D4BACD2-FF5B-44A4-83D9-BFCB01B76FBC}" destId="{BC756C01-F594-4729-8CD6-00A83A803B36}" srcOrd="0" destOrd="0" presId="urn:microsoft.com/office/officeart/2005/8/layout/vList2"/>
    <dgm:cxn modelId="{692E7F7A-BA58-4835-A7E9-A74008140EFC}" type="presParOf" srcId="{9D4BACD2-FF5B-44A4-83D9-BFCB01B76FBC}" destId="{65A5F02C-D1B2-4883-83AF-50D9B0EDA903}" srcOrd="1" destOrd="0" presId="urn:microsoft.com/office/officeart/2005/8/layout/vList2"/>
    <dgm:cxn modelId="{BAC6AA88-E573-4350-91D9-9026C51284BE}" type="presParOf" srcId="{9D4BACD2-FF5B-44A4-83D9-BFCB01B76FBC}" destId="{78CD1602-068C-4CCD-BA8E-295F174177AA}" srcOrd="2" destOrd="0" presId="urn:microsoft.com/office/officeart/2005/8/layout/vList2"/>
    <dgm:cxn modelId="{41D5720C-F490-46F9-B9AA-A8252C13EBF1}" type="presParOf" srcId="{9D4BACD2-FF5B-44A4-83D9-BFCB01B76FBC}" destId="{70719E5F-B1C0-4E17-BA62-283FCC9C5115}" srcOrd="3" destOrd="0" presId="urn:microsoft.com/office/officeart/2005/8/layout/vList2"/>
    <dgm:cxn modelId="{DB8942D1-17BC-4B19-ACB7-32F2BEE2D892}" type="presParOf" srcId="{9D4BACD2-FF5B-44A4-83D9-BFCB01B76FBC}" destId="{3161231E-7CBD-4D0A-BCC2-5CD5909181D3}" srcOrd="4" destOrd="0" presId="urn:microsoft.com/office/officeart/2005/8/layout/vList2"/>
    <dgm:cxn modelId="{5D0667B8-FA6F-42B9-9BE0-4C8251574216}" type="presParOf" srcId="{9D4BACD2-FF5B-44A4-83D9-BFCB01B76FBC}" destId="{1198C3AE-278B-4F0D-85FD-B6DFF389D08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EE2557-4FB8-47AE-BD24-67BC007DB4EE}">
      <dsp:nvSpPr>
        <dsp:cNvPr id="0" name=""/>
        <dsp:cNvSpPr/>
      </dsp:nvSpPr>
      <dsp:spPr>
        <a:xfrm>
          <a:off x="0" y="2169"/>
          <a:ext cx="116254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173B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35CB0-BC78-436D-8026-9AAA4D60B9A6}">
      <dsp:nvSpPr>
        <dsp:cNvPr id="0" name=""/>
        <dsp:cNvSpPr/>
      </dsp:nvSpPr>
      <dsp:spPr>
        <a:xfrm>
          <a:off x="0" y="2169"/>
          <a:ext cx="11625470" cy="1479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900" kern="1200"/>
            <a:t>Improve students’ conceptual understanding and problem-solving skills compared to traditional instruction</a:t>
          </a:r>
          <a:endParaRPr lang="en-US" sz="2900" kern="1200"/>
        </a:p>
      </dsp:txBody>
      <dsp:txXfrm>
        <a:off x="0" y="2169"/>
        <a:ext cx="11625470" cy="1479746"/>
      </dsp:txXfrm>
    </dsp:sp>
    <dsp:sp modelId="{46F9DAD0-E1F6-4F05-AA8F-5E1C7300002C}">
      <dsp:nvSpPr>
        <dsp:cNvPr id="0" name=""/>
        <dsp:cNvSpPr/>
      </dsp:nvSpPr>
      <dsp:spPr>
        <a:xfrm>
          <a:off x="0" y="1481916"/>
          <a:ext cx="116254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173B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B1EFD1-03F1-48E3-8527-D6DDD11B9829}">
      <dsp:nvSpPr>
        <dsp:cNvPr id="0" name=""/>
        <dsp:cNvSpPr/>
      </dsp:nvSpPr>
      <dsp:spPr>
        <a:xfrm>
          <a:off x="0" y="1481916"/>
          <a:ext cx="11625470" cy="1479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900" kern="1200" dirty="0"/>
            <a:t>Benefit groups even if no one in it initially fully understood the lesson</a:t>
          </a:r>
          <a:endParaRPr lang="en-US" sz="2900" kern="1200" dirty="0"/>
        </a:p>
      </dsp:txBody>
      <dsp:txXfrm>
        <a:off x="0" y="1481916"/>
        <a:ext cx="11625470" cy="1479746"/>
      </dsp:txXfrm>
    </dsp:sp>
    <dsp:sp modelId="{95FFA04D-DDF9-4B5F-AC44-C66280988CEC}">
      <dsp:nvSpPr>
        <dsp:cNvPr id="0" name=""/>
        <dsp:cNvSpPr/>
      </dsp:nvSpPr>
      <dsp:spPr>
        <a:xfrm>
          <a:off x="0" y="2961662"/>
          <a:ext cx="116254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0173B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255450-52F8-423E-8FDD-8BE2F8AB442E}">
      <dsp:nvSpPr>
        <dsp:cNvPr id="0" name=""/>
        <dsp:cNvSpPr/>
      </dsp:nvSpPr>
      <dsp:spPr>
        <a:xfrm>
          <a:off x="0" y="2961662"/>
          <a:ext cx="11625470" cy="1479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Students under peer instruction can perform as good as or better than those under traditional instruction regardless of background knowledge</a:t>
          </a:r>
        </a:p>
      </dsp:txBody>
      <dsp:txXfrm>
        <a:off x="0" y="2961662"/>
        <a:ext cx="11625470" cy="14797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56C01-F594-4729-8CD6-00A83A803B36}">
      <dsp:nvSpPr>
        <dsp:cNvPr id="0" name=""/>
        <dsp:cNvSpPr/>
      </dsp:nvSpPr>
      <dsp:spPr>
        <a:xfrm>
          <a:off x="0" y="15551"/>
          <a:ext cx="11625470" cy="772200"/>
        </a:xfrm>
        <a:prstGeom prst="roundRect">
          <a:avLst/>
        </a:prstGeom>
        <a:solidFill>
          <a:srgbClr val="0173B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000" kern="1200" dirty="0"/>
            <a:t>Learning rate</a:t>
          </a:r>
        </a:p>
      </dsp:txBody>
      <dsp:txXfrm>
        <a:off x="37696" y="53247"/>
        <a:ext cx="11550078" cy="696808"/>
      </dsp:txXfrm>
    </dsp:sp>
    <dsp:sp modelId="{65A5F02C-D1B2-4883-83AF-50D9B0EDA903}">
      <dsp:nvSpPr>
        <dsp:cNvPr id="0" name=""/>
        <dsp:cNvSpPr/>
      </dsp:nvSpPr>
      <dsp:spPr>
        <a:xfrm>
          <a:off x="0" y="787751"/>
          <a:ext cx="1162547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109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2300" kern="1200" dirty="0"/>
            <a:t>How does the number of learned students develop over time?</a:t>
          </a:r>
        </a:p>
      </dsp:txBody>
      <dsp:txXfrm>
        <a:off x="0" y="787751"/>
        <a:ext cx="11625470" cy="496800"/>
      </dsp:txXfrm>
    </dsp:sp>
    <dsp:sp modelId="{78CD1602-068C-4CCD-BA8E-295F174177AA}">
      <dsp:nvSpPr>
        <dsp:cNvPr id="0" name=""/>
        <dsp:cNvSpPr/>
      </dsp:nvSpPr>
      <dsp:spPr>
        <a:xfrm>
          <a:off x="0" y="1284551"/>
          <a:ext cx="11625470" cy="772200"/>
        </a:xfrm>
        <a:prstGeom prst="roundRect">
          <a:avLst/>
        </a:prstGeom>
        <a:solidFill>
          <a:srgbClr val="0173B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000" kern="1200"/>
            <a:t>Traditional vs peer instruction</a:t>
          </a:r>
        </a:p>
      </dsp:txBody>
      <dsp:txXfrm>
        <a:off x="37696" y="1322247"/>
        <a:ext cx="11550078" cy="696808"/>
      </dsp:txXfrm>
    </dsp:sp>
    <dsp:sp modelId="{70719E5F-B1C0-4E17-BA62-283FCC9C5115}">
      <dsp:nvSpPr>
        <dsp:cNvPr id="0" name=""/>
        <dsp:cNvSpPr/>
      </dsp:nvSpPr>
      <dsp:spPr>
        <a:xfrm>
          <a:off x="0" y="2056751"/>
          <a:ext cx="11625470" cy="869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109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2300" kern="1200" dirty="0"/>
            <a:t>When is peer instruction better than traditional instruction?</a:t>
          </a: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2300" kern="1200" dirty="0"/>
            <a:t>Which factors lead to a difference in performance?</a:t>
          </a:r>
        </a:p>
      </dsp:txBody>
      <dsp:txXfrm>
        <a:off x="0" y="2056751"/>
        <a:ext cx="11625470" cy="869400"/>
      </dsp:txXfrm>
    </dsp:sp>
    <dsp:sp modelId="{3161231E-7CBD-4D0A-BCC2-5CD5909181D3}">
      <dsp:nvSpPr>
        <dsp:cNvPr id="0" name=""/>
        <dsp:cNvSpPr/>
      </dsp:nvSpPr>
      <dsp:spPr>
        <a:xfrm>
          <a:off x="0" y="2926152"/>
          <a:ext cx="11625470" cy="772200"/>
        </a:xfrm>
        <a:prstGeom prst="roundRect">
          <a:avLst/>
        </a:prstGeom>
        <a:solidFill>
          <a:srgbClr val="0173B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000" kern="1200" dirty="0"/>
            <a:t>Spatial position of high aptitude students in class</a:t>
          </a:r>
        </a:p>
      </dsp:txBody>
      <dsp:txXfrm>
        <a:off x="37696" y="2963848"/>
        <a:ext cx="11550078" cy="696808"/>
      </dsp:txXfrm>
    </dsp:sp>
    <dsp:sp modelId="{1198C3AE-278B-4F0D-85FD-B6DFF389D083}">
      <dsp:nvSpPr>
        <dsp:cNvPr id="0" name=""/>
        <dsp:cNvSpPr/>
      </dsp:nvSpPr>
      <dsp:spPr>
        <a:xfrm>
          <a:off x="0" y="3698352"/>
          <a:ext cx="11625470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109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2300" kern="1200" dirty="0"/>
            <a:t>How does the positioning of learned students affect the learning rate of the </a:t>
          </a:r>
          <a:br>
            <a:rPr lang="en-PH" sz="2300" kern="1200" dirty="0"/>
          </a:br>
          <a:r>
            <a:rPr lang="en-PH" sz="2300" kern="1200" dirty="0"/>
            <a:t>class for peer instruction?</a:t>
          </a:r>
        </a:p>
      </dsp:txBody>
      <dsp:txXfrm>
        <a:off x="0" y="3698352"/>
        <a:ext cx="11625470" cy="729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8B589-3DCF-4CC3-8CB1-8F263020D954}" type="datetimeFigureOut">
              <a:rPr lang="en-PH" smtClean="0"/>
              <a:t>11/23/2024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4DEC7-B541-49CD-9364-4AC7105E644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0876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Hi, I’m Clarence and my research is all about classroom dynamics using a cellular automata spatiotemporal model comparing peer instruction and traditional instruction.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4DEC7-B541-49CD-9364-4AC7105E6440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173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What is peer instruction and how does it differ from traditional instruction?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PH" dirty="0"/>
              <a:t>Traditional instruction is done usually via a lecture delivered by the instructor for the duration of the class’s time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PH" dirty="0"/>
              <a:t>As for peer instruction, the most popular way to do it is for the instructor to deliver a short lecture to be followed by giving a concept test to prompt student discussion which provides students the opportunity to learn from each other</a:t>
            </a:r>
          </a:p>
          <a:p>
            <a:pPr marL="171450" indent="-171450">
              <a:buFontTx/>
              <a:buChar char="-"/>
            </a:pPr>
            <a:endParaRPr lang="en-PH" dirty="0"/>
          </a:p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4DEC7-B541-49CD-9364-4AC7105E6440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6771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Why should peer instruction matter?</a:t>
            </a:r>
          </a:p>
          <a:p>
            <a:pPr marL="171450" indent="-171450">
              <a:buFontTx/>
              <a:buChar char="-"/>
            </a:pPr>
            <a:r>
              <a:rPr lang="en-PH" dirty="0"/>
              <a:t>Peer instruction has shown to improve both conceptual understanding and problem solving-skills</a:t>
            </a:r>
          </a:p>
          <a:p>
            <a:pPr marL="171450" indent="-171450">
              <a:buFontTx/>
              <a:buChar char="-"/>
            </a:pPr>
            <a:r>
              <a:rPr lang="en-PH" dirty="0"/>
              <a:t>It also benefits groups even if no one in the group fully understood the lesson</a:t>
            </a:r>
          </a:p>
          <a:p>
            <a:pPr marL="171450" indent="-171450">
              <a:buFontTx/>
              <a:buChar char="-"/>
            </a:pPr>
            <a:r>
              <a:rPr lang="en-PH" dirty="0"/>
              <a:t>Furthermore, its success in the classroom does not rely on the students’ background knowledge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4DEC7-B541-49CD-9364-4AC7105E6440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81602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What do I want to find out specifically?</a:t>
            </a:r>
          </a:p>
          <a:p>
            <a:pPr marL="171450" indent="-171450">
              <a:buFontTx/>
              <a:buChar char="-"/>
            </a:pPr>
            <a:r>
              <a:rPr lang="en-PH" dirty="0"/>
              <a:t>First, I want to find out how learning develops in the classroom over time</a:t>
            </a:r>
          </a:p>
          <a:p>
            <a:pPr marL="171450" indent="-171450">
              <a:buFontTx/>
              <a:buChar char="-"/>
            </a:pPr>
            <a:r>
              <a:rPr lang="en-PH" dirty="0"/>
              <a:t>Second, I want to find out when peer instruction performs better than traditional instruction and what factors can sway the advantage</a:t>
            </a:r>
          </a:p>
          <a:p>
            <a:pPr marL="171450" indent="-171450">
              <a:buFontTx/>
              <a:buChar char="-"/>
            </a:pPr>
            <a:r>
              <a:rPr lang="en-PH" dirty="0"/>
              <a:t>Last, I want to find out how different seating arrangements can affect peer instruction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4DEC7-B541-49CD-9364-4AC7105E6440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3522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To answer these questions, we modelled the classroom as a binary-state probabilistic cellular automata model where each cell represents a student, who can then be learned or not learned. This is what that looks like for both peer instruction and traditional instruction.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4DEC7-B541-49CD-9364-4AC7105E6440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28213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2D983-0484-F919-AF75-F3F3D2890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3FABB5-E74A-6094-6DB7-B574378BC7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4DC51B-497A-90EE-7A7B-0E412D3A1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We found that</a:t>
            </a:r>
          </a:p>
          <a:p>
            <a:pPr marL="228600" indent="-228600">
              <a:buAutoNum type="arabicPeriod"/>
            </a:pPr>
            <a:r>
              <a:rPr lang="en-PH" dirty="0"/>
              <a:t>Traditional instruction is more sensitive to variations in the students’ individual learning rate</a:t>
            </a:r>
          </a:p>
          <a:p>
            <a:pPr marL="228600" indent="-228600">
              <a:buAutoNum type="arabicPeriod"/>
            </a:pPr>
            <a:r>
              <a:rPr lang="en-PH" dirty="0"/>
              <a:t>Traditional instruction has more students learning earlier but takes more time to get all the students in class to learn</a:t>
            </a:r>
          </a:p>
          <a:p>
            <a:pPr marL="228600" indent="-228600">
              <a:buAutoNum type="arabicPeriod"/>
            </a:pPr>
            <a:r>
              <a:rPr lang="en-PH" dirty="0"/>
              <a:t>Peer instruction is not so dependent on students’ individual learning rate but is dependent on initial conditions and classroom geometry</a:t>
            </a:r>
          </a:p>
          <a:p>
            <a:pPr marL="228600" indent="-228600">
              <a:buAutoNum type="arabicPeriod"/>
            </a:pPr>
            <a:r>
              <a:rPr lang="en-PH" dirty="0"/>
              <a:t>Peer instruction has a lower class learning rate but takes less time to get all the students in the class to learn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4F431-1109-8939-C7C6-9B39967F14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4DEC7-B541-49CD-9364-4AC7105E6440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280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If you want to find out more, I invite you to attend my undergraduate thesis defense where I’ll discuss my study in more detail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4DEC7-B541-49CD-9364-4AC7105E6440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40330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35AA2-F25F-DE9C-D2F6-798CEEAAF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14CBE6-FF63-A01D-9DB6-ADCD98AD33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1A7C41-9B47-71FE-2330-8BB6C721EA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H" dirty="0"/>
              <a:t>The factors that we made to affect learning in different set ups.</a:t>
            </a:r>
          </a:p>
          <a:p>
            <a:endParaRPr lang="en-PH" dirty="0"/>
          </a:p>
          <a:p>
            <a:r>
              <a:rPr lang="en-PH" dirty="0"/>
              <a:t>Relative position from a learned student includes seating arrangement and the neighborhood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75A14-8C8C-8224-34DB-963AF09A20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4DEC7-B541-49CD-9364-4AC7105E6440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0895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1F65-3F11-FD5D-739D-5D072CDA9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514" y="1742002"/>
            <a:ext cx="11510174" cy="1856469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PH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7C60D4C-31A7-24EA-FE54-1C44B7CFB8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1312" y="4154878"/>
            <a:ext cx="11509376" cy="2168857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/>
            </a:lvl1pPr>
          </a:lstStyle>
          <a:p>
            <a:pPr>
              <a:spcBef>
                <a:spcPts val="0"/>
              </a:spcBef>
            </a:pPr>
            <a:r>
              <a:rPr lang="en-PH" b="1" dirty="0"/>
              <a:t>Name</a:t>
            </a:r>
            <a:r>
              <a:rPr lang="en-PH" sz="2400" b="1" i="1" dirty="0"/>
              <a:t> &amp; affiliations</a:t>
            </a:r>
            <a:endParaRPr lang="en-PH" b="1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8023407-6BAA-5E85-8BAD-5E4AC681CDC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6784332" y="5466618"/>
            <a:ext cx="2531876" cy="772857"/>
            <a:chOff x="4894990" y="4453717"/>
            <a:chExt cx="4127756" cy="1260000"/>
          </a:xfrm>
        </p:grpSpPr>
        <p:pic>
          <p:nvPicPr>
            <p:cNvPr id="29" name="Picture 28" descr="A logo with a bird and a shield&#10;&#10;Description automatically generated">
              <a:extLst>
                <a:ext uri="{FF2B5EF4-FFF2-40B4-BE49-F238E27FC236}">
                  <a16:creationId xmlns:a16="http://schemas.microsoft.com/office/drawing/2014/main" id="{93868C57-1DE6-FEDD-B1CA-926B02815A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4990" y="4453717"/>
              <a:ext cx="1260000" cy="1260000"/>
            </a:xfrm>
            <a:prstGeom prst="rect">
              <a:avLst/>
            </a:prstGeom>
          </p:spPr>
        </p:pic>
        <p:pic>
          <p:nvPicPr>
            <p:cNvPr id="31" name="Picture 30" descr="A blue and yellow logo&#10;&#10;Description automatically generated">
              <a:extLst>
                <a:ext uri="{FF2B5EF4-FFF2-40B4-BE49-F238E27FC236}">
                  <a16:creationId xmlns:a16="http://schemas.microsoft.com/office/drawing/2014/main" id="{741DA45E-CD6A-925D-B98B-078F57155D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3474" y="4453717"/>
              <a:ext cx="1330788" cy="1260000"/>
            </a:xfrm>
            <a:prstGeom prst="rect">
              <a:avLst/>
            </a:prstGeom>
          </p:spPr>
        </p:pic>
        <p:pic>
          <p:nvPicPr>
            <p:cNvPr id="33" name="Picture 32" descr="A logo with text and symbols&#10;&#10;Description automatically generated">
              <a:extLst>
                <a:ext uri="{FF2B5EF4-FFF2-40B4-BE49-F238E27FC236}">
                  <a16:creationId xmlns:a16="http://schemas.microsoft.com/office/drawing/2014/main" id="{94FD9878-5DC9-20C3-D550-A5FC69B53A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2746" y="4453717"/>
              <a:ext cx="1260000" cy="1260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A9B0666-3AFC-E886-7DFB-29E4718A800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11857" y="5466618"/>
            <a:ext cx="2438831" cy="772857"/>
            <a:chOff x="5388673" y="4809551"/>
            <a:chExt cx="4260068" cy="1350000"/>
          </a:xfrm>
        </p:grpSpPr>
        <p:pic>
          <p:nvPicPr>
            <p:cNvPr id="35" name="Picture 34" descr="A close up of a blue and grey circle&#10;&#10;Description automatically generated">
              <a:extLst>
                <a:ext uri="{FF2B5EF4-FFF2-40B4-BE49-F238E27FC236}">
                  <a16:creationId xmlns:a16="http://schemas.microsoft.com/office/drawing/2014/main" id="{B73220F5-8226-6025-D3A5-AE00D822FE4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673" y="4932283"/>
              <a:ext cx="2800205" cy="1080000"/>
            </a:xfrm>
            <a:prstGeom prst="rect">
              <a:avLst/>
            </a:prstGeom>
          </p:spPr>
        </p:pic>
        <p:pic>
          <p:nvPicPr>
            <p:cNvPr id="38" name="Picture 37" descr="A red green and blue triangle with lines and dots&#10;&#10;Description automatically generated">
              <a:extLst>
                <a:ext uri="{FF2B5EF4-FFF2-40B4-BE49-F238E27FC236}">
                  <a16:creationId xmlns:a16="http://schemas.microsoft.com/office/drawing/2014/main" id="{0264EBD6-06AD-01C2-046E-71AED91FFE4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8741" y="4809551"/>
              <a:ext cx="1350000" cy="1350000"/>
            </a:xfrm>
            <a:prstGeom prst="rect">
              <a:avLst/>
            </a:prstGeom>
          </p:spPr>
        </p:pic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E1B99A5-BD9B-4CE9-F0BE-CAE5CAF7FD85}"/>
              </a:ext>
            </a:extLst>
          </p:cNvPr>
          <p:cNvSpPr/>
          <p:nvPr userDrawn="1"/>
        </p:nvSpPr>
        <p:spPr>
          <a:xfrm flipV="1">
            <a:off x="340514" y="3767041"/>
            <a:ext cx="11510174" cy="45719"/>
          </a:xfrm>
          <a:prstGeom prst="roundRect">
            <a:avLst>
              <a:gd name="adj" fmla="val 50000"/>
            </a:avLst>
          </a:prstGeom>
          <a:solidFill>
            <a:srgbClr val="017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Date Placeholder 45">
            <a:extLst>
              <a:ext uri="{FF2B5EF4-FFF2-40B4-BE49-F238E27FC236}">
                <a16:creationId xmlns:a16="http://schemas.microsoft.com/office/drawing/2014/main" id="{FBE2F23A-6579-17A9-8BD8-C63797F89623}"/>
              </a:ext>
            </a:extLst>
          </p:cNvPr>
          <p:cNvSpPr>
            <a:spLocks noGrp="1"/>
          </p:cNvSpPr>
          <p:nvPr userDrawn="1">
            <p:ph type="dt" sz="half" idx="13"/>
          </p:nvPr>
        </p:nvSpPr>
        <p:spPr>
          <a:xfrm>
            <a:off x="11060104" y="0"/>
            <a:ext cx="1131895" cy="360000"/>
          </a:xfrm>
          <a:prstGeom prst="rect">
            <a:avLst/>
          </a:prstGeom>
        </p:spPr>
        <p:txBody>
          <a:bodyPr/>
          <a:lstStyle/>
          <a:p>
            <a:fld id="{843CB0FE-86D9-4EF0-AD61-3F5691C83FED}" type="datetimeFigureOut">
              <a:rPr lang="en-PH" smtClean="0"/>
              <a:t>11/23/2024</a:t>
            </a:fld>
            <a:endParaRPr lang="en-PH"/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6F7A4C69-6890-CCBA-596E-A4E7F4681869}"/>
              </a:ext>
            </a:extLst>
          </p:cNvPr>
          <p:cNvSpPr>
            <a:spLocks noGrp="1"/>
          </p:cNvSpPr>
          <p:nvPr userDrawn="1">
            <p:ph type="ftr" sz="quarter" idx="14"/>
          </p:nvPr>
        </p:nvSpPr>
        <p:spPr>
          <a:xfrm>
            <a:off x="77410" y="6451565"/>
            <a:ext cx="11219543" cy="360000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6C03F247-B4BD-7000-85F2-ECF8C67C596E}"/>
              </a:ext>
            </a:extLst>
          </p:cNvPr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/>
          <a:p>
            <a:fld id="{D90E601A-06FB-4B5D-BA68-AF2F7B7563F8}" type="slidenum">
              <a:rPr lang="en-PH" smtClean="0"/>
              <a:t>‹#›</a:t>
            </a:fld>
            <a:endParaRPr lang="en-PH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FB76BDC-CC57-7747-7990-C93624FC6C45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rgbClr val="017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E3DCD549-50B5-32CA-588A-F9ED2027E4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0514" y="487830"/>
            <a:ext cx="11509376" cy="1085602"/>
          </a:xfrm>
        </p:spPr>
        <p:txBody>
          <a:bodyPr>
            <a:normAutofit/>
          </a:bodyPr>
          <a:lstStyle>
            <a:lvl1pPr marL="0" indent="0" algn="l">
              <a:buNone/>
              <a:defRPr sz="2400" b="0" i="0"/>
            </a:lvl1pPr>
          </a:lstStyle>
          <a:p>
            <a:pPr>
              <a:spcBef>
                <a:spcPts val="0"/>
              </a:spcBef>
            </a:pPr>
            <a:r>
              <a:rPr lang="en-PH" sz="2400" i="1" dirty="0"/>
              <a:t>Event</a:t>
            </a:r>
          </a:p>
          <a:p>
            <a:pPr>
              <a:spcBef>
                <a:spcPts val="0"/>
              </a:spcBef>
            </a:pPr>
            <a:r>
              <a:rPr lang="en-PH" sz="2400" i="1" dirty="0"/>
              <a:t>Venue</a:t>
            </a:r>
          </a:p>
          <a:p>
            <a:pPr>
              <a:spcBef>
                <a:spcPts val="0"/>
              </a:spcBef>
            </a:pPr>
            <a:r>
              <a:rPr lang="en-PH" sz="2400" i="1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92183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1F65-3F11-FD5D-739D-5D072CDA9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913" y="618525"/>
            <a:ext cx="11510174" cy="20537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FD963-2FAF-A23E-C57B-EA0F47352B1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0912" y="2888273"/>
            <a:ext cx="5670000" cy="170210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Authors</a:t>
            </a:r>
            <a:endParaRPr lang="en-PH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7C60D4C-31A7-24EA-FE54-1C44B7CFB8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1313" y="4746609"/>
            <a:ext cx="8536178" cy="1577126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PH" dirty="0"/>
              <a:t>All about me + Event details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971FF8C-C37A-AB61-CB50-7C67E5DB06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81090" y="2888273"/>
            <a:ext cx="5670000" cy="1702107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PH" dirty="0"/>
              <a:t>Publication details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8856D8-6C60-31A7-919F-F6652B62A2F2}"/>
              </a:ext>
            </a:extLst>
          </p:cNvPr>
          <p:cNvGrpSpPr/>
          <p:nvPr userDrawn="1"/>
        </p:nvGrpSpPr>
        <p:grpSpPr>
          <a:xfrm>
            <a:off x="9130089" y="4704708"/>
            <a:ext cx="2720598" cy="1660928"/>
            <a:chOff x="9130089" y="4704708"/>
            <a:chExt cx="2720598" cy="166092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8023407-6BAA-5E85-8BAD-5E4AC681CDC3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30089" y="4704708"/>
              <a:ext cx="2720598" cy="830464"/>
              <a:chOff x="4894990" y="4453717"/>
              <a:chExt cx="4127756" cy="1260000"/>
            </a:xfrm>
          </p:grpSpPr>
          <p:pic>
            <p:nvPicPr>
              <p:cNvPr id="29" name="Picture 28" descr="A logo with a bird and a shield&#10;&#10;Description automatically generated">
                <a:extLst>
                  <a:ext uri="{FF2B5EF4-FFF2-40B4-BE49-F238E27FC236}">
                    <a16:creationId xmlns:a16="http://schemas.microsoft.com/office/drawing/2014/main" id="{93868C57-1DE6-FEDD-B1CA-926B02815A0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4990" y="4453717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31" name="Picture 30" descr="A blue and yellow logo&#10;&#10;Description automatically generated">
                <a:extLst>
                  <a:ext uri="{FF2B5EF4-FFF2-40B4-BE49-F238E27FC236}">
                    <a16:creationId xmlns:a16="http://schemas.microsoft.com/office/drawing/2014/main" id="{741DA45E-CD6A-925D-B98B-078F57155D8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3474" y="4453717"/>
                <a:ext cx="1330788" cy="1260000"/>
              </a:xfrm>
              <a:prstGeom prst="rect">
                <a:avLst/>
              </a:prstGeom>
            </p:spPr>
          </p:pic>
          <p:pic>
            <p:nvPicPr>
              <p:cNvPr id="33" name="Picture 32" descr="A logo with text and symbols&#10;&#10;Description automatically generated">
                <a:extLst>
                  <a:ext uri="{FF2B5EF4-FFF2-40B4-BE49-F238E27FC236}">
                    <a16:creationId xmlns:a16="http://schemas.microsoft.com/office/drawing/2014/main" id="{94FD9878-5DC9-20C3-D550-A5FC69B53A4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2746" y="4453717"/>
                <a:ext cx="1260000" cy="126000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A9B0666-3AFC-E886-7DFB-29E4718A8002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80079" y="5535172"/>
              <a:ext cx="2620618" cy="830464"/>
              <a:chOff x="5388673" y="4809551"/>
              <a:chExt cx="4260068" cy="1350000"/>
            </a:xfrm>
          </p:grpSpPr>
          <p:pic>
            <p:nvPicPr>
              <p:cNvPr id="35" name="Picture 34" descr="A close up of a blue and grey circle&#10;&#10;Description automatically generated">
                <a:extLst>
                  <a:ext uri="{FF2B5EF4-FFF2-40B4-BE49-F238E27FC236}">
                    <a16:creationId xmlns:a16="http://schemas.microsoft.com/office/drawing/2014/main" id="{B73220F5-8226-6025-D3A5-AE00D822FE4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8673" y="4932283"/>
                <a:ext cx="2800205" cy="1080000"/>
              </a:xfrm>
              <a:prstGeom prst="rect">
                <a:avLst/>
              </a:prstGeom>
            </p:spPr>
          </p:pic>
          <p:pic>
            <p:nvPicPr>
              <p:cNvPr id="38" name="Picture 37" descr="A red green and blue triangle with lines and dots&#10;&#10;Description automatically generated">
                <a:extLst>
                  <a:ext uri="{FF2B5EF4-FFF2-40B4-BE49-F238E27FC236}">
                    <a16:creationId xmlns:a16="http://schemas.microsoft.com/office/drawing/2014/main" id="{0264EBD6-06AD-01C2-046E-71AED91FF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8741" y="4809551"/>
                <a:ext cx="1350000" cy="1350000"/>
              </a:xfrm>
              <a:prstGeom prst="rect">
                <a:avLst/>
              </a:prstGeom>
            </p:spPr>
          </p:pic>
        </p:grp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E1B99A5-BD9B-4CE9-F0BE-CAE5CAF7FD85}"/>
              </a:ext>
            </a:extLst>
          </p:cNvPr>
          <p:cNvSpPr/>
          <p:nvPr userDrawn="1"/>
        </p:nvSpPr>
        <p:spPr>
          <a:xfrm flipV="1">
            <a:off x="340913" y="2738839"/>
            <a:ext cx="11510174" cy="45719"/>
          </a:xfrm>
          <a:prstGeom prst="roundRect">
            <a:avLst>
              <a:gd name="adj" fmla="val 50000"/>
            </a:avLst>
          </a:prstGeom>
          <a:solidFill>
            <a:srgbClr val="017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Date Placeholder 45">
            <a:extLst>
              <a:ext uri="{FF2B5EF4-FFF2-40B4-BE49-F238E27FC236}">
                <a16:creationId xmlns:a16="http://schemas.microsoft.com/office/drawing/2014/main" id="{FBE2F23A-6579-17A9-8BD8-C63797F8962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060104" y="0"/>
            <a:ext cx="1131895" cy="36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6F7A4C69-6890-CCBA-596E-A4E7F46818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77410" y="6451565"/>
            <a:ext cx="11219543" cy="360000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6C03F247-B4BD-7000-85F2-ECF8C67C596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pPr/>
              <a:t>‹#›</a:t>
            </a:fld>
            <a:endParaRPr lang="en-PH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FB76BDC-CC57-7747-7990-C93624FC6C45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rgbClr val="017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397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C92E-3E22-1810-9C19-42F28149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694620"/>
            <a:ext cx="9983415" cy="7762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75A83-3AC3-23EA-1648-A6A24A721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478F0-30D2-BA3B-53C4-7FB95875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t>‹#›</a:t>
            </a:fld>
            <a:endParaRPr lang="en-PH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53C3E0-31AE-5C25-C3A7-CA8EBFD298C3}"/>
              </a:ext>
            </a:extLst>
          </p:cNvPr>
          <p:cNvSpPr/>
          <p:nvPr userDrawn="1"/>
        </p:nvSpPr>
        <p:spPr>
          <a:xfrm flipV="1">
            <a:off x="284335" y="1550304"/>
            <a:ext cx="11624400" cy="45719"/>
          </a:xfrm>
          <a:prstGeom prst="roundRect">
            <a:avLst>
              <a:gd name="adj" fmla="val 50000"/>
            </a:avLst>
          </a:prstGeom>
          <a:solidFill>
            <a:srgbClr val="017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4769E84-D3A5-B787-DEF8-4A8D8F0EA435}"/>
              </a:ext>
            </a:extLst>
          </p:cNvPr>
          <p:cNvGrpSpPr/>
          <p:nvPr userDrawn="1"/>
        </p:nvGrpSpPr>
        <p:grpSpPr>
          <a:xfrm>
            <a:off x="10452104" y="648174"/>
            <a:ext cx="1456631" cy="889275"/>
            <a:chOff x="9130089" y="4704708"/>
            <a:chExt cx="2720598" cy="166092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3A72F79-8497-9428-B761-B3123887C676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30089" y="4704708"/>
              <a:ext cx="2720598" cy="830464"/>
              <a:chOff x="4894990" y="4453717"/>
              <a:chExt cx="4127756" cy="1260000"/>
            </a:xfrm>
          </p:grpSpPr>
          <p:pic>
            <p:nvPicPr>
              <p:cNvPr id="18" name="Picture 17" descr="A logo with a bird and a shield&#10;&#10;Description automatically generated">
                <a:extLst>
                  <a:ext uri="{FF2B5EF4-FFF2-40B4-BE49-F238E27FC236}">
                    <a16:creationId xmlns:a16="http://schemas.microsoft.com/office/drawing/2014/main" id="{7F3324CF-0FD9-820A-F52D-FD7BDC3CDC1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4990" y="4453717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9" name="Picture 18" descr="A blue and yellow logo&#10;&#10;Description automatically generated">
                <a:extLst>
                  <a:ext uri="{FF2B5EF4-FFF2-40B4-BE49-F238E27FC236}">
                    <a16:creationId xmlns:a16="http://schemas.microsoft.com/office/drawing/2014/main" id="{51606284-B648-AEEA-BCB4-F659B03366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3474" y="4453717"/>
                <a:ext cx="1330788" cy="1260000"/>
              </a:xfrm>
              <a:prstGeom prst="rect">
                <a:avLst/>
              </a:prstGeom>
            </p:spPr>
          </p:pic>
          <p:pic>
            <p:nvPicPr>
              <p:cNvPr id="20" name="Picture 19" descr="A logo with text and symbols&#10;&#10;Description automatically generated">
                <a:extLst>
                  <a:ext uri="{FF2B5EF4-FFF2-40B4-BE49-F238E27FC236}">
                    <a16:creationId xmlns:a16="http://schemas.microsoft.com/office/drawing/2014/main" id="{09F77736-A73E-253E-74DA-55E4EE575F5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2746" y="4453717"/>
                <a:ext cx="1260000" cy="1260000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F11ACF8-CD61-12E4-3586-F7283521869D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80079" y="5535172"/>
              <a:ext cx="2620618" cy="830464"/>
              <a:chOff x="5388673" y="4809551"/>
              <a:chExt cx="4260068" cy="1350000"/>
            </a:xfrm>
          </p:grpSpPr>
          <p:pic>
            <p:nvPicPr>
              <p:cNvPr id="16" name="Picture 15" descr="A close up of a blue and grey circle&#10;&#10;Description automatically generated">
                <a:extLst>
                  <a:ext uri="{FF2B5EF4-FFF2-40B4-BE49-F238E27FC236}">
                    <a16:creationId xmlns:a16="http://schemas.microsoft.com/office/drawing/2014/main" id="{E49277AB-8558-4AC9-DA68-957D20C1148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8673" y="4932283"/>
                <a:ext cx="2800205" cy="1080000"/>
              </a:xfrm>
              <a:prstGeom prst="rect">
                <a:avLst/>
              </a:prstGeom>
            </p:spPr>
          </p:pic>
          <p:pic>
            <p:nvPicPr>
              <p:cNvPr id="17" name="Picture 16" descr="A red green and blue triangle with lines and dots&#10;&#10;Description automatically generated">
                <a:extLst>
                  <a:ext uri="{FF2B5EF4-FFF2-40B4-BE49-F238E27FC236}">
                    <a16:creationId xmlns:a16="http://schemas.microsoft.com/office/drawing/2014/main" id="{FF764FA4-D910-76AA-96F8-09690ACA6E6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8741" y="4809551"/>
                <a:ext cx="1350000" cy="1350000"/>
              </a:xfrm>
              <a:prstGeom prst="rect">
                <a:avLst/>
              </a:prstGeom>
            </p:spPr>
          </p:pic>
        </p:grpSp>
      </p:grp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2926047-A0AA-90DF-4CBB-7C8D51A98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317B9-8D95-3509-9E62-54197511E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2024.12.12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7087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4BF6-6457-24D3-A67C-2436BB23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8863B3-F4AE-1F04-7D9A-2CEBF52AC951}"/>
              </a:ext>
            </a:extLst>
          </p:cNvPr>
          <p:cNvSpPr/>
          <p:nvPr userDrawn="1"/>
        </p:nvSpPr>
        <p:spPr>
          <a:xfrm flipV="1">
            <a:off x="284335" y="1550304"/>
            <a:ext cx="11624400" cy="45719"/>
          </a:xfrm>
          <a:prstGeom prst="roundRect">
            <a:avLst>
              <a:gd name="adj" fmla="val 50000"/>
            </a:avLst>
          </a:prstGeom>
          <a:solidFill>
            <a:srgbClr val="017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7F25BB-E932-D835-1A81-732C627FECA2}"/>
              </a:ext>
            </a:extLst>
          </p:cNvPr>
          <p:cNvGrpSpPr/>
          <p:nvPr userDrawn="1"/>
        </p:nvGrpSpPr>
        <p:grpSpPr>
          <a:xfrm>
            <a:off x="10452104" y="648174"/>
            <a:ext cx="1456631" cy="889275"/>
            <a:chOff x="9130089" y="4704708"/>
            <a:chExt cx="2720598" cy="166092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3F3AFF6-A139-8FEF-26D9-67EBA57A5D3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30089" y="4704708"/>
              <a:ext cx="2720598" cy="830464"/>
              <a:chOff x="4894990" y="4453717"/>
              <a:chExt cx="4127756" cy="1260000"/>
            </a:xfrm>
          </p:grpSpPr>
          <p:pic>
            <p:nvPicPr>
              <p:cNvPr id="17" name="Picture 16" descr="A logo with a bird and a shield&#10;&#10;Description automatically generated">
                <a:extLst>
                  <a:ext uri="{FF2B5EF4-FFF2-40B4-BE49-F238E27FC236}">
                    <a16:creationId xmlns:a16="http://schemas.microsoft.com/office/drawing/2014/main" id="{67B4F36E-60DC-1AB9-A9F4-618A0887476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4990" y="4453717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8" name="Picture 17" descr="A blue and yellow logo&#10;&#10;Description automatically generated">
                <a:extLst>
                  <a:ext uri="{FF2B5EF4-FFF2-40B4-BE49-F238E27FC236}">
                    <a16:creationId xmlns:a16="http://schemas.microsoft.com/office/drawing/2014/main" id="{DB55C02B-F0DE-6E95-0D51-57079750184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3474" y="4453717"/>
                <a:ext cx="1330788" cy="1260000"/>
              </a:xfrm>
              <a:prstGeom prst="rect">
                <a:avLst/>
              </a:prstGeom>
            </p:spPr>
          </p:pic>
          <p:pic>
            <p:nvPicPr>
              <p:cNvPr id="19" name="Picture 18" descr="A logo with text and symbols&#10;&#10;Description automatically generated">
                <a:extLst>
                  <a:ext uri="{FF2B5EF4-FFF2-40B4-BE49-F238E27FC236}">
                    <a16:creationId xmlns:a16="http://schemas.microsoft.com/office/drawing/2014/main" id="{5604EECF-F3C9-F06E-DC76-B6FFD7C5612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2746" y="4453717"/>
                <a:ext cx="1260000" cy="1260000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546C8D2-30E7-2F26-A40A-F68A0B0646F8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80079" y="5535172"/>
              <a:ext cx="2620618" cy="830464"/>
              <a:chOff x="5388673" y="4809551"/>
              <a:chExt cx="4260068" cy="1350000"/>
            </a:xfrm>
          </p:grpSpPr>
          <p:pic>
            <p:nvPicPr>
              <p:cNvPr id="15" name="Picture 14" descr="A close up of a blue and grey circle&#10;&#10;Description automatically generated">
                <a:extLst>
                  <a:ext uri="{FF2B5EF4-FFF2-40B4-BE49-F238E27FC236}">
                    <a16:creationId xmlns:a16="http://schemas.microsoft.com/office/drawing/2014/main" id="{CF893D9F-0299-4CFA-551A-661B97294D3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8673" y="4932283"/>
                <a:ext cx="2800205" cy="1080000"/>
              </a:xfrm>
              <a:prstGeom prst="rect">
                <a:avLst/>
              </a:prstGeom>
            </p:spPr>
          </p:pic>
          <p:pic>
            <p:nvPicPr>
              <p:cNvPr id="16" name="Picture 15" descr="A red green and blue triangle with lines and dots&#10;&#10;Description automatically generated">
                <a:extLst>
                  <a:ext uri="{FF2B5EF4-FFF2-40B4-BE49-F238E27FC236}">
                    <a16:creationId xmlns:a16="http://schemas.microsoft.com/office/drawing/2014/main" id="{007DCAD5-9236-D2B5-0A30-48B3D18E288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8741" y="4809551"/>
                <a:ext cx="1350000" cy="1350000"/>
              </a:xfrm>
              <a:prstGeom prst="rect">
                <a:avLst/>
              </a:prstGeom>
            </p:spPr>
          </p:pic>
        </p:grpSp>
      </p:grp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F1731DA-B9B1-ABF5-FC0B-5F72566C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t>‹#›</a:t>
            </a:fld>
            <a:endParaRPr lang="en-PH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A69EA7E-3A7A-960E-46A2-E8E77F98D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85C9FD95-AD80-8521-13E0-3FFAED25B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2024.12.12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42316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200D07E-6334-B050-AA32-502F2B42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t>‹#›</a:t>
            </a:fld>
            <a:endParaRPr lang="en-PH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969528C-41EA-08E6-3C47-6EF197D13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B9C7A-795B-944A-B48C-D16C96063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2024.12.12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7271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1E04-9DD9-89D4-A49E-E8230DFE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292" y="1222157"/>
            <a:ext cx="9983415" cy="1643592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C35CD28-C907-1E8C-8447-DE24B411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t>‹#›</a:t>
            </a:fld>
            <a:endParaRPr lang="en-PH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53A3E5-5B32-F506-55AA-1B5C8EEAD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E4D0CCC7-94CC-6374-0F72-8A1CA7665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2024.12.12</a:t>
            </a:r>
            <a:endParaRPr lang="en-PH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733BF5-57A7-FC25-C7D4-7620761AFDD1}"/>
              </a:ext>
            </a:extLst>
          </p:cNvPr>
          <p:cNvSpPr/>
          <p:nvPr userDrawn="1"/>
        </p:nvSpPr>
        <p:spPr>
          <a:xfrm flipV="1">
            <a:off x="1103686" y="2933076"/>
            <a:ext cx="9983414" cy="45719"/>
          </a:xfrm>
          <a:prstGeom prst="roundRect">
            <a:avLst>
              <a:gd name="adj" fmla="val 50000"/>
            </a:avLst>
          </a:prstGeom>
          <a:solidFill>
            <a:srgbClr val="017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139BAA-44B0-B0DF-4138-1CAFD15F08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3687" y="3128286"/>
            <a:ext cx="9983414" cy="2748640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558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box">
            <a:extLst>
              <a:ext uri="{FF2B5EF4-FFF2-40B4-BE49-F238E27FC236}">
                <a16:creationId xmlns:a16="http://schemas.microsoft.com/office/drawing/2014/main" id="{5825AF67-1074-F73C-FA71-8675E6A83A2B}"/>
              </a:ext>
            </a:extLst>
          </p:cNvPr>
          <p:cNvSpPr/>
          <p:nvPr userDrawn="1"/>
        </p:nvSpPr>
        <p:spPr>
          <a:xfrm>
            <a:off x="0" y="6408000"/>
            <a:ext cx="12192000" cy="450000"/>
          </a:xfrm>
          <a:prstGeom prst="rect">
            <a:avLst/>
          </a:prstGeom>
          <a:solidFill>
            <a:srgbClr val="017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Header box">
            <a:extLst>
              <a:ext uri="{FF2B5EF4-FFF2-40B4-BE49-F238E27FC236}">
                <a16:creationId xmlns:a16="http://schemas.microsoft.com/office/drawing/2014/main" id="{8BF18EDF-80C5-186C-BBA6-ED66E96D3CFD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rgbClr val="0173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200" dirty="0"/>
              <a:t>Classroom learning dynamics using a cellular automata spatiotemporal model comparing peer instruction and traditional instruction</a:t>
            </a:r>
            <a:endParaRPr lang="en-PH" sz="1200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D3F1C2E3-BC5F-9597-FB8A-9538A08D3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704668"/>
            <a:ext cx="9983415" cy="776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D2572D9A-2A5C-C564-D710-119F1A42F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3265" y="1733384"/>
            <a:ext cx="11625470" cy="4443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Presentation title">
            <a:extLst>
              <a:ext uri="{FF2B5EF4-FFF2-40B4-BE49-F238E27FC236}">
                <a16:creationId xmlns:a16="http://schemas.microsoft.com/office/drawing/2014/main" id="{F25B7521-30D7-BD13-9717-14C3684FA9CE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8418136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H" dirty="0"/>
          </a:p>
        </p:txBody>
      </p:sp>
      <p:sp>
        <p:nvSpPr>
          <p:cNvPr id="22" name="Event">
            <a:extLst>
              <a:ext uri="{FF2B5EF4-FFF2-40B4-BE49-F238E27FC236}">
                <a16:creationId xmlns:a16="http://schemas.microsoft.com/office/drawing/2014/main" id="{DFFA2FA3-EF91-DD19-486B-FF8E5D30364E}"/>
              </a:ext>
            </a:extLst>
          </p:cNvPr>
          <p:cNvSpPr txBox="1">
            <a:spLocks/>
          </p:cNvSpPr>
          <p:nvPr userDrawn="1"/>
        </p:nvSpPr>
        <p:spPr>
          <a:xfrm>
            <a:off x="8540684" y="0"/>
            <a:ext cx="3651315" cy="3603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PH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B21EB6-4ACE-BED0-A8DB-3DF92234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177519-FDB5-46C8-A273-662D2447F0A4}" type="slidenum">
              <a:rPr lang="en-PH" smtClean="0"/>
              <a:pPr/>
              <a:t>‹#›</a:t>
            </a:fld>
            <a:endParaRPr lang="en-PH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4CBB2E8-859B-B0E0-F59A-3FBD7D3A0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3641E7CD-0BB4-0588-8781-339BBBBFB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2024.12.12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8572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0" r:id="rId3"/>
    <p:sldLayoutId id="2147483654" r:id="rId4"/>
    <p:sldLayoutId id="2147483655" r:id="rId5"/>
    <p:sldLayoutId id="2147483656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media" Target="../media/media2.mp4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5.xml"/><Relationship Id="rId11" Type="http://schemas.openxmlformats.org/officeDocument/2006/relationships/image" Target="../media/image1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3.png"/><Relationship Id="rId4" Type="http://schemas.openxmlformats.org/officeDocument/2006/relationships/video" Target="../media/media2.mp4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2697C-C660-B267-E589-A4358992C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2A5A-1F38-B73F-23B1-D6AD3F534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/>
              <a:t>Classroom learning dynamics using a </a:t>
            </a:r>
            <a:br>
              <a:rPr lang="en-US" sz="4000" dirty="0"/>
            </a:br>
            <a:r>
              <a:rPr lang="en-US" sz="4000" dirty="0"/>
              <a:t>cellular automata spatiotemporal model comparing peer instruction and traditional instruction</a:t>
            </a:r>
            <a:endParaRPr lang="en-PH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08979-2E1B-F489-17CB-2C481DE75C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PH" sz="2800" b="1" dirty="0"/>
              <a:t>Clarence Ioakim T. Sy</a:t>
            </a:r>
          </a:p>
          <a:p>
            <a:pPr algn="l">
              <a:spcBef>
                <a:spcPts val="0"/>
              </a:spcBef>
            </a:pPr>
            <a:r>
              <a:rPr lang="en-PH" sz="2800" dirty="0"/>
              <a:t>Adviser: </a:t>
            </a:r>
            <a:r>
              <a:rPr lang="en-PH" sz="2800" dirty="0" err="1"/>
              <a:t>Johnrob</a:t>
            </a:r>
            <a:r>
              <a:rPr lang="en-PH" sz="2800" dirty="0"/>
              <a:t> Y. </a:t>
            </a:r>
            <a:r>
              <a:rPr lang="en-PH" sz="2800" dirty="0" err="1"/>
              <a:t>Bantang</a:t>
            </a:r>
            <a:r>
              <a:rPr lang="en-PH" sz="2800" dirty="0"/>
              <a:t>, Ph.D.</a:t>
            </a:r>
          </a:p>
          <a:p>
            <a:pPr algn="l">
              <a:spcBef>
                <a:spcPts val="0"/>
              </a:spcBef>
            </a:pPr>
            <a:endParaRPr lang="en-PH" sz="2400" i="1" dirty="0"/>
          </a:p>
          <a:p>
            <a:pPr algn="l">
              <a:spcBef>
                <a:spcPts val="0"/>
              </a:spcBef>
            </a:pPr>
            <a:r>
              <a:rPr lang="en-PH" sz="2000" i="1" dirty="0"/>
              <a:t>Instrumentation Physics Laboratory</a:t>
            </a:r>
          </a:p>
          <a:p>
            <a:pPr algn="l">
              <a:spcBef>
                <a:spcPts val="0"/>
              </a:spcBef>
            </a:pPr>
            <a:r>
              <a:rPr lang="en-PH" sz="2000" i="1" dirty="0"/>
              <a:t>National Institute of Physics</a:t>
            </a:r>
          </a:p>
          <a:p>
            <a:pPr algn="l">
              <a:spcBef>
                <a:spcPts val="0"/>
              </a:spcBef>
            </a:pPr>
            <a:r>
              <a:rPr lang="en-PH" sz="2000" i="1" dirty="0"/>
              <a:t>University of the Philippines Diliman</a:t>
            </a:r>
            <a:endParaRPr lang="en-PH" sz="2000" dirty="0"/>
          </a:p>
          <a:p>
            <a:endParaRPr lang="en-PH" sz="2400" dirty="0"/>
          </a:p>
          <a:p>
            <a:pPr algn="l"/>
            <a:endParaRPr lang="en-PH" sz="2400" dirty="0"/>
          </a:p>
          <a:p>
            <a:pPr algn="l">
              <a:spcBef>
                <a:spcPts val="0"/>
              </a:spcBef>
            </a:pPr>
            <a:endParaRPr lang="en-PH" sz="20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A6D1DC-B178-CA19-E5A3-FF0B21A6214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78EAC0-F87A-2943-4501-81354DD3106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CD48E1-BC7A-47C6-CE5E-815683E1468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pPr/>
              <a:t>1</a:t>
            </a:fld>
            <a:endParaRPr lang="en-PH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2EF5B615-DA76-468F-CF78-1FA70110730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0514" y="487830"/>
            <a:ext cx="11509376" cy="1126342"/>
          </a:xfrm>
        </p:spPr>
        <p:txBody>
          <a:bodyPr>
            <a:normAutofit/>
          </a:bodyPr>
          <a:lstStyle/>
          <a:p>
            <a:pPr algn="l"/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872048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3E25-A3A1-F86F-10C4-DE94B313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/>
              <a:t>Traditional instruction vs peer instruction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6481321-1B80-39AE-4366-2AF7B2D3F6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0565220"/>
              </p:ext>
            </p:extLst>
          </p:nvPr>
        </p:nvGraphicFramePr>
        <p:xfrm>
          <a:off x="282574" y="1733550"/>
          <a:ext cx="11624504" cy="44298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812252">
                  <a:extLst>
                    <a:ext uri="{9D8B030D-6E8A-4147-A177-3AD203B41FA5}">
                      <a16:colId xmlns:a16="http://schemas.microsoft.com/office/drawing/2014/main" val="1865454285"/>
                    </a:ext>
                  </a:extLst>
                </a:gridCol>
                <a:gridCol w="5812252">
                  <a:extLst>
                    <a:ext uri="{9D8B030D-6E8A-4147-A177-3AD203B41FA5}">
                      <a16:colId xmlns:a16="http://schemas.microsoft.com/office/drawing/2014/main" val="2683461506"/>
                    </a:ext>
                  </a:extLst>
                </a:gridCol>
              </a:tblGrid>
              <a:tr h="903804">
                <a:tc>
                  <a:txBody>
                    <a:bodyPr/>
                    <a:lstStyle/>
                    <a:p>
                      <a:pPr algn="ctr"/>
                      <a:r>
                        <a:rPr lang="en-PH" sz="3200" dirty="0"/>
                        <a:t>Traditional instruction</a:t>
                      </a:r>
                    </a:p>
                  </a:txBody>
                  <a:tcPr>
                    <a:solidFill>
                      <a:srgbClr val="017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200" dirty="0"/>
                        <a:t>Peer instruction</a:t>
                      </a:r>
                    </a:p>
                  </a:txBody>
                  <a:tcPr>
                    <a:solidFill>
                      <a:srgbClr val="017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543948"/>
                  </a:ext>
                </a:extLst>
              </a:tr>
              <a:tr h="3526026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PH" sz="3200" dirty="0"/>
                        <a:t>The instructor delivers a lecture to the whole class for the duration of the class time.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PH" sz="3200" dirty="0"/>
                        <a:t>Students are given the chance to </a:t>
                      </a:r>
                      <a:r>
                        <a:rPr lang="en-PH" sz="3200" b="0" u="none" dirty="0"/>
                        <a:t>learn from each other</a:t>
                      </a:r>
                      <a:r>
                        <a:rPr lang="en-PH" sz="3200" b="0" dirty="0"/>
                        <a:t> </a:t>
                      </a:r>
                      <a:r>
                        <a:rPr lang="en-PH" sz="3200" dirty="0"/>
                        <a:t>during class time after an initial lecture by the instructor.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98737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3BCF6-2C90-689E-7831-688303FB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37557-C19B-B30C-5660-589CC31F7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794CDD6-9651-3744-6D8F-0DBE75A18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H" dirty="0"/>
          </a:p>
        </p:txBody>
      </p:sp>
      <p:pic>
        <p:nvPicPr>
          <p:cNvPr id="7" name="Graphic 6" descr="Classroom with solid fill">
            <a:extLst>
              <a:ext uri="{FF2B5EF4-FFF2-40B4-BE49-F238E27FC236}">
                <a16:creationId xmlns:a16="http://schemas.microsoft.com/office/drawing/2014/main" id="{3207CA25-C149-CA65-1D4C-0F530C8E7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04060" y="4170407"/>
            <a:ext cx="2065020" cy="2065020"/>
          </a:xfrm>
          <a:prstGeom prst="rect">
            <a:avLst/>
          </a:prstGeom>
        </p:spPr>
      </p:pic>
      <p:pic>
        <p:nvPicPr>
          <p:cNvPr id="10" name="Graphic 9" descr="Meeting with solid fill">
            <a:extLst>
              <a:ext uri="{FF2B5EF4-FFF2-40B4-BE49-F238E27FC236}">
                <a16:creationId xmlns:a16="http://schemas.microsoft.com/office/drawing/2014/main" id="{6FD2E677-7E3E-89D3-68F9-5056B83D2A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13420" y="4551063"/>
            <a:ext cx="1756410" cy="175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96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4901-B60D-B848-B371-A9A98C526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694620"/>
            <a:ext cx="9983415" cy="776288"/>
          </a:xfrm>
        </p:spPr>
        <p:txBody>
          <a:bodyPr anchor="ctr">
            <a:normAutofit/>
          </a:bodyPr>
          <a:lstStyle/>
          <a:p>
            <a:r>
              <a:rPr lang="en-PH" dirty="0"/>
              <a:t>Advantages of peer instruction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28081-8742-DD66-BA97-AFDCE71D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2177519-FDB5-46C8-A273-662D2447F0A4}" type="slidenum">
              <a:rPr lang="en-PH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5D20B-565F-59F6-B888-0F368964F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</p:spPr>
        <p:txBody>
          <a:bodyPr anchor="ctr">
            <a:normAutofit/>
          </a:bodyPr>
          <a:lstStyle/>
          <a:p>
            <a:pPr algn="l">
              <a:lnSpc>
                <a:spcPct val="110000"/>
              </a:lnSpc>
              <a:spcAft>
                <a:spcPts val="200"/>
              </a:spcAft>
            </a:pPr>
            <a:endParaRPr lang="en-PH" sz="6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6DE496C-DFDE-7749-F68B-9FA5AC668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endParaRPr lang="en-PH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9FDAF5A-395B-E9B9-0182-194866D304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8223933"/>
              </p:ext>
            </p:extLst>
          </p:nvPr>
        </p:nvGraphicFramePr>
        <p:xfrm>
          <a:off x="283265" y="1733384"/>
          <a:ext cx="11625470" cy="4443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0958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06D4-5B89-14FD-09CC-4F03630D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694620"/>
            <a:ext cx="9983415" cy="776288"/>
          </a:xfrm>
        </p:spPr>
        <p:txBody>
          <a:bodyPr anchor="ctr">
            <a:normAutofit/>
          </a:bodyPr>
          <a:lstStyle/>
          <a:p>
            <a:r>
              <a:rPr lang="en-PH" dirty="0"/>
              <a:t>Research 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40F40E-8F2E-98D2-4C4B-496819D2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2177519-FDB5-46C8-A273-662D2447F0A4}" type="slidenum">
              <a:rPr lang="en-PH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PH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1937B91-715B-789A-2861-F318DDBF8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</p:spPr>
        <p:txBody>
          <a:bodyPr/>
          <a:lstStyle/>
          <a:p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E675B-7F20-45A8-9F65-9A435F6F9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PH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1F59979-B9EA-3CFE-B148-CC627C41B4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165070"/>
              </p:ext>
            </p:extLst>
          </p:nvPr>
        </p:nvGraphicFramePr>
        <p:xfrm>
          <a:off x="283265" y="1733384"/>
          <a:ext cx="11625470" cy="4443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5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8BF56-F4A2-FC33-D4D1-ADA7B05D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C993C-3023-3B23-7ED9-7DE8680C0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F3DAF7-650D-2FE0-AF81-B55B519BA54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DA8B10-2A69-7A08-359D-D66F57108016}"/>
              </a:ext>
            </a:extLst>
          </p:cNvPr>
          <p:cNvSpPr txBox="1"/>
          <p:nvPr/>
        </p:nvSpPr>
        <p:spPr>
          <a:xfrm>
            <a:off x="1335443" y="456190"/>
            <a:ext cx="9521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200" u="sng" dirty="0"/>
              <a:t>The classroom as a probabilistic cellular automata</a:t>
            </a:r>
          </a:p>
        </p:txBody>
      </p:sp>
      <p:pic>
        <p:nvPicPr>
          <p:cNvPr id="2" name="2DBPCAIH-inner_corner-128-0.7-0.5-0.4-trial_3-animation">
            <a:hlinkClick r:id="" action="ppaction://media"/>
            <a:extLst>
              <a:ext uri="{FF2B5EF4-FFF2-40B4-BE49-F238E27FC236}">
                <a16:creationId xmlns:a16="http://schemas.microsoft.com/office/drawing/2014/main" id="{B1625B74-8454-92D1-23A0-805C635EA9C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490824" y="978232"/>
            <a:ext cx="4200000" cy="5400000"/>
          </a:xfrm>
          <a:prstGeom prst="rect">
            <a:avLst/>
          </a:prstGeom>
        </p:spPr>
      </p:pic>
      <p:pic>
        <p:nvPicPr>
          <p:cNvPr id="11" name="Graphic 10" descr="Meeting with solid fill">
            <a:extLst>
              <a:ext uri="{FF2B5EF4-FFF2-40B4-BE49-F238E27FC236}">
                <a16:creationId xmlns:a16="http://schemas.microsoft.com/office/drawing/2014/main" id="{C2509821-55F7-8D83-136A-C4F0E2BE82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97720" y="1591098"/>
            <a:ext cx="960482" cy="960482"/>
          </a:xfrm>
          <a:prstGeom prst="rect">
            <a:avLst/>
          </a:prstGeom>
        </p:spPr>
      </p:pic>
      <p:pic>
        <p:nvPicPr>
          <p:cNvPr id="12" name="2DBPCAIH-traditional-64-0.8-0.5-0.4-trial_3-animation">
            <a:hlinkClick r:id="" action="ppaction://media"/>
            <a:extLst>
              <a:ext uri="{FF2B5EF4-FFF2-40B4-BE49-F238E27FC236}">
                <a16:creationId xmlns:a16="http://schemas.microsoft.com/office/drawing/2014/main" id="{00D5DD03-559F-102E-D328-758E48CFE93F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5851708" y="978232"/>
            <a:ext cx="4307500" cy="5400000"/>
          </a:xfrm>
          <a:prstGeom prst="rect">
            <a:avLst/>
          </a:prstGeom>
        </p:spPr>
      </p:pic>
      <p:pic>
        <p:nvPicPr>
          <p:cNvPr id="10" name="Graphic 9" descr="Classroom with solid fill">
            <a:extLst>
              <a:ext uri="{FF2B5EF4-FFF2-40B4-BE49-F238E27FC236}">
                <a16:creationId xmlns:a16="http://schemas.microsoft.com/office/drawing/2014/main" id="{16FA65B4-F2F8-3F20-7196-2E80C1A01E7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33798" y="1591098"/>
            <a:ext cx="960482" cy="96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8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25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68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repeatCount="indefinite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01FEF-14B6-6E19-47D8-11C1DF13F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C8B7-F256-1BF0-B863-40CE7395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PH" sz="4000" dirty="0"/>
              <a:t>Key findings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304E7568-214B-9EDD-3A50-DDBF74A378E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85819275"/>
                  </p:ext>
                </p:extLst>
              </p:nvPr>
            </p:nvGraphicFramePr>
            <p:xfrm>
              <a:off x="157833" y="1733550"/>
              <a:ext cx="11876334" cy="442983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938167">
                      <a:extLst>
                        <a:ext uri="{9D8B030D-6E8A-4147-A177-3AD203B41FA5}">
                          <a16:colId xmlns:a16="http://schemas.microsoft.com/office/drawing/2014/main" val="1865454285"/>
                        </a:ext>
                      </a:extLst>
                    </a:gridCol>
                    <a:gridCol w="5938167">
                      <a:extLst>
                        <a:ext uri="{9D8B030D-6E8A-4147-A177-3AD203B41FA5}">
                          <a16:colId xmlns:a16="http://schemas.microsoft.com/office/drawing/2014/main" val="2683461506"/>
                        </a:ext>
                      </a:extLst>
                    </a:gridCol>
                  </a:tblGrid>
                  <a:tr h="903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3200" dirty="0"/>
                            <a:t>Traditional instruction</a:t>
                          </a:r>
                        </a:p>
                      </a:txBody>
                      <a:tcPr>
                        <a:solidFill>
                          <a:srgbClr val="0173B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3200" dirty="0"/>
                            <a:t>Peer instruction</a:t>
                          </a:r>
                        </a:p>
                      </a:txBody>
                      <a:tcPr>
                        <a:solidFill>
                          <a:srgbClr val="0173B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6543948"/>
                      </a:ext>
                    </a:extLst>
                  </a:tr>
                  <a:tr h="3526026">
                    <a:tc>
                      <a:txBody>
                        <a:bodyPr/>
                        <a:lstStyle/>
                        <a:p>
                          <a:pPr marL="514350" indent="-514350">
                            <a:buFont typeface="+mj-lt"/>
                            <a:buAutoNum type="arabicPeriod"/>
                          </a:pPr>
                          <a:r>
                            <a:rPr lang="en-PH" sz="2800" dirty="0"/>
                            <a:t>More sensitive to student learning rate heterogeneity</a:t>
                          </a:r>
                        </a:p>
                        <a:p>
                          <a:pPr marL="514350" indent="-514350">
                            <a:buFont typeface="+mj-lt"/>
                            <a:buAutoNum type="arabicPeriod"/>
                          </a:pPr>
                          <a:r>
                            <a:rPr lang="en-PH" sz="2800" dirty="0"/>
                            <a:t>Time to learn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PH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PH" sz="28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oMath>
                          </a14:m>
                          <a:r>
                            <a:rPr lang="en-PH" sz="2800" dirty="0"/>
                            <a:t>) dependent slow learners</a:t>
                          </a:r>
                        </a:p>
                        <a:p>
                          <a:pPr marL="514350" indent="-514350">
                            <a:buFont typeface="+mj-lt"/>
                            <a:buAutoNum type="arabicPeriod"/>
                          </a:pPr>
                          <a:r>
                            <a:rPr lang="en-PH" sz="2800" dirty="0"/>
                            <a:t>More students learn earlier compared to PI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514350" indent="-514350">
                            <a:buFont typeface="+mj-lt"/>
                            <a:buAutoNum type="arabicPeriod"/>
                          </a:pPr>
                          <a:r>
                            <a:rPr lang="en-PH" sz="2800" dirty="0"/>
                            <a:t>Less affected by student learning rate heterogeneity</a:t>
                          </a:r>
                        </a:p>
                        <a:p>
                          <a:pPr marL="514350" indent="-514350">
                            <a:buFont typeface="+mj-lt"/>
                            <a:buAutoNum type="arabicPeriod"/>
                          </a:pPr>
                          <a:r>
                            <a:rPr lang="en-PH" sz="2800" dirty="0"/>
                            <a:t>Dependent on classroom geometry</a:t>
                          </a:r>
                        </a:p>
                        <a:p>
                          <a:pPr marL="514350" indent="-514350">
                            <a:buFont typeface="+mj-lt"/>
                            <a:buAutoNum type="arabicPeriod"/>
                          </a:pPr>
                          <a:r>
                            <a:rPr lang="en-PH" sz="2800" dirty="0"/>
                            <a:t>Dependent on initial conditions</a:t>
                          </a:r>
                        </a:p>
                        <a:p>
                          <a:pPr marL="514350" indent="-514350">
                            <a:buFont typeface="+mj-lt"/>
                            <a:buAutoNum type="arabicPeriod"/>
                          </a:pPr>
                          <a:r>
                            <a:rPr lang="en-PH" sz="2800" dirty="0"/>
                            <a:t>Generally lower time to learn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PH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PH" sz="28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oMath>
                          </a14:m>
                          <a:r>
                            <a:rPr lang="en-PH" sz="2800" dirty="0"/>
                            <a:t> </a:t>
                          </a:r>
                        </a:p>
                        <a:p>
                          <a:pPr marL="514350" indent="-514350">
                            <a:buFont typeface="+mj-lt"/>
                            <a:buAutoNum type="arabicPeriod"/>
                          </a:pPr>
                          <a:r>
                            <a:rPr lang="en-PH" sz="2800" dirty="0"/>
                            <a:t>Lower initial class learning rate </a:t>
                          </a:r>
                          <a14:m>
                            <m:oMath xmlns:m="http://schemas.openxmlformats.org/officeDocument/2006/math">
                              <m:r>
                                <a:rPr lang="en-PH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endParaRPr lang="en-PH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79873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Content Placeholder 8">
                <a:extLst>
                  <a:ext uri="{FF2B5EF4-FFF2-40B4-BE49-F238E27FC236}">
                    <a16:creationId xmlns:a16="http://schemas.microsoft.com/office/drawing/2014/main" id="{304E7568-214B-9EDD-3A50-DDBF74A378E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85819275"/>
                  </p:ext>
                </p:extLst>
              </p:nvPr>
            </p:nvGraphicFramePr>
            <p:xfrm>
              <a:off x="157833" y="1733550"/>
              <a:ext cx="11876334" cy="4429830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5938167">
                      <a:extLst>
                        <a:ext uri="{9D8B030D-6E8A-4147-A177-3AD203B41FA5}">
                          <a16:colId xmlns:a16="http://schemas.microsoft.com/office/drawing/2014/main" val="1865454285"/>
                        </a:ext>
                      </a:extLst>
                    </a:gridCol>
                    <a:gridCol w="5938167">
                      <a:extLst>
                        <a:ext uri="{9D8B030D-6E8A-4147-A177-3AD203B41FA5}">
                          <a16:colId xmlns:a16="http://schemas.microsoft.com/office/drawing/2014/main" val="2683461506"/>
                        </a:ext>
                      </a:extLst>
                    </a:gridCol>
                  </a:tblGrid>
                  <a:tr h="903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3200" dirty="0"/>
                            <a:t>Traditional instruction</a:t>
                          </a:r>
                        </a:p>
                      </a:txBody>
                      <a:tcPr>
                        <a:solidFill>
                          <a:srgbClr val="0173B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3200" dirty="0"/>
                            <a:t>Peer instruction</a:t>
                          </a:r>
                        </a:p>
                      </a:txBody>
                      <a:tcPr>
                        <a:solidFill>
                          <a:srgbClr val="0173B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6543948"/>
                      </a:ext>
                    </a:extLst>
                  </a:tr>
                  <a:tr h="35260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" t="-27807" r="-100410" b="-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103" t="-27807" r="-410" b="-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79873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FAB14-E69E-7BBC-AFA6-C641CE80E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6</a:t>
            </a:fld>
            <a:endParaRPr lang="en-P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38FB2-FC36-6031-5814-8E98F0011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5476A7-2ADD-657D-7A20-C895030F3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1218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8081C-7C04-E505-D0B0-A3C552977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4C2B-133E-A6B6-B65C-266B5AFFD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/>
              <a:t>Classroom learning dynamics using a </a:t>
            </a:r>
            <a:br>
              <a:rPr lang="en-US" sz="4000" dirty="0"/>
            </a:br>
            <a:r>
              <a:rPr lang="en-US" sz="4000" dirty="0"/>
              <a:t>cellular automata spatiotemporal model comparing </a:t>
            </a:r>
            <a:br>
              <a:rPr lang="en-US" sz="4000" dirty="0"/>
            </a:br>
            <a:r>
              <a:rPr lang="en-US" sz="4000" dirty="0"/>
              <a:t>peer instruction and traditional instruction</a:t>
            </a:r>
            <a:endParaRPr lang="en-PH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5E570-63D0-E7D3-339A-8F997A0016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>
              <a:spcBef>
                <a:spcPts val="0"/>
              </a:spcBef>
            </a:pPr>
            <a:r>
              <a:rPr lang="en-PH" sz="2800" b="1" dirty="0"/>
              <a:t>Clarence Ioakim T. Sy</a:t>
            </a:r>
          </a:p>
          <a:p>
            <a:pPr algn="l">
              <a:spcBef>
                <a:spcPts val="0"/>
              </a:spcBef>
            </a:pPr>
            <a:r>
              <a:rPr lang="en-PH" sz="2800" dirty="0"/>
              <a:t>Adviser: </a:t>
            </a:r>
            <a:r>
              <a:rPr lang="en-PH" sz="2800" dirty="0" err="1"/>
              <a:t>Johnrob</a:t>
            </a:r>
            <a:r>
              <a:rPr lang="en-PH" sz="2800" dirty="0"/>
              <a:t> Y. </a:t>
            </a:r>
            <a:r>
              <a:rPr lang="en-PH" sz="2800" dirty="0" err="1"/>
              <a:t>Bantang</a:t>
            </a:r>
            <a:r>
              <a:rPr lang="en-PH" sz="2800" dirty="0"/>
              <a:t>, Ph.D.</a:t>
            </a:r>
          </a:p>
          <a:p>
            <a:pPr algn="l">
              <a:spcBef>
                <a:spcPts val="0"/>
              </a:spcBef>
            </a:pPr>
            <a:endParaRPr lang="en-PH" sz="2400" i="1" dirty="0"/>
          </a:p>
          <a:p>
            <a:pPr algn="l">
              <a:spcBef>
                <a:spcPts val="0"/>
              </a:spcBef>
            </a:pPr>
            <a:r>
              <a:rPr lang="en-PH" sz="2000" i="1" dirty="0"/>
              <a:t>Instrumentation Physics Laboratory</a:t>
            </a:r>
          </a:p>
          <a:p>
            <a:pPr algn="l">
              <a:spcBef>
                <a:spcPts val="0"/>
              </a:spcBef>
            </a:pPr>
            <a:r>
              <a:rPr lang="en-PH" sz="2000" i="1" dirty="0"/>
              <a:t>National Institute of Physics</a:t>
            </a:r>
          </a:p>
          <a:p>
            <a:pPr algn="l">
              <a:spcBef>
                <a:spcPts val="0"/>
              </a:spcBef>
            </a:pPr>
            <a:r>
              <a:rPr lang="en-PH" sz="2000" i="1" dirty="0"/>
              <a:t>University of the Philippines Diliman</a:t>
            </a:r>
            <a:endParaRPr lang="en-PH" sz="2000" dirty="0"/>
          </a:p>
          <a:p>
            <a:endParaRPr lang="en-PH" sz="2400" dirty="0"/>
          </a:p>
          <a:p>
            <a:pPr algn="l"/>
            <a:endParaRPr lang="en-PH" sz="2400" dirty="0"/>
          </a:p>
          <a:p>
            <a:pPr algn="l">
              <a:spcBef>
                <a:spcPts val="0"/>
              </a:spcBef>
            </a:pPr>
            <a:endParaRPr lang="en-PH" sz="20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93E875-3510-78C4-A1A3-A23892DFF992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16028CD-8E69-4B13-79B0-EBF3F1276D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5280B7-9D2A-A8BF-D554-32977FE048E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pPr/>
              <a:t>7</a:t>
            </a:fld>
            <a:endParaRPr lang="en-PH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5CAA1B98-BDFD-110B-E4E6-ED7154B5D1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0514" y="487830"/>
            <a:ext cx="11509376" cy="1126342"/>
          </a:xfrm>
        </p:spPr>
        <p:txBody>
          <a:bodyPr>
            <a:normAutofit/>
          </a:bodyPr>
          <a:lstStyle/>
          <a:p>
            <a:pPr algn="l"/>
            <a:r>
              <a:rPr lang="en-PH" b="1" dirty="0"/>
              <a:t>Undergraduate Thesis Defense</a:t>
            </a:r>
          </a:p>
          <a:p>
            <a:pPr algn="l">
              <a:spcBef>
                <a:spcPts val="500"/>
              </a:spcBef>
            </a:pPr>
            <a:r>
              <a:rPr lang="en-PH" sz="1800" dirty="0"/>
              <a:t>December 12, 2024, 10:30 AM to 11:30 AM</a:t>
            </a:r>
          </a:p>
          <a:p>
            <a:pPr algn="l">
              <a:spcBef>
                <a:spcPts val="500"/>
              </a:spcBef>
            </a:pPr>
            <a:r>
              <a:rPr lang="en-PH" sz="1800" dirty="0"/>
              <a:t>National Institute of Physics R211</a:t>
            </a:r>
          </a:p>
          <a:p>
            <a:pPr algn="l"/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81524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D6149-850B-788A-6B9D-6CA54026E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A810-3086-19CF-762A-4782C6C1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PH" sz="4000" dirty="0"/>
              <a:t>Modelling learning in different </a:t>
            </a:r>
            <a:br>
              <a:rPr lang="en-PH" sz="4000" dirty="0"/>
            </a:br>
            <a:r>
              <a:rPr lang="en-PH" sz="4000" dirty="0"/>
              <a:t>modes of instruction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3C2223F-707A-6089-18FB-9395217764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980830"/>
              </p:ext>
            </p:extLst>
          </p:nvPr>
        </p:nvGraphicFramePr>
        <p:xfrm>
          <a:off x="282574" y="1733550"/>
          <a:ext cx="11624504" cy="44298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812252">
                  <a:extLst>
                    <a:ext uri="{9D8B030D-6E8A-4147-A177-3AD203B41FA5}">
                      <a16:colId xmlns:a16="http://schemas.microsoft.com/office/drawing/2014/main" val="1865454285"/>
                    </a:ext>
                  </a:extLst>
                </a:gridCol>
                <a:gridCol w="5812252">
                  <a:extLst>
                    <a:ext uri="{9D8B030D-6E8A-4147-A177-3AD203B41FA5}">
                      <a16:colId xmlns:a16="http://schemas.microsoft.com/office/drawing/2014/main" val="2683461506"/>
                    </a:ext>
                  </a:extLst>
                </a:gridCol>
              </a:tblGrid>
              <a:tr h="903804">
                <a:tc>
                  <a:txBody>
                    <a:bodyPr/>
                    <a:lstStyle/>
                    <a:p>
                      <a:pPr algn="ctr"/>
                      <a:r>
                        <a:rPr lang="en-PH" sz="3200" dirty="0"/>
                        <a:t>Traditional instruction</a:t>
                      </a:r>
                    </a:p>
                  </a:txBody>
                  <a:tcPr>
                    <a:solidFill>
                      <a:srgbClr val="017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200" dirty="0"/>
                        <a:t>Peer instruction</a:t>
                      </a:r>
                    </a:p>
                  </a:txBody>
                  <a:tcPr>
                    <a:solidFill>
                      <a:srgbClr val="017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6543948"/>
                  </a:ext>
                </a:extLst>
              </a:tr>
              <a:tr h="3526026"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rabicPeriod"/>
                      </a:pPr>
                      <a:r>
                        <a:rPr lang="en-PH" sz="3200" dirty="0"/>
                        <a:t>Students’ learning rate</a:t>
                      </a:r>
                    </a:p>
                    <a:p>
                      <a:pPr marL="514350" indent="-514350" algn="l">
                        <a:buFont typeface="+mj-lt"/>
                        <a:buAutoNum type="arabicPeriod"/>
                      </a:pPr>
                      <a:r>
                        <a:rPr lang="en-PH" sz="3200" dirty="0"/>
                        <a:t>Instructor’s teaching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14350" indent="-514350" algn="l">
                        <a:buFont typeface="+mj-lt"/>
                        <a:buAutoNum type="arabicPeriod"/>
                      </a:pPr>
                      <a:r>
                        <a:rPr lang="en-PH" sz="3200" dirty="0"/>
                        <a:t>Students’ learning rate</a:t>
                      </a:r>
                    </a:p>
                    <a:p>
                      <a:pPr marL="514350" indent="-514350" algn="l">
                        <a:buFont typeface="+mj-lt"/>
                        <a:buAutoNum type="arabicPeriod"/>
                      </a:pPr>
                      <a:r>
                        <a:rPr lang="en-PH" sz="3200" dirty="0"/>
                        <a:t>Relative position from a learned 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98737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AEE6F-3BC1-B366-53D4-D23D8FC69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8</a:t>
            </a:fld>
            <a:endParaRPr lang="en-P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DAB54-1CBD-4624-62D6-BC1F2452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52386EC-EA40-73C3-7F93-8FD4ADDF1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7717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Y 23-24 2nd Sem RM Slides" id="{591484CA-D152-405E-91A9-82F5ABE92253}" vid="{123F5960-1862-4EB0-85B1-33D226B524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CSG Template</Template>
  <TotalTime>4459</TotalTime>
  <Words>761</Words>
  <Application>Microsoft Office PowerPoint</Application>
  <PresentationFormat>Widescreen</PresentationFormat>
  <Paragraphs>93</Paragraphs>
  <Slides>8</Slides>
  <Notes>8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Office Theme</vt:lpstr>
      <vt:lpstr>Classroom learning dynamics using a  cellular automata spatiotemporal model comparing peer instruction and traditional instruction</vt:lpstr>
      <vt:lpstr>Traditional instruction vs peer instruction</vt:lpstr>
      <vt:lpstr>Advantages of peer instruction</vt:lpstr>
      <vt:lpstr>Research questions</vt:lpstr>
      <vt:lpstr>PowerPoint Presentation</vt:lpstr>
      <vt:lpstr>Key findings</vt:lpstr>
      <vt:lpstr>Classroom learning dynamics using a  cellular automata spatiotemporal model comparing  peer instruction and traditional instruction</vt:lpstr>
      <vt:lpstr>Modelling learning in different  modes of instruction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Clarence Ioakim Sy</dc:creator>
  <cp:lastModifiedBy>Clarence Ioakim Sy</cp:lastModifiedBy>
  <cp:revision>14</cp:revision>
  <dcterms:created xsi:type="dcterms:W3CDTF">2024-11-23T02:30:57Z</dcterms:created>
  <dcterms:modified xsi:type="dcterms:W3CDTF">2024-11-26T04:50:42Z</dcterms:modified>
</cp:coreProperties>
</file>