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8"/>
  </p:notesMasterIdLst>
  <p:sldIdLst>
    <p:sldId id="256" r:id="rId2"/>
    <p:sldId id="257" r:id="rId3"/>
    <p:sldId id="260" r:id="rId4"/>
    <p:sldId id="258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7" d="100"/>
          <a:sy n="87" d="100"/>
        </p:scale>
        <p:origin x="451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BDD6C4-3952-4073-83CF-448629B5896E}" type="datetimeFigureOut">
              <a:rPr lang="en-PH" smtClean="0"/>
              <a:t>05/30/2023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DBC8BA-C37F-44FF-B03C-589BA86BEE0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384517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3CAB5916-4728-4EC5-9264-B3AC95609912}" type="datetime1">
              <a:rPr lang="en-PH" smtClean="0"/>
              <a:t>05/30/2023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6781F4AC-35FF-442C-8844-38D0CE2D54F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843917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974B3-BE27-4F10-8708-60365559AC62}" type="datetime1">
              <a:rPr lang="en-PH" smtClean="0"/>
              <a:t>05/30/2023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1F4AC-35FF-442C-8844-38D0CE2D54F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73822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A2D41-43C5-46BA-A526-1B09A1B08881}" type="datetime1">
              <a:rPr lang="en-PH" smtClean="0"/>
              <a:t>05/30/2023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1F4AC-35FF-442C-8844-38D0CE2D54F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117062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49942-C137-4964-B429-82B983F5B12E}" type="datetime1">
              <a:rPr lang="en-PH" smtClean="0"/>
              <a:t>05/30/2023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1F4AC-35FF-442C-8844-38D0CE2D54F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530032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4B1CB-1DBC-47E8-B899-B34FAC150669}" type="datetime1">
              <a:rPr lang="en-PH" smtClean="0"/>
              <a:t>05/30/2023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1F4AC-35FF-442C-8844-38D0CE2D54F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252907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3D08E-008F-48B8-AD70-4046CF1F9954}" type="datetime1">
              <a:rPr lang="en-PH" smtClean="0"/>
              <a:t>05/30/2023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1F4AC-35FF-442C-8844-38D0CE2D54F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646346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18831-CDC5-4DE8-A967-AD681D35629C}" type="datetime1">
              <a:rPr lang="en-PH" smtClean="0"/>
              <a:t>05/30/2023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1F4AC-35FF-442C-8844-38D0CE2D54F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980665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2E8AE-7052-4760-AC29-5ACBFC4487C9}" type="datetime1">
              <a:rPr lang="en-PH" smtClean="0"/>
              <a:t>05/30/2023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1F4AC-35FF-442C-8844-38D0CE2D54FF}" type="slidenum">
              <a:rPr lang="en-PH" smtClean="0"/>
              <a:t>‹#›</a:t>
            </a:fld>
            <a:endParaRPr lang="en-PH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4034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37B4F-28A9-489B-A1B2-0452B8FD50CC}" type="datetime1">
              <a:rPr lang="en-PH" smtClean="0"/>
              <a:t>05/30/2023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1F4AC-35FF-442C-8844-38D0CE2D54F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813112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5B39A-9D07-4178-AE33-E7664A63011C}" type="datetime1">
              <a:rPr lang="en-PH" smtClean="0"/>
              <a:t>05/30/2023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1F4AC-35FF-442C-8844-38D0CE2D54F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79440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A5CF7-21BF-4099-B4EA-9457ED48CEC2}" type="datetime1">
              <a:rPr lang="en-PH" smtClean="0"/>
              <a:t>05/30/2023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1F4AC-35FF-442C-8844-38D0CE2D54F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81539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A21BA-AB49-4E3E-8A71-9BD166E0A68B}" type="datetime1">
              <a:rPr lang="en-PH" smtClean="0"/>
              <a:t>05/30/2023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1F4AC-35FF-442C-8844-38D0CE2D54F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20990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D3D66-20F8-44DB-8EDA-5B6A35005A36}" type="datetime1">
              <a:rPr lang="en-PH" smtClean="0"/>
              <a:t>05/30/2023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1F4AC-35FF-442C-8844-38D0CE2D54F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932105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7E564-B2D6-4F29-BE6B-02E80ADF380E}" type="datetime1">
              <a:rPr lang="en-PH" smtClean="0"/>
              <a:t>05/30/2023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1F4AC-35FF-442C-8844-38D0CE2D54F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51576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E0DA4-0768-458F-80EE-34E88E090E54}" type="datetime1">
              <a:rPr lang="en-PH" smtClean="0"/>
              <a:t>05/30/2023</a:t>
            </a:fld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1F4AC-35FF-442C-8844-38D0CE2D54F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712533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C8D70-B12B-4848-A94A-616D5C7601D2}" type="datetime1">
              <a:rPr lang="en-PH" smtClean="0"/>
              <a:t>05/30/2023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1F4AC-35FF-442C-8844-38D0CE2D54F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03241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DE938-F4F6-4A8E-A277-E8552B60FAFF}" type="datetime1">
              <a:rPr lang="en-PH" smtClean="0"/>
              <a:t>05/30/2023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1F4AC-35FF-442C-8844-38D0CE2D54F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7498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15E85D4-AC38-4A1E-83F4-41382FD94B71}" type="datetime1">
              <a:rPr lang="en-PH" smtClean="0"/>
              <a:t>05/30/2023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781F4AC-35FF-442C-8844-38D0CE2D54F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7249588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5B06F-4947-28BC-1C19-B5A76029C0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PH" dirty="0"/>
              <a:t>Modelling classroom dynamics using cellular  automata model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CC0134-CEFA-A714-13CE-516EA22B00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F21299-2B27-7FEC-3727-9B5444B95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1F4AC-35FF-442C-8844-38D0CE2D54FF}" type="slidenum">
              <a:rPr lang="en-PH" smtClean="0"/>
              <a:t>1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958422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73079-F74C-7174-0668-41528997C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Observables: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1E0348-1AD1-936D-43A5-47BF61C921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PH" sz="2000" dirty="0"/>
              <a:t>Learning rate</a:t>
            </a:r>
          </a:p>
          <a:p>
            <a:pPr lvl="1"/>
            <a:r>
              <a:rPr lang="en-PH" sz="1800" dirty="0"/>
              <a:t>How does the number of learned students (binary states) or the class average (for continuous states) evolve over time?</a:t>
            </a:r>
          </a:p>
          <a:p>
            <a:r>
              <a:rPr lang="en-PH" sz="2000" dirty="0"/>
              <a:t>Class’s dependence on the initial conditions of the system </a:t>
            </a:r>
          </a:p>
          <a:p>
            <a:pPr lvl="1"/>
            <a:r>
              <a:rPr lang="en-PH" sz="1800" dirty="0"/>
              <a:t>How does the position of learned/high scoring students affect the learning rate of the class?</a:t>
            </a:r>
          </a:p>
          <a:p>
            <a:r>
              <a:rPr lang="en-PH" sz="2000" dirty="0"/>
              <a:t>Neighborhoods’ dependence on the individuals it contains</a:t>
            </a:r>
          </a:p>
          <a:p>
            <a:pPr lvl="1"/>
            <a:r>
              <a:rPr lang="en-PH" sz="1800" dirty="0"/>
              <a:t>How do the individual states of the members in a neighborhood affect the probability and rate of learning of each member?</a:t>
            </a:r>
          </a:p>
          <a:p>
            <a:pPr marL="457200" lvl="1" indent="0">
              <a:buNone/>
            </a:pPr>
            <a:endParaRPr lang="en-PH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FE0611-4565-842A-2B90-8496ABEFE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1F4AC-35FF-442C-8844-38D0CE2D54FF}" type="slidenum">
              <a:rPr lang="en-PH" smtClean="0"/>
              <a:t>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12139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58311-C594-1BC9-61D9-0EC5AEC50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2D Binary probabilistic cellular automata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C017F2-BD53-7412-7B7E-5F2042CED4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6D1115-9617-7CE9-0B2D-8B7E7E1F6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1F4AC-35FF-442C-8844-38D0CE2D54FF}" type="slidenum">
              <a:rPr lang="en-PH" smtClean="0"/>
              <a:t>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77242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4107E-ECAA-09DF-59C7-9B6ECEDC2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Rules of interaction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4FD4B2F-E656-88E5-95ED-E34D5E3C67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5801" y="2142067"/>
                <a:ext cx="10131425" cy="4364241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PH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en-PH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PH" sz="20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acc>
                        </m:e>
                        <m:sup>
                          <m:r>
                            <a:rPr lang="en-PH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PH" sz="2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en-PH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PH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en-PH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PH" sz="20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acc>
                        </m:e>
                        <m:sup>
                          <m:r>
                            <a:rPr lang="en-PH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PH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PH" sz="2000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PH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PH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PH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PH" sz="2000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</m:acc>
                          <m:r>
                            <a:rPr lang="en-PH" sz="2000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sSup>
                            <m:sSupPr>
                              <m:ctrlPr>
                                <a:rPr lang="en-PH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⃗"/>
                                  <m:ctrlPr>
                                    <a:rPr lang="en-PH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PH" sz="2000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PH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PH" sz="2000" b="0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PH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en-PH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PH" sz="20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acc>
                      </m:e>
                      <m:sup>
                        <m:r>
                          <a:rPr lang="en-PH" sz="20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PH" sz="2000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r>
                  <a:rPr lang="en-PH" sz="2000" b="0" dirty="0"/>
                  <a:t>	- vector that represents the state of each student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PH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PH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PH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PH" sz="2000" b="0" dirty="0"/>
                  <a:t> in the next time step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PH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en-PH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PH" sz="20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acc>
                      </m:e>
                      <m:sup>
                        <m:r>
                          <a:rPr lang="en-PH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PH" sz="2000" b="0" dirty="0"/>
                  <a:t>	- vector that represents the state of each student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PH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PH" sz="20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PH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PH" sz="2000" b="0" dirty="0"/>
                  <a:t> in the current time step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PH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PH" sz="20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</m:acc>
                  </m:oMath>
                </a14:m>
                <a:r>
                  <a:rPr lang="en-PH" sz="2000" b="0" dirty="0"/>
                  <a:t>	</a:t>
                </a:r>
                <a:r>
                  <a:rPr lang="en-PH" sz="2000" dirty="0"/>
                  <a:t>-</a:t>
                </a:r>
                <a:r>
                  <a:rPr lang="en-PH" sz="2000" b="0" dirty="0"/>
                  <a:t> vector of uniformly distributed random numbers in the unit range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PH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en-PH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PH" sz="20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acc>
                      </m:e>
                      <m:sup>
                        <m:r>
                          <a:rPr lang="en-PH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PH" sz="2000" b="0" dirty="0"/>
                  <a:t> 	- vector that represents the probability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PH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PH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PH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PH" sz="2000" b="0" dirty="0"/>
                  <a:t> of each student to learn from its neighbors</a:t>
                </a:r>
              </a:p>
              <a:p>
                <a:endParaRPr lang="en-PH" sz="2000" dirty="0"/>
              </a:p>
              <a:p>
                <a:pPr marL="0" indent="0">
                  <a:buNone/>
                </a:pPr>
                <a:r>
                  <a:rPr lang="en-PH" sz="2000" b="0" dirty="0"/>
                  <a:t>Note: </a:t>
                </a:r>
              </a:p>
              <a:p>
                <a:pPr lvl="1"/>
                <a:r>
                  <a:rPr lang="en-PH" sz="1800" b="0" dirty="0"/>
                  <a:t>the </a:t>
                </a:r>
                <a14:m>
                  <m:oMath xmlns:m="http://schemas.openxmlformats.org/officeDocument/2006/math">
                    <m:r>
                      <a:rPr lang="en-PH" sz="1800" b="0" i="1" dirty="0" smtClean="0">
                        <a:latin typeface="Cambria Math" panose="02040503050406030204" pitchFamily="18" charset="0"/>
                      </a:rPr>
                      <m:t>𝑜𝑟</m:t>
                    </m:r>
                  </m:oMath>
                </a14:m>
                <a:r>
                  <a:rPr lang="en-PH" sz="1800" b="0" dirty="0"/>
                  <a:t> and </a:t>
                </a:r>
                <a14:m>
                  <m:oMath xmlns:m="http://schemas.openxmlformats.org/officeDocument/2006/math">
                    <m:r>
                      <a:rPr lang="en-PH" sz="1800" b="0" i="1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PH" sz="1800" b="0" dirty="0"/>
                  <a:t> operations are element-wise operations</a:t>
                </a:r>
              </a:p>
              <a:p>
                <a:pPr lvl="1"/>
                <a:r>
                  <a:rPr lang="en-PH" sz="1800" dirty="0"/>
                  <a:t>The </a:t>
                </a:r>
                <a14:m>
                  <m:oMath xmlns:m="http://schemas.openxmlformats.org/officeDocument/2006/math">
                    <m:r>
                      <a:rPr lang="en-PH" sz="18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PH" sz="1800" b="0" dirty="0"/>
                  <a:t> index represent the student number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4FD4B2F-E656-88E5-95ED-E34D5E3C67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1" y="2142067"/>
                <a:ext cx="10131425" cy="4364241"/>
              </a:xfrm>
              <a:blipFill>
                <a:blip r:embed="rId2"/>
                <a:stretch>
                  <a:fillRect l="-662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9E0507-CFD2-4C40-7418-C29269A0A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1F4AC-35FF-442C-8844-38D0CE2D54FF}" type="slidenum">
              <a:rPr lang="en-PH" smtClean="0"/>
              <a:t>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053900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9D440-7B34-560D-C454-ACEA1DFB3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Agent description and characteristics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9FE81F-8911-047E-8E56-D1AE127542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658492"/>
            <a:ext cx="10131425" cy="1607852"/>
          </a:xfrm>
        </p:spPr>
        <p:txBody>
          <a:bodyPr>
            <a:normAutofit/>
          </a:bodyPr>
          <a:lstStyle/>
          <a:p>
            <a:r>
              <a:rPr lang="en-PH" sz="2000" dirty="0"/>
              <a:t>Each student in the classroom can be in the learned or unlearned state</a:t>
            </a:r>
          </a:p>
          <a:p>
            <a:r>
              <a:rPr lang="en-PH" sz="2000" dirty="0"/>
              <a:t>Each student in the classroom are represented by their student ID (shown below) or their position in the classroom (row, column)</a:t>
            </a:r>
          </a:p>
          <a:p>
            <a:pPr marL="0" indent="0">
              <a:buNone/>
            </a:pPr>
            <a:endParaRPr lang="en-PH" sz="2000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1259EC8-A0EE-B404-A5B7-739BF3302F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7253620"/>
              </p:ext>
            </p:extLst>
          </p:nvPr>
        </p:nvGraphicFramePr>
        <p:xfrm>
          <a:off x="1687513" y="3172720"/>
          <a:ext cx="8128000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04627344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79326273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10621452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143319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6380227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92748069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9214131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8079483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PH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4913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PH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7066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PH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1667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PH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948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PH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77078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PH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62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2557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PH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3480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PH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9380892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A1ACFA-3A16-5D8C-75B8-454CF9BD3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1F4AC-35FF-442C-8844-38D0CE2D54FF}" type="slidenum">
              <a:rPr lang="en-PH" smtClean="0"/>
              <a:t>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535704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DC524-1AF1-A53D-B7F0-8E5AFD290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Neighborhood and connection of the agents to their neighborhood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2475ABA-5473-03D4-B449-F924A54C7CC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5801" y="2142067"/>
                <a:ext cx="10131425" cy="432467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PH" dirty="0"/>
                  <a:t>Each student belongs to a 3x3 neighborhood </a:t>
                </a:r>
                <a14:m>
                  <m:oMath xmlns:m="http://schemas.openxmlformats.org/officeDocument/2006/math">
                    <m:r>
                      <a:rPr lang="en-PH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PH" dirty="0"/>
                  <a:t> (Moore neighborhood)</a:t>
                </a:r>
                <a14:m>
                  <m:oMath xmlns:m="http://schemas.openxmlformats.org/officeDocument/2006/math">
                    <a:fld id="{825F15A7-03F4-43D7-82C5-3E23DA2F108C}" type="mathplaceholder">
                      <a:rPr lang="en-PH" i="1" smtClean="0">
                        <a:latin typeface="Cambria Math" panose="02040503050406030204" pitchFamily="18" charset="0"/>
                      </a:rPr>
                      <a:t>Type equation here.</a:t>
                    </a:fld>
                  </m:oMath>
                </a14:m>
                <a:r>
                  <a:rPr lang="en-PH" dirty="0"/>
                  <a:t> with 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PH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PH" dirty="0"/>
                  <a:t> chance from learning from their neighbors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PH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PH" b="0" dirty="0"/>
                  <a:t> with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PH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PH" b="0" dirty="0"/>
              </a:p>
              <a:p>
                <a:pPr lvl="1"/>
                <a:r>
                  <a:rPr lang="en-PH" dirty="0"/>
                  <a:t>Note: student of interest is set to be the center of the neighborhood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PH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PH" b="0" dirty="0"/>
                  <a:t>)</a:t>
                </a:r>
              </a:p>
              <a:p>
                <a:endParaRPr lang="en-PH" dirty="0"/>
              </a:p>
              <a:p>
                <a:pPr marL="0" indent="0">
                  <a:buNone/>
                </a:pPr>
                <a:endParaRPr lang="en-PH" dirty="0"/>
              </a:p>
              <a:p>
                <a:pPr marL="0" indent="0">
                  <a:buNone/>
                </a:pPr>
                <a:endParaRPr lang="en-PH" dirty="0"/>
              </a:p>
              <a:p>
                <a:pPr marL="0" indent="0">
                  <a:buNone/>
                </a:pPr>
                <a:endParaRPr lang="en-PH" dirty="0"/>
              </a:p>
              <a:p>
                <a:pPr marL="0" indent="0">
                  <a:buNone/>
                </a:pPr>
                <a:endParaRPr lang="en-PH" dirty="0"/>
              </a:p>
              <a:p>
                <a:r>
                  <a:rPr lang="en-PH" dirty="0"/>
                  <a:t>Each student has a chance of learning based on the following equation: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=1−</m:t>
                      </m:r>
                      <m:nary>
                        <m:naryPr>
                          <m:chr m:val="∏"/>
                          <m:supHide m:val="on"/>
                          <m:ctrlPr>
                            <a:rPr lang="en-PH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PH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  <m:sup/>
                        <m:e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(1−</m:t>
                          </m:r>
                          <m:sSub>
                            <m:sSubPr>
                              <m:ctrlP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PH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2475ABA-5473-03D4-B449-F924A54C7C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1" y="2142067"/>
                <a:ext cx="10131425" cy="4324675"/>
              </a:xfrm>
              <a:blipFill>
                <a:blip r:embed="rId2"/>
                <a:stretch>
                  <a:fillRect l="-421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4D723E3B-2DD3-38DC-2A64-AB2D35512E0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1381956"/>
                  </p:ext>
                </p:extLst>
              </p:nvPr>
            </p:nvGraphicFramePr>
            <p:xfrm>
              <a:off x="5031513" y="3360743"/>
              <a:ext cx="1440000" cy="14400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80000">
                      <a:extLst>
                        <a:ext uri="{9D8B030D-6E8A-4147-A177-3AD203B41FA5}">
                          <a16:colId xmlns:a16="http://schemas.microsoft.com/office/drawing/2014/main" val="3786132914"/>
                        </a:ext>
                      </a:extLst>
                    </a:gridCol>
                    <a:gridCol w="480000">
                      <a:extLst>
                        <a:ext uri="{9D8B030D-6E8A-4147-A177-3AD203B41FA5}">
                          <a16:colId xmlns:a16="http://schemas.microsoft.com/office/drawing/2014/main" val="2302011564"/>
                        </a:ext>
                      </a:extLst>
                    </a:gridCol>
                    <a:gridCol w="480000">
                      <a:extLst>
                        <a:ext uri="{9D8B030D-6E8A-4147-A177-3AD203B41FA5}">
                          <a16:colId xmlns:a16="http://schemas.microsoft.com/office/drawing/2014/main" val="2478339850"/>
                        </a:ext>
                      </a:extLst>
                    </a:gridCol>
                  </a:tblGrid>
                  <a:tr h="480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b="0" i="1" smtClean="0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PH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b="0" i="1" smtClean="0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PH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b="0" i="1" smtClean="0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PH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53460148"/>
                      </a:ext>
                    </a:extLst>
                  </a:tr>
                  <a:tr h="480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b="0" i="1" smtClean="0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PH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b="0" i="1" smtClean="0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PH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b="0" i="1" smtClean="0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PH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7201289"/>
                      </a:ext>
                    </a:extLst>
                  </a:tr>
                  <a:tr h="480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b="0" i="1" smtClean="0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PH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b="0" i="1" smtClean="0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PH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b="0" i="1" smtClean="0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PH" b="0" i="1" smtClean="0"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981767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4D723E3B-2DD3-38DC-2A64-AB2D35512E0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1381956"/>
                  </p:ext>
                </p:extLst>
              </p:nvPr>
            </p:nvGraphicFramePr>
            <p:xfrm>
              <a:off x="5031513" y="3360743"/>
              <a:ext cx="1440000" cy="14400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80000">
                      <a:extLst>
                        <a:ext uri="{9D8B030D-6E8A-4147-A177-3AD203B41FA5}">
                          <a16:colId xmlns:a16="http://schemas.microsoft.com/office/drawing/2014/main" val="3786132914"/>
                        </a:ext>
                      </a:extLst>
                    </a:gridCol>
                    <a:gridCol w="480000">
                      <a:extLst>
                        <a:ext uri="{9D8B030D-6E8A-4147-A177-3AD203B41FA5}">
                          <a16:colId xmlns:a16="http://schemas.microsoft.com/office/drawing/2014/main" val="2302011564"/>
                        </a:ext>
                      </a:extLst>
                    </a:gridCol>
                    <a:gridCol w="480000">
                      <a:extLst>
                        <a:ext uri="{9D8B030D-6E8A-4147-A177-3AD203B41FA5}">
                          <a16:colId xmlns:a16="http://schemas.microsoft.com/office/drawing/2014/main" val="2478339850"/>
                        </a:ext>
                      </a:extLst>
                    </a:gridCol>
                  </a:tblGrid>
                  <a:tr h="4800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266" t="-1266" r="-202532" b="-2025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1266" t="-1266" r="-102532" b="-2025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1266" t="-1266" r="-2532" b="-2025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53460148"/>
                      </a:ext>
                    </a:extLst>
                  </a:tr>
                  <a:tr h="4800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266" t="-101266" r="-202532" b="-1025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1266" t="-101266" r="-102532" b="-1025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1266" t="-101266" r="-2532" b="-1025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7201289"/>
                      </a:ext>
                    </a:extLst>
                  </a:tr>
                  <a:tr h="4800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266" t="-201266" r="-202532" b="-25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1266" t="-201266" r="-102532" b="-25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1266" t="-201266" r="-2532" b="-25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981767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C5ADBB-16B0-B51E-B547-DAC4E8F8C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1F4AC-35FF-442C-8844-38D0CE2D54FF}" type="slidenum">
              <a:rPr lang="en-PH" smtClean="0"/>
              <a:t>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84195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199</TotalTime>
  <Words>330</Words>
  <Application>Microsoft Office PowerPoint</Application>
  <PresentationFormat>Widescreen</PresentationFormat>
  <Paragraphs>60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Celestial</vt:lpstr>
      <vt:lpstr>Modelling classroom dynamics using cellular  automata model</vt:lpstr>
      <vt:lpstr>Observables:</vt:lpstr>
      <vt:lpstr>2D Binary probabilistic cellular automata</vt:lpstr>
      <vt:lpstr>Rules of interaction</vt:lpstr>
      <vt:lpstr>Agent description and characteristics</vt:lpstr>
      <vt:lpstr>Neighborhood and connection of the agents to their neighborhood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Modelling classroom dynamics using cellular  automata model</dc:title>
  <dc:creator>Clarence Ioakim Sy</dc:creator>
  <cp:lastModifiedBy>Clarence Ioakim Sy</cp:lastModifiedBy>
  <cp:revision>1</cp:revision>
  <dcterms:created xsi:type="dcterms:W3CDTF">2023-05-30T11:19:20Z</dcterms:created>
  <dcterms:modified xsi:type="dcterms:W3CDTF">2023-05-30T14:38:54Z</dcterms:modified>
</cp:coreProperties>
</file>