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98" r:id="rId5"/>
    <p:sldId id="301" r:id="rId6"/>
    <p:sldId id="302" r:id="rId7"/>
    <p:sldId id="261" r:id="rId8"/>
    <p:sldId id="285" r:id="rId9"/>
    <p:sldId id="289" r:id="rId10"/>
    <p:sldId id="291" r:id="rId11"/>
    <p:sldId id="292" r:id="rId12"/>
    <p:sldId id="293" r:id="rId13"/>
    <p:sldId id="294" r:id="rId14"/>
    <p:sldId id="296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74" d="100"/>
          <a:sy n="74" d="100"/>
        </p:scale>
        <p:origin x="967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2DAA4-C728-46D7-A5F6-7F5CC8E0D2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6DF348-788F-463A-AA34-EC5331F9C2BD}">
      <dgm:prSet custT="1"/>
      <dgm:spPr/>
      <dgm:t>
        <a:bodyPr/>
        <a:lstStyle/>
        <a:p>
          <a:r>
            <a:rPr lang="en-PH" sz="3200" dirty="0"/>
            <a:t>Shown to improve students’ conceptual understanding and problem-solving skills compared to traditional instruction.</a:t>
          </a:r>
          <a:endParaRPr lang="en-US" sz="3200" dirty="0"/>
        </a:p>
      </dgm:t>
    </dgm:pt>
    <dgm:pt modelId="{136ECC22-7E97-456B-BA35-E659D74CD9F8}" type="parTrans" cxnId="{C45C068F-4BE6-471C-A249-26FE113BD14F}">
      <dgm:prSet/>
      <dgm:spPr/>
      <dgm:t>
        <a:bodyPr/>
        <a:lstStyle/>
        <a:p>
          <a:endParaRPr lang="en-US"/>
        </a:p>
      </dgm:t>
    </dgm:pt>
    <dgm:pt modelId="{9E1CC845-2D2F-4053-AA2F-DE5C2B7EA2C0}" type="sibTrans" cxnId="{C45C068F-4BE6-471C-A249-26FE113BD14F}">
      <dgm:prSet/>
      <dgm:spPr/>
      <dgm:t>
        <a:bodyPr/>
        <a:lstStyle/>
        <a:p>
          <a:endParaRPr lang="en-US"/>
        </a:p>
      </dgm:t>
    </dgm:pt>
    <dgm:pt modelId="{3F26DFEA-3F1C-4485-A21E-394ACF7D3E21}">
      <dgm:prSet custT="1"/>
      <dgm:spPr/>
      <dgm:t>
        <a:bodyPr/>
        <a:lstStyle/>
        <a:p>
          <a:r>
            <a:rPr lang="en-PH" sz="3200" dirty="0"/>
            <a:t>Can still benefit groups even if no one in it initially knew the answer.</a:t>
          </a:r>
          <a:endParaRPr lang="en-US" sz="3200" dirty="0"/>
        </a:p>
      </dgm:t>
    </dgm:pt>
    <dgm:pt modelId="{EB250123-5852-42CA-B626-52F75C2143A5}" type="parTrans" cxnId="{8170CE2F-258C-40A7-B992-B66AD8007A32}">
      <dgm:prSet/>
      <dgm:spPr/>
      <dgm:t>
        <a:bodyPr/>
        <a:lstStyle/>
        <a:p>
          <a:endParaRPr lang="en-US"/>
        </a:p>
      </dgm:t>
    </dgm:pt>
    <dgm:pt modelId="{C8FD26E9-A979-402F-B7B9-14108BE87A58}" type="sibTrans" cxnId="{8170CE2F-258C-40A7-B992-B66AD8007A32}">
      <dgm:prSet/>
      <dgm:spPr/>
      <dgm:t>
        <a:bodyPr/>
        <a:lstStyle/>
        <a:p>
          <a:endParaRPr lang="en-US"/>
        </a:p>
      </dgm:t>
    </dgm:pt>
    <dgm:pt modelId="{9170C491-1A53-4ED8-953B-53E98CC4BF88}">
      <dgm:prSet custT="1"/>
      <dgm:spPr/>
      <dgm:t>
        <a:bodyPr/>
        <a:lstStyle/>
        <a:p>
          <a:r>
            <a:rPr lang="en-PH" sz="3200" dirty="0"/>
            <a:t>Students with less background knowledge learned as much as from PI as students with more background knowledge taught through traditional instruction.</a:t>
          </a:r>
          <a:endParaRPr lang="en-US" sz="3200" dirty="0"/>
        </a:p>
      </dgm:t>
    </dgm:pt>
    <dgm:pt modelId="{4E393EBF-1FA9-4EE5-A553-AAE4CFB73034}" type="parTrans" cxnId="{A3C69769-249A-4598-9E6E-08F45DEF83EB}">
      <dgm:prSet/>
      <dgm:spPr/>
      <dgm:t>
        <a:bodyPr/>
        <a:lstStyle/>
        <a:p>
          <a:endParaRPr lang="en-US"/>
        </a:p>
      </dgm:t>
    </dgm:pt>
    <dgm:pt modelId="{45A63470-D8C9-4329-846B-21896BA5AF4D}" type="sibTrans" cxnId="{A3C69769-249A-4598-9E6E-08F45DEF83EB}">
      <dgm:prSet/>
      <dgm:spPr/>
      <dgm:t>
        <a:bodyPr/>
        <a:lstStyle/>
        <a:p>
          <a:endParaRPr lang="en-US"/>
        </a:p>
      </dgm:t>
    </dgm:pt>
    <dgm:pt modelId="{F7BCDFB7-D46F-4D59-97F9-9996F2A60C94}" type="pres">
      <dgm:prSet presAssocID="{6992DAA4-C728-46D7-A5F6-7F5CC8E0D2B3}" presName="vert0" presStyleCnt="0">
        <dgm:presLayoutVars>
          <dgm:dir/>
          <dgm:animOne val="branch"/>
          <dgm:animLvl val="lvl"/>
        </dgm:presLayoutVars>
      </dgm:prSet>
      <dgm:spPr/>
    </dgm:pt>
    <dgm:pt modelId="{5BF84D98-B154-4595-9E7B-6D9253FD1C42}" type="pres">
      <dgm:prSet presAssocID="{CD6DF348-788F-463A-AA34-EC5331F9C2BD}" presName="thickLine" presStyleLbl="alignNode1" presStyleIdx="0" presStyleCnt="3"/>
      <dgm:spPr/>
    </dgm:pt>
    <dgm:pt modelId="{F53B5EC0-A2DC-4389-AE61-E77B702E2336}" type="pres">
      <dgm:prSet presAssocID="{CD6DF348-788F-463A-AA34-EC5331F9C2BD}" presName="horz1" presStyleCnt="0"/>
      <dgm:spPr/>
    </dgm:pt>
    <dgm:pt modelId="{13B609BF-17E3-4EED-BA0D-C0134FB380E4}" type="pres">
      <dgm:prSet presAssocID="{CD6DF348-788F-463A-AA34-EC5331F9C2BD}" presName="tx1" presStyleLbl="revTx" presStyleIdx="0" presStyleCnt="3"/>
      <dgm:spPr/>
    </dgm:pt>
    <dgm:pt modelId="{54C59155-20BE-48E5-8037-5DE21A756B8C}" type="pres">
      <dgm:prSet presAssocID="{CD6DF348-788F-463A-AA34-EC5331F9C2BD}" presName="vert1" presStyleCnt="0"/>
      <dgm:spPr/>
    </dgm:pt>
    <dgm:pt modelId="{FCB05256-DB67-44F5-A435-D8403A2BC2BB}" type="pres">
      <dgm:prSet presAssocID="{3F26DFEA-3F1C-4485-A21E-394ACF7D3E21}" presName="thickLine" presStyleLbl="alignNode1" presStyleIdx="1" presStyleCnt="3"/>
      <dgm:spPr/>
    </dgm:pt>
    <dgm:pt modelId="{16D796DB-A7DD-49DA-B6EF-616E3EA3DB40}" type="pres">
      <dgm:prSet presAssocID="{3F26DFEA-3F1C-4485-A21E-394ACF7D3E21}" presName="horz1" presStyleCnt="0"/>
      <dgm:spPr/>
    </dgm:pt>
    <dgm:pt modelId="{7164ACFE-703B-4B1F-8F06-276A321F2889}" type="pres">
      <dgm:prSet presAssocID="{3F26DFEA-3F1C-4485-A21E-394ACF7D3E21}" presName="tx1" presStyleLbl="revTx" presStyleIdx="1" presStyleCnt="3"/>
      <dgm:spPr/>
    </dgm:pt>
    <dgm:pt modelId="{C5E796D7-F79A-4958-9ED3-F0A1051C8882}" type="pres">
      <dgm:prSet presAssocID="{3F26DFEA-3F1C-4485-A21E-394ACF7D3E21}" presName="vert1" presStyleCnt="0"/>
      <dgm:spPr/>
    </dgm:pt>
    <dgm:pt modelId="{4B17716F-2C68-4B0B-9707-3322E821176C}" type="pres">
      <dgm:prSet presAssocID="{9170C491-1A53-4ED8-953B-53E98CC4BF88}" presName="thickLine" presStyleLbl="alignNode1" presStyleIdx="2" presStyleCnt="3"/>
      <dgm:spPr/>
    </dgm:pt>
    <dgm:pt modelId="{F57E0CA8-E3CD-45EB-84DA-969C74EB2BEA}" type="pres">
      <dgm:prSet presAssocID="{9170C491-1A53-4ED8-953B-53E98CC4BF88}" presName="horz1" presStyleCnt="0"/>
      <dgm:spPr/>
    </dgm:pt>
    <dgm:pt modelId="{36726D91-00B9-47DC-8FC3-FB6ED06B3F96}" type="pres">
      <dgm:prSet presAssocID="{9170C491-1A53-4ED8-953B-53E98CC4BF88}" presName="tx1" presStyleLbl="revTx" presStyleIdx="2" presStyleCnt="3"/>
      <dgm:spPr/>
    </dgm:pt>
    <dgm:pt modelId="{99C3E9BF-1058-4A9D-86DD-A22D1DA11A2F}" type="pres">
      <dgm:prSet presAssocID="{9170C491-1A53-4ED8-953B-53E98CC4BF88}" presName="vert1" presStyleCnt="0"/>
      <dgm:spPr/>
    </dgm:pt>
  </dgm:ptLst>
  <dgm:cxnLst>
    <dgm:cxn modelId="{D5C07414-8098-4F22-9DD5-06B08CEA681F}" type="presOf" srcId="{9170C491-1A53-4ED8-953B-53E98CC4BF88}" destId="{36726D91-00B9-47DC-8FC3-FB6ED06B3F96}" srcOrd="0" destOrd="0" presId="urn:microsoft.com/office/officeart/2008/layout/LinedList"/>
    <dgm:cxn modelId="{8170CE2F-258C-40A7-B992-B66AD8007A32}" srcId="{6992DAA4-C728-46D7-A5F6-7F5CC8E0D2B3}" destId="{3F26DFEA-3F1C-4485-A21E-394ACF7D3E21}" srcOrd="1" destOrd="0" parTransId="{EB250123-5852-42CA-B626-52F75C2143A5}" sibTransId="{C8FD26E9-A979-402F-B7B9-14108BE87A58}"/>
    <dgm:cxn modelId="{A3C69769-249A-4598-9E6E-08F45DEF83EB}" srcId="{6992DAA4-C728-46D7-A5F6-7F5CC8E0D2B3}" destId="{9170C491-1A53-4ED8-953B-53E98CC4BF88}" srcOrd="2" destOrd="0" parTransId="{4E393EBF-1FA9-4EE5-A553-AAE4CFB73034}" sibTransId="{45A63470-D8C9-4329-846B-21896BA5AF4D}"/>
    <dgm:cxn modelId="{AC257777-2EB3-4564-9C3B-AE102098D7DB}" type="presOf" srcId="{3F26DFEA-3F1C-4485-A21E-394ACF7D3E21}" destId="{7164ACFE-703B-4B1F-8F06-276A321F2889}" srcOrd="0" destOrd="0" presId="urn:microsoft.com/office/officeart/2008/layout/LinedList"/>
    <dgm:cxn modelId="{CA240382-19F7-4815-83B6-8E7B9E41E530}" type="presOf" srcId="{CD6DF348-788F-463A-AA34-EC5331F9C2BD}" destId="{13B609BF-17E3-4EED-BA0D-C0134FB380E4}" srcOrd="0" destOrd="0" presId="urn:microsoft.com/office/officeart/2008/layout/LinedList"/>
    <dgm:cxn modelId="{C45C068F-4BE6-471C-A249-26FE113BD14F}" srcId="{6992DAA4-C728-46D7-A5F6-7F5CC8E0D2B3}" destId="{CD6DF348-788F-463A-AA34-EC5331F9C2BD}" srcOrd="0" destOrd="0" parTransId="{136ECC22-7E97-456B-BA35-E659D74CD9F8}" sibTransId="{9E1CC845-2D2F-4053-AA2F-DE5C2B7EA2C0}"/>
    <dgm:cxn modelId="{8F3818B2-8079-4448-8ED3-96EB015CC449}" type="presOf" srcId="{6992DAA4-C728-46D7-A5F6-7F5CC8E0D2B3}" destId="{F7BCDFB7-D46F-4D59-97F9-9996F2A60C94}" srcOrd="0" destOrd="0" presId="urn:microsoft.com/office/officeart/2008/layout/LinedList"/>
    <dgm:cxn modelId="{D2648921-3174-4332-BB34-406927190CF1}" type="presParOf" srcId="{F7BCDFB7-D46F-4D59-97F9-9996F2A60C94}" destId="{5BF84D98-B154-4595-9E7B-6D9253FD1C42}" srcOrd="0" destOrd="0" presId="urn:microsoft.com/office/officeart/2008/layout/LinedList"/>
    <dgm:cxn modelId="{9DF5C0AF-5B7D-4725-BE73-B6DD808EEB70}" type="presParOf" srcId="{F7BCDFB7-D46F-4D59-97F9-9996F2A60C94}" destId="{F53B5EC0-A2DC-4389-AE61-E77B702E2336}" srcOrd="1" destOrd="0" presId="urn:microsoft.com/office/officeart/2008/layout/LinedList"/>
    <dgm:cxn modelId="{AB47A583-58E9-4A89-944B-6A20402D13BF}" type="presParOf" srcId="{F53B5EC0-A2DC-4389-AE61-E77B702E2336}" destId="{13B609BF-17E3-4EED-BA0D-C0134FB380E4}" srcOrd="0" destOrd="0" presId="urn:microsoft.com/office/officeart/2008/layout/LinedList"/>
    <dgm:cxn modelId="{90210912-00F6-4498-8DAC-9B1C8B7ABDBF}" type="presParOf" srcId="{F53B5EC0-A2DC-4389-AE61-E77B702E2336}" destId="{54C59155-20BE-48E5-8037-5DE21A756B8C}" srcOrd="1" destOrd="0" presId="urn:microsoft.com/office/officeart/2008/layout/LinedList"/>
    <dgm:cxn modelId="{F2CFC908-5277-4B4F-A2BB-4D8B7DA7D611}" type="presParOf" srcId="{F7BCDFB7-D46F-4D59-97F9-9996F2A60C94}" destId="{FCB05256-DB67-44F5-A435-D8403A2BC2BB}" srcOrd="2" destOrd="0" presId="urn:microsoft.com/office/officeart/2008/layout/LinedList"/>
    <dgm:cxn modelId="{805E452B-DCC1-4946-8CCA-9AB8785AE255}" type="presParOf" srcId="{F7BCDFB7-D46F-4D59-97F9-9996F2A60C94}" destId="{16D796DB-A7DD-49DA-B6EF-616E3EA3DB40}" srcOrd="3" destOrd="0" presId="urn:microsoft.com/office/officeart/2008/layout/LinedList"/>
    <dgm:cxn modelId="{B6F7D5F0-24B6-4AE5-8D1D-E206451DBF62}" type="presParOf" srcId="{16D796DB-A7DD-49DA-B6EF-616E3EA3DB40}" destId="{7164ACFE-703B-4B1F-8F06-276A321F2889}" srcOrd="0" destOrd="0" presId="urn:microsoft.com/office/officeart/2008/layout/LinedList"/>
    <dgm:cxn modelId="{D0D3C853-58F8-4EF9-B328-AFD8C769E3C3}" type="presParOf" srcId="{16D796DB-A7DD-49DA-B6EF-616E3EA3DB40}" destId="{C5E796D7-F79A-4958-9ED3-F0A1051C8882}" srcOrd="1" destOrd="0" presId="urn:microsoft.com/office/officeart/2008/layout/LinedList"/>
    <dgm:cxn modelId="{FC397E48-4C8E-4001-AE1C-BB36EABAFB55}" type="presParOf" srcId="{F7BCDFB7-D46F-4D59-97F9-9996F2A60C94}" destId="{4B17716F-2C68-4B0B-9707-3322E821176C}" srcOrd="4" destOrd="0" presId="urn:microsoft.com/office/officeart/2008/layout/LinedList"/>
    <dgm:cxn modelId="{C9C6E4E7-C7DF-40C8-965B-7D19C85942A2}" type="presParOf" srcId="{F7BCDFB7-D46F-4D59-97F9-9996F2A60C94}" destId="{F57E0CA8-E3CD-45EB-84DA-969C74EB2BEA}" srcOrd="5" destOrd="0" presId="urn:microsoft.com/office/officeart/2008/layout/LinedList"/>
    <dgm:cxn modelId="{FC51C305-CBA9-4471-B8D1-7C81934F9C75}" type="presParOf" srcId="{F57E0CA8-E3CD-45EB-84DA-969C74EB2BEA}" destId="{36726D91-00B9-47DC-8FC3-FB6ED06B3F96}" srcOrd="0" destOrd="0" presId="urn:microsoft.com/office/officeart/2008/layout/LinedList"/>
    <dgm:cxn modelId="{9C4CCDBC-3A19-44E3-9ACC-AE438EC9AE76}" type="presParOf" srcId="{F57E0CA8-E3CD-45EB-84DA-969C74EB2BEA}" destId="{99C3E9BF-1058-4A9D-86DD-A22D1DA11A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(binary states) evolve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Position of high aptitude students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 of learned students affect the learning rate of the </a:t>
          </a:r>
          <a:br>
            <a:rPr lang="en-PH" dirty="0"/>
          </a:br>
          <a:r>
            <a:rPr lang="en-PH" dirty="0"/>
            <a:t>class for peer instruction set ups?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What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06272-2A89-4CEB-B80E-E117DA2CC20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C5B9D7-15FD-428F-95BF-C0006E26988C}">
      <dgm:prSet custT="1"/>
      <dgm:spPr/>
      <dgm:t>
        <a:bodyPr/>
        <a:lstStyle/>
        <a:p>
          <a:r>
            <a:rPr lang="en-PH" sz="2800" dirty="0"/>
            <a:t>Traditional instruction is more scalable and is less dependent on class size</a:t>
          </a:r>
          <a:endParaRPr lang="en-US" sz="2800" dirty="0"/>
        </a:p>
      </dgm:t>
    </dgm:pt>
    <dgm:pt modelId="{C18C1965-3C63-4159-8BA6-5DDF9A2688FE}" type="parTrans" cxnId="{F286F188-9242-4374-A260-057ADEF1C53A}">
      <dgm:prSet/>
      <dgm:spPr/>
      <dgm:t>
        <a:bodyPr/>
        <a:lstStyle/>
        <a:p>
          <a:endParaRPr lang="en-US"/>
        </a:p>
      </dgm:t>
    </dgm:pt>
    <dgm:pt modelId="{F0E732CA-6186-4BF6-8C4F-E797E9D6C8DA}" type="sibTrans" cxnId="{F286F188-9242-4374-A260-057ADEF1C53A}">
      <dgm:prSet/>
      <dgm:spPr/>
      <dgm:t>
        <a:bodyPr/>
        <a:lstStyle/>
        <a:p>
          <a:endParaRPr lang="en-US"/>
        </a:p>
      </dgm:t>
    </dgm:pt>
    <dgm:pt modelId="{AB54803F-0851-407D-8218-A6A2D16B3EF1}">
      <dgm:prSet custT="1"/>
      <dgm:spPr/>
      <dgm:t>
        <a:bodyPr/>
        <a:lstStyle/>
        <a:p>
          <a:r>
            <a:rPr lang="en-PH" sz="2800" dirty="0"/>
            <a:t>Peer instruction performs better than traditional instruction for smaller classrooms and slower students.</a:t>
          </a:r>
          <a:endParaRPr lang="en-US" sz="2800" dirty="0"/>
        </a:p>
      </dgm:t>
    </dgm:pt>
    <dgm:pt modelId="{0FAC3887-923B-459C-B09E-AEA61050DEE1}" type="parTrans" cxnId="{4A5A1E86-8EAF-4B47-BD50-501CC60B2878}">
      <dgm:prSet/>
      <dgm:spPr/>
      <dgm:t>
        <a:bodyPr/>
        <a:lstStyle/>
        <a:p>
          <a:endParaRPr lang="en-US"/>
        </a:p>
      </dgm:t>
    </dgm:pt>
    <dgm:pt modelId="{40FB4A36-7C98-45C4-BF27-1019D658D78E}" type="sibTrans" cxnId="{4A5A1E86-8EAF-4B47-BD50-501CC60B2878}">
      <dgm:prSet/>
      <dgm:spPr/>
      <dgm:t>
        <a:bodyPr/>
        <a:lstStyle/>
        <a:p>
          <a:endParaRPr lang="en-US"/>
        </a:p>
      </dgm:t>
    </dgm:pt>
    <dgm:pt modelId="{51FB27EC-9B06-4B64-BC6B-0DCE5310AF5F}">
      <dgm:prSet custT="1"/>
      <dgm:spPr/>
      <dgm:t>
        <a:bodyPr/>
        <a:lstStyle/>
        <a:p>
          <a:r>
            <a:rPr lang="en-PH" sz="2800" dirty="0"/>
            <a:t>Among PI SA, the inner corner SA performs the best</a:t>
          </a:r>
          <a:endParaRPr lang="en-US" sz="2800" dirty="0"/>
        </a:p>
      </dgm:t>
    </dgm:pt>
    <dgm:pt modelId="{EB2C0B63-1E0C-4732-8EF9-FF95328B2098}" type="parTrans" cxnId="{32AEC337-C57D-45DF-989C-6F36F04EE7BF}">
      <dgm:prSet/>
      <dgm:spPr/>
      <dgm:t>
        <a:bodyPr/>
        <a:lstStyle/>
        <a:p>
          <a:endParaRPr lang="en-US"/>
        </a:p>
      </dgm:t>
    </dgm:pt>
    <dgm:pt modelId="{0AD2A747-C8F5-496F-9074-3AB1829C4C7F}" type="sibTrans" cxnId="{32AEC337-C57D-45DF-989C-6F36F04EE7BF}">
      <dgm:prSet/>
      <dgm:spPr/>
      <dgm:t>
        <a:bodyPr/>
        <a:lstStyle/>
        <a:p>
          <a:endParaRPr lang="en-US"/>
        </a:p>
      </dgm:t>
    </dgm:pt>
    <dgm:pt modelId="{7B6B6C20-CADA-4D9E-96B5-AA699822529C}">
      <dgm:prSet custT="1"/>
      <dgm:spPr/>
      <dgm:t>
        <a:bodyPr/>
        <a:lstStyle/>
        <a:p>
          <a:r>
            <a:rPr lang="en-PH" sz="2800" dirty="0"/>
            <a:t>Similar findings with previous research: students with less background knowledge learned as much with PI compared to students with more background knowledge with traditional instruction.</a:t>
          </a:r>
          <a:endParaRPr lang="en-US" sz="2800" dirty="0"/>
        </a:p>
      </dgm:t>
    </dgm:pt>
    <dgm:pt modelId="{2B8F3E62-D1BA-457F-8E18-B2ED3FD8CF56}" type="parTrans" cxnId="{71C94BC3-6792-48F6-ABF0-E195C246C9D9}">
      <dgm:prSet/>
      <dgm:spPr/>
      <dgm:t>
        <a:bodyPr/>
        <a:lstStyle/>
        <a:p>
          <a:endParaRPr lang="en-US"/>
        </a:p>
      </dgm:t>
    </dgm:pt>
    <dgm:pt modelId="{44330A18-FD32-4868-9794-45F26B6ED075}" type="sibTrans" cxnId="{71C94BC3-6792-48F6-ABF0-E195C246C9D9}">
      <dgm:prSet/>
      <dgm:spPr/>
      <dgm:t>
        <a:bodyPr/>
        <a:lstStyle/>
        <a:p>
          <a:endParaRPr lang="en-US"/>
        </a:p>
      </dgm:t>
    </dgm:pt>
    <dgm:pt modelId="{7692BA3E-C583-478C-A84F-4DAF7DE8BFC2}" type="pres">
      <dgm:prSet presAssocID="{B2606272-2A89-4CEB-B80E-E117DA2CC204}" presName="vert0" presStyleCnt="0">
        <dgm:presLayoutVars>
          <dgm:dir/>
          <dgm:animOne val="branch"/>
          <dgm:animLvl val="lvl"/>
        </dgm:presLayoutVars>
      </dgm:prSet>
      <dgm:spPr/>
    </dgm:pt>
    <dgm:pt modelId="{7ED69B28-331C-427F-AA21-F18430C8B750}" type="pres">
      <dgm:prSet presAssocID="{DFC5B9D7-15FD-428F-95BF-C0006E26988C}" presName="thickLine" presStyleLbl="alignNode1" presStyleIdx="0" presStyleCnt="4"/>
      <dgm:spPr/>
    </dgm:pt>
    <dgm:pt modelId="{315810D5-B9EA-45E8-8840-A66988868267}" type="pres">
      <dgm:prSet presAssocID="{DFC5B9D7-15FD-428F-95BF-C0006E26988C}" presName="horz1" presStyleCnt="0"/>
      <dgm:spPr/>
    </dgm:pt>
    <dgm:pt modelId="{BF09E6CC-F835-4A1E-BFC5-CA49ADB6AFC2}" type="pres">
      <dgm:prSet presAssocID="{DFC5B9D7-15FD-428F-95BF-C0006E26988C}" presName="tx1" presStyleLbl="revTx" presStyleIdx="0" presStyleCnt="4"/>
      <dgm:spPr/>
    </dgm:pt>
    <dgm:pt modelId="{35A5B590-77C7-4B53-9476-51FF41472748}" type="pres">
      <dgm:prSet presAssocID="{DFC5B9D7-15FD-428F-95BF-C0006E26988C}" presName="vert1" presStyleCnt="0"/>
      <dgm:spPr/>
    </dgm:pt>
    <dgm:pt modelId="{91387A19-69AD-4085-9CFB-1141CCBEDD96}" type="pres">
      <dgm:prSet presAssocID="{AB54803F-0851-407D-8218-A6A2D16B3EF1}" presName="thickLine" presStyleLbl="alignNode1" presStyleIdx="1" presStyleCnt="4"/>
      <dgm:spPr/>
    </dgm:pt>
    <dgm:pt modelId="{7CB1A6BC-7F2C-4686-9669-BE6E004A6AE3}" type="pres">
      <dgm:prSet presAssocID="{AB54803F-0851-407D-8218-A6A2D16B3EF1}" presName="horz1" presStyleCnt="0"/>
      <dgm:spPr/>
    </dgm:pt>
    <dgm:pt modelId="{7F9A1AE4-8B4F-4E67-B445-A32A1C59D614}" type="pres">
      <dgm:prSet presAssocID="{AB54803F-0851-407D-8218-A6A2D16B3EF1}" presName="tx1" presStyleLbl="revTx" presStyleIdx="1" presStyleCnt="4"/>
      <dgm:spPr/>
    </dgm:pt>
    <dgm:pt modelId="{7D3F9BCB-2259-49F2-A973-03B82279B08C}" type="pres">
      <dgm:prSet presAssocID="{AB54803F-0851-407D-8218-A6A2D16B3EF1}" presName="vert1" presStyleCnt="0"/>
      <dgm:spPr/>
    </dgm:pt>
    <dgm:pt modelId="{6DB7CF50-1D66-4867-AF74-B9DDD4A17D0B}" type="pres">
      <dgm:prSet presAssocID="{51FB27EC-9B06-4B64-BC6B-0DCE5310AF5F}" presName="thickLine" presStyleLbl="alignNode1" presStyleIdx="2" presStyleCnt="4"/>
      <dgm:spPr/>
    </dgm:pt>
    <dgm:pt modelId="{BCA76E1F-37B5-4C72-A699-2B18926149EB}" type="pres">
      <dgm:prSet presAssocID="{51FB27EC-9B06-4B64-BC6B-0DCE5310AF5F}" presName="horz1" presStyleCnt="0"/>
      <dgm:spPr/>
    </dgm:pt>
    <dgm:pt modelId="{8D232B8A-B34D-4E97-8EFB-CE02BC2A3BD8}" type="pres">
      <dgm:prSet presAssocID="{51FB27EC-9B06-4B64-BC6B-0DCE5310AF5F}" presName="tx1" presStyleLbl="revTx" presStyleIdx="2" presStyleCnt="4"/>
      <dgm:spPr/>
    </dgm:pt>
    <dgm:pt modelId="{247BACFE-6D1C-4E7E-BB2F-0B8961E889A6}" type="pres">
      <dgm:prSet presAssocID="{51FB27EC-9B06-4B64-BC6B-0DCE5310AF5F}" presName="vert1" presStyleCnt="0"/>
      <dgm:spPr/>
    </dgm:pt>
    <dgm:pt modelId="{398A4AA7-CFB8-4125-9A8B-E33A1D8351D9}" type="pres">
      <dgm:prSet presAssocID="{7B6B6C20-CADA-4D9E-96B5-AA699822529C}" presName="thickLine" presStyleLbl="alignNode1" presStyleIdx="3" presStyleCnt="4"/>
      <dgm:spPr/>
    </dgm:pt>
    <dgm:pt modelId="{B635C231-8839-4F97-B4AA-7A8E8E87B5F3}" type="pres">
      <dgm:prSet presAssocID="{7B6B6C20-CADA-4D9E-96B5-AA699822529C}" presName="horz1" presStyleCnt="0"/>
      <dgm:spPr/>
    </dgm:pt>
    <dgm:pt modelId="{2A8A0FEB-F845-41B7-94AA-17B4D00E37FB}" type="pres">
      <dgm:prSet presAssocID="{7B6B6C20-CADA-4D9E-96B5-AA699822529C}" presName="tx1" presStyleLbl="revTx" presStyleIdx="3" presStyleCnt="4"/>
      <dgm:spPr/>
    </dgm:pt>
    <dgm:pt modelId="{FF6A9281-6620-4094-B5F2-C56CD25F545F}" type="pres">
      <dgm:prSet presAssocID="{7B6B6C20-CADA-4D9E-96B5-AA699822529C}" presName="vert1" presStyleCnt="0"/>
      <dgm:spPr/>
    </dgm:pt>
  </dgm:ptLst>
  <dgm:cxnLst>
    <dgm:cxn modelId="{CA284D16-51F2-4511-A621-829B3AEE01D0}" type="presOf" srcId="{7B6B6C20-CADA-4D9E-96B5-AA699822529C}" destId="{2A8A0FEB-F845-41B7-94AA-17B4D00E37FB}" srcOrd="0" destOrd="0" presId="urn:microsoft.com/office/officeart/2008/layout/LinedList"/>
    <dgm:cxn modelId="{32AEC337-C57D-45DF-989C-6F36F04EE7BF}" srcId="{B2606272-2A89-4CEB-B80E-E117DA2CC204}" destId="{51FB27EC-9B06-4B64-BC6B-0DCE5310AF5F}" srcOrd="2" destOrd="0" parTransId="{EB2C0B63-1E0C-4732-8EF9-FF95328B2098}" sibTransId="{0AD2A747-C8F5-496F-9074-3AB1829C4C7F}"/>
    <dgm:cxn modelId="{2614DD43-EC57-472F-BBB1-A52C37E5816D}" type="presOf" srcId="{DFC5B9D7-15FD-428F-95BF-C0006E26988C}" destId="{BF09E6CC-F835-4A1E-BFC5-CA49ADB6AFC2}" srcOrd="0" destOrd="0" presId="urn:microsoft.com/office/officeart/2008/layout/LinedList"/>
    <dgm:cxn modelId="{C3239A45-1934-464B-B2F2-3430BD37DE4E}" type="presOf" srcId="{51FB27EC-9B06-4B64-BC6B-0DCE5310AF5F}" destId="{8D232B8A-B34D-4E97-8EFB-CE02BC2A3BD8}" srcOrd="0" destOrd="0" presId="urn:microsoft.com/office/officeart/2008/layout/LinedList"/>
    <dgm:cxn modelId="{4A5A1E86-8EAF-4B47-BD50-501CC60B2878}" srcId="{B2606272-2A89-4CEB-B80E-E117DA2CC204}" destId="{AB54803F-0851-407D-8218-A6A2D16B3EF1}" srcOrd="1" destOrd="0" parTransId="{0FAC3887-923B-459C-B09E-AEA61050DEE1}" sibTransId="{40FB4A36-7C98-45C4-BF27-1019D658D78E}"/>
    <dgm:cxn modelId="{F286F188-9242-4374-A260-057ADEF1C53A}" srcId="{B2606272-2A89-4CEB-B80E-E117DA2CC204}" destId="{DFC5B9D7-15FD-428F-95BF-C0006E26988C}" srcOrd="0" destOrd="0" parTransId="{C18C1965-3C63-4159-8BA6-5DDF9A2688FE}" sibTransId="{F0E732CA-6186-4BF6-8C4F-E797E9D6C8DA}"/>
    <dgm:cxn modelId="{71C94BC3-6792-48F6-ABF0-E195C246C9D9}" srcId="{B2606272-2A89-4CEB-B80E-E117DA2CC204}" destId="{7B6B6C20-CADA-4D9E-96B5-AA699822529C}" srcOrd="3" destOrd="0" parTransId="{2B8F3E62-D1BA-457F-8E18-B2ED3FD8CF56}" sibTransId="{44330A18-FD32-4868-9794-45F26B6ED075}"/>
    <dgm:cxn modelId="{9E7694D1-2826-4E6C-99AA-2EB41E42B706}" type="presOf" srcId="{AB54803F-0851-407D-8218-A6A2D16B3EF1}" destId="{7F9A1AE4-8B4F-4E67-B445-A32A1C59D614}" srcOrd="0" destOrd="0" presId="urn:microsoft.com/office/officeart/2008/layout/LinedList"/>
    <dgm:cxn modelId="{F6711BE4-1FFF-46F8-B45F-9EB4C261CD6D}" type="presOf" srcId="{B2606272-2A89-4CEB-B80E-E117DA2CC204}" destId="{7692BA3E-C583-478C-A84F-4DAF7DE8BFC2}" srcOrd="0" destOrd="0" presId="urn:microsoft.com/office/officeart/2008/layout/LinedList"/>
    <dgm:cxn modelId="{CA6C7FD1-A46B-411E-9883-314313B85459}" type="presParOf" srcId="{7692BA3E-C583-478C-A84F-4DAF7DE8BFC2}" destId="{7ED69B28-331C-427F-AA21-F18430C8B750}" srcOrd="0" destOrd="0" presId="urn:microsoft.com/office/officeart/2008/layout/LinedList"/>
    <dgm:cxn modelId="{DB0B852F-38A8-449F-8F9E-8390F3FA6467}" type="presParOf" srcId="{7692BA3E-C583-478C-A84F-4DAF7DE8BFC2}" destId="{315810D5-B9EA-45E8-8840-A66988868267}" srcOrd="1" destOrd="0" presId="urn:microsoft.com/office/officeart/2008/layout/LinedList"/>
    <dgm:cxn modelId="{20B2DFCB-DD02-4FDD-A123-1A5B2C9239D8}" type="presParOf" srcId="{315810D5-B9EA-45E8-8840-A66988868267}" destId="{BF09E6CC-F835-4A1E-BFC5-CA49ADB6AFC2}" srcOrd="0" destOrd="0" presId="urn:microsoft.com/office/officeart/2008/layout/LinedList"/>
    <dgm:cxn modelId="{1D9BCED3-D95E-44BD-81EE-E36876E216FC}" type="presParOf" srcId="{315810D5-B9EA-45E8-8840-A66988868267}" destId="{35A5B590-77C7-4B53-9476-51FF41472748}" srcOrd="1" destOrd="0" presId="urn:microsoft.com/office/officeart/2008/layout/LinedList"/>
    <dgm:cxn modelId="{3405E254-31E4-4420-964E-99A952DC1B35}" type="presParOf" srcId="{7692BA3E-C583-478C-A84F-4DAF7DE8BFC2}" destId="{91387A19-69AD-4085-9CFB-1141CCBEDD96}" srcOrd="2" destOrd="0" presId="urn:microsoft.com/office/officeart/2008/layout/LinedList"/>
    <dgm:cxn modelId="{61E7B81C-EBC7-4807-A7E0-F15BFE6F7C89}" type="presParOf" srcId="{7692BA3E-C583-478C-A84F-4DAF7DE8BFC2}" destId="{7CB1A6BC-7F2C-4686-9669-BE6E004A6AE3}" srcOrd="3" destOrd="0" presId="urn:microsoft.com/office/officeart/2008/layout/LinedList"/>
    <dgm:cxn modelId="{E2AE3F45-D0A1-45A9-A9B2-1B6A484ADAC9}" type="presParOf" srcId="{7CB1A6BC-7F2C-4686-9669-BE6E004A6AE3}" destId="{7F9A1AE4-8B4F-4E67-B445-A32A1C59D614}" srcOrd="0" destOrd="0" presId="urn:microsoft.com/office/officeart/2008/layout/LinedList"/>
    <dgm:cxn modelId="{8D54AC2A-B02C-46F0-BC71-316C3E2973F4}" type="presParOf" srcId="{7CB1A6BC-7F2C-4686-9669-BE6E004A6AE3}" destId="{7D3F9BCB-2259-49F2-A973-03B82279B08C}" srcOrd="1" destOrd="0" presId="urn:microsoft.com/office/officeart/2008/layout/LinedList"/>
    <dgm:cxn modelId="{153E4B21-A8D3-4071-9B9E-AC2344574E7B}" type="presParOf" srcId="{7692BA3E-C583-478C-A84F-4DAF7DE8BFC2}" destId="{6DB7CF50-1D66-4867-AF74-B9DDD4A17D0B}" srcOrd="4" destOrd="0" presId="urn:microsoft.com/office/officeart/2008/layout/LinedList"/>
    <dgm:cxn modelId="{5A21DF8B-CF46-451C-B266-95A02DEBDE0A}" type="presParOf" srcId="{7692BA3E-C583-478C-A84F-4DAF7DE8BFC2}" destId="{BCA76E1F-37B5-4C72-A699-2B18926149EB}" srcOrd="5" destOrd="0" presId="urn:microsoft.com/office/officeart/2008/layout/LinedList"/>
    <dgm:cxn modelId="{573449BF-D6A1-4E85-802A-C20E80B3B0BB}" type="presParOf" srcId="{BCA76E1F-37B5-4C72-A699-2B18926149EB}" destId="{8D232B8A-B34D-4E97-8EFB-CE02BC2A3BD8}" srcOrd="0" destOrd="0" presId="urn:microsoft.com/office/officeart/2008/layout/LinedList"/>
    <dgm:cxn modelId="{81AB41DE-E8AC-4AE0-8CC1-735483E70853}" type="presParOf" srcId="{BCA76E1F-37B5-4C72-A699-2B18926149EB}" destId="{247BACFE-6D1C-4E7E-BB2F-0B8961E889A6}" srcOrd="1" destOrd="0" presId="urn:microsoft.com/office/officeart/2008/layout/LinedList"/>
    <dgm:cxn modelId="{DB22F08A-35CA-494F-BA7A-51290B236153}" type="presParOf" srcId="{7692BA3E-C583-478C-A84F-4DAF7DE8BFC2}" destId="{398A4AA7-CFB8-4125-9A8B-E33A1D8351D9}" srcOrd="6" destOrd="0" presId="urn:microsoft.com/office/officeart/2008/layout/LinedList"/>
    <dgm:cxn modelId="{16C66DCE-6B6A-4C06-BC05-0ADB5CA4097F}" type="presParOf" srcId="{7692BA3E-C583-478C-A84F-4DAF7DE8BFC2}" destId="{B635C231-8839-4F97-B4AA-7A8E8E87B5F3}" srcOrd="7" destOrd="0" presId="urn:microsoft.com/office/officeart/2008/layout/LinedList"/>
    <dgm:cxn modelId="{CBF7B072-6429-49E6-91CB-85D878DA0466}" type="presParOf" srcId="{B635C231-8839-4F97-B4AA-7A8E8E87B5F3}" destId="{2A8A0FEB-F845-41B7-94AA-17B4D00E37FB}" srcOrd="0" destOrd="0" presId="urn:microsoft.com/office/officeart/2008/layout/LinedList"/>
    <dgm:cxn modelId="{2B92F353-AF5C-48E0-83F0-ECD1ABD0BB6D}" type="presParOf" srcId="{B635C231-8839-4F97-B4AA-7A8E8E87B5F3}" destId="{FF6A9281-6620-4094-B5F2-C56CD25F54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84D98-B154-4595-9E7B-6D9253FD1C42}">
      <dsp:nvSpPr>
        <dsp:cNvPr id="0" name=""/>
        <dsp:cNvSpPr/>
      </dsp:nvSpPr>
      <dsp:spPr>
        <a:xfrm>
          <a:off x="0" y="2169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609BF-17E3-4EED-BA0D-C0134FB380E4}">
      <dsp:nvSpPr>
        <dsp:cNvPr id="0" name=""/>
        <dsp:cNvSpPr/>
      </dsp:nvSpPr>
      <dsp:spPr>
        <a:xfrm>
          <a:off x="0" y="2169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Shown to improve students’ conceptual understanding and problem-solving skills compared to traditional instruction.</a:t>
          </a:r>
          <a:endParaRPr lang="en-US" sz="3200" kern="1200" dirty="0"/>
        </a:p>
      </dsp:txBody>
      <dsp:txXfrm>
        <a:off x="0" y="2169"/>
        <a:ext cx="11625470" cy="1479746"/>
      </dsp:txXfrm>
    </dsp:sp>
    <dsp:sp modelId="{FCB05256-DB67-44F5-A435-D8403A2BC2BB}">
      <dsp:nvSpPr>
        <dsp:cNvPr id="0" name=""/>
        <dsp:cNvSpPr/>
      </dsp:nvSpPr>
      <dsp:spPr>
        <a:xfrm>
          <a:off x="0" y="1481916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4ACFE-703B-4B1F-8F06-276A321F2889}">
      <dsp:nvSpPr>
        <dsp:cNvPr id="0" name=""/>
        <dsp:cNvSpPr/>
      </dsp:nvSpPr>
      <dsp:spPr>
        <a:xfrm>
          <a:off x="0" y="1481916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Can still benefit groups even if no one in it initially knew the answer.</a:t>
          </a:r>
          <a:endParaRPr lang="en-US" sz="3200" kern="1200" dirty="0"/>
        </a:p>
      </dsp:txBody>
      <dsp:txXfrm>
        <a:off x="0" y="1481916"/>
        <a:ext cx="11625470" cy="1479746"/>
      </dsp:txXfrm>
    </dsp:sp>
    <dsp:sp modelId="{4B17716F-2C68-4B0B-9707-3322E821176C}">
      <dsp:nvSpPr>
        <dsp:cNvPr id="0" name=""/>
        <dsp:cNvSpPr/>
      </dsp:nvSpPr>
      <dsp:spPr>
        <a:xfrm>
          <a:off x="0" y="2961662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26D91-00B9-47DC-8FC3-FB6ED06B3F96}">
      <dsp:nvSpPr>
        <dsp:cNvPr id="0" name=""/>
        <dsp:cNvSpPr/>
      </dsp:nvSpPr>
      <dsp:spPr>
        <a:xfrm>
          <a:off x="0" y="2961662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Students with less background knowledge learned as much as from PI as students with more background knowledge taught through traditional instruction.</a:t>
          </a:r>
          <a:endParaRPr lang="en-US" sz="3200" kern="1200" dirty="0"/>
        </a:p>
      </dsp:txBody>
      <dsp:txXfrm>
        <a:off x="0" y="2961662"/>
        <a:ext cx="11625470" cy="1479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247"/>
        <a:ext cx="11550078" cy="696808"/>
      </dsp:txXfrm>
    </dsp:sp>
    <dsp:sp modelId="{65A5F02C-D1B2-4883-83AF-50D9B0EDA903}">
      <dsp:nvSpPr>
        <dsp:cNvPr id="0" name=""/>
        <dsp:cNvSpPr/>
      </dsp:nvSpPr>
      <dsp:spPr>
        <a:xfrm>
          <a:off x="0" y="787751"/>
          <a:ext cx="1162547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(binary states) evolve over time?</a:t>
          </a:r>
        </a:p>
      </dsp:txBody>
      <dsp:txXfrm>
        <a:off x="0" y="787751"/>
        <a:ext cx="11625470" cy="496800"/>
      </dsp:txXfrm>
    </dsp:sp>
    <dsp:sp modelId="{78CD1602-068C-4CCD-BA8E-295F174177AA}">
      <dsp:nvSpPr>
        <dsp:cNvPr id="0" name=""/>
        <dsp:cNvSpPr/>
      </dsp:nvSpPr>
      <dsp:spPr>
        <a:xfrm>
          <a:off x="0" y="1284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247"/>
        <a:ext cx="11550078" cy="696808"/>
      </dsp:txXfrm>
    </dsp:sp>
    <dsp:sp modelId="{70719E5F-B1C0-4E17-BA62-283FCC9C5115}">
      <dsp:nvSpPr>
        <dsp:cNvPr id="0" name=""/>
        <dsp:cNvSpPr/>
      </dsp:nvSpPr>
      <dsp:spPr>
        <a:xfrm>
          <a:off x="0" y="2056751"/>
          <a:ext cx="1162547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What factors lead to a difference in performance?</a:t>
          </a:r>
        </a:p>
      </dsp:txBody>
      <dsp:txXfrm>
        <a:off x="0" y="2056751"/>
        <a:ext cx="11625470" cy="869400"/>
      </dsp:txXfrm>
    </dsp:sp>
    <dsp:sp modelId="{3161231E-7CBD-4D0A-BCC2-5CD5909181D3}">
      <dsp:nvSpPr>
        <dsp:cNvPr id="0" name=""/>
        <dsp:cNvSpPr/>
      </dsp:nvSpPr>
      <dsp:spPr>
        <a:xfrm>
          <a:off x="0" y="2926152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Position of high aptitude students</a:t>
          </a:r>
        </a:p>
      </dsp:txBody>
      <dsp:txXfrm>
        <a:off x="37696" y="2963848"/>
        <a:ext cx="11550078" cy="696808"/>
      </dsp:txXfrm>
    </dsp:sp>
    <dsp:sp modelId="{1198C3AE-278B-4F0D-85FD-B6DFF389D083}">
      <dsp:nvSpPr>
        <dsp:cNvPr id="0" name=""/>
        <dsp:cNvSpPr/>
      </dsp:nvSpPr>
      <dsp:spPr>
        <a:xfrm>
          <a:off x="0" y="3698352"/>
          <a:ext cx="1162547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 set ups?</a:t>
          </a:r>
        </a:p>
      </dsp:txBody>
      <dsp:txXfrm>
        <a:off x="0" y="3698352"/>
        <a:ext cx="11625470" cy="729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69B28-331C-427F-AA21-F18430C8B750}">
      <dsp:nvSpPr>
        <dsp:cNvPr id="0" name=""/>
        <dsp:cNvSpPr/>
      </dsp:nvSpPr>
      <dsp:spPr>
        <a:xfrm>
          <a:off x="0" y="0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9E6CC-F835-4A1E-BFC5-CA49ADB6AFC2}">
      <dsp:nvSpPr>
        <dsp:cNvPr id="0" name=""/>
        <dsp:cNvSpPr/>
      </dsp:nvSpPr>
      <dsp:spPr>
        <a:xfrm>
          <a:off x="0" y="0"/>
          <a:ext cx="11625470" cy="111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 dirty="0"/>
            <a:t>Traditional instruction is more scalable and is less dependent on class size</a:t>
          </a:r>
          <a:endParaRPr lang="en-US" sz="2800" kern="1200" dirty="0"/>
        </a:p>
      </dsp:txBody>
      <dsp:txXfrm>
        <a:off x="0" y="0"/>
        <a:ext cx="11625470" cy="1110894"/>
      </dsp:txXfrm>
    </dsp:sp>
    <dsp:sp modelId="{91387A19-69AD-4085-9CFB-1141CCBEDD96}">
      <dsp:nvSpPr>
        <dsp:cNvPr id="0" name=""/>
        <dsp:cNvSpPr/>
      </dsp:nvSpPr>
      <dsp:spPr>
        <a:xfrm>
          <a:off x="0" y="1110894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A1AE4-8B4F-4E67-B445-A32A1C59D614}">
      <dsp:nvSpPr>
        <dsp:cNvPr id="0" name=""/>
        <dsp:cNvSpPr/>
      </dsp:nvSpPr>
      <dsp:spPr>
        <a:xfrm>
          <a:off x="0" y="1110894"/>
          <a:ext cx="11625470" cy="111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 dirty="0"/>
            <a:t>Peer instruction performs better than traditional instruction for smaller classrooms and slower students.</a:t>
          </a:r>
          <a:endParaRPr lang="en-US" sz="2800" kern="1200" dirty="0"/>
        </a:p>
      </dsp:txBody>
      <dsp:txXfrm>
        <a:off x="0" y="1110894"/>
        <a:ext cx="11625470" cy="1110894"/>
      </dsp:txXfrm>
    </dsp:sp>
    <dsp:sp modelId="{6DB7CF50-1D66-4867-AF74-B9DDD4A17D0B}">
      <dsp:nvSpPr>
        <dsp:cNvPr id="0" name=""/>
        <dsp:cNvSpPr/>
      </dsp:nvSpPr>
      <dsp:spPr>
        <a:xfrm>
          <a:off x="0" y="2221789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32B8A-B34D-4E97-8EFB-CE02BC2A3BD8}">
      <dsp:nvSpPr>
        <dsp:cNvPr id="0" name=""/>
        <dsp:cNvSpPr/>
      </dsp:nvSpPr>
      <dsp:spPr>
        <a:xfrm>
          <a:off x="0" y="2221789"/>
          <a:ext cx="11625470" cy="111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 dirty="0"/>
            <a:t>Among PI SA, the inner corner SA performs the best</a:t>
          </a:r>
          <a:endParaRPr lang="en-US" sz="2800" kern="1200" dirty="0"/>
        </a:p>
      </dsp:txBody>
      <dsp:txXfrm>
        <a:off x="0" y="2221789"/>
        <a:ext cx="11625470" cy="1110894"/>
      </dsp:txXfrm>
    </dsp:sp>
    <dsp:sp modelId="{398A4AA7-CFB8-4125-9A8B-E33A1D8351D9}">
      <dsp:nvSpPr>
        <dsp:cNvPr id="0" name=""/>
        <dsp:cNvSpPr/>
      </dsp:nvSpPr>
      <dsp:spPr>
        <a:xfrm>
          <a:off x="0" y="3332684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A0FEB-F845-41B7-94AA-17B4D00E37FB}">
      <dsp:nvSpPr>
        <dsp:cNvPr id="0" name=""/>
        <dsp:cNvSpPr/>
      </dsp:nvSpPr>
      <dsp:spPr>
        <a:xfrm>
          <a:off x="0" y="3332684"/>
          <a:ext cx="11625470" cy="111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 dirty="0"/>
            <a:t>Similar findings with previous research: students with less background knowledge learned as much with PI compared to students with more background knowledge with traditional instruction.</a:t>
          </a:r>
          <a:endParaRPr lang="en-US" sz="2800" kern="1200" dirty="0"/>
        </a:p>
      </dsp:txBody>
      <dsp:txXfrm>
        <a:off x="0" y="3332684"/>
        <a:ext cx="11625470" cy="1110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056F-3A67-40ED-88E7-9A82098F4F81}" type="datetimeFigureOut">
              <a:rPr lang="en-PH" smtClean="0"/>
              <a:t>06/29/2024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51DDD-B122-485C-8FA9-3C77B55560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814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999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2" y="4746609"/>
            <a:ext cx="11509376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23407-6BAA-5E85-8BAD-5E4AC681C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784332" y="5466618"/>
            <a:ext cx="2531876" cy="772857"/>
            <a:chOff x="4894990" y="4453717"/>
            <a:chExt cx="4127756" cy="1260000"/>
          </a:xfrm>
        </p:grpSpPr>
        <p:pic>
          <p:nvPicPr>
            <p:cNvPr id="29" name="Picture 28" descr="A logo with a bird and a shield&#10;&#10;Description automatically generated">
              <a:extLst>
                <a:ext uri="{FF2B5EF4-FFF2-40B4-BE49-F238E27FC236}">
                  <a16:creationId xmlns:a16="http://schemas.microsoft.com/office/drawing/2014/main" id="{93868C57-1DE6-FEDD-B1CA-926B02815A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990" y="4453717"/>
              <a:ext cx="1260000" cy="1260000"/>
            </a:xfrm>
            <a:prstGeom prst="rect">
              <a:avLst/>
            </a:prstGeom>
          </p:spPr>
        </p:pic>
        <p:pic>
          <p:nvPicPr>
            <p:cNvPr id="31" name="Picture 30" descr="A blue and yellow logo&#10;&#10;Description automatically generated">
              <a:extLst>
                <a:ext uri="{FF2B5EF4-FFF2-40B4-BE49-F238E27FC236}">
                  <a16:creationId xmlns:a16="http://schemas.microsoft.com/office/drawing/2014/main" id="{741DA45E-CD6A-925D-B98B-078F57155D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474" y="4453717"/>
              <a:ext cx="1330788" cy="1260000"/>
            </a:xfrm>
            <a:prstGeom prst="rect">
              <a:avLst/>
            </a:prstGeom>
          </p:spPr>
        </p:pic>
        <p:pic>
          <p:nvPicPr>
            <p:cNvPr id="33" name="Picture 32" descr="A logo with text and symbols&#10;&#10;Description automatically generated">
              <a:extLst>
                <a:ext uri="{FF2B5EF4-FFF2-40B4-BE49-F238E27FC236}">
                  <a16:creationId xmlns:a16="http://schemas.microsoft.com/office/drawing/2014/main" id="{94FD9878-5DC9-20C3-D550-A5FC69B53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46" y="4453717"/>
              <a:ext cx="1260000" cy="126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0666-3AFC-E886-7DFB-29E4718A8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11857" y="5466618"/>
            <a:ext cx="2438831" cy="772857"/>
            <a:chOff x="5388673" y="4809551"/>
            <a:chExt cx="4260068" cy="1350000"/>
          </a:xfrm>
        </p:grpSpPr>
        <p:pic>
          <p:nvPicPr>
            <p:cNvPr id="35" name="Picture 34" descr="A close up of a blue and grey circle&#10;&#10;Description automatically generated">
              <a:extLst>
                <a:ext uri="{FF2B5EF4-FFF2-40B4-BE49-F238E27FC236}">
                  <a16:creationId xmlns:a16="http://schemas.microsoft.com/office/drawing/2014/main" id="{B73220F5-8226-6025-D3A5-AE00D822F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3" y="4932283"/>
              <a:ext cx="2800205" cy="1080000"/>
            </a:xfrm>
            <a:prstGeom prst="rect">
              <a:avLst/>
            </a:prstGeom>
          </p:spPr>
        </p:pic>
        <p:pic>
          <p:nvPicPr>
            <p:cNvPr id="38" name="Picture 37" descr="A red green and blue triangle with lines and dots&#10;&#10;Description automatically generated">
              <a:extLst>
                <a:ext uri="{FF2B5EF4-FFF2-40B4-BE49-F238E27FC236}">
                  <a16:creationId xmlns:a16="http://schemas.microsoft.com/office/drawing/2014/main" id="{0264EBD6-06AD-01C2-046E-71AED91FF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741" y="4809551"/>
              <a:ext cx="1350000" cy="13500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 userDrawn="1"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fld id="{843CB0FE-86D9-4EF0-AD61-3F5691C83FED}" type="datetimeFigureOut">
              <a:rPr lang="en-PH" smtClean="0"/>
              <a:t>06/29/2024</a:t>
            </a:fld>
            <a:endParaRPr lang="en-PH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390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9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F038-CA3A-DA8B-8F15-C1728BD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9FA4164-A888-00C3-A1C9-CCB78075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3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42D9-D6E0-51F0-DBB1-131A2D21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98C9A0-140E-52FD-D7F4-572B3D200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7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6"/>
            <a:ext cx="9983415" cy="2093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F8E50-9AC0-0353-85E8-EE4F850D1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981C-D9AC-F127-8D2D-D3868367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8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41F6-5F67-AFF4-19D4-F9C36DBF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8E7CF-EBA2-D3C0-2ACA-22F2E85D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CD88-4E67-A45F-C1E9-CC36EF6F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B0FE-86D9-4EF0-AD61-3F5691C83FED}" type="datetimeFigureOut">
              <a:rPr lang="en-PH" smtClean="0"/>
              <a:t>06/29/2024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EE18-6EBE-6322-4127-A1B305E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DD-B447-507E-DB9B-83175FCA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2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/>
        </p:nvSpPr>
        <p:spPr>
          <a:xfrm>
            <a:off x="0" y="6406565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74FE-F84C-A7E2-B5F6-7595E8977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900492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Learning dynamics in a cellular automata model of classroom peer-to-peer interactions</a:t>
            </a:r>
            <a:endParaRPr lang="en-PH" sz="1600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/>
        </p:nvSpPr>
        <p:spPr>
          <a:xfrm>
            <a:off x="7242932" y="0"/>
            <a:ext cx="4949068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sz="1600" dirty="0"/>
              <a:t>SPP-2024-1E-04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A1AF239-6C7A-8DE9-3196-E000BBF42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76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D9452-AAF4-644C-FEEF-7698DF508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Learning dynamics in a cellular automata model of classroom peer-to-peer interactions</a:t>
            </a:r>
            <a:endParaRPr lang="en-PH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A35992-3FD2-C37F-6933-6FFFC3A86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Sy, Clarence Ioakim T.</a:t>
            </a:r>
          </a:p>
          <a:p>
            <a:r>
              <a:rPr lang="en-PH" sz="2800" dirty="0"/>
              <a:t>Ramos, Reinier Xander A.</a:t>
            </a:r>
          </a:p>
          <a:p>
            <a:r>
              <a:rPr lang="en-PH" sz="2800" dirty="0" err="1"/>
              <a:t>Bantang</a:t>
            </a:r>
            <a:r>
              <a:rPr lang="en-PH" sz="2800" dirty="0"/>
              <a:t>, </a:t>
            </a:r>
            <a:r>
              <a:rPr lang="en-PH" sz="2800" dirty="0" err="1"/>
              <a:t>Johnrob</a:t>
            </a:r>
            <a:r>
              <a:rPr lang="en-PH" sz="2800" dirty="0"/>
              <a:t> 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71020-9686-5477-B930-094859404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312" y="4590380"/>
            <a:ext cx="10924692" cy="1733355"/>
          </a:xfrm>
        </p:spPr>
        <p:txBody>
          <a:bodyPr>
            <a:normAutofit/>
          </a:bodyPr>
          <a:lstStyle/>
          <a:p>
            <a:pPr algn="l"/>
            <a:r>
              <a:rPr lang="en-PH" dirty="0"/>
              <a:t>42</a:t>
            </a:r>
            <a:r>
              <a:rPr lang="en-PH" baseline="30000" dirty="0"/>
              <a:t>nd</a:t>
            </a:r>
            <a:r>
              <a:rPr lang="en-PH" dirty="0"/>
              <a:t> </a:t>
            </a:r>
            <a:r>
              <a:rPr lang="en-PH" dirty="0" err="1"/>
              <a:t>Samahang</a:t>
            </a:r>
            <a:r>
              <a:rPr lang="en-PH" dirty="0"/>
              <a:t> </a:t>
            </a:r>
            <a:r>
              <a:rPr lang="en-PH" dirty="0" err="1"/>
              <a:t>Pisika</a:t>
            </a:r>
            <a:r>
              <a:rPr lang="en-PH" dirty="0"/>
              <a:t> ng </a:t>
            </a:r>
            <a:r>
              <a:rPr lang="en-PH" dirty="0" err="1"/>
              <a:t>Pilipinas</a:t>
            </a:r>
            <a:r>
              <a:rPr lang="en-PH" dirty="0"/>
              <a:t> (SPP) Physics Conference and Annual Meeting</a:t>
            </a:r>
          </a:p>
          <a:p>
            <a:pPr algn="l"/>
            <a:r>
              <a:rPr lang="en-PH" dirty="0"/>
              <a:t>July 3, 2024, Parallel Session 1E</a:t>
            </a:r>
          </a:p>
          <a:p>
            <a:pPr algn="l"/>
            <a:r>
              <a:rPr lang="en-PH" dirty="0"/>
              <a:t>Batangas State University, Batangas City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D2FFBE-3874-F409-69E5-EEE4CF3DB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18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CIT Sy, RXA Ramos, and JY </a:t>
            </a:r>
            <a:r>
              <a:rPr lang="en-PH" sz="1800" b="0" i="0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Bantang</a:t>
            </a:r>
            <a:r>
              <a:rPr lang="en-PH" sz="18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Learning dynamics in a cellular automata model of classroom peer-to-peer interactions, </a:t>
            </a:r>
            <a:r>
              <a:rPr lang="en-PH" sz="1800" b="0" i="1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Proceedings of the </a:t>
            </a:r>
            <a:r>
              <a:rPr lang="en-PH" sz="1800" b="0" i="1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Samahang</a:t>
            </a:r>
            <a:r>
              <a:rPr lang="en-PH" sz="1800" b="0" i="1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 </a:t>
            </a:r>
            <a:r>
              <a:rPr lang="en-PH" sz="1800" b="0" i="1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Pisika</a:t>
            </a:r>
            <a:r>
              <a:rPr lang="en-PH" sz="1800" b="0" i="1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 ng </a:t>
            </a:r>
            <a:r>
              <a:rPr lang="en-PH" sz="1800" b="0" i="1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Pilipinas</a:t>
            </a:r>
            <a:r>
              <a:rPr lang="en-PH" sz="18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</a:t>
            </a:r>
            <a:r>
              <a:rPr lang="en-PH" sz="1800" b="1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42</a:t>
            </a:r>
            <a:r>
              <a:rPr lang="en-PH" sz="18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SPP-2024-1E-04 (2024). URL: https://proceedings.spp-online.org/article/view/SPP-2024-1E-04.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47538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0E5AA7EA-326A-3898-1ED1-6071C2D624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PH" dirty="0"/>
                  <a:t> vs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PH" dirty="0"/>
                  <a:t> (higher is better)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0E5AA7EA-326A-3898-1ED1-6071C2D62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8898" b="-338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9944E-C449-9597-CF52-EA32137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E166F-CA60-8192-CAAA-038333B63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5082-36F6-87F2-4580-FCE8D5F9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9" name="Content Placeholder 8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97FA7D83-7FB2-27E5-3FF0-187A557D3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0" y="1942060"/>
            <a:ext cx="5400000" cy="3600000"/>
          </a:xfrm>
        </p:spPr>
      </p:pic>
      <p:pic>
        <p:nvPicPr>
          <p:cNvPr id="11" name="Picture 10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1DB043C-C64C-5125-B3ED-8F3F17E80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0" y="1942060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0A917E-4C8A-FF61-9FF4-7E7DDFB0A0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PH" dirty="0"/>
                  <a:t> vs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PH" dirty="0"/>
                  <a:t> (lower is better)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0A917E-4C8A-FF61-9FF4-7E7DDFB0A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8898" b="-338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5BE41-1C95-5C7E-6BDD-BDD5AFC1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618E-18F8-63A6-8615-D50A06FD2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A5189A-92B8-6B58-ED00-A607557CB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12DE871-55B6-F77C-AEA6-382B8AFC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6" y="2025077"/>
            <a:ext cx="5400000" cy="36000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BF110C-0430-C337-7700-E7F10A445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16" y="2025077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8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Analytic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445E-1693-3F84-624C-94B21E0E1DDD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B5ACA-7AF6-CEEF-C6AC-294392B73AB6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F331F-4BE7-BF24-6581-5EF8DCB8E7E3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3E50CD-90A0-B1B1-D656-2BAB69FE5BBA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C4B8E-8B41-7BB7-97FA-28E655651D66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9DDFEE-F260-5840-9F8F-D81F6982220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CDDEF2-6844-7A71-1A2E-CBC2353D6F04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B6361D-A378-F6EC-010B-B15F42058A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1288C-70FF-2B35-C1F7-F65576E8EFC6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8AB281-B97D-1D0A-5A74-DBE8F79E56FD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C261A1F-611A-81FE-7139-0920A338D654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CFA36F3-D597-98F3-E241-95625EDAC832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78984B-E3FD-902F-03F3-CB04074110D9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41C2B57-D4EA-A8CC-809C-78124ED1958C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B3E7DA-C025-E35B-F207-409E8E7A5F7E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69D163B-C7BF-A784-2C98-3776453C9289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C37E11-A22B-5B61-9108-D62B798B9D99}"/>
                  </a:ext>
                </a:extLst>
              </p:cNvPr>
              <p:cNvSpPr txBox="1"/>
              <p:nvPr/>
            </p:nvSpPr>
            <p:spPr>
              <a:xfrm>
                <a:off x="1135625" y="2131830"/>
                <a:ext cx="1896957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C37E11-A22B-5B61-9108-D62B798B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25" y="2131830"/>
                <a:ext cx="1896957" cy="67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50A0BC14-F463-18F0-1FC1-38F1CF1D79A1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91935-1096-A6A8-C600-A5A0F2D62716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2CAE8D-2390-2148-FD3C-F0456186F1CC}"/>
              </a:ext>
            </a:extLst>
          </p:cNvPr>
          <p:cNvCxnSpPr>
            <a:stCxn id="41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530BAC-3305-B2CA-CE24-EF00A30DC31C}"/>
              </a:ext>
            </a:extLst>
          </p:cNvPr>
          <p:cNvCxnSpPr>
            <a:stCxn id="41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51611F-0346-0570-ED68-8E0D2FB301EB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FD38C7-CD7D-8FA5-7980-38185351A5E2}"/>
                  </a:ext>
                </a:extLst>
              </p:cNvPr>
              <p:cNvSpPr txBox="1"/>
              <p:nvPr/>
            </p:nvSpPr>
            <p:spPr>
              <a:xfrm>
                <a:off x="5120782" y="2297290"/>
                <a:ext cx="1896957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FD38C7-CD7D-8FA5-7980-38185351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82" y="2297290"/>
                <a:ext cx="1896957" cy="67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B18B9523-2855-B7DD-E014-3F9EAE0AB753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A93BB7-472F-425D-11BF-2731AF6E1DB7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94707E-D9D7-48D8-4A9E-A65161F62738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90D47E-AC2A-ED4C-7C99-54C601885CDA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AC755D-6189-067C-5646-9452F1907E62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380FF-7A64-45BB-8524-A47C639B8DA6}"/>
              </a:ext>
            </a:extLst>
          </p:cNvPr>
          <p:cNvCxnSpPr>
            <a:stCxn id="54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D983A8-7827-D20A-EFDD-4046BBBA878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736634-B06D-E0DA-97B5-1930F25A042B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89E2BB-5020-0D1F-3DA8-0860D52A13C0}"/>
                  </a:ext>
                </a:extLst>
              </p:cNvPr>
              <p:cNvSpPr txBox="1"/>
              <p:nvPr/>
            </p:nvSpPr>
            <p:spPr>
              <a:xfrm>
                <a:off x="6925649" y="2337088"/>
                <a:ext cx="6115050" cy="67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89E2BB-5020-0D1F-3DA8-0860D52A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649" y="2337088"/>
                <a:ext cx="6115050" cy="67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2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A4E31A-7167-9820-18C4-52F3CC6DD4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PH" sz="3600" dirty="0"/>
                  <a:t> vs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sz="3600" dirty="0"/>
                  <a:t> between PI and Traditional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A4E31A-7167-9820-18C4-52F3CC6DD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299" b="-188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7E1C-8961-5EC7-E2D4-3F22FDF6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AFC8-9BEF-1FD9-F9AD-1258DB91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C05D74-7BDF-4FEA-7AAC-8DB9A4147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DD981-3CB9-2CA2-DED5-FE340026B5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0430" y="1674342"/>
              <a:ext cx="5224146" cy="4489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2073">
                      <a:extLst>
                        <a:ext uri="{9D8B030D-6E8A-4147-A177-3AD203B41FA5}">
                          <a16:colId xmlns:a16="http://schemas.microsoft.com/office/drawing/2014/main" val="885732817"/>
                        </a:ext>
                      </a:extLst>
                    </a:gridCol>
                    <a:gridCol w="2612073">
                      <a:extLst>
                        <a:ext uri="{9D8B030D-6E8A-4147-A177-3AD203B41FA5}">
                          <a16:colId xmlns:a16="http://schemas.microsoft.com/office/drawing/2014/main" val="626550216"/>
                        </a:ext>
                      </a:extLst>
                    </a:gridCol>
                  </a:tblGrid>
                  <a:tr h="413361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sSup>
                                  <m:sSupPr>
                                    <m:ctrlPr>
                                      <a:rPr lang="en-PH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PH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PH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186339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b="1" dirty="0"/>
                            <a:t>Inner corner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5544862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0.3955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390673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0.4428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137292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0.4589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871470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b="1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0.432 ± 0.019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37029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b="1" dirty="0"/>
                            <a:t>Traditional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22757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0.1119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847181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0.1052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38568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b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0.0445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51569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b="1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0.087 ± 0.021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439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DD981-3CB9-2CA2-DED5-FE340026B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21184"/>
                  </p:ext>
                </p:extLst>
              </p:nvPr>
            </p:nvGraphicFramePr>
            <p:xfrm>
              <a:off x="220430" y="1674342"/>
              <a:ext cx="5224146" cy="4489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2073">
                      <a:extLst>
                        <a:ext uri="{9D8B030D-6E8A-4147-A177-3AD203B41FA5}">
                          <a16:colId xmlns:a16="http://schemas.microsoft.com/office/drawing/2014/main" val="885732817"/>
                        </a:ext>
                      </a:extLst>
                    </a:gridCol>
                    <a:gridCol w="2612073">
                      <a:extLst>
                        <a:ext uri="{9D8B030D-6E8A-4147-A177-3AD203B41FA5}">
                          <a16:colId xmlns:a16="http://schemas.microsoft.com/office/drawing/2014/main" val="626550216"/>
                        </a:ext>
                      </a:extLst>
                    </a:gridCol>
                  </a:tblGrid>
                  <a:tr h="41336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7" t="-1471" r="-466" b="-998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PH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186339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b="1" dirty="0"/>
                            <a:t>Inner corner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33" t="-102985" r="-932" b="-9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5544862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3" t="-202985" r="-100932" b="-8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0.3955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390673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3" t="-302985" r="-100932" b="-7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0.4428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137292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3" t="-402985" r="-100932" b="-6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0.4589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871470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b="1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0.432 ± 0.019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37029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b="1" dirty="0"/>
                            <a:t>Traditional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22757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3" t="-702985" r="-100932" b="-3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0.1119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847181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3" t="-802985" r="-100932" b="-2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0.1052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385684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3" t="-902985" r="-100932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0.0445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51569"/>
                      </a:ext>
                    </a:extLst>
                  </a:tr>
                  <a:tr h="407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b="1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0.087 ± 0.021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4393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Content Placeholder 10" descr="A screen shot of a graph&#10;&#10;Description automatically generated">
            <a:extLst>
              <a:ext uri="{FF2B5EF4-FFF2-40B4-BE49-F238E27FC236}">
                <a16:creationId xmlns:a16="http://schemas.microsoft.com/office/drawing/2014/main" id="{79C6A478-AE3A-95B0-83F2-33668BDBD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81" y="1697155"/>
            <a:ext cx="5911982" cy="4443413"/>
          </a:xfrm>
        </p:spPr>
      </p:pic>
    </p:spTree>
    <p:extLst>
      <p:ext uri="{BB962C8B-B14F-4D97-AF65-F5344CB8AC3E}">
        <p14:creationId xmlns:p14="http://schemas.microsoft.com/office/powerpoint/2010/main" val="333060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978E-92E3-D69E-BD34-09F1E741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Conclusions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C06F163-AA68-C61B-86A7-A1E813911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24390"/>
              </p:ext>
            </p:extLst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0D5DDEA-449D-B51D-5289-DE6FC82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spcAft>
                  <a:spcPts val="600"/>
                </a:spcAft>
              </a:pPr>
              <a:t>14</a:t>
            </a:fld>
            <a:endParaRPr lang="en-PH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710DA436-CBCC-EC89-41E1-FAA3098FE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2024.05.13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208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B0C2-F592-58DC-3646-746A1A4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Appendix slides: prob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D5A22-09C1-5C16-DC95-49944E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b="0" dirty="0"/>
              </a:p>
              <a:p>
                <a:pPr marL="0" indent="0">
                  <a:buNone/>
                </a:pPr>
                <a:endParaRPr lang="en-PH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b="0" dirty="0"/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PH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PH" sz="3200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PH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PH" sz="3200" dirty="0"/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D5A22-09C1-5C16-DC95-49944E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2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E25-A3A1-F86F-10C4-DE94B313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Traditional Instruction vs Peer Instruction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6481321-1B80-39AE-4366-2AF7B2D3F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416249"/>
              </p:ext>
            </p:extLst>
          </p:nvPr>
        </p:nvGraphicFramePr>
        <p:xfrm>
          <a:off x="282574" y="1733550"/>
          <a:ext cx="11624504" cy="442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252">
                  <a:extLst>
                    <a:ext uri="{9D8B030D-6E8A-4147-A177-3AD203B41FA5}">
                      <a16:colId xmlns:a16="http://schemas.microsoft.com/office/drawing/2014/main" val="1865454285"/>
                    </a:ext>
                  </a:extLst>
                </a:gridCol>
                <a:gridCol w="5812252">
                  <a:extLst>
                    <a:ext uri="{9D8B030D-6E8A-4147-A177-3AD203B41FA5}">
                      <a16:colId xmlns:a16="http://schemas.microsoft.com/office/drawing/2014/main" val="2683461506"/>
                    </a:ext>
                  </a:extLst>
                </a:gridCol>
              </a:tblGrid>
              <a:tr h="903804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Traditional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Peer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43948"/>
                  </a:ext>
                </a:extLst>
              </a:tr>
              <a:tr h="3526026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3200" dirty="0"/>
                        <a:t>The teacher delivers a lecture to the whole class for the duration of the class’s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3200" dirty="0"/>
                        <a:t>Students are given the chance to learn from each other during class time after an initial lecture by the 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873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3BCF6-2C90-689E-7831-688303FB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7557-C19B-B30C-5660-589CC31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4CDD6-9651-3744-6D8F-0DBE75A1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2024.05.13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8696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EEAD-CF25-A042-6701-496F0C8E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Benefits of peer instruction (PI)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16AA-32EB-A171-8EBA-9F882002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401FD9-C173-6705-9FA2-35366794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A48F3-69BB-21E5-58B7-A007A55C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0238090-5884-76F3-87EE-8AC6C78895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7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Research questions: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666688"/>
              </p:ext>
            </p:extLst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5471975"/>
                  </p:ext>
                </p:extLst>
              </p:nvPr>
            </p:nvGraphicFramePr>
            <p:xfrm>
              <a:off x="282574" y="1733550"/>
              <a:ext cx="11584746" cy="4060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1582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3861582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3861582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5471975"/>
                  </p:ext>
                </p:extLst>
              </p:nvPr>
            </p:nvGraphicFramePr>
            <p:xfrm>
              <a:off x="282574" y="1733550"/>
              <a:ext cx="11584746" cy="4060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1582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3861582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3861582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6154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6" t="-26415" r="-100790" b="-12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6415" r="-631" b="-12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2048701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6" t="-99407" r="-100790" b="-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407" r="-631" b="-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2024.05.13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8EE644-ADAC-8E75-0972-D67978EBB24D}"/>
              </a:ext>
            </a:extLst>
          </p:cNvPr>
          <p:cNvGrpSpPr/>
          <p:nvPr/>
        </p:nvGrpSpPr>
        <p:grpSpPr>
          <a:xfrm>
            <a:off x="283265" y="2204789"/>
            <a:ext cx="11653208" cy="3275614"/>
            <a:chOff x="219085" y="2219698"/>
            <a:chExt cx="11653208" cy="3275614"/>
          </a:xfrm>
        </p:grpSpPr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F04C95-7CFD-9AB7-F893-634C62F28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49"/>
            <a:stretch/>
          </p:blipFill>
          <p:spPr>
            <a:xfrm>
              <a:off x="6120850" y="2338688"/>
              <a:ext cx="5751443" cy="3156624"/>
            </a:xfrm>
            <a:prstGeom prst="rect">
              <a:avLst/>
            </a:prstGeom>
          </p:spPr>
        </p:pic>
        <p:pic>
          <p:nvPicPr>
            <p:cNvPr id="14" name="Picture 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29B3D93-B6FC-027F-43F8-88111D696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77"/>
            <a:stretch/>
          </p:blipFill>
          <p:spPr>
            <a:xfrm>
              <a:off x="219085" y="2219698"/>
              <a:ext cx="5818937" cy="3275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/>
          <a:lstStyle/>
          <a:p>
            <a:r>
              <a:rPr lang="en-PH" dirty="0"/>
              <a:t>PCA Rules for Peer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4F03F3-15B7-1E96-C5D5-8597F7F75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13581"/>
              </p:ext>
            </p:extLst>
          </p:nvPr>
        </p:nvGraphicFramePr>
        <p:xfrm>
          <a:off x="435439" y="2199641"/>
          <a:ext cx="378685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57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8255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2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282119" y="5257532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220741" y="3816810"/>
                <a:ext cx="6093994" cy="1612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1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41" y="3816810"/>
                <a:ext cx="6093994" cy="1612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8C5E-6081-A258-C5C2-D31CD536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Peer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DDAE-2EB6-D18C-E2C4-9769088D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CC19-0568-A492-81C1-96AAADF5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0CCD9C-4C94-BE37-694A-26071549E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09D9A70-86C2-0354-4434-ACCFB0834F72}"/>
              </a:ext>
            </a:extLst>
          </p:cNvPr>
          <p:cNvGraphicFramePr>
            <a:graphicFrameLocks noGrp="1"/>
          </p:cNvGraphicFramePr>
          <p:nvPr/>
        </p:nvGraphicFramePr>
        <p:xfrm>
          <a:off x="755968" y="2425008"/>
          <a:ext cx="2880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E6938F1-5184-0F6C-12DF-4ADBE7AC929E}"/>
              </a:ext>
            </a:extLst>
          </p:cNvPr>
          <p:cNvGraphicFramePr>
            <a:graphicFrameLocks noGrp="1"/>
          </p:cNvGraphicFramePr>
          <p:nvPr/>
        </p:nvGraphicFramePr>
        <p:xfrm>
          <a:off x="4725988" y="2425008"/>
          <a:ext cx="2880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A14DD05A-3C6D-C32E-8DE6-0D04703F3795}"/>
              </a:ext>
            </a:extLst>
          </p:cNvPr>
          <p:cNvGraphicFramePr>
            <a:graphicFrameLocks noGrp="1"/>
          </p:cNvGraphicFramePr>
          <p:nvPr/>
        </p:nvGraphicFramePr>
        <p:xfrm>
          <a:off x="8733425" y="2425008"/>
          <a:ext cx="2880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2358-ABEE-9EB2-E87B-5A324B49DEEF}"/>
                  </a:ext>
                </a:extLst>
              </p:cNvPr>
              <p:cNvSpPr txBox="1"/>
              <p:nvPr/>
            </p:nvSpPr>
            <p:spPr>
              <a:xfrm>
                <a:off x="775632" y="5405120"/>
                <a:ext cx="284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2358-ABEE-9EB2-E87B-5A324B49D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32" y="5405120"/>
                <a:ext cx="28406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CB9F2-359A-B4FD-C20C-F3B9C6EA9A78}"/>
                  </a:ext>
                </a:extLst>
              </p:cNvPr>
              <p:cNvSpPr txBox="1"/>
              <p:nvPr/>
            </p:nvSpPr>
            <p:spPr>
              <a:xfrm>
                <a:off x="4745652" y="5351087"/>
                <a:ext cx="284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CB9F2-359A-B4FD-C20C-F3B9C6EA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52" y="5351087"/>
                <a:ext cx="28406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5BF4B-6097-1D0C-4C8A-131869A7B6E2}"/>
                  </a:ext>
                </a:extLst>
              </p:cNvPr>
              <p:cNvSpPr txBox="1"/>
              <p:nvPr/>
            </p:nvSpPr>
            <p:spPr>
              <a:xfrm>
                <a:off x="8800315" y="5351087"/>
                <a:ext cx="284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5BF4B-6097-1D0C-4C8A-131869A7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315" y="5351087"/>
                <a:ext cx="28406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53153-40EA-9324-EF5F-1BB2B6A6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3156-BB08-1502-B0AA-914ABB4D2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4396A8-B2C9-1033-4A4C-07FC214FD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7" name="2DBPCA-random-64-0.3-animation">
            <a:hlinkClick r:id="" action="ppaction://media"/>
            <a:extLst>
              <a:ext uri="{FF2B5EF4-FFF2-40B4-BE49-F238E27FC236}">
                <a16:creationId xmlns:a16="http://schemas.microsoft.com/office/drawing/2014/main" id="{C46B2B0E-6A5A-5F24-2CDA-994756364D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1371" y="600075"/>
            <a:ext cx="5185969" cy="5760000"/>
          </a:xfrm>
          <a:prstGeom prst="rect">
            <a:avLst/>
          </a:prstGeom>
        </p:spPr>
      </p:pic>
      <p:pic>
        <p:nvPicPr>
          <p:cNvPr id="8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108F29E7-4955-9B3E-FF11-E48F1864928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6119" y="600075"/>
            <a:ext cx="518597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1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G Templa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G Template" id="{989BC64A-76E2-4663-B483-E0CA1CE93906}" vid="{8E719A9F-C3C6-4019-9D89-7D6855BB6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2962</TotalTime>
  <Words>629</Words>
  <Application>Microsoft Office PowerPoint</Application>
  <PresentationFormat>Widescreen</PresentationFormat>
  <Paragraphs>158</Paragraphs>
  <Slides>15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Noto Sans</vt:lpstr>
      <vt:lpstr>CSG Template</vt:lpstr>
      <vt:lpstr>Learning dynamics in a cellular automata model of classroom peer-to-peer interactions</vt:lpstr>
      <vt:lpstr>Traditional Instruction vs Peer Instruction</vt:lpstr>
      <vt:lpstr>Benefits of peer instruction (PI)</vt:lpstr>
      <vt:lpstr>Research questions:</vt:lpstr>
      <vt:lpstr>PCA Rules</vt:lpstr>
      <vt:lpstr>Different PI Seating Arrangements</vt:lpstr>
      <vt:lpstr>PCA Rules for Peer Instruction</vt:lpstr>
      <vt:lpstr>PCA Rules for Peer Instruction</vt:lpstr>
      <vt:lpstr>PowerPoint Presentation</vt:lpstr>
      <vt:lpstr>m vs λ (higher is better)</vt:lpstr>
      <vt:lpstr>t_max vs λ (lower is better)</vt:lpstr>
      <vt:lpstr>Analytic explanation</vt:lpstr>
      <vt:lpstr>t_max vs N between PI and Traditional</vt:lpstr>
      <vt:lpstr>Conclusions</vt:lpstr>
      <vt:lpstr>Appendix slides: prob derivation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Ioakim Sy</cp:lastModifiedBy>
  <cp:revision>15</cp:revision>
  <dcterms:created xsi:type="dcterms:W3CDTF">2024-06-28T05:33:01Z</dcterms:created>
  <dcterms:modified xsi:type="dcterms:W3CDTF">2024-07-01T01:00:16Z</dcterms:modified>
</cp:coreProperties>
</file>