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31_325AF28E.xml" ContentType="application/vnd.ms-powerpoint.comments+xml"/>
  <Override PartName="/ppt/comments/modernComment_132_F90E2A3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299" r:id="rId4"/>
    <p:sldId id="302" r:id="rId5"/>
    <p:sldId id="301" r:id="rId6"/>
    <p:sldId id="261" r:id="rId7"/>
    <p:sldId id="303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92F44684-9345-4890-85BB-0DBC38ECC10D}">
          <p14:sldIdLst>
            <p14:sldId id="256"/>
          </p14:sldIdLst>
        </p14:section>
        <p14:section name="Model descriptions" id="{3FAA3B05-F72B-414C-81FC-2029D4CBD916}">
          <p14:sldIdLst>
            <p14:sldId id="298"/>
            <p14:sldId id="299"/>
            <p14:sldId id="302"/>
            <p14:sldId id="301"/>
            <p14:sldId id="261"/>
          </p14:sldIdLst>
        </p14:section>
        <p14:section name="2024.09.19" id="{ED536D2E-AD0C-4F91-BBD0-FD22492F8024}">
          <p14:sldIdLst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  <p188:author id="{68ADF877-24C8-DA2E-6710-6E984CDCA7B3}" name="Ioakim Sy" initials="IS" userId="0213f9538ea36a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488" autoAdjust="0"/>
  </p:normalViewPr>
  <p:slideViewPr>
    <p:cSldViewPr snapToGrid="0">
      <p:cViewPr varScale="1">
        <p:scale>
          <a:sx n="65" d="100"/>
          <a:sy n="65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31_325AF2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B89C5A-3D94-496A-BD81-8B7912838695}" authorId="{68ADF877-24C8-DA2E-6710-6E984CDCA7B3}" created="2024-09-20T08:04:43.750">
    <pc:sldMkLst xmlns:pc="http://schemas.microsoft.com/office/powerpoint/2013/main/command">
      <pc:docMk/>
      <pc:sldMk cId="844821134" sldId="305"/>
    </pc:sldMkLst>
    <p188:txBody>
      <a:bodyPr/>
      <a:lstStyle/>
      <a:p>
        <a:r>
          <a:rPr lang="en-PH"/>
          <a:t>Earlier cut off nalang, 10-20 steps as needed</a:t>
        </a:r>
      </a:p>
    </p188:txBody>
  </p188:cm>
</p188:cmLst>
</file>

<file path=ppt/comments/modernComment_132_F90E2A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3DBE0F-9D81-4D15-BF72-85918A8B79A9}" authorId="{68ADF877-24C8-DA2E-6710-6E984CDCA7B3}" created="2024-09-20T08:38:12.027">
    <pc:sldMkLst xmlns:pc="http://schemas.microsoft.com/office/powerpoint/2013/main/command">
      <pc:docMk/>
      <pc:sldMk cId="4178455101" sldId="306"/>
    </pc:sldMkLst>
    <p188:txBody>
      <a:bodyPr/>
      <a:lstStyle/>
      <a:p>
        <a:r>
          <a:rPr lang="en-PH"/>
          <a:t>Mali yung max distance function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develop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Spatial position of high aptitude students in class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positioning of learned students affect the learning rate of the </a:t>
          </a:r>
          <a:br>
            <a:rPr lang="en-PH" dirty="0"/>
          </a:br>
          <a:r>
            <a:rPr lang="en-PH" dirty="0"/>
            <a:t>class for peer instruction?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/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Which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4A5FF-1979-4D18-8BCE-4A7321039D6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DB1DF-13F9-42E8-843D-E8BB0C8A5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classroom is set to be a </a:t>
          </a:r>
          <a:r>
            <a:rPr lang="en-PH" sz="2400" b="1" dirty="0"/>
            <a:t>2D square grid</a:t>
          </a:r>
          <a:r>
            <a:rPr lang="en-PH" sz="2400" dirty="0"/>
            <a:t> of varying lengths.</a:t>
          </a:r>
          <a:endParaRPr lang="en-US" sz="2400" dirty="0"/>
        </a:p>
      </dgm:t>
    </dgm:pt>
    <dgm:pt modelId="{9E868F85-9FE3-4D49-8D85-150148D75219}" type="parTrans" cxnId="{94E27BF7-3A72-47BA-B538-0F65D6603F52}">
      <dgm:prSet/>
      <dgm:spPr/>
      <dgm:t>
        <a:bodyPr/>
        <a:lstStyle/>
        <a:p>
          <a:endParaRPr lang="en-US" sz="2000"/>
        </a:p>
      </dgm:t>
    </dgm:pt>
    <dgm:pt modelId="{3401BE80-5BB1-4117-9904-CAD5548FA719}" type="sibTrans" cxnId="{94E27BF7-3A72-47BA-B538-0F65D6603F52}">
      <dgm:prSet/>
      <dgm:spPr/>
      <dgm:t>
        <a:bodyPr/>
        <a:lstStyle/>
        <a:p>
          <a:endParaRPr lang="en-US" sz="2000"/>
        </a:p>
      </dgm:t>
    </dgm:pt>
    <dgm:pt modelId="{C86639B9-C4BD-437A-8F99-21F0F7C0DD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Students are either </a:t>
          </a:r>
          <a:r>
            <a:rPr lang="en-PH" sz="2400" b="1" dirty="0"/>
            <a:t>learned or not learned.</a:t>
          </a:r>
          <a:endParaRPr lang="en-US" sz="2400" dirty="0"/>
        </a:p>
      </dgm:t>
    </dgm:pt>
    <dgm:pt modelId="{2C84443C-F9B6-409A-9B96-CB624CB5FF0A}" type="parTrans" cxnId="{B308EF51-9A85-4277-8C54-5DAF693FCB62}">
      <dgm:prSet/>
      <dgm:spPr/>
      <dgm:t>
        <a:bodyPr/>
        <a:lstStyle/>
        <a:p>
          <a:endParaRPr lang="en-US" sz="2000"/>
        </a:p>
      </dgm:t>
    </dgm:pt>
    <dgm:pt modelId="{F457A6FE-9007-4C83-A9C6-57DDB7A7D6FB}" type="sibTrans" cxnId="{B308EF51-9A85-4277-8C54-5DAF693FCB62}">
      <dgm:prSet/>
      <dgm:spPr/>
      <dgm:t>
        <a:bodyPr/>
        <a:lstStyle/>
        <a:p>
          <a:endParaRPr lang="en-US" sz="2000"/>
        </a:p>
      </dgm:t>
    </dgm:pt>
    <dgm:pt modelId="{92911202-3326-4DE3-9576-8630037F9E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Simulations are initialized with 4 different seating arrangements (SA): </a:t>
          </a:r>
          <a:br>
            <a:rPr lang="en-PH" sz="2400" dirty="0"/>
          </a:br>
          <a:r>
            <a:rPr lang="en-PH" sz="2400" b="1" dirty="0"/>
            <a:t>inner corner, outer corner, center, random.</a:t>
          </a:r>
          <a:endParaRPr lang="en-US" sz="2400" dirty="0"/>
        </a:p>
      </dgm:t>
    </dgm:pt>
    <dgm:pt modelId="{114A7F27-7694-4BDA-837A-DA3301C80133}" type="parTrans" cxnId="{5FEBFBDA-7FA8-4921-A353-48B1717A0CC3}">
      <dgm:prSet/>
      <dgm:spPr/>
      <dgm:t>
        <a:bodyPr/>
        <a:lstStyle/>
        <a:p>
          <a:endParaRPr lang="en-US" sz="2000"/>
        </a:p>
      </dgm:t>
    </dgm:pt>
    <dgm:pt modelId="{055D8FBD-EA57-49F7-AE42-C7BB620A0072}" type="sibTrans" cxnId="{5FEBFBDA-7FA8-4921-A353-48B1717A0CC3}">
      <dgm:prSet/>
      <dgm:spPr/>
      <dgm:t>
        <a:bodyPr/>
        <a:lstStyle/>
        <a:p>
          <a:endParaRPr lang="en-US" sz="2000"/>
        </a:p>
      </dgm:t>
    </dgm:pt>
    <dgm:pt modelId="{CFC6D04A-FE97-456B-856A-9CD74AD2F9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simulation is considered done when all students are learned.</a:t>
          </a:r>
          <a:endParaRPr lang="en-US" sz="2400" dirty="0"/>
        </a:p>
      </dgm:t>
    </dgm:pt>
    <dgm:pt modelId="{94A59CBD-E145-40CA-A596-58A7B518EDB7}" type="parTrans" cxnId="{7DEC7130-10CF-46F2-A31F-01E9720A6431}">
      <dgm:prSet/>
      <dgm:spPr/>
      <dgm:t>
        <a:bodyPr/>
        <a:lstStyle/>
        <a:p>
          <a:endParaRPr lang="en-US" sz="2000"/>
        </a:p>
      </dgm:t>
    </dgm:pt>
    <dgm:pt modelId="{6759E177-AAD4-488B-96B0-8828954552FB}" type="sibTrans" cxnId="{7DEC7130-10CF-46F2-A31F-01E9720A6431}">
      <dgm:prSet/>
      <dgm:spPr/>
      <dgm:t>
        <a:bodyPr/>
        <a:lstStyle/>
        <a:p>
          <a:endParaRPr lang="en-US" sz="2000"/>
        </a:p>
      </dgm:t>
    </dgm:pt>
    <dgm:pt modelId="{85BBE915-C31F-434E-A85A-99E286230D77}" type="pres">
      <dgm:prSet presAssocID="{1644A5FF-1979-4D18-8BCE-4A7321039D66}" presName="root" presStyleCnt="0">
        <dgm:presLayoutVars>
          <dgm:dir/>
          <dgm:resizeHandles val="exact"/>
        </dgm:presLayoutVars>
      </dgm:prSet>
      <dgm:spPr/>
    </dgm:pt>
    <dgm:pt modelId="{D792BB7E-9D47-49D3-A4C5-E9BC6CA8C2D3}" type="pres">
      <dgm:prSet presAssocID="{E5ADB1DF-13F9-42E8-843D-E8BB0C8A5319}" presName="compNode" presStyleCnt="0"/>
      <dgm:spPr/>
    </dgm:pt>
    <dgm:pt modelId="{AF6EA85F-F10E-4304-A4C4-C7F2B2A05613}" type="pres">
      <dgm:prSet presAssocID="{E5ADB1DF-13F9-42E8-843D-E8BB0C8A5319}" presName="bgRect" presStyleLbl="bgShp" presStyleIdx="0" presStyleCnt="4"/>
      <dgm:spPr/>
    </dgm:pt>
    <dgm:pt modelId="{78608E4D-0F84-4BCC-AC03-78637E98C13B}" type="pres">
      <dgm:prSet presAssocID="{E5ADB1DF-13F9-42E8-843D-E8BB0C8A53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39AD934A-86C6-48A0-8E24-258A66445C05}" type="pres">
      <dgm:prSet presAssocID="{E5ADB1DF-13F9-42E8-843D-E8BB0C8A5319}" presName="spaceRect" presStyleCnt="0"/>
      <dgm:spPr/>
    </dgm:pt>
    <dgm:pt modelId="{AF2BBDEF-28CB-4569-B686-71B3F6C734F5}" type="pres">
      <dgm:prSet presAssocID="{E5ADB1DF-13F9-42E8-843D-E8BB0C8A5319}" presName="parTx" presStyleLbl="revTx" presStyleIdx="0" presStyleCnt="4">
        <dgm:presLayoutVars>
          <dgm:chMax val="0"/>
          <dgm:chPref val="0"/>
        </dgm:presLayoutVars>
      </dgm:prSet>
      <dgm:spPr/>
    </dgm:pt>
    <dgm:pt modelId="{4FE2E59F-DA3B-4F67-A679-DC9064119EE2}" type="pres">
      <dgm:prSet presAssocID="{3401BE80-5BB1-4117-9904-CAD5548FA719}" presName="sibTrans" presStyleCnt="0"/>
      <dgm:spPr/>
    </dgm:pt>
    <dgm:pt modelId="{44F508C4-1EE8-4BEF-8EF7-4E1C39A464DC}" type="pres">
      <dgm:prSet presAssocID="{C86639B9-C4BD-437A-8F99-21F0F7C0DDF4}" presName="compNode" presStyleCnt="0"/>
      <dgm:spPr/>
    </dgm:pt>
    <dgm:pt modelId="{64B473DC-4802-48C7-BA4C-462AC00B6040}" type="pres">
      <dgm:prSet presAssocID="{C86639B9-C4BD-437A-8F99-21F0F7C0DDF4}" presName="bgRect" presStyleLbl="bgShp" presStyleIdx="1" presStyleCnt="4"/>
      <dgm:spPr/>
    </dgm:pt>
    <dgm:pt modelId="{A332F321-F095-43C9-B3E8-E5848F793A8D}" type="pres">
      <dgm:prSet presAssocID="{C86639B9-C4BD-437A-8F99-21F0F7C0DD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7828751-79D9-44D6-A62F-4DD09D482F8F}" type="pres">
      <dgm:prSet presAssocID="{C86639B9-C4BD-437A-8F99-21F0F7C0DDF4}" presName="spaceRect" presStyleCnt="0"/>
      <dgm:spPr/>
    </dgm:pt>
    <dgm:pt modelId="{4478887B-0D88-4B20-86E5-A27E46C00FF7}" type="pres">
      <dgm:prSet presAssocID="{C86639B9-C4BD-437A-8F99-21F0F7C0DDF4}" presName="parTx" presStyleLbl="revTx" presStyleIdx="1" presStyleCnt="4">
        <dgm:presLayoutVars>
          <dgm:chMax val="0"/>
          <dgm:chPref val="0"/>
        </dgm:presLayoutVars>
      </dgm:prSet>
      <dgm:spPr/>
    </dgm:pt>
    <dgm:pt modelId="{2A4F4DDF-0BB7-4BDC-AEA0-5CB1F3BA1100}" type="pres">
      <dgm:prSet presAssocID="{F457A6FE-9007-4C83-A9C6-57DDB7A7D6FB}" presName="sibTrans" presStyleCnt="0"/>
      <dgm:spPr/>
    </dgm:pt>
    <dgm:pt modelId="{BAE59C24-A9D9-4FFC-8E6F-BF9680FA2C51}" type="pres">
      <dgm:prSet presAssocID="{92911202-3326-4DE3-9576-8630037F9ECD}" presName="compNode" presStyleCnt="0"/>
      <dgm:spPr/>
    </dgm:pt>
    <dgm:pt modelId="{F56BABB5-FE44-4B75-95D0-9022A84C8796}" type="pres">
      <dgm:prSet presAssocID="{92911202-3326-4DE3-9576-8630037F9ECD}" presName="bgRect" presStyleLbl="bgShp" presStyleIdx="2" presStyleCnt="4"/>
      <dgm:spPr/>
    </dgm:pt>
    <dgm:pt modelId="{A6C49B2F-36BA-4575-843A-64D469431550}" type="pres">
      <dgm:prSet presAssocID="{92911202-3326-4DE3-9576-8630037F9E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 with solid fill"/>
        </a:ext>
      </dgm:extLst>
    </dgm:pt>
    <dgm:pt modelId="{F8177651-345C-439A-8AFE-B6E920C532CA}" type="pres">
      <dgm:prSet presAssocID="{92911202-3326-4DE3-9576-8630037F9ECD}" presName="spaceRect" presStyleCnt="0"/>
      <dgm:spPr/>
    </dgm:pt>
    <dgm:pt modelId="{52D143FE-E2DC-4A39-BD02-11141B44497B}" type="pres">
      <dgm:prSet presAssocID="{92911202-3326-4DE3-9576-8630037F9ECD}" presName="parTx" presStyleLbl="revTx" presStyleIdx="2" presStyleCnt="4">
        <dgm:presLayoutVars>
          <dgm:chMax val="0"/>
          <dgm:chPref val="0"/>
        </dgm:presLayoutVars>
      </dgm:prSet>
      <dgm:spPr/>
    </dgm:pt>
    <dgm:pt modelId="{1E2C2E76-5F20-4CFF-BCC2-6238D07F2CE1}" type="pres">
      <dgm:prSet presAssocID="{055D8FBD-EA57-49F7-AE42-C7BB620A0072}" presName="sibTrans" presStyleCnt="0"/>
      <dgm:spPr/>
    </dgm:pt>
    <dgm:pt modelId="{A27A60D4-DF17-4A15-87ED-13C0D86832D3}" type="pres">
      <dgm:prSet presAssocID="{CFC6D04A-FE97-456B-856A-9CD74AD2F99D}" presName="compNode" presStyleCnt="0"/>
      <dgm:spPr/>
    </dgm:pt>
    <dgm:pt modelId="{B12C28DC-7F2C-43B7-ADE3-75A9A67611CC}" type="pres">
      <dgm:prSet presAssocID="{CFC6D04A-FE97-456B-856A-9CD74AD2F99D}" presName="bgRect" presStyleLbl="bgShp" presStyleIdx="3" presStyleCnt="4"/>
      <dgm:spPr/>
    </dgm:pt>
    <dgm:pt modelId="{F464A6E7-F714-4EF6-8F11-2C413A4AD765}" type="pres">
      <dgm:prSet presAssocID="{CFC6D04A-FE97-456B-856A-9CD74AD2F99D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292F290B-D9E2-434C-A6E6-72BE45C93271}" type="pres">
      <dgm:prSet presAssocID="{CFC6D04A-FE97-456B-856A-9CD74AD2F99D}" presName="spaceRect" presStyleCnt="0"/>
      <dgm:spPr/>
    </dgm:pt>
    <dgm:pt modelId="{D6D3BCF5-31FF-4BBB-B74E-74EAC9B615DE}" type="pres">
      <dgm:prSet presAssocID="{CFC6D04A-FE97-456B-856A-9CD74AD2F9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EC7130-10CF-46F2-A31F-01E9720A6431}" srcId="{1644A5FF-1979-4D18-8BCE-4A7321039D66}" destId="{CFC6D04A-FE97-456B-856A-9CD74AD2F99D}" srcOrd="3" destOrd="0" parTransId="{94A59CBD-E145-40CA-A596-58A7B518EDB7}" sibTransId="{6759E177-AAD4-488B-96B0-8828954552FB}"/>
    <dgm:cxn modelId="{50A08F3C-F971-4F5B-9408-421D7220E8D8}" type="presOf" srcId="{1644A5FF-1979-4D18-8BCE-4A7321039D66}" destId="{85BBE915-C31F-434E-A85A-99E286230D77}" srcOrd="0" destOrd="0" presId="urn:microsoft.com/office/officeart/2018/2/layout/IconVerticalSolidList"/>
    <dgm:cxn modelId="{38F3725B-D1AA-4E80-824E-6328C21816D7}" type="presOf" srcId="{92911202-3326-4DE3-9576-8630037F9ECD}" destId="{52D143FE-E2DC-4A39-BD02-11141B44497B}" srcOrd="0" destOrd="0" presId="urn:microsoft.com/office/officeart/2018/2/layout/IconVerticalSolidList"/>
    <dgm:cxn modelId="{4DF69B61-FF6E-48A2-BE4D-4B378CC9CE6E}" type="presOf" srcId="{C86639B9-C4BD-437A-8F99-21F0F7C0DDF4}" destId="{4478887B-0D88-4B20-86E5-A27E46C00FF7}" srcOrd="0" destOrd="0" presId="urn:microsoft.com/office/officeart/2018/2/layout/IconVerticalSolidList"/>
    <dgm:cxn modelId="{34978467-CE17-434E-BB9D-409DDFEF19A5}" type="presOf" srcId="{E5ADB1DF-13F9-42E8-843D-E8BB0C8A5319}" destId="{AF2BBDEF-28CB-4569-B686-71B3F6C734F5}" srcOrd="0" destOrd="0" presId="urn:microsoft.com/office/officeart/2018/2/layout/IconVerticalSolidList"/>
    <dgm:cxn modelId="{B308EF51-9A85-4277-8C54-5DAF693FCB62}" srcId="{1644A5FF-1979-4D18-8BCE-4A7321039D66}" destId="{C86639B9-C4BD-437A-8F99-21F0F7C0DDF4}" srcOrd="1" destOrd="0" parTransId="{2C84443C-F9B6-409A-9B96-CB624CB5FF0A}" sibTransId="{F457A6FE-9007-4C83-A9C6-57DDB7A7D6FB}"/>
    <dgm:cxn modelId="{42263984-A4EA-4CC7-A580-AE58BB4386BB}" type="presOf" srcId="{CFC6D04A-FE97-456B-856A-9CD74AD2F99D}" destId="{D6D3BCF5-31FF-4BBB-B74E-74EAC9B615DE}" srcOrd="0" destOrd="0" presId="urn:microsoft.com/office/officeart/2018/2/layout/IconVerticalSolidList"/>
    <dgm:cxn modelId="{5FEBFBDA-7FA8-4921-A353-48B1717A0CC3}" srcId="{1644A5FF-1979-4D18-8BCE-4A7321039D66}" destId="{92911202-3326-4DE3-9576-8630037F9ECD}" srcOrd="2" destOrd="0" parTransId="{114A7F27-7694-4BDA-837A-DA3301C80133}" sibTransId="{055D8FBD-EA57-49F7-AE42-C7BB620A0072}"/>
    <dgm:cxn modelId="{94E27BF7-3A72-47BA-B538-0F65D6603F52}" srcId="{1644A5FF-1979-4D18-8BCE-4A7321039D66}" destId="{E5ADB1DF-13F9-42E8-843D-E8BB0C8A5319}" srcOrd="0" destOrd="0" parTransId="{9E868F85-9FE3-4D49-8D85-150148D75219}" sibTransId="{3401BE80-5BB1-4117-9904-CAD5548FA719}"/>
    <dgm:cxn modelId="{63FD9612-2971-4634-AE77-C519B6CEDDB1}" type="presParOf" srcId="{85BBE915-C31F-434E-A85A-99E286230D77}" destId="{D792BB7E-9D47-49D3-A4C5-E9BC6CA8C2D3}" srcOrd="0" destOrd="0" presId="urn:microsoft.com/office/officeart/2018/2/layout/IconVerticalSolidList"/>
    <dgm:cxn modelId="{44B9BBA0-FC19-4A39-828A-BB8EC82CAAF7}" type="presParOf" srcId="{D792BB7E-9D47-49D3-A4C5-E9BC6CA8C2D3}" destId="{AF6EA85F-F10E-4304-A4C4-C7F2B2A05613}" srcOrd="0" destOrd="0" presId="urn:microsoft.com/office/officeart/2018/2/layout/IconVerticalSolidList"/>
    <dgm:cxn modelId="{642EA355-D967-4CCC-B4C1-1D4B184CF485}" type="presParOf" srcId="{D792BB7E-9D47-49D3-A4C5-E9BC6CA8C2D3}" destId="{78608E4D-0F84-4BCC-AC03-78637E98C13B}" srcOrd="1" destOrd="0" presId="urn:microsoft.com/office/officeart/2018/2/layout/IconVerticalSolidList"/>
    <dgm:cxn modelId="{38AC68E0-E94F-4593-BEF3-D6090C8AD866}" type="presParOf" srcId="{D792BB7E-9D47-49D3-A4C5-E9BC6CA8C2D3}" destId="{39AD934A-86C6-48A0-8E24-258A66445C05}" srcOrd="2" destOrd="0" presId="urn:microsoft.com/office/officeart/2018/2/layout/IconVerticalSolidList"/>
    <dgm:cxn modelId="{A73D64FB-BFFE-4AC8-9360-6DAB2990142C}" type="presParOf" srcId="{D792BB7E-9D47-49D3-A4C5-E9BC6CA8C2D3}" destId="{AF2BBDEF-28CB-4569-B686-71B3F6C734F5}" srcOrd="3" destOrd="0" presId="urn:microsoft.com/office/officeart/2018/2/layout/IconVerticalSolidList"/>
    <dgm:cxn modelId="{FD19EA94-8D18-473D-9971-C3CE70418A7D}" type="presParOf" srcId="{85BBE915-C31F-434E-A85A-99E286230D77}" destId="{4FE2E59F-DA3B-4F67-A679-DC9064119EE2}" srcOrd="1" destOrd="0" presId="urn:microsoft.com/office/officeart/2018/2/layout/IconVerticalSolidList"/>
    <dgm:cxn modelId="{8AA0F67D-C721-418F-BE98-10F983AE692B}" type="presParOf" srcId="{85BBE915-C31F-434E-A85A-99E286230D77}" destId="{44F508C4-1EE8-4BEF-8EF7-4E1C39A464DC}" srcOrd="2" destOrd="0" presId="urn:microsoft.com/office/officeart/2018/2/layout/IconVerticalSolidList"/>
    <dgm:cxn modelId="{5C1FC828-5A62-4E4D-A516-96D5DEF1AFF5}" type="presParOf" srcId="{44F508C4-1EE8-4BEF-8EF7-4E1C39A464DC}" destId="{64B473DC-4802-48C7-BA4C-462AC00B6040}" srcOrd="0" destOrd="0" presId="urn:microsoft.com/office/officeart/2018/2/layout/IconVerticalSolidList"/>
    <dgm:cxn modelId="{A0F158AF-8881-4FC4-AD4B-B024D749FB2C}" type="presParOf" srcId="{44F508C4-1EE8-4BEF-8EF7-4E1C39A464DC}" destId="{A332F321-F095-43C9-B3E8-E5848F793A8D}" srcOrd="1" destOrd="0" presId="urn:microsoft.com/office/officeart/2018/2/layout/IconVerticalSolidList"/>
    <dgm:cxn modelId="{C0B7838B-433E-4D1A-BB35-F1273B527627}" type="presParOf" srcId="{44F508C4-1EE8-4BEF-8EF7-4E1C39A464DC}" destId="{E7828751-79D9-44D6-A62F-4DD09D482F8F}" srcOrd="2" destOrd="0" presId="urn:microsoft.com/office/officeart/2018/2/layout/IconVerticalSolidList"/>
    <dgm:cxn modelId="{FEB7EA16-724C-48AE-B2A0-B6DDCD15C94D}" type="presParOf" srcId="{44F508C4-1EE8-4BEF-8EF7-4E1C39A464DC}" destId="{4478887B-0D88-4B20-86E5-A27E46C00FF7}" srcOrd="3" destOrd="0" presId="urn:microsoft.com/office/officeart/2018/2/layout/IconVerticalSolidList"/>
    <dgm:cxn modelId="{0EA5A2EA-91A0-485A-9D30-B4455A866B73}" type="presParOf" srcId="{85BBE915-C31F-434E-A85A-99E286230D77}" destId="{2A4F4DDF-0BB7-4BDC-AEA0-5CB1F3BA1100}" srcOrd="3" destOrd="0" presId="urn:microsoft.com/office/officeart/2018/2/layout/IconVerticalSolidList"/>
    <dgm:cxn modelId="{9AF6D75B-57F9-4A77-A733-1B64534B3F85}" type="presParOf" srcId="{85BBE915-C31F-434E-A85A-99E286230D77}" destId="{BAE59C24-A9D9-4FFC-8E6F-BF9680FA2C51}" srcOrd="4" destOrd="0" presId="urn:microsoft.com/office/officeart/2018/2/layout/IconVerticalSolidList"/>
    <dgm:cxn modelId="{2DAC56E2-54D5-4C07-90EF-8EA23CECD364}" type="presParOf" srcId="{BAE59C24-A9D9-4FFC-8E6F-BF9680FA2C51}" destId="{F56BABB5-FE44-4B75-95D0-9022A84C8796}" srcOrd="0" destOrd="0" presId="urn:microsoft.com/office/officeart/2018/2/layout/IconVerticalSolidList"/>
    <dgm:cxn modelId="{85693801-845C-49EC-A712-B2E6CB9CA466}" type="presParOf" srcId="{BAE59C24-A9D9-4FFC-8E6F-BF9680FA2C51}" destId="{A6C49B2F-36BA-4575-843A-64D469431550}" srcOrd="1" destOrd="0" presId="urn:microsoft.com/office/officeart/2018/2/layout/IconVerticalSolidList"/>
    <dgm:cxn modelId="{EF56A9FB-FEB1-4796-9A5E-370CDD0ADDAA}" type="presParOf" srcId="{BAE59C24-A9D9-4FFC-8E6F-BF9680FA2C51}" destId="{F8177651-345C-439A-8AFE-B6E920C532CA}" srcOrd="2" destOrd="0" presId="urn:microsoft.com/office/officeart/2018/2/layout/IconVerticalSolidList"/>
    <dgm:cxn modelId="{D46ABAB0-7EC9-4359-B325-A0A53BA90CBB}" type="presParOf" srcId="{BAE59C24-A9D9-4FFC-8E6F-BF9680FA2C51}" destId="{52D143FE-E2DC-4A39-BD02-11141B44497B}" srcOrd="3" destOrd="0" presId="urn:microsoft.com/office/officeart/2018/2/layout/IconVerticalSolidList"/>
    <dgm:cxn modelId="{38FA69A1-177A-4757-BE32-891C6C8D4472}" type="presParOf" srcId="{85BBE915-C31F-434E-A85A-99E286230D77}" destId="{1E2C2E76-5F20-4CFF-BCC2-6238D07F2CE1}" srcOrd="5" destOrd="0" presId="urn:microsoft.com/office/officeart/2018/2/layout/IconVerticalSolidList"/>
    <dgm:cxn modelId="{489B3D19-C8AE-42F2-9208-5421C20C13F6}" type="presParOf" srcId="{85BBE915-C31F-434E-A85A-99E286230D77}" destId="{A27A60D4-DF17-4A15-87ED-13C0D86832D3}" srcOrd="6" destOrd="0" presId="urn:microsoft.com/office/officeart/2018/2/layout/IconVerticalSolidList"/>
    <dgm:cxn modelId="{B087C0B5-8C75-4961-8149-9B5B8B2814AF}" type="presParOf" srcId="{A27A60D4-DF17-4A15-87ED-13C0D86832D3}" destId="{B12C28DC-7F2C-43B7-ADE3-75A9A67611CC}" srcOrd="0" destOrd="0" presId="urn:microsoft.com/office/officeart/2018/2/layout/IconVerticalSolidList"/>
    <dgm:cxn modelId="{89177CFB-2BE6-4805-B349-C392F75E7CE7}" type="presParOf" srcId="{A27A60D4-DF17-4A15-87ED-13C0D86832D3}" destId="{F464A6E7-F714-4EF6-8F11-2C413A4AD765}" srcOrd="1" destOrd="0" presId="urn:microsoft.com/office/officeart/2018/2/layout/IconVerticalSolidList"/>
    <dgm:cxn modelId="{E9375D70-F519-4725-BB5C-C252903C2C0A}" type="presParOf" srcId="{A27A60D4-DF17-4A15-87ED-13C0D86832D3}" destId="{292F290B-D9E2-434C-A6E6-72BE45C93271}" srcOrd="2" destOrd="0" presId="urn:microsoft.com/office/officeart/2018/2/layout/IconVerticalSolidList"/>
    <dgm:cxn modelId="{10F938A4-D175-442B-887E-D79DCAD916DD}" type="presParOf" srcId="{A27A60D4-DF17-4A15-87ED-13C0D86832D3}" destId="{D6D3BCF5-31FF-4BBB-B74E-74EAC9B6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247"/>
        <a:ext cx="11550078" cy="696808"/>
      </dsp:txXfrm>
    </dsp:sp>
    <dsp:sp modelId="{65A5F02C-D1B2-4883-83AF-50D9B0EDA903}">
      <dsp:nvSpPr>
        <dsp:cNvPr id="0" name=""/>
        <dsp:cNvSpPr/>
      </dsp:nvSpPr>
      <dsp:spPr>
        <a:xfrm>
          <a:off x="0" y="787751"/>
          <a:ext cx="1162547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develop over time?</a:t>
          </a:r>
        </a:p>
      </dsp:txBody>
      <dsp:txXfrm>
        <a:off x="0" y="787751"/>
        <a:ext cx="11625470" cy="496800"/>
      </dsp:txXfrm>
    </dsp:sp>
    <dsp:sp modelId="{78CD1602-068C-4CCD-BA8E-295F174177AA}">
      <dsp:nvSpPr>
        <dsp:cNvPr id="0" name=""/>
        <dsp:cNvSpPr/>
      </dsp:nvSpPr>
      <dsp:spPr>
        <a:xfrm>
          <a:off x="0" y="1284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247"/>
        <a:ext cx="11550078" cy="696808"/>
      </dsp:txXfrm>
    </dsp:sp>
    <dsp:sp modelId="{70719E5F-B1C0-4E17-BA62-283FCC9C5115}">
      <dsp:nvSpPr>
        <dsp:cNvPr id="0" name=""/>
        <dsp:cNvSpPr/>
      </dsp:nvSpPr>
      <dsp:spPr>
        <a:xfrm>
          <a:off x="0" y="2056751"/>
          <a:ext cx="1162547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Which factors lead to a difference in performance?</a:t>
          </a:r>
        </a:p>
      </dsp:txBody>
      <dsp:txXfrm>
        <a:off x="0" y="2056751"/>
        <a:ext cx="11625470" cy="869400"/>
      </dsp:txXfrm>
    </dsp:sp>
    <dsp:sp modelId="{3161231E-7CBD-4D0A-BCC2-5CD5909181D3}">
      <dsp:nvSpPr>
        <dsp:cNvPr id="0" name=""/>
        <dsp:cNvSpPr/>
      </dsp:nvSpPr>
      <dsp:spPr>
        <a:xfrm>
          <a:off x="0" y="2926152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Spatial position of high aptitude students in class</a:t>
          </a:r>
        </a:p>
      </dsp:txBody>
      <dsp:txXfrm>
        <a:off x="37696" y="2963848"/>
        <a:ext cx="11550078" cy="696808"/>
      </dsp:txXfrm>
    </dsp:sp>
    <dsp:sp modelId="{1198C3AE-278B-4F0D-85FD-B6DFF389D083}">
      <dsp:nvSpPr>
        <dsp:cNvPr id="0" name=""/>
        <dsp:cNvSpPr/>
      </dsp:nvSpPr>
      <dsp:spPr>
        <a:xfrm>
          <a:off x="0" y="3698352"/>
          <a:ext cx="1162547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positioning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instruction?</a:t>
          </a:r>
        </a:p>
      </dsp:txBody>
      <dsp:txXfrm>
        <a:off x="0" y="3698352"/>
        <a:ext cx="11625470" cy="72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EA85F-F10E-4304-A4C4-C7F2B2A05613}">
      <dsp:nvSpPr>
        <dsp:cNvPr id="0" name=""/>
        <dsp:cNvSpPr/>
      </dsp:nvSpPr>
      <dsp:spPr>
        <a:xfrm>
          <a:off x="0" y="4012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08E4D-0F84-4BCC-AC03-78637E98C13B}">
      <dsp:nvSpPr>
        <dsp:cNvPr id="0" name=""/>
        <dsp:cNvSpPr/>
      </dsp:nvSpPr>
      <dsp:spPr>
        <a:xfrm>
          <a:off x="273914" y="207750"/>
          <a:ext cx="498514" cy="49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BBDEF-28CB-4569-B686-71B3F6C734F5}">
      <dsp:nvSpPr>
        <dsp:cNvPr id="0" name=""/>
        <dsp:cNvSpPr/>
      </dsp:nvSpPr>
      <dsp:spPr>
        <a:xfrm>
          <a:off x="1046343" y="4012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classroom is set to be a </a:t>
          </a:r>
          <a:r>
            <a:rPr lang="en-PH" sz="2400" b="1" kern="1200" dirty="0"/>
            <a:t>2D square grid</a:t>
          </a:r>
          <a:r>
            <a:rPr lang="en-PH" sz="2400" kern="1200" dirty="0"/>
            <a:t> of varying lengths.</a:t>
          </a:r>
          <a:endParaRPr lang="en-US" sz="2400" kern="1200" dirty="0"/>
        </a:p>
      </dsp:txBody>
      <dsp:txXfrm>
        <a:off x="1046343" y="4012"/>
        <a:ext cx="10563011" cy="933800"/>
      </dsp:txXfrm>
    </dsp:sp>
    <dsp:sp modelId="{64B473DC-4802-48C7-BA4C-462AC00B6040}">
      <dsp:nvSpPr>
        <dsp:cNvPr id="0" name=""/>
        <dsp:cNvSpPr/>
      </dsp:nvSpPr>
      <dsp:spPr>
        <a:xfrm>
          <a:off x="0" y="1171263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F321-F095-43C9-B3E8-E5848F793A8D}">
      <dsp:nvSpPr>
        <dsp:cNvPr id="0" name=""/>
        <dsp:cNvSpPr/>
      </dsp:nvSpPr>
      <dsp:spPr>
        <a:xfrm>
          <a:off x="273914" y="1375001"/>
          <a:ext cx="498514" cy="49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8887B-0D88-4B20-86E5-A27E46C00FF7}">
      <dsp:nvSpPr>
        <dsp:cNvPr id="0" name=""/>
        <dsp:cNvSpPr/>
      </dsp:nvSpPr>
      <dsp:spPr>
        <a:xfrm>
          <a:off x="1046343" y="1171263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Students are either </a:t>
          </a:r>
          <a:r>
            <a:rPr lang="en-PH" sz="2400" b="1" kern="1200" dirty="0"/>
            <a:t>learned or not learned.</a:t>
          </a:r>
          <a:endParaRPr lang="en-US" sz="2400" kern="1200" dirty="0"/>
        </a:p>
      </dsp:txBody>
      <dsp:txXfrm>
        <a:off x="1046343" y="1171263"/>
        <a:ext cx="10563011" cy="933800"/>
      </dsp:txXfrm>
    </dsp:sp>
    <dsp:sp modelId="{F56BABB5-FE44-4B75-95D0-9022A84C8796}">
      <dsp:nvSpPr>
        <dsp:cNvPr id="0" name=""/>
        <dsp:cNvSpPr/>
      </dsp:nvSpPr>
      <dsp:spPr>
        <a:xfrm>
          <a:off x="0" y="2338514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49B2F-36BA-4575-843A-64D469431550}">
      <dsp:nvSpPr>
        <dsp:cNvPr id="0" name=""/>
        <dsp:cNvSpPr/>
      </dsp:nvSpPr>
      <dsp:spPr>
        <a:xfrm>
          <a:off x="273914" y="2542253"/>
          <a:ext cx="498514" cy="49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143FE-E2DC-4A39-BD02-11141B44497B}">
      <dsp:nvSpPr>
        <dsp:cNvPr id="0" name=""/>
        <dsp:cNvSpPr/>
      </dsp:nvSpPr>
      <dsp:spPr>
        <a:xfrm>
          <a:off x="1046343" y="2338514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Simulations are initialized with 4 different seating arrangements (SA): </a:t>
          </a:r>
          <a:br>
            <a:rPr lang="en-PH" sz="2400" kern="1200" dirty="0"/>
          </a:br>
          <a:r>
            <a:rPr lang="en-PH" sz="2400" b="1" kern="1200" dirty="0"/>
            <a:t>inner corner, outer corner, center, random.</a:t>
          </a:r>
          <a:endParaRPr lang="en-US" sz="2400" kern="1200" dirty="0"/>
        </a:p>
      </dsp:txBody>
      <dsp:txXfrm>
        <a:off x="1046343" y="2338514"/>
        <a:ext cx="10563011" cy="933800"/>
      </dsp:txXfrm>
    </dsp:sp>
    <dsp:sp modelId="{B12C28DC-7F2C-43B7-ADE3-75A9A67611CC}">
      <dsp:nvSpPr>
        <dsp:cNvPr id="0" name=""/>
        <dsp:cNvSpPr/>
      </dsp:nvSpPr>
      <dsp:spPr>
        <a:xfrm>
          <a:off x="0" y="3505765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4A6E7-F714-4EF6-8F11-2C413A4AD765}">
      <dsp:nvSpPr>
        <dsp:cNvPr id="0" name=""/>
        <dsp:cNvSpPr/>
      </dsp:nvSpPr>
      <dsp:spPr>
        <a:xfrm>
          <a:off x="273914" y="3709504"/>
          <a:ext cx="498514" cy="49802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3BCF5-31FF-4BBB-B74E-74EAC9B615DE}">
      <dsp:nvSpPr>
        <dsp:cNvPr id="0" name=""/>
        <dsp:cNvSpPr/>
      </dsp:nvSpPr>
      <dsp:spPr>
        <a:xfrm>
          <a:off x="1046343" y="3505765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simulation is considered done when all students are learned.</a:t>
          </a:r>
          <a:endParaRPr lang="en-US" sz="2400" kern="1200" dirty="0"/>
        </a:p>
      </dsp:txBody>
      <dsp:txXfrm>
        <a:off x="1046343" y="3505765"/>
        <a:ext cx="10563011" cy="93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09/20/2024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771306" cy="360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Classroom learning dynamics using a cellular automata spatiotemporal model comparing peer instruction and traditional instruction</a:t>
            </a:r>
            <a:endParaRPr lang="en-PH" sz="1200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AY 24-25 1</a:t>
            </a:r>
            <a:r>
              <a:rPr lang="en-PH" baseline="30000" dirty="0"/>
              <a:t>st</a:t>
            </a:r>
            <a:r>
              <a:rPr lang="en-PH" dirty="0"/>
              <a:t> Semester RM Slides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72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32_F90E2A3D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31_325AF28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Classroom learning dynamics using a cellular automata spatiotemporal model comparing peer instruction and traditional instruction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H" dirty="0"/>
          </a:p>
          <a:p>
            <a:r>
              <a:rPr lang="en-PH" dirty="0"/>
              <a:t>AY 2024-2025 Sem 1</a:t>
            </a:r>
          </a:p>
          <a:p>
            <a:r>
              <a:rPr lang="en-PH" dirty="0"/>
              <a:t>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BS4+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8D45-F201-7DDA-BC98-6FC283BF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Circularities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62F0-2D73-8028-0FFC-EB9B85AE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Flow: cluster via labels &gt; centroid &gt; find max radius &gt; max area &gt; compare w actual pixel size (1 – pixel/area) &gt; minimum per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3AEF-5752-2605-2167-00A72B84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6FF9-1F31-4390-5D19-B3F807BC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PH" dirty="0"/>
              <a:t>Example for L=128, IC, 0.1-0.5-0.4, trial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67E165-62DA-08F8-DF05-EBBC3E791E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F29AE-EA6F-62B2-8350-7C6E1045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60" y="3634740"/>
            <a:ext cx="7054080" cy="22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51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Research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19C-4E6B-8320-DBEC-09F1200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Autofit/>
          </a:bodyPr>
          <a:lstStyle/>
          <a:p>
            <a:r>
              <a:rPr lang="en-PH" sz="3600" dirty="0"/>
              <a:t>The classroom as a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F1FC-E378-9DCA-CCBD-DBCC21B1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5FA510AA-A05F-149A-F517-B309A59B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9A85FF-3457-375C-99B7-6D33C253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3BBDEA-C9CF-46F0-89F1-AF7DD608F6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40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Different PI seating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F04C95-7CFD-9AB7-F893-634C62F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/>
          <a:stretch/>
        </p:blipFill>
        <p:spPr>
          <a:xfrm>
            <a:off x="6185030" y="2323779"/>
            <a:ext cx="5751443" cy="315662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9B3D93-B6FC-027F-43F8-88111D696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7"/>
          <a:stretch/>
        </p:blipFill>
        <p:spPr>
          <a:xfrm>
            <a:off x="283265" y="2204789"/>
            <a:ext cx="5818937" cy="32756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94284-9E44-5202-6F07-3D82F9C845A9}"/>
              </a:ext>
            </a:extLst>
          </p:cNvPr>
          <p:cNvSpPr txBox="1"/>
          <p:nvPr/>
        </p:nvSpPr>
        <p:spPr>
          <a:xfrm>
            <a:off x="427813" y="5692676"/>
            <a:ext cx="116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Circles indicate location of learned students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C76A3-3C50-0DA2-48A5-582917DA736E}"/>
              </a:ext>
            </a:extLst>
          </p:cNvPr>
          <p:cNvSpPr/>
          <p:nvPr/>
        </p:nvSpPr>
        <p:spPr>
          <a:xfrm rot="16200000">
            <a:off x="343619" y="5791199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52A-FCAB-F1EC-005B-41AD613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 for classroom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PH" sz="2000" dirty="0"/>
                            <a:t> learned students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PH" sz="2000" dirty="0"/>
                            <a:t> learned students.</a:t>
                          </a:r>
                          <a:br>
                            <a:rPr lang="en-PH" sz="2000" baseline="0" dirty="0"/>
                          </a:br>
                          <a:r>
                            <a:rPr lang="en-PH" sz="2000" baseline="0" dirty="0"/>
                            <a:t>Different seating arrangements (SA): inner corner, center, outer corner, and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Equal</a:t>
                          </a:r>
                          <a:r>
                            <a:rPr lang="en-PH" sz="2000" baseline="0" dirty="0"/>
                            <a:t> to </a:t>
                          </a:r>
                          <a:r>
                            <a:rPr lang="en-PH" sz="2000" dirty="0"/>
                            <a:t>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.</a:t>
                          </a:r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Dependent on the 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 and the number of learned neighboring students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=1 −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[1−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1800" dirty="0"/>
                        </a:p>
                        <a:p>
                          <a:endParaRPr lang="en-P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42424" r="-119293" b="-20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42424" r="-496" b="-20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2007362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71212" r="-119293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71212" r="-496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610-D923-9805-66E4-ECA8FC6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783B-8F48-FED4-DC0B-5E28F3D5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2D9E1-9A9D-9622-086C-CE2D9D8E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80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521-E6A3-8024-DCD8-B5A716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1815"/>
            <a:ext cx="9983415" cy="776288"/>
          </a:xfrm>
        </p:spPr>
        <p:txBody>
          <a:bodyPr>
            <a:normAutofit fontScale="90000"/>
          </a:bodyPr>
          <a:lstStyle/>
          <a:p>
            <a:r>
              <a:rPr lang="en-PH" dirty="0"/>
              <a:t>Determining learning probability per time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D0A4-BEA4-6014-F4C8-B01A035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F13F-C5FC-A86B-95BB-AAB2884A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F713FF-472D-BE36-AFEE-6737EAEB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159604"/>
                  </p:ext>
                </p:extLst>
              </p:nvPr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639" r="-7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639" r="-6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639" r="-50779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1639" r="-7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0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01639" r="-50779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1639" r="-7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2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201639" r="-5077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01639" r="-7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3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01639" r="-7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4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01639" r="-7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5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50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01639" r="-7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6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6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01639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7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7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A20AD-B8EF-159A-FA4A-959F2DAA6CD0}"/>
              </a:ext>
            </a:extLst>
          </p:cNvPr>
          <p:cNvCxnSpPr>
            <a:cxnSpLocks/>
          </p:cNvCxnSpPr>
          <p:nvPr/>
        </p:nvCxnSpPr>
        <p:spPr>
          <a:xfrm>
            <a:off x="1835152" y="2714865"/>
            <a:ext cx="2868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8E322F-66DD-AA19-AF11-51EC9B5BCD03}"/>
              </a:ext>
            </a:extLst>
          </p:cNvPr>
          <p:cNvSpPr txBox="1"/>
          <p:nvPr/>
        </p:nvSpPr>
        <p:spPr>
          <a:xfrm>
            <a:off x="5214429" y="4666649"/>
            <a:ext cx="24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Learning probability: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D01A2-D1A8-3FFA-ACE0-7846DEBE0F93}"/>
              </a:ext>
            </a:extLst>
          </p:cNvPr>
          <p:cNvSpPr txBox="1"/>
          <p:nvPr/>
        </p:nvSpPr>
        <p:spPr>
          <a:xfrm>
            <a:off x="164186" y="5244637"/>
            <a:ext cx="43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 represented as lattice of cells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/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PH" sz="16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[1−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PH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/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93CC-D06E-C18D-105D-8E44704D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500" y="2895255"/>
            <a:ext cx="1941262" cy="1514344"/>
          </a:xfrm>
          <a:prstGeom prst="bentConnector3">
            <a:avLst>
              <a:gd name="adj1" fmla="val 18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/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Neighborhood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/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Learning coefficient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blipFill>
                <a:blip r:embed="rId8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DF7-9519-4C8C-DB65-E52C119B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6BB2-52E4-E2E8-39AF-0EB7246B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Asphericity</a:t>
            </a:r>
          </a:p>
          <a:p>
            <a:pPr lvl="1"/>
            <a:r>
              <a:rPr lang="en-PH" dirty="0"/>
              <a:t>Representative cases: </a:t>
            </a:r>
            <a:r>
              <a:rPr lang="en-PH" dirty="0" err="1"/>
              <a:t>yung</a:t>
            </a:r>
            <a:r>
              <a:rPr lang="en-PH" dirty="0"/>
              <a:t> </a:t>
            </a:r>
            <a:r>
              <a:rPr lang="en-PH" dirty="0" err="1"/>
              <a:t>nasa</a:t>
            </a:r>
            <a:r>
              <a:rPr lang="en-PH" dirty="0"/>
              <a:t> manuscript</a:t>
            </a:r>
          </a:p>
          <a:p>
            <a:pPr lvl="1"/>
            <a:r>
              <a:rPr lang="en-PH" dirty="0"/>
              <a:t>Find the most –aspherical for all time steps</a:t>
            </a:r>
          </a:p>
          <a:p>
            <a:r>
              <a:rPr lang="en-PH" dirty="0"/>
              <a:t>Traditional set up: find another fitting function</a:t>
            </a:r>
          </a:p>
          <a:p>
            <a:r>
              <a:rPr lang="en-PH" dirty="0"/>
              <a:t>Add </a:t>
            </a:r>
            <a:r>
              <a:rPr lang="en-PH" dirty="0" err="1"/>
              <a:t>github</a:t>
            </a:r>
            <a:r>
              <a:rPr lang="en-PH" dirty="0"/>
              <a:t>/</a:t>
            </a:r>
            <a:r>
              <a:rPr lang="en-PH" dirty="0" err="1"/>
              <a:t>gdrive</a:t>
            </a:r>
            <a:r>
              <a:rPr lang="en-PH" dirty="0"/>
              <a:t> links for animations </a:t>
            </a:r>
            <a:r>
              <a:rPr lang="en-PH" dirty="0" err="1"/>
              <a:t>sa</a:t>
            </a:r>
            <a:r>
              <a:rPr lang="en-PH" dirty="0"/>
              <a:t> manuscript</a:t>
            </a:r>
          </a:p>
          <a:p>
            <a:pPr lvl="1"/>
            <a:r>
              <a:rPr lang="en-PH" dirty="0"/>
              <a:t>Add a readme “map” in </a:t>
            </a:r>
            <a:r>
              <a:rPr lang="en-PH" dirty="0" err="1"/>
              <a:t>github</a:t>
            </a:r>
            <a:endParaRPr lang="en-PH" dirty="0"/>
          </a:p>
          <a:p>
            <a:r>
              <a:rPr lang="en-PH" dirty="0"/>
              <a:t>Re: some cases in PI IH model that does not fit the power law. Discuss why</a:t>
            </a:r>
          </a:p>
          <a:p>
            <a:pPr lvl="1"/>
            <a:r>
              <a:rPr lang="en-PH" dirty="0"/>
              <a:t>Slow down on learning because of asymmetry, “shape,’ and 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AA27-E2EA-3558-7D3E-7D0BC625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E2E8-C4F7-E15D-2B8A-338C67C4F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E7C431-037A-7133-C3F4-86ECEEA40F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45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DF7-9519-4C8C-DB65-E52C119B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Traditional fitting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46BB2-52E4-E2E8-39AF-0EB7246B6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265" y="1733384"/>
                <a:ext cx="5717485" cy="4443579"/>
              </a:xfrm>
            </p:spPr>
            <p:txBody>
              <a:bodyPr>
                <a:normAutofit/>
              </a:bodyPr>
              <a:lstStyle/>
              <a:p>
                <a:r>
                  <a:rPr lang="en-PH" sz="3200" dirty="0"/>
                  <a:t>Incomplete beta function: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PH" sz="3200" b="0" dirty="0"/>
              </a:p>
              <a:p>
                <a:pPr lvl="1"/>
                <a:r>
                  <a:rPr lang="en-PH" dirty="0"/>
                  <a:t>Used </a:t>
                </a:r>
                <a:r>
                  <a:rPr lang="en-PH" dirty="0" err="1"/>
                  <a:t>Intergals.jl</a:t>
                </a:r>
                <a:r>
                  <a:rPr lang="en-PH" dirty="0"/>
                  <a:t> (</a:t>
                </a:r>
                <a:r>
                  <a:rPr lang="en-PH" dirty="0" err="1"/>
                  <a:t>QuadGKJL</a:t>
                </a:r>
                <a:r>
                  <a:rPr lang="en-PH" dirty="0"/>
                  <a:t>), and optimization (via </a:t>
                </a:r>
                <a:r>
                  <a:rPr lang="en-PH" dirty="0" err="1"/>
                  <a:t>optim.jl</a:t>
                </a:r>
                <a:r>
                  <a:rPr lang="en-PH" dirty="0"/>
                  <a:t>, least squares loss function)</a:t>
                </a:r>
              </a:p>
              <a:p>
                <a:pPr lvl="1"/>
                <a:r>
                  <a:rPr lang="en-PH" dirty="0"/>
                  <a:t>Encountered imaginary and domain errors</a:t>
                </a:r>
              </a:p>
              <a:p>
                <a:pPr lvl="2"/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46BB2-52E4-E2E8-39AF-0EB7246B6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265" y="1733384"/>
                <a:ext cx="5717485" cy="4443579"/>
              </a:xfrm>
              <a:blipFill>
                <a:blip r:embed="rId2"/>
                <a:stretch>
                  <a:fillRect l="-2452" t="-2743" r="-35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AA27-E2EA-3558-7D3E-7D0BC625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PH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510C25C-179E-8227-769B-7EBB386E1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E7C431-037A-7133-C3F4-86ECEEA40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2024.09.19</a:t>
            </a:r>
            <a:endParaRPr lang="en-P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3BCE06-54BE-25FF-4DE4-46054730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33384"/>
            <a:ext cx="6193631" cy="42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E9FC-F3A2-8900-C236-8CA7DDAD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Traditional fitting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FFEF6-938B-6F15-95EF-85A73D552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265" y="1733384"/>
                <a:ext cx="5860523" cy="4443579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PH" b="0" dirty="0"/>
                  <a:t> (least squares via </a:t>
                </a:r>
                <a:r>
                  <a:rPr lang="en-PH" b="0" dirty="0" err="1"/>
                  <a:t>lsqfit.jl</a:t>
                </a:r>
                <a:r>
                  <a:rPr lang="en-PH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=−0.7987</m:t>
                    </m:r>
                  </m:oMath>
                </a14:m>
                <a:endParaRPr lang="en-PH" dirty="0"/>
              </a:p>
              <a:p>
                <a:pPr lvl="1"/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=0.0474</m:t>
                    </m:r>
                  </m:oMath>
                </a14:m>
                <a:endParaRPr lang="en-PH" dirty="0"/>
              </a:p>
              <a:p>
                <a:r>
                  <a:rPr lang="en-PH" dirty="0"/>
                  <a:t>If we use a different fitting function, are the function parameters (</a:t>
                </a:r>
                <a:r>
                  <a:rPr lang="en-PH" dirty="0" err="1"/>
                  <a:t>a,b</a:t>
                </a:r>
                <a:r>
                  <a:rPr lang="en-PH" dirty="0"/>
                  <a:t>) comparable? Specifically, when we compare b/w PI and traditional?</a:t>
                </a:r>
                <a:endParaRPr lang="en-PH" b="0" dirty="0"/>
              </a:p>
              <a:p>
                <a:pPr marL="0" indent="0">
                  <a:buNone/>
                </a:pPr>
                <a:endParaRPr lang="en-PH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FFEF6-938B-6F15-95EF-85A73D552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265" y="1733384"/>
                <a:ext cx="5860523" cy="4443579"/>
              </a:xfrm>
              <a:blipFill>
                <a:blip r:embed="rId3"/>
                <a:stretch>
                  <a:fillRect l="-2495" t="-3704" r="-3846" b="-39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524D6-5E23-511C-DA5C-7DF2842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PH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5188D87-380B-2A13-54B9-ECC0C914F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1E373D-FD8D-8E15-8128-38CF9292D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2024.09.19</a:t>
            </a:r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19C3BD-C78A-7C21-433B-644199823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848" y="1998241"/>
            <a:ext cx="5860523" cy="39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11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Y 23-24 2nd Sem RM Slides" id="{591484CA-D152-405E-91A9-82F5ABE92253}" vid="{123F5960-1862-4EB0-85B1-33D226B524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3683</TotalTime>
  <Words>555</Words>
  <Application>Microsoft Office PowerPoint</Application>
  <PresentationFormat>Widescreen</PresentationFormat>
  <Paragraphs>123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Classroom learning dynamics using a cellular automata spatiotemporal model comparing peer instruction and traditional instruction</vt:lpstr>
      <vt:lpstr>Research questions</vt:lpstr>
      <vt:lpstr>The classroom as a binary probabilistic CA model</vt:lpstr>
      <vt:lpstr>Different PI seating arrangements</vt:lpstr>
      <vt:lpstr>PCA rules for classroom simulation</vt:lpstr>
      <vt:lpstr>Determining learning probability per time step</vt:lpstr>
      <vt:lpstr>To do</vt:lpstr>
      <vt:lpstr>Traditional fitting function</vt:lpstr>
      <vt:lpstr>Traditional fitting function</vt:lpstr>
      <vt:lpstr>Circularities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Ioakim Sy</dc:creator>
  <cp:lastModifiedBy>Ioakim Sy</cp:lastModifiedBy>
  <cp:revision>4</cp:revision>
  <dcterms:created xsi:type="dcterms:W3CDTF">2024-09-19T11:21:22Z</dcterms:created>
  <dcterms:modified xsi:type="dcterms:W3CDTF">2024-09-22T00:47:10Z</dcterms:modified>
</cp:coreProperties>
</file>