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61" y="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F658D-B6E6-48BE-AA6D-0054B612E4F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DD4406-47FA-41E5-AE6C-04E9AAD25A36}">
      <dgm:prSet/>
      <dgm:spPr/>
      <dgm:t>
        <a:bodyPr/>
        <a:lstStyle/>
        <a:p>
          <a:r>
            <a:rPr lang="en-US"/>
            <a:t>Learning rate (overall and individual)</a:t>
          </a:r>
        </a:p>
      </dgm:t>
    </dgm:pt>
    <dgm:pt modelId="{75995697-E27F-4912-A828-FE86147F0DD7}" type="parTrans" cxnId="{0F659F0F-DA4F-4BA2-8837-D826A3E5DB5B}">
      <dgm:prSet/>
      <dgm:spPr/>
      <dgm:t>
        <a:bodyPr/>
        <a:lstStyle/>
        <a:p>
          <a:endParaRPr lang="en-US"/>
        </a:p>
      </dgm:t>
    </dgm:pt>
    <dgm:pt modelId="{6AEC7A9C-1D01-4E25-8226-B246D0D2E4FE}" type="sibTrans" cxnId="{0F659F0F-DA4F-4BA2-8837-D826A3E5DB5B}">
      <dgm:prSet/>
      <dgm:spPr/>
      <dgm:t>
        <a:bodyPr/>
        <a:lstStyle/>
        <a:p>
          <a:endParaRPr lang="en-US"/>
        </a:p>
      </dgm:t>
    </dgm:pt>
    <dgm:pt modelId="{AC46BC9D-E394-4DD2-9CCA-50CC131B5A8A}">
      <dgm:prSet/>
      <dgm:spPr/>
      <dgm:t>
        <a:bodyPr/>
        <a:lstStyle/>
        <a:p>
          <a:r>
            <a:rPr lang="en-US"/>
            <a:t>How does the number of learned students (binary states) or the class average (continuous states) evolve over time?</a:t>
          </a:r>
        </a:p>
      </dgm:t>
    </dgm:pt>
    <dgm:pt modelId="{44D77C92-6398-4F6D-B358-A60077114340}" type="parTrans" cxnId="{4F2ACEBC-93A0-4DF4-8B4B-8548FA52451E}">
      <dgm:prSet/>
      <dgm:spPr/>
      <dgm:t>
        <a:bodyPr/>
        <a:lstStyle/>
        <a:p>
          <a:endParaRPr lang="en-US"/>
        </a:p>
      </dgm:t>
    </dgm:pt>
    <dgm:pt modelId="{A4FFA509-31D8-4AB9-BEF2-43A222144B56}" type="sibTrans" cxnId="{4F2ACEBC-93A0-4DF4-8B4B-8548FA52451E}">
      <dgm:prSet/>
      <dgm:spPr/>
      <dgm:t>
        <a:bodyPr/>
        <a:lstStyle/>
        <a:p>
          <a:endParaRPr lang="en-US"/>
        </a:p>
      </dgm:t>
    </dgm:pt>
    <dgm:pt modelId="{37B3F055-FF09-4464-BB1C-5EAEAEF075AF}">
      <dgm:prSet/>
      <dgm:spPr/>
      <dgm:t>
        <a:bodyPr/>
        <a:lstStyle/>
        <a:p>
          <a:r>
            <a:rPr lang="en-US"/>
            <a:t>Class’s dependence on the initial conditions of the system </a:t>
          </a:r>
        </a:p>
      </dgm:t>
    </dgm:pt>
    <dgm:pt modelId="{CCCF97B7-D678-4F35-86D6-457E6D164093}" type="parTrans" cxnId="{78B7FCE4-D08F-4F4D-B0A2-CF3C529A3F28}">
      <dgm:prSet/>
      <dgm:spPr/>
      <dgm:t>
        <a:bodyPr/>
        <a:lstStyle/>
        <a:p>
          <a:endParaRPr lang="en-US"/>
        </a:p>
      </dgm:t>
    </dgm:pt>
    <dgm:pt modelId="{1B05699E-BEF1-4495-96AC-3E43F7548238}" type="sibTrans" cxnId="{78B7FCE4-D08F-4F4D-B0A2-CF3C529A3F28}">
      <dgm:prSet/>
      <dgm:spPr/>
      <dgm:t>
        <a:bodyPr/>
        <a:lstStyle/>
        <a:p>
          <a:endParaRPr lang="en-US"/>
        </a:p>
      </dgm:t>
    </dgm:pt>
    <dgm:pt modelId="{00D7E641-7E14-47C3-8FC7-FC5F78C58474}">
      <dgm:prSet/>
      <dgm:spPr/>
      <dgm:t>
        <a:bodyPr/>
        <a:lstStyle/>
        <a:p>
          <a:r>
            <a:rPr lang="en-US"/>
            <a:t>How does the position of learned/high scoring students affect the learning rate of the class?</a:t>
          </a:r>
        </a:p>
      </dgm:t>
    </dgm:pt>
    <dgm:pt modelId="{766A2A75-F989-4441-9B8A-25108876F87E}" type="parTrans" cxnId="{F7D59E49-D5FD-42E4-8111-E48C4A3D5823}">
      <dgm:prSet/>
      <dgm:spPr/>
      <dgm:t>
        <a:bodyPr/>
        <a:lstStyle/>
        <a:p>
          <a:endParaRPr lang="en-US"/>
        </a:p>
      </dgm:t>
    </dgm:pt>
    <dgm:pt modelId="{0534DB8A-BB0C-4C25-A97B-B8C9ED6EC9A6}" type="sibTrans" cxnId="{F7D59E49-D5FD-42E4-8111-E48C4A3D5823}">
      <dgm:prSet/>
      <dgm:spPr/>
      <dgm:t>
        <a:bodyPr/>
        <a:lstStyle/>
        <a:p>
          <a:endParaRPr lang="en-US"/>
        </a:p>
      </dgm:t>
    </dgm:pt>
    <dgm:pt modelId="{8C7B7D1C-730F-4321-843D-D3AEEAE3F730}">
      <dgm:prSet/>
      <dgm:spPr/>
      <dgm:t>
        <a:bodyPr/>
        <a:lstStyle/>
        <a:p>
          <a:r>
            <a:rPr lang="en-US"/>
            <a:t>Neighborhood combination based on the aptitude of the students in the neighborhood</a:t>
          </a:r>
        </a:p>
      </dgm:t>
    </dgm:pt>
    <dgm:pt modelId="{16D7CE83-E8E6-44F5-82F5-5317862E037E}" type="parTrans" cxnId="{B3901F77-8CD1-4BF7-9268-12FEC5F3CA90}">
      <dgm:prSet/>
      <dgm:spPr/>
      <dgm:t>
        <a:bodyPr/>
        <a:lstStyle/>
        <a:p>
          <a:endParaRPr lang="en-US"/>
        </a:p>
      </dgm:t>
    </dgm:pt>
    <dgm:pt modelId="{AF3768A8-16E3-4A43-AE3D-1B1D2BDF97C3}" type="sibTrans" cxnId="{B3901F77-8CD1-4BF7-9268-12FEC5F3CA90}">
      <dgm:prSet/>
      <dgm:spPr/>
      <dgm:t>
        <a:bodyPr/>
        <a:lstStyle/>
        <a:p>
          <a:endParaRPr lang="en-US"/>
        </a:p>
      </dgm:t>
    </dgm:pt>
    <dgm:pt modelId="{9A6A5F59-FF50-4916-A23C-E4F3DEC34979}">
      <dgm:prSet/>
      <dgm:spPr/>
      <dgm:t>
        <a:bodyPr/>
        <a:lstStyle/>
        <a:p>
          <a:r>
            <a:rPr lang="en-US"/>
            <a:t>How does the spatial aptitude homogeneity affect the learning rate of the class?</a:t>
          </a:r>
        </a:p>
      </dgm:t>
    </dgm:pt>
    <dgm:pt modelId="{EFDCDBA0-46E6-4F36-AD6D-1D24D80D7AA1}" type="parTrans" cxnId="{A5006151-DF72-4E4B-B3BF-7BE3DB8C4501}">
      <dgm:prSet/>
      <dgm:spPr/>
      <dgm:t>
        <a:bodyPr/>
        <a:lstStyle/>
        <a:p>
          <a:endParaRPr lang="en-US"/>
        </a:p>
      </dgm:t>
    </dgm:pt>
    <dgm:pt modelId="{83974ABB-8D37-4BDF-82E8-A2EB01BCBF69}" type="sibTrans" cxnId="{A5006151-DF72-4E4B-B3BF-7BE3DB8C4501}">
      <dgm:prSet/>
      <dgm:spPr/>
      <dgm:t>
        <a:bodyPr/>
        <a:lstStyle/>
        <a:p>
          <a:endParaRPr lang="en-US"/>
        </a:p>
      </dgm:t>
    </dgm:pt>
    <dgm:pt modelId="{CD4E005F-3BA1-4702-8E50-37E9EF983DDE}">
      <dgm:prSet/>
      <dgm:spPr/>
      <dgm:t>
        <a:bodyPr/>
        <a:lstStyle/>
        <a:p>
          <a:r>
            <a:rPr lang="en-US"/>
            <a:t>How does the social aspect affect the classroom (Watts–Strogatz model) dynamics</a:t>
          </a:r>
        </a:p>
      </dgm:t>
    </dgm:pt>
    <dgm:pt modelId="{58A96709-D519-456C-885B-0FA964616404}" type="parTrans" cxnId="{98528E90-19AC-4628-92BA-7A3C872CA34A}">
      <dgm:prSet/>
      <dgm:spPr/>
      <dgm:t>
        <a:bodyPr/>
        <a:lstStyle/>
        <a:p>
          <a:endParaRPr lang="en-US"/>
        </a:p>
      </dgm:t>
    </dgm:pt>
    <dgm:pt modelId="{6E1FB586-FDB9-4113-BFE2-6F1DC7F121B7}" type="sibTrans" cxnId="{98528E90-19AC-4628-92BA-7A3C872CA34A}">
      <dgm:prSet/>
      <dgm:spPr/>
      <dgm:t>
        <a:bodyPr/>
        <a:lstStyle/>
        <a:p>
          <a:endParaRPr lang="en-US"/>
        </a:p>
      </dgm:t>
    </dgm:pt>
    <dgm:pt modelId="{EAA0535B-E312-44B4-91E6-059FABB30654}" type="pres">
      <dgm:prSet presAssocID="{183F658D-B6E6-48BE-AA6D-0054B612E4FC}" presName="linear" presStyleCnt="0">
        <dgm:presLayoutVars>
          <dgm:dir/>
          <dgm:animLvl val="lvl"/>
          <dgm:resizeHandles val="exact"/>
        </dgm:presLayoutVars>
      </dgm:prSet>
      <dgm:spPr/>
    </dgm:pt>
    <dgm:pt modelId="{3913CE47-19D1-45F0-978E-74E127216075}" type="pres">
      <dgm:prSet presAssocID="{CFDD4406-47FA-41E5-AE6C-04E9AAD25A36}" presName="parentLin" presStyleCnt="0"/>
      <dgm:spPr/>
    </dgm:pt>
    <dgm:pt modelId="{413B066D-943F-4A9F-B507-A9FADCEAB619}" type="pres">
      <dgm:prSet presAssocID="{CFDD4406-47FA-41E5-AE6C-04E9AAD25A36}" presName="parentLeftMargin" presStyleLbl="node1" presStyleIdx="0" presStyleCnt="3"/>
      <dgm:spPr/>
    </dgm:pt>
    <dgm:pt modelId="{2DE70E89-FDF7-4A5E-AF60-6C2289A31966}" type="pres">
      <dgm:prSet presAssocID="{CFDD4406-47FA-41E5-AE6C-04E9AAD25A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31934C-0688-4D39-8E45-C8E6B7CFC0CB}" type="pres">
      <dgm:prSet presAssocID="{CFDD4406-47FA-41E5-AE6C-04E9AAD25A36}" presName="negativeSpace" presStyleCnt="0"/>
      <dgm:spPr/>
    </dgm:pt>
    <dgm:pt modelId="{4B86B702-73A5-49BC-9EC8-2946C5BA815F}" type="pres">
      <dgm:prSet presAssocID="{CFDD4406-47FA-41E5-AE6C-04E9AAD25A36}" presName="childText" presStyleLbl="conFgAcc1" presStyleIdx="0" presStyleCnt="3">
        <dgm:presLayoutVars>
          <dgm:bulletEnabled val="1"/>
        </dgm:presLayoutVars>
      </dgm:prSet>
      <dgm:spPr/>
    </dgm:pt>
    <dgm:pt modelId="{D5CFA4C4-A4F6-4CF6-9B94-BCF12316B319}" type="pres">
      <dgm:prSet presAssocID="{6AEC7A9C-1D01-4E25-8226-B246D0D2E4FE}" presName="spaceBetweenRectangles" presStyleCnt="0"/>
      <dgm:spPr/>
    </dgm:pt>
    <dgm:pt modelId="{1D0A9C5E-74E6-4A3B-BCE8-B186935A74EC}" type="pres">
      <dgm:prSet presAssocID="{37B3F055-FF09-4464-BB1C-5EAEAEF075AF}" presName="parentLin" presStyleCnt="0"/>
      <dgm:spPr/>
    </dgm:pt>
    <dgm:pt modelId="{8A605BDC-7122-475E-972C-EE93BC807124}" type="pres">
      <dgm:prSet presAssocID="{37B3F055-FF09-4464-BB1C-5EAEAEF075AF}" presName="parentLeftMargin" presStyleLbl="node1" presStyleIdx="0" presStyleCnt="3"/>
      <dgm:spPr/>
    </dgm:pt>
    <dgm:pt modelId="{2F9EE3F9-E6FE-4FFD-AD68-7BCA0A9640CE}" type="pres">
      <dgm:prSet presAssocID="{37B3F055-FF09-4464-BB1C-5EAEAEF075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442DDE-5436-4668-8618-FEDB9482F3D1}" type="pres">
      <dgm:prSet presAssocID="{37B3F055-FF09-4464-BB1C-5EAEAEF075AF}" presName="negativeSpace" presStyleCnt="0"/>
      <dgm:spPr/>
    </dgm:pt>
    <dgm:pt modelId="{6DEE28BF-558E-428A-AAA4-4A30069388B2}" type="pres">
      <dgm:prSet presAssocID="{37B3F055-FF09-4464-BB1C-5EAEAEF075AF}" presName="childText" presStyleLbl="conFgAcc1" presStyleIdx="1" presStyleCnt="3">
        <dgm:presLayoutVars>
          <dgm:bulletEnabled val="1"/>
        </dgm:presLayoutVars>
      </dgm:prSet>
      <dgm:spPr/>
    </dgm:pt>
    <dgm:pt modelId="{A97D4688-04C0-4765-BF58-14187707F9AC}" type="pres">
      <dgm:prSet presAssocID="{1B05699E-BEF1-4495-96AC-3E43F7548238}" presName="spaceBetweenRectangles" presStyleCnt="0"/>
      <dgm:spPr/>
    </dgm:pt>
    <dgm:pt modelId="{0DEEE13A-B7AB-4BB5-AD29-A157D5B4682E}" type="pres">
      <dgm:prSet presAssocID="{8C7B7D1C-730F-4321-843D-D3AEEAE3F730}" presName="parentLin" presStyleCnt="0"/>
      <dgm:spPr/>
    </dgm:pt>
    <dgm:pt modelId="{51021062-D7A0-4A3A-B783-AC1D044AB91B}" type="pres">
      <dgm:prSet presAssocID="{8C7B7D1C-730F-4321-843D-D3AEEAE3F730}" presName="parentLeftMargin" presStyleLbl="node1" presStyleIdx="1" presStyleCnt="3"/>
      <dgm:spPr/>
    </dgm:pt>
    <dgm:pt modelId="{A0EBEC60-01D8-4B8F-9779-EC76D1742AC0}" type="pres">
      <dgm:prSet presAssocID="{8C7B7D1C-730F-4321-843D-D3AEEAE3F7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1DB20B1-4291-49C0-AE2F-106ADF433C4B}" type="pres">
      <dgm:prSet presAssocID="{8C7B7D1C-730F-4321-843D-D3AEEAE3F730}" presName="negativeSpace" presStyleCnt="0"/>
      <dgm:spPr/>
    </dgm:pt>
    <dgm:pt modelId="{F9156637-53A8-4970-8D11-430523CE1E85}" type="pres">
      <dgm:prSet presAssocID="{8C7B7D1C-730F-4321-843D-D3AEEAE3F73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659F0F-DA4F-4BA2-8837-D826A3E5DB5B}" srcId="{183F658D-B6E6-48BE-AA6D-0054B612E4FC}" destId="{CFDD4406-47FA-41E5-AE6C-04E9AAD25A36}" srcOrd="0" destOrd="0" parTransId="{75995697-E27F-4912-A828-FE86147F0DD7}" sibTransId="{6AEC7A9C-1D01-4E25-8226-B246D0D2E4FE}"/>
    <dgm:cxn modelId="{7F3CFA10-E4B0-411D-9D97-15F478482A0E}" type="presOf" srcId="{AC46BC9D-E394-4DD2-9CCA-50CC131B5A8A}" destId="{4B86B702-73A5-49BC-9EC8-2946C5BA815F}" srcOrd="0" destOrd="0" presId="urn:microsoft.com/office/officeart/2005/8/layout/list1"/>
    <dgm:cxn modelId="{A6186827-3C3C-4143-8D7F-0D42241C7702}" type="presOf" srcId="{37B3F055-FF09-4464-BB1C-5EAEAEF075AF}" destId="{2F9EE3F9-E6FE-4FFD-AD68-7BCA0A9640CE}" srcOrd="1" destOrd="0" presId="urn:microsoft.com/office/officeart/2005/8/layout/list1"/>
    <dgm:cxn modelId="{8C996E49-921C-4DCD-9904-9F77B9B1CB87}" type="presOf" srcId="{9A6A5F59-FF50-4916-A23C-E4F3DEC34979}" destId="{F9156637-53A8-4970-8D11-430523CE1E85}" srcOrd="0" destOrd="0" presId="urn:microsoft.com/office/officeart/2005/8/layout/list1"/>
    <dgm:cxn modelId="{F7D59E49-D5FD-42E4-8111-E48C4A3D5823}" srcId="{37B3F055-FF09-4464-BB1C-5EAEAEF075AF}" destId="{00D7E641-7E14-47C3-8FC7-FC5F78C58474}" srcOrd="0" destOrd="0" parTransId="{766A2A75-F989-4441-9B8A-25108876F87E}" sibTransId="{0534DB8A-BB0C-4C25-A97B-B8C9ED6EC9A6}"/>
    <dgm:cxn modelId="{74C1C54D-E380-4B6D-BC3C-2D4655E8F3B4}" type="presOf" srcId="{CFDD4406-47FA-41E5-AE6C-04E9AAD25A36}" destId="{2DE70E89-FDF7-4A5E-AF60-6C2289A31966}" srcOrd="1" destOrd="0" presId="urn:microsoft.com/office/officeart/2005/8/layout/list1"/>
    <dgm:cxn modelId="{3D5C574F-BD56-4481-AF4B-7D86B930D14F}" type="presOf" srcId="{CD4E005F-3BA1-4702-8E50-37E9EF983DDE}" destId="{F9156637-53A8-4970-8D11-430523CE1E85}" srcOrd="0" destOrd="1" presId="urn:microsoft.com/office/officeart/2005/8/layout/list1"/>
    <dgm:cxn modelId="{A5006151-DF72-4E4B-B3BF-7BE3DB8C4501}" srcId="{8C7B7D1C-730F-4321-843D-D3AEEAE3F730}" destId="{9A6A5F59-FF50-4916-A23C-E4F3DEC34979}" srcOrd="0" destOrd="0" parTransId="{EFDCDBA0-46E6-4F36-AD6D-1D24D80D7AA1}" sibTransId="{83974ABB-8D37-4BDF-82E8-A2EB01BCBF69}"/>
    <dgm:cxn modelId="{B3901F77-8CD1-4BF7-9268-12FEC5F3CA90}" srcId="{183F658D-B6E6-48BE-AA6D-0054B612E4FC}" destId="{8C7B7D1C-730F-4321-843D-D3AEEAE3F730}" srcOrd="2" destOrd="0" parTransId="{16D7CE83-E8E6-44F5-82F5-5317862E037E}" sibTransId="{AF3768A8-16E3-4A43-AE3D-1B1D2BDF97C3}"/>
    <dgm:cxn modelId="{C38C1E78-BC19-4A50-AAEE-584E2F179B0E}" type="presOf" srcId="{00D7E641-7E14-47C3-8FC7-FC5F78C58474}" destId="{6DEE28BF-558E-428A-AAA4-4A30069388B2}" srcOrd="0" destOrd="0" presId="urn:microsoft.com/office/officeart/2005/8/layout/list1"/>
    <dgm:cxn modelId="{6FADF27A-D3E8-4E8D-AA23-FDAE8D97BA39}" type="presOf" srcId="{37B3F055-FF09-4464-BB1C-5EAEAEF075AF}" destId="{8A605BDC-7122-475E-972C-EE93BC807124}" srcOrd="0" destOrd="0" presId="urn:microsoft.com/office/officeart/2005/8/layout/list1"/>
    <dgm:cxn modelId="{98528E90-19AC-4628-92BA-7A3C872CA34A}" srcId="{8C7B7D1C-730F-4321-843D-D3AEEAE3F730}" destId="{CD4E005F-3BA1-4702-8E50-37E9EF983DDE}" srcOrd="1" destOrd="0" parTransId="{58A96709-D519-456C-885B-0FA964616404}" sibTransId="{6E1FB586-FDB9-4113-BFE2-6F1DC7F121B7}"/>
    <dgm:cxn modelId="{CF971FAC-C88D-4336-9E6C-F1182EB58FC3}" type="presOf" srcId="{8C7B7D1C-730F-4321-843D-D3AEEAE3F730}" destId="{A0EBEC60-01D8-4B8F-9779-EC76D1742AC0}" srcOrd="1" destOrd="0" presId="urn:microsoft.com/office/officeart/2005/8/layout/list1"/>
    <dgm:cxn modelId="{B05ADAB0-7488-4539-89E1-39B362A803D9}" type="presOf" srcId="{183F658D-B6E6-48BE-AA6D-0054B612E4FC}" destId="{EAA0535B-E312-44B4-91E6-059FABB30654}" srcOrd="0" destOrd="0" presId="urn:microsoft.com/office/officeart/2005/8/layout/list1"/>
    <dgm:cxn modelId="{4F2ACEBC-93A0-4DF4-8B4B-8548FA52451E}" srcId="{CFDD4406-47FA-41E5-AE6C-04E9AAD25A36}" destId="{AC46BC9D-E394-4DD2-9CCA-50CC131B5A8A}" srcOrd="0" destOrd="0" parTransId="{44D77C92-6398-4F6D-B358-A60077114340}" sibTransId="{A4FFA509-31D8-4AB9-BEF2-43A222144B56}"/>
    <dgm:cxn modelId="{815E02DB-9F06-488D-8761-47225CB83C8A}" type="presOf" srcId="{CFDD4406-47FA-41E5-AE6C-04E9AAD25A36}" destId="{413B066D-943F-4A9F-B507-A9FADCEAB619}" srcOrd="0" destOrd="0" presId="urn:microsoft.com/office/officeart/2005/8/layout/list1"/>
    <dgm:cxn modelId="{78B7FCE4-D08F-4F4D-B0A2-CF3C529A3F28}" srcId="{183F658D-B6E6-48BE-AA6D-0054B612E4FC}" destId="{37B3F055-FF09-4464-BB1C-5EAEAEF075AF}" srcOrd="1" destOrd="0" parTransId="{CCCF97B7-D678-4F35-86D6-457E6D164093}" sibTransId="{1B05699E-BEF1-4495-96AC-3E43F7548238}"/>
    <dgm:cxn modelId="{DCDDF6EA-52B3-4CD4-B1EC-4E8DC8B19A74}" type="presOf" srcId="{8C7B7D1C-730F-4321-843D-D3AEEAE3F730}" destId="{51021062-D7A0-4A3A-B783-AC1D044AB91B}" srcOrd="0" destOrd="0" presId="urn:microsoft.com/office/officeart/2005/8/layout/list1"/>
    <dgm:cxn modelId="{055B8AEA-6867-47E0-B0E3-FFB3AE5C57FE}" type="presParOf" srcId="{EAA0535B-E312-44B4-91E6-059FABB30654}" destId="{3913CE47-19D1-45F0-978E-74E127216075}" srcOrd="0" destOrd="0" presId="urn:microsoft.com/office/officeart/2005/8/layout/list1"/>
    <dgm:cxn modelId="{642F1388-D974-48EB-A1E1-3C25128DE6C5}" type="presParOf" srcId="{3913CE47-19D1-45F0-978E-74E127216075}" destId="{413B066D-943F-4A9F-B507-A9FADCEAB619}" srcOrd="0" destOrd="0" presId="urn:microsoft.com/office/officeart/2005/8/layout/list1"/>
    <dgm:cxn modelId="{6AF35F03-9FF1-4FF8-A872-32714E1B8291}" type="presParOf" srcId="{3913CE47-19D1-45F0-978E-74E127216075}" destId="{2DE70E89-FDF7-4A5E-AF60-6C2289A31966}" srcOrd="1" destOrd="0" presId="urn:microsoft.com/office/officeart/2005/8/layout/list1"/>
    <dgm:cxn modelId="{27A04DBC-8447-428B-9087-413DF98265E8}" type="presParOf" srcId="{EAA0535B-E312-44B4-91E6-059FABB30654}" destId="{4A31934C-0688-4D39-8E45-C8E6B7CFC0CB}" srcOrd="1" destOrd="0" presId="urn:microsoft.com/office/officeart/2005/8/layout/list1"/>
    <dgm:cxn modelId="{4A91A56F-99BA-4A17-BB6E-FCCFD4268179}" type="presParOf" srcId="{EAA0535B-E312-44B4-91E6-059FABB30654}" destId="{4B86B702-73A5-49BC-9EC8-2946C5BA815F}" srcOrd="2" destOrd="0" presId="urn:microsoft.com/office/officeart/2005/8/layout/list1"/>
    <dgm:cxn modelId="{5B620AFA-29B5-4E17-B8DB-063B1AF6F245}" type="presParOf" srcId="{EAA0535B-E312-44B4-91E6-059FABB30654}" destId="{D5CFA4C4-A4F6-4CF6-9B94-BCF12316B319}" srcOrd="3" destOrd="0" presId="urn:microsoft.com/office/officeart/2005/8/layout/list1"/>
    <dgm:cxn modelId="{DE4F4BC9-0DCF-4C6D-8C43-C4B1552BC02D}" type="presParOf" srcId="{EAA0535B-E312-44B4-91E6-059FABB30654}" destId="{1D0A9C5E-74E6-4A3B-BCE8-B186935A74EC}" srcOrd="4" destOrd="0" presId="urn:microsoft.com/office/officeart/2005/8/layout/list1"/>
    <dgm:cxn modelId="{F125A692-559F-499C-B125-1CFD539C3225}" type="presParOf" srcId="{1D0A9C5E-74E6-4A3B-BCE8-B186935A74EC}" destId="{8A605BDC-7122-475E-972C-EE93BC807124}" srcOrd="0" destOrd="0" presId="urn:microsoft.com/office/officeart/2005/8/layout/list1"/>
    <dgm:cxn modelId="{502E7313-CF7F-4DF0-824F-6F4E7020CB0A}" type="presParOf" srcId="{1D0A9C5E-74E6-4A3B-BCE8-B186935A74EC}" destId="{2F9EE3F9-E6FE-4FFD-AD68-7BCA0A9640CE}" srcOrd="1" destOrd="0" presId="urn:microsoft.com/office/officeart/2005/8/layout/list1"/>
    <dgm:cxn modelId="{771FF0A4-792A-4E0F-8123-A85124CFCF1B}" type="presParOf" srcId="{EAA0535B-E312-44B4-91E6-059FABB30654}" destId="{DA442DDE-5436-4668-8618-FEDB9482F3D1}" srcOrd="5" destOrd="0" presId="urn:microsoft.com/office/officeart/2005/8/layout/list1"/>
    <dgm:cxn modelId="{5135D059-47BB-4980-8812-36C9FA74BFE9}" type="presParOf" srcId="{EAA0535B-E312-44B4-91E6-059FABB30654}" destId="{6DEE28BF-558E-428A-AAA4-4A30069388B2}" srcOrd="6" destOrd="0" presId="urn:microsoft.com/office/officeart/2005/8/layout/list1"/>
    <dgm:cxn modelId="{9D3FAD8C-37E4-4BF7-BFC2-302F50048BFD}" type="presParOf" srcId="{EAA0535B-E312-44B4-91E6-059FABB30654}" destId="{A97D4688-04C0-4765-BF58-14187707F9AC}" srcOrd="7" destOrd="0" presId="urn:microsoft.com/office/officeart/2005/8/layout/list1"/>
    <dgm:cxn modelId="{615D64EE-3EEE-49B3-AC3D-2AF51800249F}" type="presParOf" srcId="{EAA0535B-E312-44B4-91E6-059FABB30654}" destId="{0DEEE13A-B7AB-4BB5-AD29-A157D5B4682E}" srcOrd="8" destOrd="0" presId="urn:microsoft.com/office/officeart/2005/8/layout/list1"/>
    <dgm:cxn modelId="{C2D0A0B6-69D3-4866-9621-DCBB1A936192}" type="presParOf" srcId="{0DEEE13A-B7AB-4BB5-AD29-A157D5B4682E}" destId="{51021062-D7A0-4A3A-B783-AC1D044AB91B}" srcOrd="0" destOrd="0" presId="urn:microsoft.com/office/officeart/2005/8/layout/list1"/>
    <dgm:cxn modelId="{8991B116-AF23-4A1B-AA63-4CF41E2BA22A}" type="presParOf" srcId="{0DEEE13A-B7AB-4BB5-AD29-A157D5B4682E}" destId="{A0EBEC60-01D8-4B8F-9779-EC76D1742AC0}" srcOrd="1" destOrd="0" presId="urn:microsoft.com/office/officeart/2005/8/layout/list1"/>
    <dgm:cxn modelId="{64B2FA0D-71DB-4A17-9FE4-8DC2330FCFD0}" type="presParOf" srcId="{EAA0535B-E312-44B4-91E6-059FABB30654}" destId="{81DB20B1-4291-49C0-AE2F-106ADF433C4B}" srcOrd="9" destOrd="0" presId="urn:microsoft.com/office/officeart/2005/8/layout/list1"/>
    <dgm:cxn modelId="{C054E508-3EFC-4BDA-BEC5-BD89F306B373}" type="presParOf" srcId="{EAA0535B-E312-44B4-91E6-059FABB30654}" destId="{F9156637-53A8-4970-8D11-430523CE1E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6B702-73A5-49BC-9EC8-2946C5BA815F}">
      <dsp:nvSpPr>
        <dsp:cNvPr id="0" name=""/>
        <dsp:cNvSpPr/>
      </dsp:nvSpPr>
      <dsp:spPr>
        <a:xfrm>
          <a:off x="0" y="2064973"/>
          <a:ext cx="6797675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87452" rIns="52757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How does the number of learned students (binary states) or the class average (continuous states) evolve over time?</a:t>
          </a:r>
        </a:p>
      </dsp:txBody>
      <dsp:txXfrm>
        <a:off x="0" y="2064973"/>
        <a:ext cx="6797675" cy="382725"/>
      </dsp:txXfrm>
    </dsp:sp>
    <dsp:sp modelId="{2DE70E89-FDF7-4A5E-AF60-6C2289A31966}">
      <dsp:nvSpPr>
        <dsp:cNvPr id="0" name=""/>
        <dsp:cNvSpPr/>
      </dsp:nvSpPr>
      <dsp:spPr>
        <a:xfrm>
          <a:off x="339883" y="1932133"/>
          <a:ext cx="4758372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Learning rate (overall and individual)</a:t>
          </a:r>
        </a:p>
      </dsp:txBody>
      <dsp:txXfrm>
        <a:off x="352852" y="1945102"/>
        <a:ext cx="4732434" cy="239742"/>
      </dsp:txXfrm>
    </dsp:sp>
    <dsp:sp modelId="{6DEE28BF-558E-428A-AAA4-4A30069388B2}">
      <dsp:nvSpPr>
        <dsp:cNvPr id="0" name=""/>
        <dsp:cNvSpPr/>
      </dsp:nvSpPr>
      <dsp:spPr>
        <a:xfrm>
          <a:off x="0" y="2629138"/>
          <a:ext cx="6797675" cy="382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87452" rIns="52757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How does the position of learned/high scoring students affect the learning rate of the class?</a:t>
          </a:r>
        </a:p>
      </dsp:txBody>
      <dsp:txXfrm>
        <a:off x="0" y="2629138"/>
        <a:ext cx="6797675" cy="382725"/>
      </dsp:txXfrm>
    </dsp:sp>
    <dsp:sp modelId="{2F9EE3F9-E6FE-4FFD-AD68-7BCA0A9640CE}">
      <dsp:nvSpPr>
        <dsp:cNvPr id="0" name=""/>
        <dsp:cNvSpPr/>
      </dsp:nvSpPr>
      <dsp:spPr>
        <a:xfrm>
          <a:off x="339883" y="2496298"/>
          <a:ext cx="4758372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Class’s dependence on the initial conditions of the system </a:t>
          </a:r>
        </a:p>
      </dsp:txBody>
      <dsp:txXfrm>
        <a:off x="352852" y="2509267"/>
        <a:ext cx="4732434" cy="239742"/>
      </dsp:txXfrm>
    </dsp:sp>
    <dsp:sp modelId="{F9156637-53A8-4970-8D11-430523CE1E85}">
      <dsp:nvSpPr>
        <dsp:cNvPr id="0" name=""/>
        <dsp:cNvSpPr/>
      </dsp:nvSpPr>
      <dsp:spPr>
        <a:xfrm>
          <a:off x="0" y="3193303"/>
          <a:ext cx="6797675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87452" rIns="52757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How does the spatial aptitude homogeneity affect the learning rate of the class?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How does the social aspect affect the classroom (Watts–Strogatz model) dynamics</a:t>
          </a:r>
        </a:p>
      </dsp:txBody>
      <dsp:txXfrm>
        <a:off x="0" y="3193303"/>
        <a:ext cx="6797675" cy="524475"/>
      </dsp:txXfrm>
    </dsp:sp>
    <dsp:sp modelId="{A0EBEC60-01D8-4B8F-9779-EC76D1742AC0}">
      <dsp:nvSpPr>
        <dsp:cNvPr id="0" name=""/>
        <dsp:cNvSpPr/>
      </dsp:nvSpPr>
      <dsp:spPr>
        <a:xfrm>
          <a:off x="339883" y="3060463"/>
          <a:ext cx="4758372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Neighborhood combination based on the aptitude of the students in the neighborhood</a:t>
          </a:r>
        </a:p>
      </dsp:txBody>
      <dsp:txXfrm>
        <a:off x="352852" y="3073432"/>
        <a:ext cx="4732434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BCB-8D6E-4195-A825-B13AF59DD58F}" type="datetimeFigureOut">
              <a:rPr lang="en-PH" smtClean="0"/>
              <a:t>12/13/2023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B9C7-E64D-4A9E-9341-1BC2A2DA8D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59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FBF-9AFD-4243-A09A-E82AED9B5122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009A-A742-4438-84ED-0159DC98B223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02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437-4740-48E9-BB29-2EE27FD9D6EB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55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41A-DFFD-4576-B1AD-3912C39112F6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763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5130-4433-4AFF-91DD-47A2AB2101FF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A1D-CACD-4296-A49C-91BEB818FADC}" type="datetime1">
              <a:rPr lang="en-PH" smtClean="0"/>
              <a:t>12/13/2023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797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1598-417A-4F09-AF32-3562DC9D4D61}" type="datetime1">
              <a:rPr lang="en-PH" smtClean="0"/>
              <a:t>12/13/2023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8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3E4-757B-4E43-B896-C3B53BD617A3}" type="datetime1">
              <a:rPr lang="en-PH" smtClean="0"/>
              <a:t>12/13/2023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52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272-75F2-4611-9C96-D259FF8DCAEC}" type="datetime1">
              <a:rPr lang="en-PH" smtClean="0"/>
              <a:t>12/13/2023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6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E6E016-CE98-4DEA-8846-65E2C6CEA2D8}" type="datetime1">
              <a:rPr lang="en-PH" smtClean="0"/>
              <a:t>12/13/2023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35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410F-5619-462D-896D-9AED32E4C5D8}" type="datetime1">
              <a:rPr lang="en-PH" smtClean="0"/>
              <a:t>12/13/2023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91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1A7537-FF29-4A3F-889C-8CAA2A7BD522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67A0FFC-85A0-44D4-AF3C-BA7A79D4CEC3}" type="slidenum">
              <a:rPr lang="en-PH" smtClean="0"/>
              <a:pPr/>
              <a:t>‹#›</a:t>
            </a:fld>
            <a:endParaRPr lang="en-P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7.png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97EC-302E-482B-4DC8-CC33EF158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86580"/>
            <a:ext cx="10058400" cy="3538531"/>
          </a:xfrm>
        </p:spPr>
        <p:txBody>
          <a:bodyPr>
            <a:noAutofit/>
          </a:bodyPr>
          <a:lstStyle/>
          <a:p>
            <a:r>
              <a:rPr lang="en-PH" sz="6600" dirty="0"/>
              <a:t>Progress Report: </a:t>
            </a:r>
            <a:br>
              <a:rPr lang="en-PH" sz="6600" dirty="0"/>
            </a:br>
            <a:r>
              <a:rPr lang="en-US" sz="6600" dirty="0"/>
              <a:t>Learning dynamics in a cellular automata model of classroom interaction</a:t>
            </a:r>
            <a:endParaRPr lang="en-P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9973-A676-1A81-C882-8F34193B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07527"/>
          </a:xfrm>
        </p:spPr>
        <p:txBody>
          <a:bodyPr>
            <a:normAutofit/>
          </a:bodyPr>
          <a:lstStyle/>
          <a:p>
            <a:r>
              <a:rPr lang="en-PH" b="1" dirty="0"/>
              <a:t>SY, clarence Ioakim t</a:t>
            </a:r>
            <a:r>
              <a:rPr lang="en-PH" dirty="0"/>
              <a:t>. (BS 4)</a:t>
            </a:r>
          </a:p>
          <a:p>
            <a:r>
              <a:rPr lang="en-PH" b="1" dirty="0"/>
              <a:t>Adviser: </a:t>
            </a:r>
            <a:r>
              <a:rPr lang="en-PH" b="1" dirty="0" err="1"/>
              <a:t>Johnrob</a:t>
            </a:r>
            <a:r>
              <a:rPr lang="en-PH" b="1" dirty="0"/>
              <a:t> y. </a:t>
            </a:r>
            <a:r>
              <a:rPr lang="en-PH" b="1" dirty="0" err="1"/>
              <a:t>Bantang</a:t>
            </a:r>
            <a:endParaRPr lang="en-PH" b="1" dirty="0"/>
          </a:p>
          <a:p>
            <a:r>
              <a:rPr lang="en-PH" dirty="0"/>
              <a:t>Complexity science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C6A4D-F087-A742-5F11-D957CFBB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z="2000" smtClean="0"/>
              <a:t>1</a:t>
            </a:fld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5849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61E5B-9109-172B-BFCF-B53F79946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PH">
                <a:solidFill>
                  <a:schemeClr val="tx1"/>
                </a:solidFill>
              </a:rPr>
              <a:t>Motivation: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6B04-7914-17CE-FE07-547AFD97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dirty="0"/>
              <a:t>Model peer-to-peer learning inside the classroom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Investigate how the following affects the learning dynamics in a classroom:</a:t>
            </a:r>
          </a:p>
          <a:p>
            <a:pPr lvl="2">
              <a:lnSpc>
                <a:spcPct val="150000"/>
              </a:lnSpc>
            </a:pPr>
            <a:r>
              <a:rPr lang="en-PH" sz="2000" dirty="0"/>
              <a:t>Student aptitude level</a:t>
            </a:r>
          </a:p>
          <a:p>
            <a:pPr lvl="2">
              <a:lnSpc>
                <a:spcPct val="150000"/>
              </a:lnSpc>
            </a:pPr>
            <a:r>
              <a:rPr lang="en-PH" sz="2000" dirty="0"/>
              <a:t>Seating arrangement (with respect to student aptitude)</a:t>
            </a:r>
          </a:p>
          <a:p>
            <a:pPr lvl="2">
              <a:lnSpc>
                <a:spcPct val="150000"/>
              </a:lnSpc>
            </a:pPr>
            <a:r>
              <a:rPr lang="en-PH" sz="2000" dirty="0"/>
              <a:t>Aptitude homogeneity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631F-FD84-485A-B21D-4DD0CE9B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97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0615-C4C9-F2F3-ED80-BA69CA33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5727"/>
          </a:xfrm>
        </p:spPr>
        <p:txBody>
          <a:bodyPr/>
          <a:lstStyle/>
          <a:p>
            <a:r>
              <a:rPr lang="en-PH" dirty="0"/>
              <a:t>Previous study: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8FF4-1A70-36FA-F51D-6B329185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3</a:t>
            </a:fld>
            <a:endParaRPr lang="en-P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0C6E0-8435-7411-1895-C064C2685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3617842"/>
            <a:ext cx="10058399" cy="2251249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PH" dirty="0"/>
              <a:t>Uses a neural network to predict the outcome of the classroom based on the initial seating arrangement and aptitude levels of the students</a:t>
            </a:r>
          </a:p>
          <a:p>
            <a:pPr lvl="1"/>
            <a:endParaRPr lang="en-PH" dirty="0"/>
          </a:p>
          <a:p>
            <a:pPr lvl="1"/>
            <a:endParaRPr lang="en-PH" dirty="0"/>
          </a:p>
          <a:p>
            <a:pPr lvl="1"/>
            <a:r>
              <a:rPr lang="en-PH" dirty="0"/>
              <a:t>Findings:</a:t>
            </a:r>
          </a:p>
          <a:p>
            <a:pPr lvl="2"/>
            <a:r>
              <a:rPr lang="en-PH" sz="2000" dirty="0"/>
              <a:t>Homogeneity (locally and globally) benefits learning of the classroom</a:t>
            </a:r>
          </a:p>
          <a:p>
            <a:pPr lvl="2"/>
            <a:r>
              <a:rPr lang="en-PH" sz="2000" dirty="0"/>
              <a:t>Learning is not solely dependent on how high the aptitude level of the seatmates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96A756-0894-E531-A8F0-1341DD76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25" y="1240986"/>
            <a:ext cx="10368506" cy="209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224EB-FF00-6F0E-2E51-F8A4913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PH" sz="3600">
                <a:solidFill>
                  <a:srgbClr val="FFFFFF"/>
                </a:solidFill>
              </a:rPr>
              <a:t>System Observables: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B87-01EB-CCE0-2756-F724ADEE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67A0FFC-85A0-44D4-AF3C-BA7A79D4CEC3}" type="slidenum">
              <a:rPr lang="en-PH" sz="1900">
                <a:solidFill>
                  <a:schemeClr val="tx2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PH" sz="19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874B6-DAC0-F5BB-4154-1A188CA41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94128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Cellular Automata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belongs to a 3x3 neighborhood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sz="2400" dirty="0"/>
                  <a:t> (Moore neighborhood)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 chance from learning from their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b="0" dirty="0"/>
                  <a:t>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PH" sz="2400" b="0" dirty="0"/>
              </a:p>
              <a:p>
                <a:pPr lvl="1">
                  <a:lnSpc>
                    <a:spcPct val="170000"/>
                  </a:lnSpc>
                </a:pPr>
                <a:r>
                  <a:rPr lang="en-PH" sz="2000" dirty="0"/>
                  <a:t>Note: student of interest is set to be the center of the neighborhood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PH" sz="2000" b="0" dirty="0"/>
                  <a:t>)</a:t>
                </a:r>
                <a:endParaRPr lang="en-PH" dirty="0"/>
              </a:p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has a chance of learning based on the following equation: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2400" dirty="0"/>
              </a:p>
              <a:p>
                <a:pPr>
                  <a:lnSpc>
                    <a:spcPct val="170000"/>
                  </a:lnSpc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b="-46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5</a:t>
            </a:fld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63BFF39-2109-F06A-773F-124F02983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06125"/>
                  </p:ext>
                </p:extLst>
              </p:nvPr>
            </p:nvGraphicFramePr>
            <p:xfrm>
              <a:off x="9414111" y="2470460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63BFF39-2109-F06A-773F-124F02983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06125"/>
                  </p:ext>
                </p:extLst>
              </p:nvPr>
            </p:nvGraphicFramePr>
            <p:xfrm>
              <a:off x="9414111" y="2470460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1176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2381" t="-1176" r="-103571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0000" t="-1176" r="-2353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2381" r="-201176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2381" t="-102381" r="-103571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0000" t="-102381" r="-235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0000" r="-2011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2381" t="-200000" r="-1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0000" t="-200000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182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Cellular Automata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Rules of interaction: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PH" sz="2400" dirty="0"/>
                  <a:t>Where: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PH" sz="2400" dirty="0"/>
                  <a:t>	is the state of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baseline="30000" dirty="0"/>
                  <a:t> </a:t>
                </a:r>
                <a:r>
                  <a:rPr lang="en-PH" sz="2400" dirty="0"/>
                  <a:t>student in the next generation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PH" sz="2400" dirty="0"/>
                  <a:t> 	is a randomly generated number (uniform distribution [0,1])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	is the probability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dirty="0"/>
                  <a:t> student will learn in the next generation based on 	the number of learned neighbors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  <a:blipFill>
                <a:blip r:embed="rId2"/>
                <a:stretch>
                  <a:fillRect l="-1818" r="-1939" b="-134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39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39FF-AD90-A8ED-31B6-C916337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Cellular Automata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1DC6-3D70-13BE-AB3F-91C2BFF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7</a:t>
            </a:fld>
            <a:endParaRPr lang="en-PH"/>
          </a:p>
        </p:txBody>
      </p:sp>
      <p:pic>
        <p:nvPicPr>
          <p:cNvPr id="6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0617839A-7795-152E-27BA-64BA7BE3E9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0202" y="2014830"/>
            <a:ext cx="3600000" cy="3997944"/>
          </a:xfrm>
          <a:prstGeom prst="rect">
            <a:avLst/>
          </a:prstGeom>
        </p:spPr>
      </p:pic>
      <p:pic>
        <p:nvPicPr>
          <p:cNvPr id="7" name="2DBPCA-random-128-4-0.3-animation">
            <a:hlinkClick r:id="" action="ppaction://media"/>
            <a:extLst>
              <a:ext uri="{FF2B5EF4-FFF2-40B4-BE49-F238E27FC236}">
                <a16:creationId xmlns:a16="http://schemas.microsoft.com/office/drawing/2014/main" id="{67CCAD8B-CC64-6D57-04FB-A8514C535E8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820202" y="2014830"/>
            <a:ext cx="3600000" cy="3997943"/>
          </a:xfrm>
          <a:prstGeom prst="rect">
            <a:avLst/>
          </a:prstGeom>
        </p:spPr>
      </p:pic>
      <p:pic>
        <p:nvPicPr>
          <p:cNvPr id="12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86AC695A-6B33-3EA9-C29F-98EE5695BB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0202" y="1935317"/>
            <a:ext cx="3600000" cy="3997944"/>
          </a:xfrm>
          <a:prstGeom prst="rect">
            <a:avLst/>
          </a:prstGeom>
        </p:spPr>
      </p:pic>
      <p:pic>
        <p:nvPicPr>
          <p:cNvPr id="13" name="2DBPCA-random-128-4-0.3-animation">
            <a:hlinkClick r:id="" action="ppaction://media"/>
            <a:extLst>
              <a:ext uri="{FF2B5EF4-FFF2-40B4-BE49-F238E27FC236}">
                <a16:creationId xmlns:a16="http://schemas.microsoft.com/office/drawing/2014/main" id="{3E165760-3670-EBA6-94DB-FDB8F692C88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820202" y="1935317"/>
            <a:ext cx="3600000" cy="3997943"/>
          </a:xfrm>
          <a:prstGeom prst="rect">
            <a:avLst/>
          </a:prstGeom>
        </p:spPr>
      </p:pic>
      <p:pic>
        <p:nvPicPr>
          <p:cNvPr id="16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4B7D9AF9-25C9-6BDA-469E-8809E3A4EC05}"/>
              </a:ext>
            </a:extLst>
          </p:cNvPr>
          <p:cNvPicPr>
            <a:picLocks noGrp="1" noChangeAspect="1"/>
          </p:cNvPicPr>
          <p:nvPr>
            <p:ph idx="1"/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71799" y="1935317"/>
            <a:ext cx="3600000" cy="3997546"/>
          </a:xfrm>
        </p:spPr>
      </p:pic>
    </p:spTree>
    <p:extLst>
      <p:ext uri="{BB962C8B-B14F-4D97-AF65-F5344CB8AC3E}">
        <p14:creationId xmlns:p14="http://schemas.microsoft.com/office/powerpoint/2010/main" val="2949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0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62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2D Binary Probabilistic Cellular Automata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8083C9-6628-434E-28AA-784F61EF510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89674" y="2516094"/>
                <a:ext cx="3325125" cy="3372877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1800" dirty="0"/>
                  <a:t>Plots for:</a:t>
                </a:r>
              </a:p>
              <a:p>
                <a:pPr marL="285750" indent="-285750">
                  <a:buFont typeface="Calibri" panose="020F0502020204030204" pitchFamily="34" charset="0"/>
                  <a:buChar char="•"/>
                </a:pPr>
                <a:r>
                  <a:rPr lang="en-US" sz="1800" dirty="0"/>
                  <a:t>Spread coefficient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) vs Characteristic variable (m)</a:t>
                </a:r>
              </a:p>
              <a:p>
                <a:pPr marL="285750" indent="-285750">
                  <a:buFont typeface="Calibri" panose="020F0502020204030204" pitchFamily="34" charset="0"/>
                  <a:buChar char="•"/>
                </a:pPr>
                <a:r>
                  <a:rPr lang="en-US" sz="1800" dirty="0"/>
                  <a:t>Spread coefficient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) vs time to learn (n)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8083C9-6628-434E-28AA-784F61EF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89674" y="2516094"/>
                <a:ext cx="3325125" cy="3372877"/>
              </a:xfrm>
              <a:blipFill>
                <a:blip r:embed="rId2"/>
                <a:stretch>
                  <a:fillRect l="-4404" t="-1808" r="-34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009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A10739BF-F33C-8AD4-8FE9-A56E77ADF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20" y="378000"/>
            <a:ext cx="4853931" cy="3240000"/>
          </a:xfrm>
          <a:prstGeom prst="rect">
            <a:avLst/>
          </a:prstGeom>
        </p:spPr>
      </p:pic>
      <p:pic>
        <p:nvPicPr>
          <p:cNvPr id="8" name="Content Placeholder 7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B96A545B-557A-0DC6-3CBF-425A224F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32" y="3618000"/>
            <a:ext cx="4853932" cy="324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7A0FFC-85A0-44D4-AF3C-BA7A79D4CEC3}" type="slidenum">
              <a:rPr lang="en-US" sz="105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735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053-04F1-5D34-0DF0-32883EB5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A363-CA78-0901-9023-658933A3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A4C0-F8F6-6A2D-02D0-E3245D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255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452</Words>
  <Application>Microsoft Office PowerPoint</Application>
  <PresentationFormat>Widescreen</PresentationFormat>
  <Paragraphs>67</Paragraphs>
  <Slides>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Progress Report:  Learning dynamics in a cellular automata model of classroom interaction</vt:lpstr>
      <vt:lpstr>Motivation:</vt:lpstr>
      <vt:lpstr>Previous study:</vt:lpstr>
      <vt:lpstr>System Observables:</vt:lpstr>
      <vt:lpstr>2D Binary Probabilistic Cellular Automata Model</vt:lpstr>
      <vt:lpstr>2D Binary Probabilistic Cellular Automata Model</vt:lpstr>
      <vt:lpstr>2D Binary Probabilistic Cellular Automata Model</vt:lpstr>
      <vt:lpstr>2D Binary Probabilistic Cellular Automata Model</vt:lpstr>
      <vt:lpstr>To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 Ioakim Sy</dc:creator>
  <cp:lastModifiedBy>Clarence Ioakim Sy</cp:lastModifiedBy>
  <cp:revision>6</cp:revision>
  <dcterms:created xsi:type="dcterms:W3CDTF">2023-12-13T01:45:28Z</dcterms:created>
  <dcterms:modified xsi:type="dcterms:W3CDTF">2023-12-13T06:13:19Z</dcterms:modified>
</cp:coreProperties>
</file>