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omments/modernComment_105_A49E1FD1.xml" ContentType="application/vnd.ms-powerpoint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4"/>
  </p:notesMasterIdLst>
  <p:sldIdLst>
    <p:sldId id="256" r:id="rId2"/>
    <p:sldId id="257" r:id="rId3"/>
    <p:sldId id="265" r:id="rId4"/>
    <p:sldId id="258" r:id="rId5"/>
    <p:sldId id="261" r:id="rId6"/>
    <p:sldId id="266" r:id="rId7"/>
    <p:sldId id="259" r:id="rId8"/>
    <p:sldId id="262" r:id="rId9"/>
    <p:sldId id="263" r:id="rId10"/>
    <p:sldId id="267" r:id="rId11"/>
    <p:sldId id="264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7548B66-4D59-985D-85D3-65079295D56B}" name="Clarence Ioakim Sy" initials="CS" userId="S::ctsy@outlook.up.edu.ph::093305ad-f10f-46d1-89a1-774fe872a2d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6335" autoAdjust="0"/>
  </p:normalViewPr>
  <p:slideViewPr>
    <p:cSldViewPr snapToGrid="0">
      <p:cViewPr varScale="1">
        <p:scale>
          <a:sx n="66" d="100"/>
          <a:sy n="66" d="100"/>
        </p:scale>
        <p:origin x="1270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modernComment_105_A49E1FD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9AC6837-1D39-487C-B461-D57E3E38E9D0}" authorId="{57548B66-4D59-985D-85D3-65079295D56B}" created="2023-12-13T08:53:28.927">
    <pc:sldMkLst xmlns:pc="http://schemas.microsoft.com/office/powerpoint/2013/main/command">
      <pc:docMk/>
      <pc:sldMk cId="2761826257" sldId="261"/>
    </pc:sldMkLst>
    <p188:replyLst>
      <p188:reply id="{BFE1A062-6F1A-460E-8431-92BF09C37505}" authorId="{57548B66-4D59-985D-85D3-65079295D56B}" created="2023-12-13T08:53:45.368">
        <p188:txBody>
          <a:bodyPr/>
          <a:lstStyle/>
          <a:p>
            <a:r>
              <a:rPr lang="en-PH"/>
              <a:t>Explain what the variables are</a:t>
            </a:r>
          </a:p>
        </p188:txBody>
      </p188:reply>
    </p188:replyLst>
    <p188:txBody>
      <a:bodyPr/>
      <a:lstStyle/>
      <a:p>
        <a:r>
          <a:rPr lang="en-PH"/>
          <a:t>Get class -&gt; highlight neighborhood -&gt; lambda grid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3F658D-B6E6-48BE-AA6D-0054B612E4FC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FDD4406-47FA-41E5-AE6C-04E9AAD25A36}">
      <dgm:prSet/>
      <dgm:spPr/>
      <dgm:t>
        <a:bodyPr/>
        <a:lstStyle/>
        <a:p>
          <a:r>
            <a:rPr lang="en-US" dirty="0"/>
            <a:t>Learning rate</a:t>
          </a:r>
        </a:p>
      </dgm:t>
    </dgm:pt>
    <dgm:pt modelId="{75995697-E27F-4912-A828-FE86147F0DD7}" type="parTrans" cxnId="{0F659F0F-DA4F-4BA2-8837-D826A3E5DB5B}">
      <dgm:prSet/>
      <dgm:spPr/>
      <dgm:t>
        <a:bodyPr/>
        <a:lstStyle/>
        <a:p>
          <a:endParaRPr lang="en-US"/>
        </a:p>
      </dgm:t>
    </dgm:pt>
    <dgm:pt modelId="{6AEC7A9C-1D01-4E25-8226-B246D0D2E4FE}" type="sibTrans" cxnId="{0F659F0F-DA4F-4BA2-8837-D826A3E5DB5B}">
      <dgm:prSet/>
      <dgm:spPr/>
      <dgm:t>
        <a:bodyPr/>
        <a:lstStyle/>
        <a:p>
          <a:endParaRPr lang="en-US"/>
        </a:p>
      </dgm:t>
    </dgm:pt>
    <dgm:pt modelId="{AC46BC9D-E394-4DD2-9CCA-50CC131B5A8A}">
      <dgm:prSet custT="1"/>
      <dgm:spPr/>
      <dgm:t>
        <a:bodyPr/>
        <a:lstStyle/>
        <a:p>
          <a:r>
            <a:rPr lang="en-US" sz="2000" dirty="0"/>
            <a:t>How does the number of learned students (binary states) or the class average (continuous states) evolve over time?</a:t>
          </a:r>
        </a:p>
      </dgm:t>
    </dgm:pt>
    <dgm:pt modelId="{44D77C92-6398-4F6D-B358-A60077114340}" type="parTrans" cxnId="{4F2ACEBC-93A0-4DF4-8B4B-8548FA52451E}">
      <dgm:prSet/>
      <dgm:spPr/>
      <dgm:t>
        <a:bodyPr/>
        <a:lstStyle/>
        <a:p>
          <a:endParaRPr lang="en-US"/>
        </a:p>
      </dgm:t>
    </dgm:pt>
    <dgm:pt modelId="{A4FFA509-31D8-4AB9-BEF2-43A222144B56}" type="sibTrans" cxnId="{4F2ACEBC-93A0-4DF4-8B4B-8548FA52451E}">
      <dgm:prSet/>
      <dgm:spPr/>
      <dgm:t>
        <a:bodyPr/>
        <a:lstStyle/>
        <a:p>
          <a:endParaRPr lang="en-US"/>
        </a:p>
      </dgm:t>
    </dgm:pt>
    <dgm:pt modelId="{37B3F055-FF09-4464-BB1C-5EAEAEF075AF}">
      <dgm:prSet/>
      <dgm:spPr/>
      <dgm:t>
        <a:bodyPr/>
        <a:lstStyle/>
        <a:p>
          <a:r>
            <a:rPr lang="en-US" dirty="0"/>
            <a:t>Nucleation sites position</a:t>
          </a:r>
        </a:p>
      </dgm:t>
    </dgm:pt>
    <dgm:pt modelId="{CCCF97B7-D678-4F35-86D6-457E6D164093}" type="parTrans" cxnId="{78B7FCE4-D08F-4F4D-B0A2-CF3C529A3F28}">
      <dgm:prSet/>
      <dgm:spPr/>
      <dgm:t>
        <a:bodyPr/>
        <a:lstStyle/>
        <a:p>
          <a:endParaRPr lang="en-US"/>
        </a:p>
      </dgm:t>
    </dgm:pt>
    <dgm:pt modelId="{1B05699E-BEF1-4495-96AC-3E43F7548238}" type="sibTrans" cxnId="{78B7FCE4-D08F-4F4D-B0A2-CF3C529A3F28}">
      <dgm:prSet/>
      <dgm:spPr/>
      <dgm:t>
        <a:bodyPr/>
        <a:lstStyle/>
        <a:p>
          <a:endParaRPr lang="en-US"/>
        </a:p>
      </dgm:t>
    </dgm:pt>
    <dgm:pt modelId="{00D7E641-7E14-47C3-8FC7-FC5F78C58474}">
      <dgm:prSet custT="1"/>
      <dgm:spPr/>
      <dgm:t>
        <a:bodyPr/>
        <a:lstStyle/>
        <a:p>
          <a:r>
            <a:rPr lang="en-US" sz="2000" dirty="0"/>
            <a:t>How does the position of learned/high scoring students affect the learning rate of the class?</a:t>
          </a:r>
        </a:p>
      </dgm:t>
    </dgm:pt>
    <dgm:pt modelId="{766A2A75-F989-4441-9B8A-25108876F87E}" type="parTrans" cxnId="{F7D59E49-D5FD-42E4-8111-E48C4A3D5823}">
      <dgm:prSet/>
      <dgm:spPr/>
      <dgm:t>
        <a:bodyPr/>
        <a:lstStyle/>
        <a:p>
          <a:endParaRPr lang="en-US"/>
        </a:p>
      </dgm:t>
    </dgm:pt>
    <dgm:pt modelId="{0534DB8A-BB0C-4C25-A97B-B8C9ED6EC9A6}" type="sibTrans" cxnId="{F7D59E49-D5FD-42E4-8111-E48C4A3D5823}">
      <dgm:prSet/>
      <dgm:spPr/>
      <dgm:t>
        <a:bodyPr/>
        <a:lstStyle/>
        <a:p>
          <a:endParaRPr lang="en-US"/>
        </a:p>
      </dgm:t>
    </dgm:pt>
    <dgm:pt modelId="{8C7B7D1C-730F-4321-843D-D3AEEAE3F730}">
      <dgm:prSet/>
      <dgm:spPr/>
      <dgm:t>
        <a:bodyPr/>
        <a:lstStyle/>
        <a:p>
          <a:r>
            <a:rPr lang="en-US" dirty="0"/>
            <a:t>Homogeneity</a:t>
          </a:r>
        </a:p>
      </dgm:t>
    </dgm:pt>
    <dgm:pt modelId="{16D7CE83-E8E6-44F5-82F5-5317862E037E}" type="parTrans" cxnId="{B3901F77-8CD1-4BF7-9268-12FEC5F3CA90}">
      <dgm:prSet/>
      <dgm:spPr/>
      <dgm:t>
        <a:bodyPr/>
        <a:lstStyle/>
        <a:p>
          <a:endParaRPr lang="en-US"/>
        </a:p>
      </dgm:t>
    </dgm:pt>
    <dgm:pt modelId="{AF3768A8-16E3-4A43-AE3D-1B1D2BDF97C3}" type="sibTrans" cxnId="{B3901F77-8CD1-4BF7-9268-12FEC5F3CA90}">
      <dgm:prSet/>
      <dgm:spPr/>
      <dgm:t>
        <a:bodyPr/>
        <a:lstStyle/>
        <a:p>
          <a:endParaRPr lang="en-US"/>
        </a:p>
      </dgm:t>
    </dgm:pt>
    <dgm:pt modelId="{9A6A5F59-FF50-4916-A23C-E4F3DEC34979}">
      <dgm:prSet custT="1"/>
      <dgm:spPr/>
      <dgm:t>
        <a:bodyPr/>
        <a:lstStyle/>
        <a:p>
          <a:r>
            <a:rPr lang="en-US" sz="1800" dirty="0"/>
            <a:t>How does the spatial aptitude homogeneity affect the learning rate of the class?</a:t>
          </a:r>
        </a:p>
      </dgm:t>
    </dgm:pt>
    <dgm:pt modelId="{EFDCDBA0-46E6-4F36-AD6D-1D24D80D7AA1}" type="parTrans" cxnId="{A5006151-DF72-4E4B-B3BF-7BE3DB8C4501}">
      <dgm:prSet/>
      <dgm:spPr/>
      <dgm:t>
        <a:bodyPr/>
        <a:lstStyle/>
        <a:p>
          <a:endParaRPr lang="en-US"/>
        </a:p>
      </dgm:t>
    </dgm:pt>
    <dgm:pt modelId="{83974ABB-8D37-4BDF-82E8-A2EB01BCBF69}" type="sibTrans" cxnId="{A5006151-DF72-4E4B-B3BF-7BE3DB8C4501}">
      <dgm:prSet/>
      <dgm:spPr/>
      <dgm:t>
        <a:bodyPr/>
        <a:lstStyle/>
        <a:p>
          <a:endParaRPr lang="en-US"/>
        </a:p>
      </dgm:t>
    </dgm:pt>
    <dgm:pt modelId="{CD4E005F-3BA1-4702-8E50-37E9EF983DDE}">
      <dgm:prSet custT="1"/>
      <dgm:spPr/>
      <dgm:t>
        <a:bodyPr/>
        <a:lstStyle/>
        <a:p>
          <a:r>
            <a:rPr lang="en-US" sz="1800" dirty="0"/>
            <a:t>How does the social aspect affect the classroom (Watts–</a:t>
          </a:r>
          <a:r>
            <a:rPr lang="en-US" sz="1800" dirty="0" err="1"/>
            <a:t>Strogatz</a:t>
          </a:r>
          <a:r>
            <a:rPr lang="en-US" sz="1800" dirty="0"/>
            <a:t> model) dynamics</a:t>
          </a:r>
        </a:p>
      </dgm:t>
    </dgm:pt>
    <dgm:pt modelId="{58A96709-D519-456C-885B-0FA964616404}" type="parTrans" cxnId="{98528E90-19AC-4628-92BA-7A3C872CA34A}">
      <dgm:prSet/>
      <dgm:spPr/>
      <dgm:t>
        <a:bodyPr/>
        <a:lstStyle/>
        <a:p>
          <a:endParaRPr lang="en-US"/>
        </a:p>
      </dgm:t>
    </dgm:pt>
    <dgm:pt modelId="{6E1FB586-FDB9-4113-BFE2-6F1DC7F121B7}" type="sibTrans" cxnId="{98528E90-19AC-4628-92BA-7A3C872CA34A}">
      <dgm:prSet/>
      <dgm:spPr/>
      <dgm:t>
        <a:bodyPr/>
        <a:lstStyle/>
        <a:p>
          <a:endParaRPr lang="en-US"/>
        </a:p>
      </dgm:t>
    </dgm:pt>
    <dgm:pt modelId="{C54A7760-4366-4BA7-B0FD-9A47153A3859}" type="pres">
      <dgm:prSet presAssocID="{183F658D-B6E6-48BE-AA6D-0054B612E4FC}" presName="Name0" presStyleCnt="0">
        <dgm:presLayoutVars>
          <dgm:dir/>
          <dgm:animLvl val="lvl"/>
          <dgm:resizeHandles val="exact"/>
        </dgm:presLayoutVars>
      </dgm:prSet>
      <dgm:spPr/>
    </dgm:pt>
    <dgm:pt modelId="{EF51F45A-7FBC-40B7-AA60-EB6EE307D391}" type="pres">
      <dgm:prSet presAssocID="{CFDD4406-47FA-41E5-AE6C-04E9AAD25A36}" presName="linNode" presStyleCnt="0"/>
      <dgm:spPr/>
    </dgm:pt>
    <dgm:pt modelId="{648CFC74-82F6-4E68-9843-F296E9C04D82}" type="pres">
      <dgm:prSet presAssocID="{CFDD4406-47FA-41E5-AE6C-04E9AAD25A36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EF2A5560-4978-4C90-9B22-9F69917C414F}" type="pres">
      <dgm:prSet presAssocID="{CFDD4406-47FA-41E5-AE6C-04E9AAD25A36}" presName="descendantText" presStyleLbl="alignAccFollowNode1" presStyleIdx="0" presStyleCnt="3">
        <dgm:presLayoutVars>
          <dgm:bulletEnabled val="1"/>
        </dgm:presLayoutVars>
      </dgm:prSet>
      <dgm:spPr/>
    </dgm:pt>
    <dgm:pt modelId="{7B7EC6D0-343D-40E0-AD73-6FA4F0334F4E}" type="pres">
      <dgm:prSet presAssocID="{6AEC7A9C-1D01-4E25-8226-B246D0D2E4FE}" presName="sp" presStyleCnt="0"/>
      <dgm:spPr/>
    </dgm:pt>
    <dgm:pt modelId="{9DA77A1A-F26A-4074-9A48-B5E52E8EF0E6}" type="pres">
      <dgm:prSet presAssocID="{37B3F055-FF09-4464-BB1C-5EAEAEF075AF}" presName="linNode" presStyleCnt="0"/>
      <dgm:spPr/>
    </dgm:pt>
    <dgm:pt modelId="{10DBD6BB-2828-4E12-86ED-7E8F17A33928}" type="pres">
      <dgm:prSet presAssocID="{37B3F055-FF09-4464-BB1C-5EAEAEF075AF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BF570F4F-CD7E-40EE-B188-1F0096C3A6ED}" type="pres">
      <dgm:prSet presAssocID="{37B3F055-FF09-4464-BB1C-5EAEAEF075AF}" presName="descendantText" presStyleLbl="alignAccFollowNode1" presStyleIdx="1" presStyleCnt="3">
        <dgm:presLayoutVars>
          <dgm:bulletEnabled val="1"/>
        </dgm:presLayoutVars>
      </dgm:prSet>
      <dgm:spPr/>
    </dgm:pt>
    <dgm:pt modelId="{9DC0DBBF-2EA9-4443-A242-070549A6A8DE}" type="pres">
      <dgm:prSet presAssocID="{1B05699E-BEF1-4495-96AC-3E43F7548238}" presName="sp" presStyleCnt="0"/>
      <dgm:spPr/>
    </dgm:pt>
    <dgm:pt modelId="{E8D112EF-F2DD-4556-A43D-3446221FF630}" type="pres">
      <dgm:prSet presAssocID="{8C7B7D1C-730F-4321-843D-D3AEEAE3F730}" presName="linNode" presStyleCnt="0"/>
      <dgm:spPr/>
    </dgm:pt>
    <dgm:pt modelId="{D498137B-4C1A-42E4-AAF6-2720CCB4BBB1}" type="pres">
      <dgm:prSet presAssocID="{8C7B7D1C-730F-4321-843D-D3AEEAE3F730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DDEAD7B9-174E-4B85-9E31-C4487C5C4098}" type="pres">
      <dgm:prSet presAssocID="{8C7B7D1C-730F-4321-843D-D3AEEAE3F730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14B47505-E061-4A01-AC0B-AE8E62F27FAB}" type="presOf" srcId="{37B3F055-FF09-4464-BB1C-5EAEAEF075AF}" destId="{10DBD6BB-2828-4E12-86ED-7E8F17A33928}" srcOrd="0" destOrd="0" presId="urn:microsoft.com/office/officeart/2005/8/layout/vList5"/>
    <dgm:cxn modelId="{D96A440A-CB89-46E7-B36D-2CF6E1D3DC13}" type="presOf" srcId="{AC46BC9D-E394-4DD2-9CCA-50CC131B5A8A}" destId="{EF2A5560-4978-4C90-9B22-9F69917C414F}" srcOrd="0" destOrd="0" presId="urn:microsoft.com/office/officeart/2005/8/layout/vList5"/>
    <dgm:cxn modelId="{0F659F0F-DA4F-4BA2-8837-D826A3E5DB5B}" srcId="{183F658D-B6E6-48BE-AA6D-0054B612E4FC}" destId="{CFDD4406-47FA-41E5-AE6C-04E9AAD25A36}" srcOrd="0" destOrd="0" parTransId="{75995697-E27F-4912-A828-FE86147F0DD7}" sibTransId="{6AEC7A9C-1D01-4E25-8226-B246D0D2E4FE}"/>
    <dgm:cxn modelId="{97E25414-5F3C-42BA-A524-6934D129B5C4}" type="presOf" srcId="{8C7B7D1C-730F-4321-843D-D3AEEAE3F730}" destId="{D498137B-4C1A-42E4-AAF6-2720CCB4BBB1}" srcOrd="0" destOrd="0" presId="urn:microsoft.com/office/officeart/2005/8/layout/vList5"/>
    <dgm:cxn modelId="{9A6ECD15-F387-426A-812A-03BF4BF40F0F}" type="presOf" srcId="{00D7E641-7E14-47C3-8FC7-FC5F78C58474}" destId="{BF570F4F-CD7E-40EE-B188-1F0096C3A6ED}" srcOrd="0" destOrd="0" presId="urn:microsoft.com/office/officeart/2005/8/layout/vList5"/>
    <dgm:cxn modelId="{F7D59E49-D5FD-42E4-8111-E48C4A3D5823}" srcId="{37B3F055-FF09-4464-BB1C-5EAEAEF075AF}" destId="{00D7E641-7E14-47C3-8FC7-FC5F78C58474}" srcOrd="0" destOrd="0" parTransId="{766A2A75-F989-4441-9B8A-25108876F87E}" sibTransId="{0534DB8A-BB0C-4C25-A97B-B8C9ED6EC9A6}"/>
    <dgm:cxn modelId="{2A6DC76D-33EC-4775-87AE-23F147DB3200}" type="presOf" srcId="{CD4E005F-3BA1-4702-8E50-37E9EF983DDE}" destId="{DDEAD7B9-174E-4B85-9E31-C4487C5C4098}" srcOrd="0" destOrd="1" presId="urn:microsoft.com/office/officeart/2005/8/layout/vList5"/>
    <dgm:cxn modelId="{A5006151-DF72-4E4B-B3BF-7BE3DB8C4501}" srcId="{8C7B7D1C-730F-4321-843D-D3AEEAE3F730}" destId="{9A6A5F59-FF50-4916-A23C-E4F3DEC34979}" srcOrd="0" destOrd="0" parTransId="{EFDCDBA0-46E6-4F36-AD6D-1D24D80D7AA1}" sibTransId="{83974ABB-8D37-4BDF-82E8-A2EB01BCBF69}"/>
    <dgm:cxn modelId="{B3901F77-8CD1-4BF7-9268-12FEC5F3CA90}" srcId="{183F658D-B6E6-48BE-AA6D-0054B612E4FC}" destId="{8C7B7D1C-730F-4321-843D-D3AEEAE3F730}" srcOrd="2" destOrd="0" parTransId="{16D7CE83-E8E6-44F5-82F5-5317862E037E}" sibTransId="{AF3768A8-16E3-4A43-AE3D-1B1D2BDF97C3}"/>
    <dgm:cxn modelId="{7C2A7C89-B974-41B3-A8C5-A92BE396E7BB}" type="presOf" srcId="{9A6A5F59-FF50-4916-A23C-E4F3DEC34979}" destId="{DDEAD7B9-174E-4B85-9E31-C4487C5C4098}" srcOrd="0" destOrd="0" presId="urn:microsoft.com/office/officeart/2005/8/layout/vList5"/>
    <dgm:cxn modelId="{98528E90-19AC-4628-92BA-7A3C872CA34A}" srcId="{8C7B7D1C-730F-4321-843D-D3AEEAE3F730}" destId="{CD4E005F-3BA1-4702-8E50-37E9EF983DDE}" srcOrd="1" destOrd="0" parTransId="{58A96709-D519-456C-885B-0FA964616404}" sibTransId="{6E1FB586-FDB9-4113-BFE2-6F1DC7F121B7}"/>
    <dgm:cxn modelId="{4F2ACEBC-93A0-4DF4-8B4B-8548FA52451E}" srcId="{CFDD4406-47FA-41E5-AE6C-04E9AAD25A36}" destId="{AC46BC9D-E394-4DD2-9CCA-50CC131B5A8A}" srcOrd="0" destOrd="0" parTransId="{44D77C92-6398-4F6D-B358-A60077114340}" sibTransId="{A4FFA509-31D8-4AB9-BEF2-43A222144B56}"/>
    <dgm:cxn modelId="{78B7FCE4-D08F-4F4D-B0A2-CF3C529A3F28}" srcId="{183F658D-B6E6-48BE-AA6D-0054B612E4FC}" destId="{37B3F055-FF09-4464-BB1C-5EAEAEF075AF}" srcOrd="1" destOrd="0" parTransId="{CCCF97B7-D678-4F35-86D6-457E6D164093}" sibTransId="{1B05699E-BEF1-4495-96AC-3E43F7548238}"/>
    <dgm:cxn modelId="{2682DDE7-FA3F-4488-8673-9A2134DAD2BB}" type="presOf" srcId="{183F658D-B6E6-48BE-AA6D-0054B612E4FC}" destId="{C54A7760-4366-4BA7-B0FD-9A47153A3859}" srcOrd="0" destOrd="0" presId="urn:microsoft.com/office/officeart/2005/8/layout/vList5"/>
    <dgm:cxn modelId="{D598B2F2-EA95-4E94-BA8B-7AB50A31934C}" type="presOf" srcId="{CFDD4406-47FA-41E5-AE6C-04E9AAD25A36}" destId="{648CFC74-82F6-4E68-9843-F296E9C04D82}" srcOrd="0" destOrd="0" presId="urn:microsoft.com/office/officeart/2005/8/layout/vList5"/>
    <dgm:cxn modelId="{4336596D-6F25-4D57-A5CF-BFEC0A7B5E70}" type="presParOf" srcId="{C54A7760-4366-4BA7-B0FD-9A47153A3859}" destId="{EF51F45A-7FBC-40B7-AA60-EB6EE307D391}" srcOrd="0" destOrd="0" presId="urn:microsoft.com/office/officeart/2005/8/layout/vList5"/>
    <dgm:cxn modelId="{B9305AF5-C8C3-4A79-995F-E7653DB1214F}" type="presParOf" srcId="{EF51F45A-7FBC-40B7-AA60-EB6EE307D391}" destId="{648CFC74-82F6-4E68-9843-F296E9C04D82}" srcOrd="0" destOrd="0" presId="urn:microsoft.com/office/officeart/2005/8/layout/vList5"/>
    <dgm:cxn modelId="{AA6FF61B-44DF-42D1-AE38-D41C33C8E50C}" type="presParOf" srcId="{EF51F45A-7FBC-40B7-AA60-EB6EE307D391}" destId="{EF2A5560-4978-4C90-9B22-9F69917C414F}" srcOrd="1" destOrd="0" presId="urn:microsoft.com/office/officeart/2005/8/layout/vList5"/>
    <dgm:cxn modelId="{196A3744-632B-44BE-9F96-5203DC31C6C2}" type="presParOf" srcId="{C54A7760-4366-4BA7-B0FD-9A47153A3859}" destId="{7B7EC6D0-343D-40E0-AD73-6FA4F0334F4E}" srcOrd="1" destOrd="0" presId="urn:microsoft.com/office/officeart/2005/8/layout/vList5"/>
    <dgm:cxn modelId="{CAC447FE-8BD7-4F4F-9013-67609982101D}" type="presParOf" srcId="{C54A7760-4366-4BA7-B0FD-9A47153A3859}" destId="{9DA77A1A-F26A-4074-9A48-B5E52E8EF0E6}" srcOrd="2" destOrd="0" presId="urn:microsoft.com/office/officeart/2005/8/layout/vList5"/>
    <dgm:cxn modelId="{59CD2DF7-DFF3-4A3B-8716-D6391960FD49}" type="presParOf" srcId="{9DA77A1A-F26A-4074-9A48-B5E52E8EF0E6}" destId="{10DBD6BB-2828-4E12-86ED-7E8F17A33928}" srcOrd="0" destOrd="0" presId="urn:microsoft.com/office/officeart/2005/8/layout/vList5"/>
    <dgm:cxn modelId="{CB82D032-2C5B-4937-852C-A68D674306EB}" type="presParOf" srcId="{9DA77A1A-F26A-4074-9A48-B5E52E8EF0E6}" destId="{BF570F4F-CD7E-40EE-B188-1F0096C3A6ED}" srcOrd="1" destOrd="0" presId="urn:microsoft.com/office/officeart/2005/8/layout/vList5"/>
    <dgm:cxn modelId="{C17B53AB-A42C-4DAB-9B56-36FD0C96AC44}" type="presParOf" srcId="{C54A7760-4366-4BA7-B0FD-9A47153A3859}" destId="{9DC0DBBF-2EA9-4443-A242-070549A6A8DE}" srcOrd="3" destOrd="0" presId="urn:microsoft.com/office/officeart/2005/8/layout/vList5"/>
    <dgm:cxn modelId="{32DF61B3-875D-4857-B74E-C50D6F809C28}" type="presParOf" srcId="{C54A7760-4366-4BA7-B0FD-9A47153A3859}" destId="{E8D112EF-F2DD-4556-A43D-3446221FF630}" srcOrd="4" destOrd="0" presId="urn:microsoft.com/office/officeart/2005/8/layout/vList5"/>
    <dgm:cxn modelId="{D3764C4A-FA26-4385-9997-E74B1DA7472E}" type="presParOf" srcId="{E8D112EF-F2DD-4556-A43D-3446221FF630}" destId="{D498137B-4C1A-42E4-AAF6-2720CCB4BBB1}" srcOrd="0" destOrd="0" presId="urn:microsoft.com/office/officeart/2005/8/layout/vList5"/>
    <dgm:cxn modelId="{D2FC7003-368C-467B-AF61-CAB299FBB185}" type="presParOf" srcId="{E8D112EF-F2DD-4556-A43D-3446221FF630}" destId="{DDEAD7B9-174E-4B85-9E31-C4487C5C409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2A5560-4978-4C90-9B22-9F69917C414F}">
      <dsp:nvSpPr>
        <dsp:cNvPr id="0" name=""/>
        <dsp:cNvSpPr/>
      </dsp:nvSpPr>
      <dsp:spPr>
        <a:xfrm rot="5400000">
          <a:off x="6351662" y="-2606777"/>
          <a:ext cx="976098" cy="643737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How does the number of learned students (binary states) or the class average (continuous states) evolve over time?</a:t>
          </a:r>
        </a:p>
      </dsp:txBody>
      <dsp:txXfrm rot="-5400000">
        <a:off x="3621024" y="171510"/>
        <a:ext cx="6389727" cy="880800"/>
      </dsp:txXfrm>
    </dsp:sp>
    <dsp:sp modelId="{648CFC74-82F6-4E68-9843-F296E9C04D82}">
      <dsp:nvSpPr>
        <dsp:cNvPr id="0" name=""/>
        <dsp:cNvSpPr/>
      </dsp:nvSpPr>
      <dsp:spPr>
        <a:xfrm>
          <a:off x="0" y="1848"/>
          <a:ext cx="3621024" cy="122012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Learning rate</a:t>
          </a:r>
        </a:p>
      </dsp:txBody>
      <dsp:txXfrm>
        <a:off x="59561" y="61409"/>
        <a:ext cx="3501902" cy="1101001"/>
      </dsp:txXfrm>
    </dsp:sp>
    <dsp:sp modelId="{BF570F4F-CD7E-40EE-B188-1F0096C3A6ED}">
      <dsp:nvSpPr>
        <dsp:cNvPr id="0" name=""/>
        <dsp:cNvSpPr/>
      </dsp:nvSpPr>
      <dsp:spPr>
        <a:xfrm rot="5400000">
          <a:off x="6351662" y="-1325648"/>
          <a:ext cx="976098" cy="6437376"/>
        </a:xfrm>
        <a:prstGeom prst="round2SameRect">
          <a:avLst/>
        </a:prstGeom>
        <a:solidFill>
          <a:schemeClr val="accent2">
            <a:tint val="40000"/>
            <a:alpha val="90000"/>
            <a:hueOff val="-928920"/>
            <a:satOff val="1961"/>
            <a:lumOff val="202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928920"/>
              <a:satOff val="1961"/>
              <a:lumOff val="2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How does the position of learned/high scoring students affect the learning rate of the class?</a:t>
          </a:r>
        </a:p>
      </dsp:txBody>
      <dsp:txXfrm rot="-5400000">
        <a:off x="3621024" y="1452639"/>
        <a:ext cx="6389727" cy="880800"/>
      </dsp:txXfrm>
    </dsp:sp>
    <dsp:sp modelId="{10DBD6BB-2828-4E12-86ED-7E8F17A33928}">
      <dsp:nvSpPr>
        <dsp:cNvPr id="0" name=""/>
        <dsp:cNvSpPr/>
      </dsp:nvSpPr>
      <dsp:spPr>
        <a:xfrm>
          <a:off x="0" y="1282978"/>
          <a:ext cx="3621024" cy="1220123"/>
        </a:xfrm>
        <a:prstGeom prst="roundRect">
          <a:avLst/>
        </a:prstGeom>
        <a:solidFill>
          <a:schemeClr val="accent2">
            <a:hueOff val="-665912"/>
            <a:satOff val="-293"/>
            <a:lumOff val="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Nucleation sites position</a:t>
          </a:r>
        </a:p>
      </dsp:txBody>
      <dsp:txXfrm>
        <a:off x="59561" y="1342539"/>
        <a:ext cx="3501902" cy="1101001"/>
      </dsp:txXfrm>
    </dsp:sp>
    <dsp:sp modelId="{DDEAD7B9-174E-4B85-9E31-C4487C5C4098}">
      <dsp:nvSpPr>
        <dsp:cNvPr id="0" name=""/>
        <dsp:cNvSpPr/>
      </dsp:nvSpPr>
      <dsp:spPr>
        <a:xfrm rot="5400000">
          <a:off x="6351662" y="-44518"/>
          <a:ext cx="976098" cy="6437376"/>
        </a:xfrm>
        <a:prstGeom prst="round2SameRect">
          <a:avLst/>
        </a:prstGeom>
        <a:solidFill>
          <a:schemeClr val="accent2">
            <a:tint val="40000"/>
            <a:alpha val="90000"/>
            <a:hueOff val="-1857840"/>
            <a:satOff val="3922"/>
            <a:lumOff val="404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1857840"/>
              <a:satOff val="3922"/>
              <a:lumOff val="4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How does the spatial aptitude homogeneity affect the learning rate of the class?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How does the social aspect affect the classroom (Watts–</a:t>
          </a:r>
          <a:r>
            <a:rPr lang="en-US" sz="1800" kern="1200" dirty="0" err="1"/>
            <a:t>Strogatz</a:t>
          </a:r>
          <a:r>
            <a:rPr lang="en-US" sz="1800" kern="1200" dirty="0"/>
            <a:t> model) dynamics</a:t>
          </a:r>
        </a:p>
      </dsp:txBody>
      <dsp:txXfrm rot="-5400000">
        <a:off x="3621024" y="2733769"/>
        <a:ext cx="6389727" cy="880800"/>
      </dsp:txXfrm>
    </dsp:sp>
    <dsp:sp modelId="{D498137B-4C1A-42E4-AAF6-2720CCB4BBB1}">
      <dsp:nvSpPr>
        <dsp:cNvPr id="0" name=""/>
        <dsp:cNvSpPr/>
      </dsp:nvSpPr>
      <dsp:spPr>
        <a:xfrm>
          <a:off x="0" y="2564107"/>
          <a:ext cx="3621024" cy="1220123"/>
        </a:xfrm>
        <a:prstGeom prst="roundRect">
          <a:avLst/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Homogeneity</a:t>
          </a:r>
        </a:p>
      </dsp:txBody>
      <dsp:txXfrm>
        <a:off x="59561" y="2623668"/>
        <a:ext cx="3501902" cy="11010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B5BCB-8D6E-4195-A825-B13AF59DD58F}" type="datetimeFigureOut">
              <a:rPr lang="en-PH" smtClean="0"/>
              <a:t>02/12/2024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5B9C7-E64D-4A9E-9341-1BC2A2DA8DC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98599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PH" dirty="0"/>
              <a:t>Uses a neural network to predict the outcome of the classroom based on the initial seating arrangement and aptitude levels of the students</a:t>
            </a:r>
          </a:p>
          <a:p>
            <a:pPr lvl="1"/>
            <a:endParaRPr lang="en-PH" dirty="0"/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Sixty-eight (68) experimental lectures framed on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Eric Mazur’s Peer Instruction Method [5] were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conducted in 9 learning institutions to investigate the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effect of seating arrangement on students’ learning.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Of these, 20 lectures were done involving college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students and the remaining 48 lectures with high</a:t>
            </a:r>
          </a:p>
          <a:p>
            <a:pPr algn="l"/>
            <a:r>
              <a:rPr lang="en-PH" sz="1800" b="0" i="0" u="none" strike="noStrike" baseline="0" dirty="0">
                <a:latin typeface="Times New Roman" panose="02020603050405020304" pitchFamily="18" charset="0"/>
              </a:rPr>
              <a:t>school students.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5B9C7-E64D-4A9E-9341-1BC2A2DA8DCC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99052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5B9C7-E64D-4A9E-9341-1BC2A2DA8DCC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27894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70000"/>
                  </a:lnSpc>
                </a:pPr>
                <a:r>
                  <a:rPr lang="en-PH" sz="2400" dirty="0"/>
                  <a:t>Each student belongs to a 3x3 neighborhood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PH" sz="2400" dirty="0"/>
                  <a:t> (Moore neighborhood) with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PH" sz="2400" dirty="0"/>
                  <a:t> chance from learning from their neighbors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PH" sz="2400" b="0" dirty="0"/>
                  <a:t> with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PH" sz="2400" b="0" dirty="0"/>
              </a:p>
              <a:p>
                <a:pPr lvl="1">
                  <a:lnSpc>
                    <a:spcPct val="170000"/>
                  </a:lnSpc>
                </a:pPr>
                <a:r>
                  <a:rPr lang="en-PH" sz="2000" dirty="0"/>
                  <a:t>Note: student of interest is set to be the center of the neighborhood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PH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PH" sz="2000" b="0" dirty="0"/>
                  <a:t>)</a:t>
                </a:r>
                <a:endParaRPr lang="en-PH" dirty="0"/>
              </a:p>
              <a:p>
                <a:endParaRPr lang="en-PH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70000"/>
                  </a:lnSpc>
                </a:pPr>
                <a:r>
                  <a:rPr lang="en-PH" sz="2400" dirty="0"/>
                  <a:t>Each student belongs to a 3x3 neighborhood </a:t>
                </a:r>
                <a:r>
                  <a:rPr lang="en-PH" sz="2400" b="0" i="0">
                    <a:latin typeface="Cambria Math" panose="02040503050406030204" pitchFamily="18" charset="0"/>
                  </a:rPr>
                  <a:t>𝑁</a:t>
                </a:r>
                <a:r>
                  <a:rPr lang="en-PH" sz="2400" dirty="0"/>
                  <a:t> (Moore neighborhood) with a </a:t>
                </a:r>
                <a:r>
                  <a:rPr lang="en-PH" sz="2400" b="0" i="0">
                    <a:latin typeface="Cambria Math" panose="02040503050406030204" pitchFamily="18" charset="0"/>
                  </a:rPr>
                  <a:t>𝜆_𝑖</a:t>
                </a:r>
                <a:r>
                  <a:rPr lang="en-PH" sz="2400" dirty="0"/>
                  <a:t> chance from learning from their neighbors </a:t>
                </a:r>
                <a:r>
                  <a:rPr lang="en-PH" sz="2400" b="0" i="0">
                    <a:latin typeface="Cambria Math" panose="02040503050406030204" pitchFamily="18" charset="0"/>
                  </a:rPr>
                  <a:t>𝑛_𝑖</a:t>
                </a:r>
                <a:r>
                  <a:rPr lang="en-PH" sz="2400" b="0" dirty="0"/>
                  <a:t> with state </a:t>
                </a:r>
                <a:r>
                  <a:rPr lang="en-PH" sz="2400" b="0" i="0">
                    <a:latin typeface="Cambria Math" panose="02040503050406030204" pitchFamily="18" charset="0"/>
                  </a:rPr>
                  <a:t>𝑆_𝑖</a:t>
                </a:r>
                <a:endParaRPr lang="en-PH" sz="2400" b="0" dirty="0"/>
              </a:p>
              <a:p>
                <a:pPr lvl="1">
                  <a:lnSpc>
                    <a:spcPct val="170000"/>
                  </a:lnSpc>
                </a:pPr>
                <a:r>
                  <a:rPr lang="en-PH" sz="2000" dirty="0"/>
                  <a:t>Note: student of interest is set to be the center of the neighborhood (</a:t>
                </a:r>
                <a:r>
                  <a:rPr lang="en-PH" sz="2000" b="0" i="0">
                    <a:latin typeface="Cambria Math" panose="02040503050406030204" pitchFamily="18" charset="0"/>
                  </a:rPr>
                  <a:t>𝑛_5</a:t>
                </a:r>
                <a:r>
                  <a:rPr lang="en-PH" sz="2000" b="0" dirty="0"/>
                  <a:t>)</a:t>
                </a:r>
                <a:endParaRPr lang="en-PH" dirty="0"/>
              </a:p>
              <a:p>
                <a:endParaRPr lang="en-PH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5B9C7-E64D-4A9E-9341-1BC2A2DA8DCC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27483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7423C-156C-C2F6-11E4-C72793F24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EAB04C-55D7-434B-5B40-633879CE39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454EFAF1-E97F-0F24-185D-6DE81BC82A0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70000"/>
                  </a:lnSpc>
                </a:pPr>
                <a:r>
                  <a:rPr lang="en-PH" sz="2400" dirty="0"/>
                  <a:t>Each student belongs to a 3x3 neighborhood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PH" sz="2400" dirty="0"/>
                  <a:t> (Moore neighborhood) with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PH" sz="2400" dirty="0"/>
                  <a:t> chance from learning from their neighbors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PH" sz="2400" b="0" dirty="0"/>
                  <a:t> with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PH" sz="2400" b="0" dirty="0"/>
              </a:p>
              <a:p>
                <a:pPr lvl="1">
                  <a:lnSpc>
                    <a:spcPct val="170000"/>
                  </a:lnSpc>
                </a:pPr>
                <a:r>
                  <a:rPr lang="en-PH" sz="2000" dirty="0"/>
                  <a:t>Note: student of interest is set to be the center of the neighborhood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PH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PH" sz="2000" b="0" dirty="0"/>
                  <a:t>)</a:t>
                </a:r>
                <a:endParaRPr lang="en-PH" dirty="0"/>
              </a:p>
              <a:p>
                <a:endParaRPr lang="en-PH" dirty="0"/>
              </a:p>
            </p:txBody>
          </p:sp>
        </mc:Choice>
        <mc:Fallback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454EFAF1-E97F-0F24-185D-6DE81BC82A0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70000"/>
                  </a:lnSpc>
                </a:pPr>
                <a:r>
                  <a:rPr lang="en-PH" sz="2400" dirty="0"/>
                  <a:t>Each student belongs to a 3x3 neighborhood </a:t>
                </a:r>
                <a:r>
                  <a:rPr lang="en-PH" sz="2400" b="0" i="0">
                    <a:latin typeface="Cambria Math" panose="02040503050406030204" pitchFamily="18" charset="0"/>
                  </a:rPr>
                  <a:t>𝑁</a:t>
                </a:r>
                <a:r>
                  <a:rPr lang="en-PH" sz="2400" dirty="0"/>
                  <a:t> (Moore neighborhood) with a </a:t>
                </a:r>
                <a:r>
                  <a:rPr lang="en-PH" sz="2400" b="0" i="0">
                    <a:latin typeface="Cambria Math" panose="02040503050406030204" pitchFamily="18" charset="0"/>
                  </a:rPr>
                  <a:t>𝜆_𝑖</a:t>
                </a:r>
                <a:r>
                  <a:rPr lang="en-PH" sz="2400" dirty="0"/>
                  <a:t> chance from learning from their neighbors </a:t>
                </a:r>
                <a:r>
                  <a:rPr lang="en-PH" sz="2400" b="0" i="0">
                    <a:latin typeface="Cambria Math" panose="02040503050406030204" pitchFamily="18" charset="0"/>
                  </a:rPr>
                  <a:t>𝑛_𝑖</a:t>
                </a:r>
                <a:r>
                  <a:rPr lang="en-PH" sz="2400" b="0" dirty="0"/>
                  <a:t> with state </a:t>
                </a:r>
                <a:r>
                  <a:rPr lang="en-PH" sz="2400" b="0" i="0">
                    <a:latin typeface="Cambria Math" panose="02040503050406030204" pitchFamily="18" charset="0"/>
                  </a:rPr>
                  <a:t>𝑆_𝑖</a:t>
                </a:r>
                <a:endParaRPr lang="en-PH" sz="2400" b="0" dirty="0"/>
              </a:p>
              <a:p>
                <a:pPr lvl="1">
                  <a:lnSpc>
                    <a:spcPct val="170000"/>
                  </a:lnSpc>
                </a:pPr>
                <a:r>
                  <a:rPr lang="en-PH" sz="2000" dirty="0"/>
                  <a:t>Note: student of interest is set to be the center of the neighborhood (</a:t>
                </a:r>
                <a:r>
                  <a:rPr lang="en-PH" sz="2000" b="0" i="0">
                    <a:latin typeface="Cambria Math" panose="02040503050406030204" pitchFamily="18" charset="0"/>
                  </a:rPr>
                  <a:t>𝑛_5</a:t>
                </a:r>
                <a:r>
                  <a:rPr lang="en-PH" sz="2000" b="0" dirty="0"/>
                  <a:t>)</a:t>
                </a:r>
                <a:endParaRPr lang="en-PH" dirty="0"/>
              </a:p>
              <a:p>
                <a:endParaRPr lang="en-PH" dirty="0"/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440B3-12B0-6F58-D906-EC262F3372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5B9C7-E64D-4A9E-9341-1BC2A2DA8DCC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21042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Parameters we get from each simulation:</a:t>
            </a:r>
          </a:p>
          <a:p>
            <a:r>
              <a:rPr lang="en-PH" dirty="0"/>
              <a:t>Number of generations to saturate the class (normalized to the number of students in the class): learned/max</a:t>
            </a:r>
          </a:p>
          <a:p>
            <a:r>
              <a:rPr lang="en-PH" dirty="0"/>
              <a:t>Characteristic variable (m). Taken as the exponent of the fitted line y=</a:t>
            </a:r>
            <a:r>
              <a:rPr lang="en-PH" dirty="0" err="1"/>
              <a:t>ax^</a:t>
            </a:r>
            <a:r>
              <a:rPr lang="en-PH" b="1" i="0" u="none" dirty="0" err="1"/>
              <a:t>b</a:t>
            </a:r>
            <a:endParaRPr lang="en-PH" b="1" i="0" u="none" dirty="0"/>
          </a:p>
          <a:p>
            <a:r>
              <a:rPr lang="en-PH" b="0" i="0" u="none" dirty="0"/>
              <a:t>The fitting of the data ends at 50%, so that the it only measures the spreading before the finite size effects kicks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5B9C7-E64D-4A9E-9341-1BC2A2DA8DCC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63249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err="1"/>
              <a:t>Errorbars</a:t>
            </a:r>
            <a:r>
              <a:rPr lang="en-PH" dirty="0"/>
              <a:t>: from 5 independent runs, we take the mean to be the best  estimate, and the standard deviation of means (std(params)/length(params)) to be the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5B9C7-E64D-4A9E-9341-1BC2A2DA8DCC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41581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733EAD-3FE7-81C4-573F-A690DB6AF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80C4CD-B421-8B51-6DED-E08BB46D59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544184-F45A-0C06-E928-051148DCEB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err="1"/>
              <a:t>Errorbars</a:t>
            </a:r>
            <a:r>
              <a:rPr lang="en-PH" dirty="0"/>
              <a:t>: from 5 independent runs, we take the mean to be the best  estimate, and the standard deviation of means (std(params)/length(params)) to be the error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1233C8-6C77-F026-53FA-1DE1CA7901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5B9C7-E64D-4A9E-9341-1BC2A2DA8DCC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33023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AFBF-9AFD-4243-A09A-E82AED9B5122}" type="datetime1">
              <a:rPr lang="en-PH" smtClean="0"/>
              <a:t>02/12/2024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0FFC-85A0-44D4-AF3C-BA7A79D4CEC3}" type="slidenum">
              <a:rPr lang="en-PH" smtClean="0"/>
              <a:t>‹#›</a:t>
            </a:fld>
            <a:endParaRPr lang="en-PH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24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009A-A742-4438-84ED-0159DC98B223}" type="datetime1">
              <a:rPr lang="en-PH" smtClean="0"/>
              <a:t>02/12/2024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0FFC-85A0-44D4-AF3C-BA7A79D4CEC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79020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6437-4740-48E9-BB29-2EE27FD9D6EB}" type="datetime1">
              <a:rPr lang="en-PH" smtClean="0"/>
              <a:t>02/12/2024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0FFC-85A0-44D4-AF3C-BA7A79D4CEC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84559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B41A-DFFD-4576-B1AD-3912C39112F6}" type="datetime1">
              <a:rPr lang="en-PH" smtClean="0"/>
              <a:t>02/12/2024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0FFC-85A0-44D4-AF3C-BA7A79D4CEC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07634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5130-4433-4AFF-91DD-47A2AB2101FF}" type="datetime1">
              <a:rPr lang="en-PH" smtClean="0"/>
              <a:t>02/12/2024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0FFC-85A0-44D4-AF3C-BA7A79D4CEC3}" type="slidenum">
              <a:rPr lang="en-PH" smtClean="0"/>
              <a:t>‹#›</a:t>
            </a:fld>
            <a:endParaRPr lang="en-P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687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BA1D-CACD-4296-A49C-91BEB818FADC}" type="datetime1">
              <a:rPr lang="en-PH" smtClean="0"/>
              <a:t>02/12/2024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0FFC-85A0-44D4-AF3C-BA7A79D4CEC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47974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28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28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1598-417A-4F09-AF32-3562DC9D4D61}" type="datetime1">
              <a:rPr lang="en-PH" smtClean="0"/>
              <a:t>02/12/2024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0FFC-85A0-44D4-AF3C-BA7A79D4CEC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29880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83E4-757B-4E43-B896-C3B53BD617A3}" type="datetime1">
              <a:rPr lang="en-PH" smtClean="0"/>
              <a:t>02/12/2024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0FFC-85A0-44D4-AF3C-BA7A79D4CEC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81526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B272-75F2-4611-9C96-D259FF8DCAEC}" type="datetime1">
              <a:rPr lang="en-PH" smtClean="0"/>
              <a:t>02/12/2024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0FFC-85A0-44D4-AF3C-BA7A79D4CEC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67647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AE6E016-CE98-4DEA-8846-65E2C6CEA2D8}" type="datetime1">
              <a:rPr lang="en-PH" smtClean="0"/>
              <a:t>02/12/2024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7A0FFC-85A0-44D4-AF3C-BA7A79D4CEC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23586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410F-5619-462D-896D-9AED32E4C5D8}" type="datetime1">
              <a:rPr lang="en-PH" smtClean="0"/>
              <a:t>02/12/2024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0FFC-85A0-44D4-AF3C-BA7A79D4CEC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33914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D1A7537-FF29-4A3F-889C-8CAA2A7BD522}" type="datetime1">
              <a:rPr lang="en-PH" smtClean="0"/>
              <a:t>02/12/2024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367A0FFC-85A0-44D4-AF3C-BA7A79D4CEC3}" type="slidenum">
              <a:rPr lang="en-PH" smtClean="0"/>
              <a:pPr/>
              <a:t>‹#›</a:t>
            </a:fld>
            <a:endParaRPr lang="en-PH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356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5_A49E1FD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3" Type="http://schemas.microsoft.com/office/2007/relationships/media" Target="../media/media2.mp4"/><Relationship Id="rId7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video" Target="../media/media3.mp4"/><Relationship Id="rId11" Type="http://schemas.openxmlformats.org/officeDocument/2006/relationships/image" Target="../media/image10.png"/><Relationship Id="rId5" Type="http://schemas.microsoft.com/office/2007/relationships/media" Target="../media/media3.mp4"/><Relationship Id="rId10" Type="http://schemas.openxmlformats.org/officeDocument/2006/relationships/image" Target="../media/image9.png"/><Relationship Id="rId4" Type="http://schemas.openxmlformats.org/officeDocument/2006/relationships/video" Target="../media/media2.mp4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C97EC-302E-482B-4DC8-CC33EF158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86580"/>
            <a:ext cx="10058400" cy="3538531"/>
          </a:xfrm>
        </p:spPr>
        <p:txBody>
          <a:bodyPr>
            <a:noAutofit/>
          </a:bodyPr>
          <a:lstStyle/>
          <a:p>
            <a:r>
              <a:rPr lang="en-PH" sz="6600" dirty="0"/>
              <a:t>Progress Report: </a:t>
            </a:r>
            <a:br>
              <a:rPr lang="en-PH" sz="6600" dirty="0"/>
            </a:br>
            <a:r>
              <a:rPr lang="en-US" sz="6600" dirty="0"/>
              <a:t>Learning dynamics in a cellular automata model of classroom interaction</a:t>
            </a:r>
            <a:endParaRPr lang="en-PH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BE9973-A676-1A81-C882-8F34193B5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807527"/>
          </a:xfrm>
        </p:spPr>
        <p:txBody>
          <a:bodyPr>
            <a:normAutofit fontScale="77500" lnSpcReduction="20000"/>
          </a:bodyPr>
          <a:lstStyle/>
          <a:p>
            <a:r>
              <a:rPr lang="en-PH" b="1" dirty="0"/>
              <a:t>clarence Ioakim t</a:t>
            </a:r>
            <a:r>
              <a:rPr lang="en-PH" dirty="0"/>
              <a:t>. </a:t>
            </a:r>
            <a:r>
              <a:rPr lang="en-PH" b="1" dirty="0"/>
              <a:t>SY </a:t>
            </a:r>
          </a:p>
          <a:p>
            <a:r>
              <a:rPr lang="en-PH" dirty="0"/>
              <a:t>BS4 Applied physics </a:t>
            </a:r>
          </a:p>
          <a:p>
            <a:endParaRPr lang="en-PH" dirty="0"/>
          </a:p>
          <a:p>
            <a:r>
              <a:rPr lang="en-PH" sz="2000" b="1" dirty="0"/>
              <a:t>Adviser: </a:t>
            </a:r>
            <a:r>
              <a:rPr lang="en-PH" sz="2000" b="1" dirty="0" err="1"/>
              <a:t>Johnrob</a:t>
            </a:r>
            <a:r>
              <a:rPr lang="en-PH" sz="2000" b="1" dirty="0"/>
              <a:t> y. </a:t>
            </a:r>
            <a:r>
              <a:rPr lang="en-PH" sz="2000" b="1" dirty="0" err="1"/>
              <a:t>Bantang</a:t>
            </a:r>
            <a:endParaRPr lang="en-PH" sz="2000" b="1" dirty="0"/>
          </a:p>
          <a:p>
            <a:r>
              <a:rPr lang="en-PH" sz="2000" dirty="0"/>
              <a:t>Complexity science group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C6A4D-F087-A742-5F11-D957CFBB3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0FFC-85A0-44D4-AF3C-BA7A79D4CEC3}" type="slidenum">
              <a:rPr lang="en-PH" sz="2000" smtClean="0"/>
              <a:t>1</a:t>
            </a:fld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3658499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2EA3C9-8A8E-2843-53E9-567426F38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81A7EB7-D06E-116E-B906-9FC43CF40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ECA4A7-1799-5653-CAF7-1B58F5E8A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H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7C4636E-47B3-84C9-56EC-EE60427EA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FFE6E21-CCAC-3161-B9E3-734CEC42F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156FAA1-47C9-1625-8DD3-6EEBC0E80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8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1DEE2A-A0B6-C441-EAF0-3E9952F7E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676" y="516835"/>
            <a:ext cx="3325125" cy="19661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2D Binary Probabilistic Cellular Automata Model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2F85372-7878-5267-69D7-11697C1E9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9674" y="2516094"/>
            <a:ext cx="3325125" cy="3372877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1800" dirty="0"/>
              <a:t>Plots for:</a:t>
            </a:r>
          </a:p>
          <a:p>
            <a:pPr marL="285750" indent="-285750">
              <a:buFont typeface="Calibri" panose="020F0502020204030204" pitchFamily="34" charset="0"/>
              <a:buChar char="•"/>
            </a:pPr>
            <a:r>
              <a:rPr lang="en-US" sz="1800" dirty="0"/>
              <a:t>Time to learn vs Class size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5353D1F-5F33-CD36-F146-8561AF993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0272" y="0"/>
            <a:ext cx="64008" cy="6858000"/>
          </a:xfrm>
          <a:prstGeom prst="rect">
            <a:avLst/>
          </a:prstGeom>
          <a:solidFill>
            <a:srgbClr val="009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70D65-6340-131D-AA05-2D825632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67A0FFC-85A0-44D4-AF3C-BA7A79D4CEC3}" type="slidenum">
              <a:rPr lang="en-US" sz="1050"/>
              <a:pPr>
                <a:spcAft>
                  <a:spcPts val="600"/>
                </a:spcAft>
              </a:pPr>
              <a:t>10</a:t>
            </a:fld>
            <a:endParaRPr lang="en-US" sz="1050"/>
          </a:p>
        </p:txBody>
      </p:sp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B0A9B362-7E24-23DF-FB41-5C9876605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130" y="1104909"/>
            <a:ext cx="6972273" cy="464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133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C0053-04F1-5D34-0DF0-32883EB5F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To do: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CA363-CA78-0901-9023-658933A31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PH" dirty="0"/>
              <a:t>Introduce orientation bias in the system (anisotropic system)</a:t>
            </a:r>
          </a:p>
          <a:p>
            <a:pPr lvl="1">
              <a:lnSpc>
                <a:spcPct val="150000"/>
              </a:lnSpc>
            </a:pPr>
            <a:r>
              <a:rPr lang="en-PH" dirty="0"/>
              <a:t>Introduce inhomogeneous individual learning rate</a:t>
            </a:r>
          </a:p>
          <a:p>
            <a:pPr lvl="1">
              <a:lnSpc>
                <a:spcPct val="150000"/>
              </a:lnSpc>
            </a:pPr>
            <a:r>
              <a:rPr lang="en-PH" dirty="0"/>
              <a:t>Model the benefit of local/neighborhood homogeneity</a:t>
            </a:r>
          </a:p>
          <a:p>
            <a:pPr lvl="1">
              <a:lnSpc>
                <a:spcPct val="150000"/>
              </a:lnSpc>
            </a:pPr>
            <a:r>
              <a:rPr lang="en-PH" dirty="0"/>
              <a:t>Introduce memory or unlearning to the system</a:t>
            </a:r>
          </a:p>
          <a:p>
            <a:pPr lvl="1">
              <a:lnSpc>
                <a:spcPct val="150000"/>
              </a:lnSpc>
            </a:pPr>
            <a:r>
              <a:rPr lang="en-PH" dirty="0"/>
              <a:t>Adjust model to accommodate continuous student states</a:t>
            </a:r>
          </a:p>
          <a:p>
            <a:pPr lvl="1">
              <a:lnSpc>
                <a:spcPct val="150000"/>
              </a:lnSpc>
            </a:pPr>
            <a:r>
              <a:rPr lang="en-PH" dirty="0"/>
              <a:t>Fit model parameters to existing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FA4C0-F8F6-6A2D-02D0-E3245D286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0FFC-85A0-44D4-AF3C-BA7A79D4CEC3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52559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B08C7-B36D-0D0A-C46C-ED15927F2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1BAC5-D72C-05A5-0192-4FF369E07A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86580"/>
            <a:ext cx="10058400" cy="3538531"/>
          </a:xfrm>
        </p:spPr>
        <p:txBody>
          <a:bodyPr>
            <a:noAutofit/>
          </a:bodyPr>
          <a:lstStyle/>
          <a:p>
            <a:r>
              <a:rPr lang="en-PH" sz="6600" dirty="0"/>
              <a:t>Progress Report: </a:t>
            </a:r>
            <a:br>
              <a:rPr lang="en-PH" sz="6600" dirty="0"/>
            </a:br>
            <a:r>
              <a:rPr lang="en-US" sz="6600" dirty="0"/>
              <a:t>Learning dynamics in a cellular automata model of classroom interaction</a:t>
            </a:r>
            <a:endParaRPr lang="en-PH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E029C4-F598-700C-7408-AD1B5AD368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807527"/>
          </a:xfrm>
        </p:spPr>
        <p:txBody>
          <a:bodyPr>
            <a:normAutofit fontScale="77500" lnSpcReduction="20000"/>
          </a:bodyPr>
          <a:lstStyle/>
          <a:p>
            <a:r>
              <a:rPr lang="en-PH" b="1" dirty="0"/>
              <a:t>clarence Ioakim t</a:t>
            </a:r>
            <a:r>
              <a:rPr lang="en-PH" dirty="0"/>
              <a:t>. </a:t>
            </a:r>
            <a:r>
              <a:rPr lang="en-PH" b="1" dirty="0"/>
              <a:t>SY </a:t>
            </a:r>
          </a:p>
          <a:p>
            <a:r>
              <a:rPr lang="en-PH" dirty="0"/>
              <a:t>BS4 Applied physics </a:t>
            </a:r>
          </a:p>
          <a:p>
            <a:endParaRPr lang="en-PH" dirty="0"/>
          </a:p>
          <a:p>
            <a:r>
              <a:rPr lang="en-PH" sz="2000" b="1" dirty="0"/>
              <a:t>Adviser: </a:t>
            </a:r>
            <a:r>
              <a:rPr lang="en-PH" sz="2000" b="1" dirty="0" err="1"/>
              <a:t>Johnrob</a:t>
            </a:r>
            <a:r>
              <a:rPr lang="en-PH" sz="2000" b="1" dirty="0"/>
              <a:t> y. </a:t>
            </a:r>
            <a:r>
              <a:rPr lang="en-PH" sz="2000" b="1" dirty="0" err="1"/>
              <a:t>Bantang</a:t>
            </a:r>
            <a:endParaRPr lang="en-PH" sz="2000" b="1" dirty="0"/>
          </a:p>
          <a:p>
            <a:r>
              <a:rPr lang="en-PH" sz="2000" dirty="0"/>
              <a:t>Complexity science group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F3CE2-CAE5-F952-820C-6A30ABC4F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0FFC-85A0-44D4-AF3C-BA7A79D4CEC3}" type="slidenum">
              <a:rPr lang="en-PH" sz="2000" smtClean="0"/>
              <a:t>12</a:t>
            </a:fld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2785752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61E5B-9109-172B-BFCF-B53F79946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>
                <a:solidFill>
                  <a:schemeClr val="tx1"/>
                </a:solidFill>
              </a:rPr>
              <a:t>Motivation: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B6B04-7914-17CE-FE07-547AFD972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72410"/>
          </a:xfrm>
        </p:spPr>
        <p:txBody>
          <a:bodyPr>
            <a:normAutofit fontScale="92500"/>
          </a:bodyPr>
          <a:lstStyle/>
          <a:p>
            <a:pPr lvl="1">
              <a:lnSpc>
                <a:spcPct val="150000"/>
              </a:lnSpc>
            </a:pPr>
            <a:r>
              <a:rPr lang="en-PH" sz="3200" dirty="0"/>
              <a:t>Model peer-to-peer learning dynamics inside the classroom</a:t>
            </a:r>
          </a:p>
          <a:p>
            <a:pPr lvl="1">
              <a:lnSpc>
                <a:spcPct val="150000"/>
              </a:lnSpc>
            </a:pPr>
            <a:r>
              <a:rPr lang="en-PH" sz="3200" dirty="0"/>
              <a:t>Investigate factors affecting the dynamics:</a:t>
            </a:r>
          </a:p>
          <a:p>
            <a:pPr lvl="2">
              <a:lnSpc>
                <a:spcPct val="150000"/>
              </a:lnSpc>
            </a:pPr>
            <a:r>
              <a:rPr lang="en-PH" sz="2800" dirty="0"/>
              <a:t>Student aptitude level</a:t>
            </a:r>
          </a:p>
          <a:p>
            <a:pPr lvl="2">
              <a:lnSpc>
                <a:spcPct val="150000"/>
              </a:lnSpc>
            </a:pPr>
            <a:r>
              <a:rPr lang="en-PH" sz="2800" dirty="0"/>
              <a:t>Seating arrangement (with respect to student aptitude)</a:t>
            </a:r>
          </a:p>
          <a:p>
            <a:pPr lvl="2">
              <a:lnSpc>
                <a:spcPct val="150000"/>
              </a:lnSpc>
            </a:pPr>
            <a:r>
              <a:rPr lang="en-PH" sz="2800" dirty="0"/>
              <a:t>Aptitude homogeneity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A631F-FD84-485A-B21D-4DD0CE9B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0FFC-85A0-44D4-AF3C-BA7A79D4CEC3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09787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0615-C4C9-F2F3-ED80-BA69CA33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65727"/>
          </a:xfrm>
        </p:spPr>
        <p:txBody>
          <a:bodyPr/>
          <a:lstStyle/>
          <a:p>
            <a:r>
              <a:rPr lang="en-PH" dirty="0"/>
              <a:t>Previous study: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F8FF4-1A70-36FA-F51D-6B3291850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0FFC-85A0-44D4-AF3C-BA7A79D4CEC3}" type="slidenum">
              <a:rPr lang="en-PH" smtClean="0"/>
              <a:t>3</a:t>
            </a:fld>
            <a:endParaRPr lang="en-PH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770C6E0-8435-7411-1895-C064C2685B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3617842"/>
            <a:ext cx="10058399" cy="2251249"/>
          </a:xfrm>
        </p:spPr>
        <p:txBody>
          <a:bodyPr numCol="2">
            <a:normAutofit/>
          </a:bodyPr>
          <a:lstStyle/>
          <a:p>
            <a:pPr marL="201168" lvl="1" indent="0">
              <a:buNone/>
            </a:pPr>
            <a:r>
              <a:rPr lang="en-PH" dirty="0"/>
              <a:t>Main findings:</a:t>
            </a:r>
          </a:p>
          <a:p>
            <a:pPr lvl="2"/>
            <a:r>
              <a:rPr lang="en-PH" sz="2000" dirty="0"/>
              <a:t>Homogeneity (locally and globally) benefits learning of the classroom</a:t>
            </a:r>
          </a:p>
          <a:p>
            <a:pPr lvl="2"/>
            <a:r>
              <a:rPr lang="en-PH" sz="2000" dirty="0"/>
              <a:t>Learning is not solely dependent on how high the aptitude level of the seatmates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796A756-0894-E531-A8F0-1341DD762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995" y="1132453"/>
            <a:ext cx="8688792" cy="17514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1D1F722-3646-D40B-5E25-0D34C9308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4408" y="3372321"/>
            <a:ext cx="3730313" cy="21985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18FAFA-AC7E-88E4-D987-5AFABE5D4A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5606" y="2738871"/>
            <a:ext cx="4883570" cy="67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212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224EB-FF00-6F0E-2E51-F8A4913C7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PH" dirty="0"/>
              <a:t>Research questions: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08B87-01EB-CCE0-2756-F724ADEEC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67A0FFC-85A0-44D4-AF3C-BA7A79D4CEC3}" type="slidenum">
              <a:rPr lang="en-PH" sz="190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PH" sz="19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1874B6-DAC0-F5BB-4154-1A188CA411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2733269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129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19497-0073-1D6C-51F3-1AC4EAB8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2D Binary Probabilistic CA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DF2521-8BB4-1736-2F08-7310DF37F7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70000"/>
                  </a:lnSpc>
                </a:pPr>
                <a:endParaRPr lang="en-PH" sz="2400" dirty="0"/>
              </a:p>
              <a:p>
                <a:pPr>
                  <a:lnSpc>
                    <a:spcPct val="170000"/>
                  </a:lnSpc>
                </a:pPr>
                <a:endParaRPr lang="en-PH" sz="2400" dirty="0"/>
              </a:p>
              <a:p>
                <a:pPr>
                  <a:lnSpc>
                    <a:spcPct val="170000"/>
                  </a:lnSpc>
                </a:pPr>
                <a:r>
                  <a:rPr lang="en-PH" sz="2400" dirty="0"/>
                  <a:t>Learning probability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PH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PH" sz="2400" dirty="0"/>
              </a:p>
              <a:p>
                <a:pPr>
                  <a:lnSpc>
                    <a:spcPct val="170000"/>
                  </a:lnSpc>
                </a:pPr>
                <a:endParaRPr lang="en-PH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DF2521-8BB4-1736-2F08-7310DF37F7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0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984989-AF00-8382-765F-4E3478B2A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0FFC-85A0-44D4-AF3C-BA7A79D4CEC3}" type="slidenum">
              <a:rPr lang="en-PH" smtClean="0"/>
              <a:t>5</a:t>
            </a:fld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263BFF39-2109-F06A-773F-124F02983F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86394701"/>
                  </p:ext>
                </p:extLst>
              </p:nvPr>
            </p:nvGraphicFramePr>
            <p:xfrm>
              <a:off x="1437959" y="1953625"/>
              <a:ext cx="1544949" cy="154494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4983">
                      <a:extLst>
                        <a:ext uri="{9D8B030D-6E8A-4147-A177-3AD203B41FA5}">
                          <a16:colId xmlns:a16="http://schemas.microsoft.com/office/drawing/2014/main" val="3786132914"/>
                        </a:ext>
                      </a:extLst>
                    </a:gridCol>
                    <a:gridCol w="514983">
                      <a:extLst>
                        <a:ext uri="{9D8B030D-6E8A-4147-A177-3AD203B41FA5}">
                          <a16:colId xmlns:a16="http://schemas.microsoft.com/office/drawing/2014/main" val="2302011564"/>
                        </a:ext>
                      </a:extLst>
                    </a:gridCol>
                    <a:gridCol w="514983">
                      <a:extLst>
                        <a:ext uri="{9D8B030D-6E8A-4147-A177-3AD203B41FA5}">
                          <a16:colId xmlns:a16="http://schemas.microsoft.com/office/drawing/2014/main" val="2478339850"/>
                        </a:ext>
                      </a:extLst>
                    </a:gridCol>
                  </a:tblGrid>
                  <a:tr h="51498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/>
                        </a:p>
                      </a:txBody>
                      <a:tcPr marL="98105" marR="98105" marT="49052" marB="4905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/>
                        </a:p>
                      </a:txBody>
                      <a:tcPr marL="98105" marR="98105" marT="49052" marB="4905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/>
                        </a:p>
                      </a:txBody>
                      <a:tcPr marL="98105" marR="98105" marT="49052" marB="49052" anchor="ctr"/>
                    </a:tc>
                    <a:extLst>
                      <a:ext uri="{0D108BD9-81ED-4DB2-BD59-A6C34878D82A}">
                        <a16:rowId xmlns:a16="http://schemas.microsoft.com/office/drawing/2014/main" val="453460148"/>
                      </a:ext>
                    </a:extLst>
                  </a:tr>
                  <a:tr h="51498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/>
                        </a:p>
                      </a:txBody>
                      <a:tcPr marL="98105" marR="98105" marT="49052" marB="4905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/>
                        </a:p>
                      </a:txBody>
                      <a:tcPr marL="98105" marR="98105" marT="49052" marB="4905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/>
                        </a:p>
                      </a:txBody>
                      <a:tcPr marL="98105" marR="98105" marT="49052" marB="49052" anchor="ctr"/>
                    </a:tc>
                    <a:extLst>
                      <a:ext uri="{0D108BD9-81ED-4DB2-BD59-A6C34878D82A}">
                        <a16:rowId xmlns:a16="http://schemas.microsoft.com/office/drawing/2014/main" val="217201289"/>
                      </a:ext>
                    </a:extLst>
                  </a:tr>
                  <a:tr h="51498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/>
                        </a:p>
                      </a:txBody>
                      <a:tcPr marL="98105" marR="98105" marT="49052" marB="4905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/>
                        </a:p>
                      </a:txBody>
                      <a:tcPr marL="98105" marR="98105" marT="49052" marB="4905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/>
                        </a:p>
                      </a:txBody>
                      <a:tcPr marL="98105" marR="98105" marT="49052" marB="49052" anchor="ctr"/>
                    </a:tc>
                    <a:extLst>
                      <a:ext uri="{0D108BD9-81ED-4DB2-BD59-A6C34878D82A}">
                        <a16:rowId xmlns:a16="http://schemas.microsoft.com/office/drawing/2014/main" val="898176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263BFF39-2109-F06A-773F-124F02983F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86394701"/>
                  </p:ext>
                </p:extLst>
              </p:nvPr>
            </p:nvGraphicFramePr>
            <p:xfrm>
              <a:off x="1437959" y="1953625"/>
              <a:ext cx="1544949" cy="154494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4983">
                      <a:extLst>
                        <a:ext uri="{9D8B030D-6E8A-4147-A177-3AD203B41FA5}">
                          <a16:colId xmlns:a16="http://schemas.microsoft.com/office/drawing/2014/main" val="3786132914"/>
                        </a:ext>
                      </a:extLst>
                    </a:gridCol>
                    <a:gridCol w="514983">
                      <a:extLst>
                        <a:ext uri="{9D8B030D-6E8A-4147-A177-3AD203B41FA5}">
                          <a16:colId xmlns:a16="http://schemas.microsoft.com/office/drawing/2014/main" val="2302011564"/>
                        </a:ext>
                      </a:extLst>
                    </a:gridCol>
                    <a:gridCol w="514983">
                      <a:extLst>
                        <a:ext uri="{9D8B030D-6E8A-4147-A177-3AD203B41FA5}">
                          <a16:colId xmlns:a16="http://schemas.microsoft.com/office/drawing/2014/main" val="2478339850"/>
                        </a:ext>
                      </a:extLst>
                    </a:gridCol>
                  </a:tblGrid>
                  <a:tr h="5149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5"/>
                          <a:stretch>
                            <a:fillRect l="-1176" t="-1176" r="-202353" b="-2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5"/>
                          <a:stretch>
                            <a:fillRect l="-101176" t="-1176" r="-102353" b="-2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5"/>
                          <a:stretch>
                            <a:fillRect l="-201176" t="-1176" r="-2353" b="-20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3460148"/>
                      </a:ext>
                    </a:extLst>
                  </a:tr>
                  <a:tr h="5149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5"/>
                          <a:stretch>
                            <a:fillRect l="-1176" t="-102381" r="-202353" b="-1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5"/>
                          <a:stretch>
                            <a:fillRect l="-101176" t="-102381" r="-102353" b="-1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5"/>
                          <a:stretch>
                            <a:fillRect l="-201176" t="-102381" r="-2353" b="-10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201289"/>
                      </a:ext>
                    </a:extLst>
                  </a:tr>
                  <a:tr h="5149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5"/>
                          <a:stretch>
                            <a:fillRect l="-1176" t="-200000" r="-202353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5"/>
                          <a:stretch>
                            <a:fillRect l="-101176" t="-200000" r="-102353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5"/>
                          <a:stretch>
                            <a:fillRect l="-201176" t="-200000" r="-2353" b="-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81767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6182625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1AB40-3FCC-6210-78A5-BF3DA1830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44D66-A406-9FB9-0518-CE27F2472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2D Binary Probabilistic CA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6A7FD-98E3-98A9-0AD1-FEC7E50AD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0FFC-85A0-44D4-AF3C-BA7A79D4CEC3}" type="slidenum">
              <a:rPr lang="en-PH" smtClean="0"/>
              <a:t>6</a:t>
            </a:fld>
            <a:endParaRPr lang="en-PH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8E5FCFE0-DD14-7649-ACB4-04545B9DE6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468484"/>
              </p:ext>
            </p:extLst>
          </p:nvPr>
        </p:nvGraphicFramePr>
        <p:xfrm>
          <a:off x="1001713" y="2153921"/>
          <a:ext cx="3786856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3357">
                  <a:extLst>
                    <a:ext uri="{9D8B030D-6E8A-4147-A177-3AD203B41FA5}">
                      <a16:colId xmlns:a16="http://schemas.microsoft.com/office/drawing/2014/main" val="3046273447"/>
                    </a:ext>
                  </a:extLst>
                </a:gridCol>
                <a:gridCol w="473357">
                  <a:extLst>
                    <a:ext uri="{9D8B030D-6E8A-4147-A177-3AD203B41FA5}">
                      <a16:colId xmlns:a16="http://schemas.microsoft.com/office/drawing/2014/main" val="793262734"/>
                    </a:ext>
                  </a:extLst>
                </a:gridCol>
                <a:gridCol w="473357">
                  <a:extLst>
                    <a:ext uri="{9D8B030D-6E8A-4147-A177-3AD203B41FA5}">
                      <a16:colId xmlns:a16="http://schemas.microsoft.com/office/drawing/2014/main" val="2106214527"/>
                    </a:ext>
                  </a:extLst>
                </a:gridCol>
                <a:gridCol w="473357">
                  <a:extLst>
                    <a:ext uri="{9D8B030D-6E8A-4147-A177-3AD203B41FA5}">
                      <a16:colId xmlns:a16="http://schemas.microsoft.com/office/drawing/2014/main" val="2014331904"/>
                    </a:ext>
                  </a:extLst>
                </a:gridCol>
                <a:gridCol w="473357">
                  <a:extLst>
                    <a:ext uri="{9D8B030D-6E8A-4147-A177-3AD203B41FA5}">
                      <a16:colId xmlns:a16="http://schemas.microsoft.com/office/drawing/2014/main" val="4163802272"/>
                    </a:ext>
                  </a:extLst>
                </a:gridCol>
                <a:gridCol w="473357">
                  <a:extLst>
                    <a:ext uri="{9D8B030D-6E8A-4147-A177-3AD203B41FA5}">
                      <a16:colId xmlns:a16="http://schemas.microsoft.com/office/drawing/2014/main" val="2927480698"/>
                    </a:ext>
                  </a:extLst>
                </a:gridCol>
                <a:gridCol w="473357">
                  <a:extLst>
                    <a:ext uri="{9D8B030D-6E8A-4147-A177-3AD203B41FA5}">
                      <a16:colId xmlns:a16="http://schemas.microsoft.com/office/drawing/2014/main" val="2921413113"/>
                    </a:ext>
                  </a:extLst>
                </a:gridCol>
                <a:gridCol w="473357">
                  <a:extLst>
                    <a:ext uri="{9D8B030D-6E8A-4147-A177-3AD203B41FA5}">
                      <a16:colId xmlns:a16="http://schemas.microsoft.com/office/drawing/2014/main" val="3807948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1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9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17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91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2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10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18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066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3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11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19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667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48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707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557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48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3808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Table 5">
                <a:extLst>
                  <a:ext uri="{FF2B5EF4-FFF2-40B4-BE49-F238E27FC236}">
                    <a16:creationId xmlns:a16="http://schemas.microsoft.com/office/drawing/2014/main" id="{061E9C58-3AAE-D995-FBD1-DFA5CE06E1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1561891"/>
                  </p:ext>
                </p:extLst>
              </p:nvPr>
            </p:nvGraphicFramePr>
            <p:xfrm>
              <a:off x="6630958" y="2092332"/>
              <a:ext cx="1544949" cy="154494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4983">
                      <a:extLst>
                        <a:ext uri="{9D8B030D-6E8A-4147-A177-3AD203B41FA5}">
                          <a16:colId xmlns:a16="http://schemas.microsoft.com/office/drawing/2014/main" val="3786132914"/>
                        </a:ext>
                      </a:extLst>
                    </a:gridCol>
                    <a:gridCol w="514983">
                      <a:extLst>
                        <a:ext uri="{9D8B030D-6E8A-4147-A177-3AD203B41FA5}">
                          <a16:colId xmlns:a16="http://schemas.microsoft.com/office/drawing/2014/main" val="2302011564"/>
                        </a:ext>
                      </a:extLst>
                    </a:gridCol>
                    <a:gridCol w="514983">
                      <a:extLst>
                        <a:ext uri="{9D8B030D-6E8A-4147-A177-3AD203B41FA5}">
                          <a16:colId xmlns:a16="http://schemas.microsoft.com/office/drawing/2014/main" val="2478339850"/>
                        </a:ext>
                      </a:extLst>
                    </a:gridCol>
                  </a:tblGrid>
                  <a:tr h="51498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/>
                        </a:p>
                      </a:txBody>
                      <a:tcPr marL="98105" marR="98105" marT="49052" marB="49052" anchor="ctr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/>
                        </a:p>
                      </a:txBody>
                      <a:tcPr marL="98105" marR="98105" marT="49052" marB="49052" anchor="ctr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/>
                        </a:p>
                      </a:txBody>
                      <a:tcPr marL="98105" marR="98105" marT="49052" marB="49052" anchor="ctr"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3460148"/>
                      </a:ext>
                    </a:extLst>
                  </a:tr>
                  <a:tr h="51498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/>
                        </a:p>
                      </a:txBody>
                      <a:tcPr marL="98105" marR="98105" marT="49052" marB="49052" anchor="ctr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/>
                        </a:p>
                      </a:txBody>
                      <a:tcPr marL="98105" marR="98105" marT="49052" marB="49052"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/>
                        </a:p>
                      </a:txBody>
                      <a:tcPr marL="98105" marR="98105" marT="49052" marB="49052" anchor="ctr"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201289"/>
                      </a:ext>
                    </a:extLst>
                  </a:tr>
                  <a:tr h="51498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/>
                        </a:p>
                      </a:txBody>
                      <a:tcPr marL="98105" marR="98105" marT="49052" marB="49052" anchor="ctr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/>
                        </a:p>
                      </a:txBody>
                      <a:tcPr marL="98105" marR="98105" marT="49052" marB="49052" anchor="ctr">
                        <a:solidFill>
                          <a:schemeClr val="accent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/>
                        </a:p>
                      </a:txBody>
                      <a:tcPr marL="98105" marR="98105" marT="49052" marB="49052" anchor="ctr">
                        <a:solidFill>
                          <a:schemeClr val="accent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8176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Table 5">
                <a:extLst>
                  <a:ext uri="{FF2B5EF4-FFF2-40B4-BE49-F238E27FC236}">
                    <a16:creationId xmlns:a16="http://schemas.microsoft.com/office/drawing/2014/main" id="{061E9C58-3AAE-D995-FBD1-DFA5CE06E1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1561891"/>
                  </p:ext>
                </p:extLst>
              </p:nvPr>
            </p:nvGraphicFramePr>
            <p:xfrm>
              <a:off x="6630958" y="2092332"/>
              <a:ext cx="1544949" cy="154494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4983">
                      <a:extLst>
                        <a:ext uri="{9D8B030D-6E8A-4147-A177-3AD203B41FA5}">
                          <a16:colId xmlns:a16="http://schemas.microsoft.com/office/drawing/2014/main" val="3786132914"/>
                        </a:ext>
                      </a:extLst>
                    </a:gridCol>
                    <a:gridCol w="514983">
                      <a:extLst>
                        <a:ext uri="{9D8B030D-6E8A-4147-A177-3AD203B41FA5}">
                          <a16:colId xmlns:a16="http://schemas.microsoft.com/office/drawing/2014/main" val="2302011564"/>
                        </a:ext>
                      </a:extLst>
                    </a:gridCol>
                    <a:gridCol w="514983">
                      <a:extLst>
                        <a:ext uri="{9D8B030D-6E8A-4147-A177-3AD203B41FA5}">
                          <a16:colId xmlns:a16="http://schemas.microsoft.com/office/drawing/2014/main" val="2478339850"/>
                        </a:ext>
                      </a:extLst>
                    </a:gridCol>
                  </a:tblGrid>
                  <a:tr h="5149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3"/>
                          <a:stretch>
                            <a:fillRect l="-1176" t="-1176" r="-202353" b="-2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3"/>
                          <a:stretch>
                            <a:fillRect l="-101176" t="-1176" r="-102353" b="-2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3"/>
                          <a:stretch>
                            <a:fillRect l="-201176" t="-1176" r="-2353" b="-20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3460148"/>
                      </a:ext>
                    </a:extLst>
                  </a:tr>
                  <a:tr h="5149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3"/>
                          <a:stretch>
                            <a:fillRect l="-1176" t="-102381" r="-202353" b="-1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3"/>
                          <a:stretch>
                            <a:fillRect l="-101176" t="-102381" r="-102353" b="-1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3"/>
                          <a:stretch>
                            <a:fillRect l="-201176" t="-102381" r="-2353" b="-10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201289"/>
                      </a:ext>
                    </a:extLst>
                  </a:tr>
                  <a:tr h="5149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3"/>
                          <a:stretch>
                            <a:fillRect l="-1176" t="-200000" r="-202353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3"/>
                          <a:stretch>
                            <a:fillRect l="-101176" t="-200000" r="-102353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3"/>
                          <a:stretch>
                            <a:fillRect l="-201176" t="-200000" r="-2353" b="-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81767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7184ED-DE91-50CC-A41D-4424C9EF83D2}"/>
              </a:ext>
            </a:extLst>
          </p:cNvPr>
          <p:cNvCxnSpPr/>
          <p:nvPr/>
        </p:nvCxnSpPr>
        <p:spPr>
          <a:xfrm>
            <a:off x="2406316" y="2634916"/>
            <a:ext cx="422464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1D70986-5078-0A2C-1FB0-D9B7CCA7EFAE}"/>
              </a:ext>
            </a:extLst>
          </p:cNvPr>
          <p:cNvSpPr txBox="1"/>
          <p:nvPr/>
        </p:nvSpPr>
        <p:spPr>
          <a:xfrm>
            <a:off x="6356684" y="3760867"/>
            <a:ext cx="2093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800" dirty="0"/>
              <a:t>Learning probability</a:t>
            </a:r>
          </a:p>
          <a:p>
            <a:pPr algn="ctr"/>
            <a:endParaRPr lang="en-PH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DEDA70-564E-7A37-CE00-D0D8DE3E82B8}"/>
              </a:ext>
            </a:extLst>
          </p:cNvPr>
          <p:cNvSpPr txBox="1"/>
          <p:nvPr/>
        </p:nvSpPr>
        <p:spPr>
          <a:xfrm>
            <a:off x="1848393" y="5120641"/>
            <a:ext cx="2093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800" dirty="0"/>
              <a:t>Classroom</a:t>
            </a:r>
            <a:endParaRPr lang="en-P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54DFD98-4ED8-3ABF-E5DC-4AA0B082832B}"/>
                  </a:ext>
                </a:extLst>
              </p:cNvPr>
              <p:cNvSpPr txBox="1"/>
              <p:nvPr/>
            </p:nvSpPr>
            <p:spPr>
              <a:xfrm>
                <a:off x="4518637" y="3888124"/>
                <a:ext cx="6093994" cy="16124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PH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PH" sz="18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54DFD98-4ED8-3ABF-E5DC-4AA0B0828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637" y="3888124"/>
                <a:ext cx="6093994" cy="16124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0510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19497-0073-1D6C-51F3-1AC4EAB8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2D Binary Probabilistic CA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DF2521-8BB4-1736-2F08-7310DF37F7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55673"/>
                <a:ext cx="10058400" cy="4023360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en-PH" sz="2400" dirty="0"/>
                  <a:t>Rules of interaction: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PH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PH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PH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m:rPr>
                                  <m:nor/>
                                </m:rPr>
                                <a:rPr lang="en-PH" sz="2000" b="0" i="0" smtClean="0">
                                  <a:latin typeface="Cambria Math" panose="02040503050406030204" pitchFamily="18" charset="0"/>
                                </a:rPr>
                                <m:t>when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bSup>
                                <m:sSubSupPr>
                                  <m:ctrlP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m:rPr>
                                  <m:nor/>
                                </m:rPr>
                                <a:rPr lang="en-PH" sz="2000" b="0" i="0" smtClean="0">
                                  <a:latin typeface="Cambria Math" panose="02040503050406030204" pitchFamily="18" charset="0"/>
                                </a:rPr>
                                <m:t>when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m:rPr>
                                  <m:nor/>
                                </m:rPr>
                                <a:rPr lang="en-PH" sz="2000" b="0" i="0" smtClean="0">
                                  <a:latin typeface="Cambria Math" panose="02040503050406030204" pitchFamily="18" charset="0"/>
                                </a:rPr>
                                <m:t>when</m:t>
                              </m:r>
                              <m:r>
                                <m:rPr>
                                  <m:nor/>
                                </m:rPr>
                                <a:rPr lang="en-PH" sz="2000" b="0" i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PH" sz="2000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PH" sz="2400" dirty="0"/>
                  <a:t>Where: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en-PH" sz="2400" dirty="0"/>
                  <a:t>	: state of the </a:t>
                </a:r>
                <a:r>
                  <a:rPr lang="en-PH" sz="2400" dirty="0" err="1"/>
                  <a:t>i</a:t>
                </a:r>
                <a:r>
                  <a:rPr lang="en-PH" sz="2400" baseline="30000" dirty="0" err="1"/>
                  <a:t>th</a:t>
                </a:r>
                <a:r>
                  <a:rPr lang="en-PH" sz="2400" baseline="30000" dirty="0"/>
                  <a:t> </a:t>
                </a:r>
                <a:r>
                  <a:rPr lang="en-PH" sz="2400" dirty="0"/>
                  <a:t>student in the next generation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PH" sz="2400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PH" sz="2400" dirty="0"/>
                  <a:t> 	: randomly generated number (uniform distribution [0,1])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PH" sz="2400" dirty="0"/>
                  <a:t>	: probability the </a:t>
                </a:r>
                <a:r>
                  <a:rPr lang="en-PH" sz="2400" dirty="0" err="1"/>
                  <a:t>i</a:t>
                </a:r>
                <a:r>
                  <a:rPr lang="en-PH" sz="2400" baseline="30000" dirty="0" err="1"/>
                  <a:t>th</a:t>
                </a:r>
                <a:r>
                  <a:rPr lang="en-PH" sz="2400" dirty="0"/>
                  <a:t> student will learn in the next generation based on 	the number of learned neighbors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DF2521-8BB4-1736-2F08-7310DF37F7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55673"/>
                <a:ext cx="10058400" cy="4023360"/>
              </a:xfrm>
              <a:blipFill>
                <a:blip r:embed="rId2"/>
                <a:stretch>
                  <a:fillRect l="-1818" b="-13485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984989-AF00-8382-765F-4E3478B2A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0FFC-85A0-44D4-AF3C-BA7A79D4CEC3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3396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39FF-AD90-A8ED-31B6-C916337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2D Binary Probabilistic Cellular Automata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91DC6-3D70-13BE-AB3F-91C2BFF2C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0FFC-85A0-44D4-AF3C-BA7A79D4CEC3}" type="slidenum">
              <a:rPr lang="en-PH" smtClean="0"/>
              <a:t>8</a:t>
            </a:fld>
            <a:endParaRPr lang="en-PH"/>
          </a:p>
        </p:txBody>
      </p:sp>
      <p:pic>
        <p:nvPicPr>
          <p:cNvPr id="8" name="2DBPCA-random-128-0.3-animation">
            <a:hlinkClick r:id="" action="ppaction://media"/>
            <a:extLst>
              <a:ext uri="{FF2B5EF4-FFF2-40B4-BE49-F238E27FC236}">
                <a16:creationId xmlns:a16="http://schemas.microsoft.com/office/drawing/2014/main" id="{3A3ACA7D-FF88-A739-F471-BDACB6A0F005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832758" y="1910535"/>
            <a:ext cx="3600000" cy="3997546"/>
          </a:xfrm>
        </p:spPr>
      </p:pic>
      <p:pic>
        <p:nvPicPr>
          <p:cNvPr id="9" name="2DBPCA-random-64-0.4-animation">
            <a:hlinkClick r:id="" action="ppaction://media"/>
            <a:extLst>
              <a:ext uri="{FF2B5EF4-FFF2-40B4-BE49-F238E27FC236}">
                <a16:creationId xmlns:a16="http://schemas.microsoft.com/office/drawing/2014/main" id="{9F5C86CD-F74F-A8F5-8460-E73999FA723B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4326480" y="1910138"/>
            <a:ext cx="3600000" cy="3997943"/>
          </a:xfrm>
          <a:prstGeom prst="rect">
            <a:avLst/>
          </a:prstGeom>
        </p:spPr>
      </p:pic>
      <p:pic>
        <p:nvPicPr>
          <p:cNvPr id="10" name="2DBPCA-random-32-4-0.2-animation">
            <a:hlinkClick r:id="" action="ppaction://media"/>
            <a:extLst>
              <a:ext uri="{FF2B5EF4-FFF2-40B4-BE49-F238E27FC236}">
                <a16:creationId xmlns:a16="http://schemas.microsoft.com/office/drawing/2014/main" id="{9BAF25F3-F249-1DC4-FCA4-6BA65C5E5CA4}"/>
              </a:ext>
            </a:extLst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8100458" y="1910137"/>
            <a:ext cx="3600000" cy="399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51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75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2875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25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17" repeatCount="indefinite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23" repeatCount="indefinite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8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F834F50-341F-42A5-8C78-91B137699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3EC967-C9F3-4E15-95C7-C2E77A1E1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H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8A9D3D4-1F89-47F0-A597-FE1A004D9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4837155-5FB8-4A96-864C-066D5C655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85918EE-77B5-4057-BB22-B9CE13905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8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19497-0073-1D6C-51F3-1AC4EAB89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676" y="516835"/>
            <a:ext cx="3325125" cy="19661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2D Binary Probabilistic Cellular Automata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B18083C9-6628-434E-28AA-784F61EF5103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789674" y="2516094"/>
                <a:ext cx="3325125" cy="3372877"/>
              </a:xfrm>
            </p:spPr>
            <p:txBody>
              <a:bodyPr vert="horz" lIns="0" tIns="45720" rIns="0" bIns="45720" rtlCol="0">
                <a:normAutofit/>
              </a:bodyPr>
              <a:lstStyle/>
              <a:p>
                <a:r>
                  <a:rPr lang="en-US" sz="1800" dirty="0"/>
                  <a:t>Plots for:</a:t>
                </a:r>
              </a:p>
              <a:p>
                <a:pPr marL="285750" indent="-285750">
                  <a:buFont typeface="Calibri" panose="020F0502020204030204" pitchFamily="34" charset="0"/>
                  <a:buChar char="•"/>
                </a:pPr>
                <a:r>
                  <a:rPr lang="en-US" sz="1800" dirty="0"/>
                  <a:t>Spread coefficient (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800" dirty="0"/>
                  <a:t>) vs Characteristic variable (m)</a:t>
                </a:r>
              </a:p>
              <a:p>
                <a:pPr marL="285750" indent="-285750">
                  <a:buFont typeface="Calibri" panose="020F0502020204030204" pitchFamily="34" charset="0"/>
                  <a:buChar char="•"/>
                </a:pPr>
                <a:r>
                  <a:rPr lang="en-US" sz="1800" dirty="0"/>
                  <a:t>Spread coefficient (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800" dirty="0"/>
                  <a:t>) vs time to learn (n)</a:t>
                </a: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B18083C9-6628-434E-28AA-784F61EF51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789674" y="2516094"/>
                <a:ext cx="3325125" cy="3372877"/>
              </a:xfrm>
              <a:blipFill>
                <a:blip r:embed="rId3"/>
                <a:stretch>
                  <a:fillRect l="-4404" t="-1808" r="-348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9DC7B070-A583-45C7-AF93-0E8F020E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0272" y="0"/>
            <a:ext cx="64008" cy="6858000"/>
          </a:xfrm>
          <a:prstGeom prst="rect">
            <a:avLst/>
          </a:prstGeom>
          <a:solidFill>
            <a:srgbClr val="009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984989-AF00-8382-765F-4E3478B2A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67A0FFC-85A0-44D4-AF3C-BA7A79D4CEC3}" type="slidenum">
              <a:rPr lang="en-US" sz="1050"/>
              <a:pPr>
                <a:spcAft>
                  <a:spcPts val="600"/>
                </a:spcAft>
              </a:pPr>
              <a:t>9</a:t>
            </a:fld>
            <a:endParaRPr lang="en-US" sz="1050"/>
          </a:p>
        </p:txBody>
      </p:sp>
      <p:pic>
        <p:nvPicPr>
          <p:cNvPr id="12" name="Picture 11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8CFBD2D6-7CCF-6E36-0C4B-0545138886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614" y="3618000"/>
            <a:ext cx="4860000" cy="3240000"/>
          </a:xfrm>
          <a:prstGeom prst="rect">
            <a:avLst/>
          </a:prstGeom>
        </p:spPr>
      </p:pic>
      <p:pic>
        <p:nvPicPr>
          <p:cNvPr id="18" name="Picture 17" descr="A graph of a graph of different colored circles&#10;&#10;Description automatically generated with medium confidence">
            <a:extLst>
              <a:ext uri="{FF2B5EF4-FFF2-40B4-BE49-F238E27FC236}">
                <a16:creationId xmlns:a16="http://schemas.microsoft.com/office/drawing/2014/main" id="{5A3ECD48-784E-5CAA-CFEC-2309966F5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614" y="342847"/>
            <a:ext cx="486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86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970</TotalTime>
  <Words>746</Words>
  <Application>Microsoft Office PowerPoint</Application>
  <PresentationFormat>Widescreen</PresentationFormat>
  <Paragraphs>139</Paragraphs>
  <Slides>12</Slides>
  <Notes>7</Notes>
  <HiddenSlides>2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Cambria Math</vt:lpstr>
      <vt:lpstr>Times New Roman</vt:lpstr>
      <vt:lpstr>Retrospect</vt:lpstr>
      <vt:lpstr>Progress Report:  Learning dynamics in a cellular automata model of classroom interaction</vt:lpstr>
      <vt:lpstr>Motivation:</vt:lpstr>
      <vt:lpstr>Previous study:</vt:lpstr>
      <vt:lpstr>Research questions:</vt:lpstr>
      <vt:lpstr>2D Binary Probabilistic CA Model</vt:lpstr>
      <vt:lpstr>2D Binary Probabilistic CA Model</vt:lpstr>
      <vt:lpstr>2D Binary Probabilistic CA Model</vt:lpstr>
      <vt:lpstr>2D Binary Probabilistic Cellular Automata Model</vt:lpstr>
      <vt:lpstr>2D Binary Probabilistic Cellular Automata Model</vt:lpstr>
      <vt:lpstr>2D Binary Probabilistic Cellular Automata Model</vt:lpstr>
      <vt:lpstr>To do:</vt:lpstr>
      <vt:lpstr>Progress Report:  Learning dynamics in a cellular automata model of classroom interaction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Clarence Ioakim Sy</dc:creator>
  <cp:lastModifiedBy>Clarence Ioakim Sy</cp:lastModifiedBy>
  <cp:revision>12</cp:revision>
  <dcterms:created xsi:type="dcterms:W3CDTF">2023-12-13T01:45:28Z</dcterms:created>
  <dcterms:modified xsi:type="dcterms:W3CDTF">2024-02-12T11:33:57Z</dcterms:modified>
</cp:coreProperties>
</file>