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omments/modernComment_102_F84060F2.xml" ContentType="application/vnd.ms-powerpoint.comment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omments/modernComment_106_9A61600E.xml" ContentType="application/vnd.ms-powerpoint.comments+xml"/>
  <Override PartName="/ppt/notesSlides/notesSlide3.xml" ContentType="application/vnd.openxmlformats-officedocument.presentationml.notesSlide+xml"/>
  <Override PartName="/ppt/comments/modernComment_107_AFCE192A.xml" ContentType="application/vnd.ms-powerpoint.comments+xml"/>
  <Override PartName="/ppt/notesSlides/notesSlide4.xml" ContentType="application/vnd.openxmlformats-officedocument.presentationml.notesSlide+xml"/>
  <Override PartName="/ppt/comments/modernComment_10D_55F2F5B9.xml" ContentType="application/vnd.ms-powerpoint.comments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72" r:id="rId3"/>
    <p:sldId id="258" r:id="rId4"/>
    <p:sldId id="273" r:id="rId5"/>
    <p:sldId id="260" r:id="rId6"/>
    <p:sldId id="261" r:id="rId7"/>
    <p:sldId id="262" r:id="rId8"/>
    <p:sldId id="259" r:id="rId9"/>
    <p:sldId id="263" r:id="rId10"/>
    <p:sldId id="269" r:id="rId11"/>
    <p:sldId id="270" r:id="rId12"/>
    <p:sldId id="264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7548B66-4D59-985D-85D3-65079295D56B}" name="Clarence Ioakim Sy" initials="CS" userId="S::ctsy@outlook.up.edu.ph::093305ad-f10f-46d1-89a1-774fe872a2d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5515"/>
    <a:srgbClr val="156082"/>
    <a:srgbClr val="1582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7488" autoAdjust="0"/>
  </p:normalViewPr>
  <p:slideViewPr>
    <p:cSldViewPr snapToGrid="0">
      <p:cViewPr>
        <p:scale>
          <a:sx n="67" d="100"/>
          <a:sy n="67" d="100"/>
        </p:scale>
        <p:origin x="123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2_F84060F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4480018-62A3-4621-B612-BF15178FA094}" authorId="{57548B66-4D59-985D-85D3-65079295D56B}" created="2024-02-27T06:45:44.390">
    <pc:sldMkLst xmlns:pc="http://schemas.microsoft.com/office/powerpoint/2013/main/command">
      <pc:docMk/>
      <pc:sldMk cId="4164968690" sldId="258"/>
    </pc:sldMkLst>
    <p188:txBody>
      <a:bodyPr/>
      <a:lstStyle/>
      <a:p>
        <a:r>
          <a:rPr lang="en-PH"/>
          <a:t>Not motivation
Motivation: Use analyze p2p learning dynamics in the classroom</a:t>
        </a:r>
      </a:p>
    </p188:txBody>
  </p188:cm>
</p188:cmLst>
</file>

<file path=ppt/comments/modernComment_106_9A61600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9386BA2-B07D-4AF5-8114-4518DBF68827}" authorId="{57548B66-4D59-985D-85D3-65079295D56B}" created="2024-02-27T06:55:00.982">
    <pc:sldMkLst xmlns:pc="http://schemas.microsoft.com/office/powerpoint/2013/main/command">
      <pc:docMk/>
      <pc:sldMk cId="2590072846" sldId="262"/>
    </pc:sldMkLst>
    <p188:replyLst>
      <p188:reply id="{FB7CEC4C-7918-4C04-BF30-A6BEAC151818}" authorId="{57548B66-4D59-985D-85D3-65079295D56B}" created="2024-02-27T06:55:38.045">
        <p188:txBody>
          <a:bodyPr/>
          <a:lstStyle/>
          <a:p>
            <a:r>
              <a:rPr lang="en-PH"/>
              <a:t>Talk about:
Lattice
State of each agent
Neighborhood (moore in this)
Rules</a:t>
            </a:r>
          </a:p>
        </p188:txBody>
      </p188:reply>
      <p188:reply id="{5C03378D-9F68-4916-92CC-1195E494BEDB}" authorId="{57548B66-4D59-985D-85D3-65079295D56B}" created="2024-02-27T06:56:25.324">
        <p188:txBody>
          <a:bodyPr/>
          <a:lstStyle/>
          <a:p>
            <a:r>
              <a:rPr lang="en-PH"/>
              <a:t>Need to discuss why reality was modelled in that way</a:t>
            </a:r>
          </a:p>
        </p188:txBody>
      </p188:reply>
    </p188:replyLst>
    <p188:txBody>
      <a:bodyPr/>
      <a:lstStyle/>
      <a:p>
        <a:r>
          <a:rPr lang="en-PH"/>
          <a:t>Slide before:
Simplify the room with students as agents arranged in a rectangular lattice. With each agent having a state based on their aptitude level.</a:t>
        </a:r>
      </a:p>
    </p188:txBody>
  </p188:cm>
</p188:cmLst>
</file>

<file path=ppt/comments/modernComment_107_AFCE192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CDD06EE-54EF-43C1-92C9-75130A271C79}" authorId="{57548B66-4D59-985D-85D3-65079295D56B}" created="2024-02-27T06:58:23.440">
    <pc:sldMkLst xmlns:pc="http://schemas.microsoft.com/office/powerpoint/2013/main/command">
      <pc:docMk/>
      <pc:sldMk cId="2949519658" sldId="263"/>
    </pc:sldMkLst>
    <p188:txBody>
      <a:bodyPr/>
      <a:lstStyle/>
      <a:p>
        <a:r>
          <a:rPr lang="en-PH"/>
          <a:t>Slide before:
demo how it runs: simple run</a:t>
        </a:r>
      </a:p>
    </p188:txBody>
  </p188:cm>
</p188:cmLst>
</file>

<file path=ppt/comments/modernComment_10D_55F2F5B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5DDF3F4-0AEA-4E6C-9FD1-6B5C72FF048A}" authorId="{57548B66-4D59-985D-85D3-65079295D56B}" created="2024-02-27T07:03:53.087">
    <pc:sldMkLst xmlns:pc="http://schemas.microsoft.com/office/powerpoint/2013/main/command">
      <pc:docMk/>
      <pc:sldMk cId="1441985977" sldId="269"/>
    </pc:sldMkLst>
    <p188:replyLst>
      <p188:reply id="{4F89BBC7-6D5C-4C11-8798-3EC036067696}" authorId="{57548B66-4D59-985D-85D3-65079295D56B}" created="2024-02-27T07:10:50.016">
        <p188:txBody>
          <a:bodyPr/>
          <a:lstStyle/>
          <a:p>
            <a:r>
              <a:rPr lang="en-PH"/>
              <a:t>Double check what happens if i-logscale</a:t>
            </a:r>
          </a:p>
        </p188:txBody>
      </p188:reply>
    </p188:replyLst>
    <p188:txBody>
      <a:bodyPr/>
      <a:lstStyle/>
      <a:p>
        <a:r>
          <a:rPr lang="en-PH"/>
          <a:t>Slide before or explain per slide: discuss relevant variables and saan galing</a:t>
        </a:r>
      </a:p>
    </p188:txBody>
  </p188:cm>
  <p188:cm id="{9BCB473D-990B-4C87-A236-C7ACE2F8781B}" authorId="{57548B66-4D59-985D-85D3-65079295D56B}" created="2024-02-27T07:57:50.500">
    <pc:sldMkLst xmlns:pc="http://schemas.microsoft.com/office/powerpoint/2013/main/command">
      <pc:docMk/>
      <pc:sldMk cId="1441985977" sldId="269"/>
    </pc:sldMkLst>
    <p188:txBody>
      <a:bodyPr/>
      <a:lstStyle/>
      <a:p>
        <a:r>
          <a:rPr lang="en-PH"/>
          <a:t>For TTL vs lambda:
Let d_0 = L/sqrt(2)
d = d_0 / 2
for each d, there is an associated tau (theoretical time to reach d_max) where
tau(L,\lambda) =  d_max (1-lambda)/lambda
(1-lambda)/lambda came from negative binomial distribution. Dist chosen because it gives us the PDF of the time it takes to reach d_max
We want to make the T independent of L and only dependent on lambda so we normalize it.
Comparing inner and outer corner/center where d_max,inner = d_max,outer * 0.5, we should be able to get a lambda_eq to account for the d_max difference.
Lambda_Eq = 2lambda / (1+lambda)
=&gt; compare from definition of tau
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D1CD1D-26F6-437B-B295-92E7360A41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9A223A55-A4B4-4EA1-B92F-756E50D211E9}">
      <dgm:prSet/>
      <dgm:spPr/>
      <dgm:t>
        <a:bodyPr/>
        <a:lstStyle/>
        <a:p>
          <a:r>
            <a:rPr lang="en-PH" dirty="0"/>
            <a:t>Learning rate</a:t>
          </a:r>
        </a:p>
      </dgm:t>
    </dgm:pt>
    <dgm:pt modelId="{5F00E218-390A-45BA-9A1D-FD88EEB8C61F}" type="parTrans" cxnId="{444535C8-2652-43DF-AE51-0CC16A1BD58A}">
      <dgm:prSet/>
      <dgm:spPr/>
      <dgm:t>
        <a:bodyPr/>
        <a:lstStyle/>
        <a:p>
          <a:endParaRPr lang="en-PH"/>
        </a:p>
      </dgm:t>
    </dgm:pt>
    <dgm:pt modelId="{CA84940C-6A2B-4675-B928-80E011B7AA2B}" type="sibTrans" cxnId="{444535C8-2652-43DF-AE51-0CC16A1BD58A}">
      <dgm:prSet/>
      <dgm:spPr/>
      <dgm:t>
        <a:bodyPr/>
        <a:lstStyle/>
        <a:p>
          <a:endParaRPr lang="en-PH"/>
        </a:p>
      </dgm:t>
    </dgm:pt>
    <dgm:pt modelId="{14CE45DA-E6FD-4AC2-A8ED-8BABA0068C2C}">
      <dgm:prSet custT="1"/>
      <dgm:spPr/>
      <dgm:t>
        <a:bodyPr/>
        <a:lstStyle/>
        <a:p>
          <a:r>
            <a:rPr lang="en-PH" sz="2400" dirty="0"/>
            <a:t>How does the number of learned students (binary states) or the class average (continuous states) evolve over time?</a:t>
          </a:r>
        </a:p>
      </dgm:t>
    </dgm:pt>
    <dgm:pt modelId="{FB0954B3-2163-4284-B93B-6A7F0BA9AFED}" type="parTrans" cxnId="{C74235D8-9F04-4C44-84E2-93F3C1107C8F}">
      <dgm:prSet/>
      <dgm:spPr/>
      <dgm:t>
        <a:bodyPr/>
        <a:lstStyle/>
        <a:p>
          <a:endParaRPr lang="en-PH"/>
        </a:p>
      </dgm:t>
    </dgm:pt>
    <dgm:pt modelId="{E48DEDAD-6EA5-4470-B6F0-FE5DBCF3657D}" type="sibTrans" cxnId="{C74235D8-9F04-4C44-84E2-93F3C1107C8F}">
      <dgm:prSet/>
      <dgm:spPr/>
      <dgm:t>
        <a:bodyPr/>
        <a:lstStyle/>
        <a:p>
          <a:endParaRPr lang="en-PH"/>
        </a:p>
      </dgm:t>
    </dgm:pt>
    <dgm:pt modelId="{F266E586-47CA-4D83-9D26-4C3B52DB7500}">
      <dgm:prSet/>
      <dgm:spPr/>
      <dgm:t>
        <a:bodyPr/>
        <a:lstStyle/>
        <a:p>
          <a:r>
            <a:rPr lang="en-PH" dirty="0"/>
            <a:t>Nucleation sites position</a:t>
          </a:r>
        </a:p>
      </dgm:t>
    </dgm:pt>
    <dgm:pt modelId="{52C9F507-8ECD-4CA4-A5E9-CAB08A16B898}" type="parTrans" cxnId="{E48D0C9E-654A-4941-9029-213AD2C75201}">
      <dgm:prSet/>
      <dgm:spPr/>
      <dgm:t>
        <a:bodyPr/>
        <a:lstStyle/>
        <a:p>
          <a:endParaRPr lang="en-PH"/>
        </a:p>
      </dgm:t>
    </dgm:pt>
    <dgm:pt modelId="{5A2C1435-9448-4912-A089-E97606239D01}" type="sibTrans" cxnId="{E48D0C9E-654A-4941-9029-213AD2C75201}">
      <dgm:prSet/>
      <dgm:spPr/>
      <dgm:t>
        <a:bodyPr/>
        <a:lstStyle/>
        <a:p>
          <a:endParaRPr lang="en-PH"/>
        </a:p>
      </dgm:t>
    </dgm:pt>
    <dgm:pt modelId="{2ADD01FD-3ED8-4222-B3A8-D4C3CF1EEB92}">
      <dgm:prSet custT="1"/>
      <dgm:spPr/>
      <dgm:t>
        <a:bodyPr/>
        <a:lstStyle/>
        <a:p>
          <a:r>
            <a:rPr lang="en-PH" sz="2400" dirty="0"/>
            <a:t>How does the position of learned/high aptitude students affect</a:t>
          </a:r>
          <a:br>
            <a:rPr lang="en-PH" sz="2400" dirty="0"/>
          </a:br>
          <a:r>
            <a:rPr lang="en-PH" sz="2400" dirty="0"/>
            <a:t>the learning rate of the class?</a:t>
          </a:r>
        </a:p>
      </dgm:t>
    </dgm:pt>
    <dgm:pt modelId="{4803F9CC-E39D-4297-9A5B-69CAD6648EDD}" type="parTrans" cxnId="{4348DB16-139F-4F83-BB7A-68DCDAE1EEA2}">
      <dgm:prSet/>
      <dgm:spPr/>
      <dgm:t>
        <a:bodyPr/>
        <a:lstStyle/>
        <a:p>
          <a:endParaRPr lang="en-PH"/>
        </a:p>
      </dgm:t>
    </dgm:pt>
    <dgm:pt modelId="{3FC0EA94-C7C6-4A53-BE60-617098866DF7}" type="sibTrans" cxnId="{4348DB16-139F-4F83-BB7A-68DCDAE1EEA2}">
      <dgm:prSet/>
      <dgm:spPr/>
      <dgm:t>
        <a:bodyPr/>
        <a:lstStyle/>
        <a:p>
          <a:endParaRPr lang="en-PH"/>
        </a:p>
      </dgm:t>
    </dgm:pt>
    <dgm:pt modelId="{BA132FD8-0DCC-4CEF-ABF4-817C3E703299}">
      <dgm:prSet/>
      <dgm:spPr/>
      <dgm:t>
        <a:bodyPr/>
        <a:lstStyle/>
        <a:p>
          <a:r>
            <a:rPr lang="en-PH" dirty="0"/>
            <a:t>Homogeneity</a:t>
          </a:r>
        </a:p>
      </dgm:t>
    </dgm:pt>
    <dgm:pt modelId="{2AA5582A-4921-4140-B5A2-D8E27CE4A3E9}" type="parTrans" cxnId="{4563BFE9-DF3B-4EE2-8B43-8F524AFDFB46}">
      <dgm:prSet/>
      <dgm:spPr/>
      <dgm:t>
        <a:bodyPr/>
        <a:lstStyle/>
        <a:p>
          <a:endParaRPr lang="en-PH"/>
        </a:p>
      </dgm:t>
    </dgm:pt>
    <dgm:pt modelId="{58AE4D53-C2A0-4F5A-A3EB-89EB18EFC0C3}" type="sibTrans" cxnId="{4563BFE9-DF3B-4EE2-8B43-8F524AFDFB46}">
      <dgm:prSet/>
      <dgm:spPr/>
      <dgm:t>
        <a:bodyPr/>
        <a:lstStyle/>
        <a:p>
          <a:endParaRPr lang="en-PH"/>
        </a:p>
      </dgm:t>
    </dgm:pt>
    <dgm:pt modelId="{3940CBE4-26AF-453C-A71A-627F7A5D7396}">
      <dgm:prSet custT="1"/>
      <dgm:spPr/>
      <dgm:t>
        <a:bodyPr/>
        <a:lstStyle/>
        <a:p>
          <a:r>
            <a:rPr lang="en-US" sz="2400"/>
            <a:t>How does the spatial aptitude homogeneity affect the learning rate of the class?</a:t>
          </a:r>
          <a:endParaRPr lang="en-PH" sz="2400"/>
        </a:p>
      </dgm:t>
    </dgm:pt>
    <dgm:pt modelId="{B4FE6B84-7963-41A5-8107-5844CE289078}" type="parTrans" cxnId="{261587D0-9113-4014-A691-4D92BEEB7ACF}">
      <dgm:prSet/>
      <dgm:spPr/>
      <dgm:t>
        <a:bodyPr/>
        <a:lstStyle/>
        <a:p>
          <a:endParaRPr lang="en-PH"/>
        </a:p>
      </dgm:t>
    </dgm:pt>
    <dgm:pt modelId="{8239A2F3-531A-4A72-950E-1A338815AEAB}" type="sibTrans" cxnId="{261587D0-9113-4014-A691-4D92BEEB7ACF}">
      <dgm:prSet/>
      <dgm:spPr/>
      <dgm:t>
        <a:bodyPr/>
        <a:lstStyle/>
        <a:p>
          <a:endParaRPr lang="en-PH"/>
        </a:p>
      </dgm:t>
    </dgm:pt>
    <dgm:pt modelId="{1CFA9E0A-BD08-439C-8D38-3C118D294482}">
      <dgm:prSet custT="1"/>
      <dgm:spPr/>
      <dgm:t>
        <a:bodyPr/>
        <a:lstStyle/>
        <a:p>
          <a:r>
            <a:rPr lang="en-US" sz="2400" dirty="0"/>
            <a:t>How does the social aspect affect the classroom (Watts–</a:t>
          </a:r>
          <a:r>
            <a:rPr lang="en-US" sz="2400" dirty="0" err="1"/>
            <a:t>Strogatz</a:t>
          </a:r>
          <a:r>
            <a:rPr lang="en-US" sz="2400" dirty="0"/>
            <a:t> model) dynamics?</a:t>
          </a:r>
          <a:endParaRPr lang="en-PH" sz="2400" dirty="0"/>
        </a:p>
      </dgm:t>
    </dgm:pt>
    <dgm:pt modelId="{53FF0BFF-3361-4E41-96C1-E4C474E5D5F3}" type="parTrans" cxnId="{E26E207D-EF36-4DA3-8D16-293A194A489B}">
      <dgm:prSet/>
      <dgm:spPr/>
      <dgm:t>
        <a:bodyPr/>
        <a:lstStyle/>
        <a:p>
          <a:endParaRPr lang="en-PH"/>
        </a:p>
      </dgm:t>
    </dgm:pt>
    <dgm:pt modelId="{374A82DF-6D66-42CE-BD62-5977D2186313}" type="sibTrans" cxnId="{E26E207D-EF36-4DA3-8D16-293A194A489B}">
      <dgm:prSet/>
      <dgm:spPr/>
      <dgm:t>
        <a:bodyPr/>
        <a:lstStyle/>
        <a:p>
          <a:endParaRPr lang="en-PH"/>
        </a:p>
      </dgm:t>
    </dgm:pt>
    <dgm:pt modelId="{910D025F-D276-4253-B1A8-FE905EAB3C0D}" type="pres">
      <dgm:prSet presAssocID="{DAD1CD1D-26F6-437B-B295-92E7360A41C5}" presName="linear" presStyleCnt="0">
        <dgm:presLayoutVars>
          <dgm:animLvl val="lvl"/>
          <dgm:resizeHandles val="exact"/>
        </dgm:presLayoutVars>
      </dgm:prSet>
      <dgm:spPr/>
    </dgm:pt>
    <dgm:pt modelId="{E26A65E0-02AA-4027-B17E-C268DB37F920}" type="pres">
      <dgm:prSet presAssocID="{9A223A55-A4B4-4EA1-B92F-756E50D211E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D4C571C-359E-4793-84F5-1C768C4EE98D}" type="pres">
      <dgm:prSet presAssocID="{9A223A55-A4B4-4EA1-B92F-756E50D211E9}" presName="childText" presStyleLbl="revTx" presStyleIdx="0" presStyleCnt="3">
        <dgm:presLayoutVars>
          <dgm:bulletEnabled val="1"/>
        </dgm:presLayoutVars>
      </dgm:prSet>
      <dgm:spPr/>
    </dgm:pt>
    <dgm:pt modelId="{6CDE60D6-89BB-4DC8-AB12-521595D340F2}" type="pres">
      <dgm:prSet presAssocID="{F266E586-47CA-4D83-9D26-4C3B52DB750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9D7563A-9C64-49D5-99B7-5B85E37C14F6}" type="pres">
      <dgm:prSet presAssocID="{F266E586-47CA-4D83-9D26-4C3B52DB7500}" presName="childText" presStyleLbl="revTx" presStyleIdx="1" presStyleCnt="3">
        <dgm:presLayoutVars>
          <dgm:bulletEnabled val="1"/>
        </dgm:presLayoutVars>
      </dgm:prSet>
      <dgm:spPr/>
    </dgm:pt>
    <dgm:pt modelId="{8876A8AC-84A3-419E-9F42-83CA6B9739A8}" type="pres">
      <dgm:prSet presAssocID="{BA132FD8-0DCC-4CEF-ABF4-817C3E70329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E03D3C9-082B-450C-AAE0-C3A2A5719030}" type="pres">
      <dgm:prSet presAssocID="{BA132FD8-0DCC-4CEF-ABF4-817C3E70329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348DB16-139F-4F83-BB7A-68DCDAE1EEA2}" srcId="{F266E586-47CA-4D83-9D26-4C3B52DB7500}" destId="{2ADD01FD-3ED8-4222-B3A8-D4C3CF1EEB92}" srcOrd="0" destOrd="0" parTransId="{4803F9CC-E39D-4297-9A5B-69CAD6648EDD}" sibTransId="{3FC0EA94-C7C6-4A53-BE60-617098866DF7}"/>
    <dgm:cxn modelId="{A1090D50-AACE-4B96-83AE-2DE0C258ECF0}" type="presOf" srcId="{3940CBE4-26AF-453C-A71A-627F7A5D7396}" destId="{CE03D3C9-082B-450C-AAE0-C3A2A5719030}" srcOrd="0" destOrd="0" presId="urn:microsoft.com/office/officeart/2005/8/layout/vList2"/>
    <dgm:cxn modelId="{5876C272-E1D3-4752-BA7F-FDF339197E13}" type="presOf" srcId="{1CFA9E0A-BD08-439C-8D38-3C118D294482}" destId="{CE03D3C9-082B-450C-AAE0-C3A2A5719030}" srcOrd="0" destOrd="1" presId="urn:microsoft.com/office/officeart/2005/8/layout/vList2"/>
    <dgm:cxn modelId="{C462D855-EB52-41D3-B568-619343EAE5FC}" type="presOf" srcId="{BA132FD8-0DCC-4CEF-ABF4-817C3E703299}" destId="{8876A8AC-84A3-419E-9F42-83CA6B9739A8}" srcOrd="0" destOrd="0" presId="urn:microsoft.com/office/officeart/2005/8/layout/vList2"/>
    <dgm:cxn modelId="{92016879-1701-46B8-B565-517688CACB84}" type="presOf" srcId="{9A223A55-A4B4-4EA1-B92F-756E50D211E9}" destId="{E26A65E0-02AA-4027-B17E-C268DB37F920}" srcOrd="0" destOrd="0" presId="urn:microsoft.com/office/officeart/2005/8/layout/vList2"/>
    <dgm:cxn modelId="{E26E207D-EF36-4DA3-8D16-293A194A489B}" srcId="{BA132FD8-0DCC-4CEF-ABF4-817C3E703299}" destId="{1CFA9E0A-BD08-439C-8D38-3C118D294482}" srcOrd="1" destOrd="0" parTransId="{53FF0BFF-3361-4E41-96C1-E4C474E5D5F3}" sibTransId="{374A82DF-6D66-42CE-BD62-5977D2186313}"/>
    <dgm:cxn modelId="{76D5DA7F-9D6C-4501-A68E-7A7F6424C613}" type="presOf" srcId="{2ADD01FD-3ED8-4222-B3A8-D4C3CF1EEB92}" destId="{49D7563A-9C64-49D5-99B7-5B85E37C14F6}" srcOrd="0" destOrd="0" presId="urn:microsoft.com/office/officeart/2005/8/layout/vList2"/>
    <dgm:cxn modelId="{301CEE8A-0C5D-4993-A8C9-8C9094D17CE8}" type="presOf" srcId="{14CE45DA-E6FD-4AC2-A8ED-8BABA0068C2C}" destId="{DD4C571C-359E-4793-84F5-1C768C4EE98D}" srcOrd="0" destOrd="0" presId="urn:microsoft.com/office/officeart/2005/8/layout/vList2"/>
    <dgm:cxn modelId="{30795293-1BEC-4213-893A-A113E87D11A0}" type="presOf" srcId="{DAD1CD1D-26F6-437B-B295-92E7360A41C5}" destId="{910D025F-D276-4253-B1A8-FE905EAB3C0D}" srcOrd="0" destOrd="0" presId="urn:microsoft.com/office/officeart/2005/8/layout/vList2"/>
    <dgm:cxn modelId="{E48D0C9E-654A-4941-9029-213AD2C75201}" srcId="{DAD1CD1D-26F6-437B-B295-92E7360A41C5}" destId="{F266E586-47CA-4D83-9D26-4C3B52DB7500}" srcOrd="1" destOrd="0" parTransId="{52C9F507-8ECD-4CA4-A5E9-CAB08A16B898}" sibTransId="{5A2C1435-9448-4912-A089-E97606239D01}"/>
    <dgm:cxn modelId="{444535C8-2652-43DF-AE51-0CC16A1BD58A}" srcId="{DAD1CD1D-26F6-437B-B295-92E7360A41C5}" destId="{9A223A55-A4B4-4EA1-B92F-756E50D211E9}" srcOrd="0" destOrd="0" parTransId="{5F00E218-390A-45BA-9A1D-FD88EEB8C61F}" sibTransId="{CA84940C-6A2B-4675-B928-80E011B7AA2B}"/>
    <dgm:cxn modelId="{261587D0-9113-4014-A691-4D92BEEB7ACF}" srcId="{BA132FD8-0DCC-4CEF-ABF4-817C3E703299}" destId="{3940CBE4-26AF-453C-A71A-627F7A5D7396}" srcOrd="0" destOrd="0" parTransId="{B4FE6B84-7963-41A5-8107-5844CE289078}" sibTransId="{8239A2F3-531A-4A72-950E-1A338815AEAB}"/>
    <dgm:cxn modelId="{C74235D8-9F04-4C44-84E2-93F3C1107C8F}" srcId="{9A223A55-A4B4-4EA1-B92F-756E50D211E9}" destId="{14CE45DA-E6FD-4AC2-A8ED-8BABA0068C2C}" srcOrd="0" destOrd="0" parTransId="{FB0954B3-2163-4284-B93B-6A7F0BA9AFED}" sibTransId="{E48DEDAD-6EA5-4470-B6F0-FE5DBCF3657D}"/>
    <dgm:cxn modelId="{4563BFE9-DF3B-4EE2-8B43-8F524AFDFB46}" srcId="{DAD1CD1D-26F6-437B-B295-92E7360A41C5}" destId="{BA132FD8-0DCC-4CEF-ABF4-817C3E703299}" srcOrd="2" destOrd="0" parTransId="{2AA5582A-4921-4140-B5A2-D8E27CE4A3E9}" sibTransId="{58AE4D53-C2A0-4F5A-A3EB-89EB18EFC0C3}"/>
    <dgm:cxn modelId="{075F5DEC-A38E-4FBE-894F-6F0C549C3FE7}" type="presOf" srcId="{F266E586-47CA-4D83-9D26-4C3B52DB7500}" destId="{6CDE60D6-89BB-4DC8-AB12-521595D340F2}" srcOrd="0" destOrd="0" presId="urn:microsoft.com/office/officeart/2005/8/layout/vList2"/>
    <dgm:cxn modelId="{9093AEE7-8A30-4E4A-944D-BF058736FDC4}" type="presParOf" srcId="{910D025F-D276-4253-B1A8-FE905EAB3C0D}" destId="{E26A65E0-02AA-4027-B17E-C268DB37F920}" srcOrd="0" destOrd="0" presId="urn:microsoft.com/office/officeart/2005/8/layout/vList2"/>
    <dgm:cxn modelId="{1D51879C-2A11-47CC-9295-6C6B8CA67509}" type="presParOf" srcId="{910D025F-D276-4253-B1A8-FE905EAB3C0D}" destId="{DD4C571C-359E-4793-84F5-1C768C4EE98D}" srcOrd="1" destOrd="0" presId="urn:microsoft.com/office/officeart/2005/8/layout/vList2"/>
    <dgm:cxn modelId="{8CC5F568-ACD8-47E7-8C51-2F9D011BD9D8}" type="presParOf" srcId="{910D025F-D276-4253-B1A8-FE905EAB3C0D}" destId="{6CDE60D6-89BB-4DC8-AB12-521595D340F2}" srcOrd="2" destOrd="0" presId="urn:microsoft.com/office/officeart/2005/8/layout/vList2"/>
    <dgm:cxn modelId="{3F4725E6-97A2-46CD-A1F5-644537783063}" type="presParOf" srcId="{910D025F-D276-4253-B1A8-FE905EAB3C0D}" destId="{49D7563A-9C64-49D5-99B7-5B85E37C14F6}" srcOrd="3" destOrd="0" presId="urn:microsoft.com/office/officeart/2005/8/layout/vList2"/>
    <dgm:cxn modelId="{2D2141E2-F54F-44AD-A99C-84F34167F534}" type="presParOf" srcId="{910D025F-D276-4253-B1A8-FE905EAB3C0D}" destId="{8876A8AC-84A3-419E-9F42-83CA6B9739A8}" srcOrd="4" destOrd="0" presId="urn:microsoft.com/office/officeart/2005/8/layout/vList2"/>
    <dgm:cxn modelId="{D939D637-C172-4D02-A316-9DC499756C1C}" type="presParOf" srcId="{910D025F-D276-4253-B1A8-FE905EAB3C0D}" destId="{CE03D3C9-082B-450C-AAE0-C3A2A571903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6A65E0-02AA-4027-B17E-C268DB37F920}">
      <dsp:nvSpPr>
        <dsp:cNvPr id="0" name=""/>
        <dsp:cNvSpPr/>
      </dsp:nvSpPr>
      <dsp:spPr>
        <a:xfrm>
          <a:off x="0" y="24549"/>
          <a:ext cx="12037177" cy="712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900" kern="1200" dirty="0"/>
            <a:t>Learning rate</a:t>
          </a:r>
        </a:p>
      </dsp:txBody>
      <dsp:txXfrm>
        <a:off x="34783" y="59332"/>
        <a:ext cx="11967611" cy="642964"/>
      </dsp:txXfrm>
    </dsp:sp>
    <dsp:sp modelId="{DD4C571C-359E-4793-84F5-1C768C4EE98D}">
      <dsp:nvSpPr>
        <dsp:cNvPr id="0" name=""/>
        <dsp:cNvSpPr/>
      </dsp:nvSpPr>
      <dsp:spPr>
        <a:xfrm>
          <a:off x="0" y="737080"/>
          <a:ext cx="12037177" cy="73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218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2400" kern="1200" dirty="0"/>
            <a:t>How does the number of learned students (binary states) or the class average (continuous states) evolve over time?</a:t>
          </a:r>
        </a:p>
      </dsp:txBody>
      <dsp:txXfrm>
        <a:off x="0" y="737080"/>
        <a:ext cx="12037177" cy="735367"/>
      </dsp:txXfrm>
    </dsp:sp>
    <dsp:sp modelId="{6CDE60D6-89BB-4DC8-AB12-521595D340F2}">
      <dsp:nvSpPr>
        <dsp:cNvPr id="0" name=""/>
        <dsp:cNvSpPr/>
      </dsp:nvSpPr>
      <dsp:spPr>
        <a:xfrm>
          <a:off x="0" y="1472447"/>
          <a:ext cx="12037177" cy="712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900" kern="1200" dirty="0"/>
            <a:t>Nucleation sites position</a:t>
          </a:r>
        </a:p>
      </dsp:txBody>
      <dsp:txXfrm>
        <a:off x="34783" y="1507230"/>
        <a:ext cx="11967611" cy="642964"/>
      </dsp:txXfrm>
    </dsp:sp>
    <dsp:sp modelId="{49D7563A-9C64-49D5-99B7-5B85E37C14F6}">
      <dsp:nvSpPr>
        <dsp:cNvPr id="0" name=""/>
        <dsp:cNvSpPr/>
      </dsp:nvSpPr>
      <dsp:spPr>
        <a:xfrm>
          <a:off x="0" y="2184977"/>
          <a:ext cx="12037177" cy="73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218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2400" kern="1200" dirty="0"/>
            <a:t>How does the position of learned/high aptitude students affect</a:t>
          </a:r>
          <a:br>
            <a:rPr lang="en-PH" sz="2400" kern="1200" dirty="0"/>
          </a:br>
          <a:r>
            <a:rPr lang="en-PH" sz="2400" kern="1200" dirty="0"/>
            <a:t>the learning rate of the class?</a:t>
          </a:r>
        </a:p>
      </dsp:txBody>
      <dsp:txXfrm>
        <a:off x="0" y="2184977"/>
        <a:ext cx="12037177" cy="735367"/>
      </dsp:txXfrm>
    </dsp:sp>
    <dsp:sp modelId="{8876A8AC-84A3-419E-9F42-83CA6B9739A8}">
      <dsp:nvSpPr>
        <dsp:cNvPr id="0" name=""/>
        <dsp:cNvSpPr/>
      </dsp:nvSpPr>
      <dsp:spPr>
        <a:xfrm>
          <a:off x="0" y="2920344"/>
          <a:ext cx="12037177" cy="712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900" kern="1200" dirty="0"/>
            <a:t>Homogeneity</a:t>
          </a:r>
        </a:p>
      </dsp:txBody>
      <dsp:txXfrm>
        <a:off x="34783" y="2955127"/>
        <a:ext cx="11967611" cy="642964"/>
      </dsp:txXfrm>
    </dsp:sp>
    <dsp:sp modelId="{CE03D3C9-082B-450C-AAE0-C3A2A5719030}">
      <dsp:nvSpPr>
        <dsp:cNvPr id="0" name=""/>
        <dsp:cNvSpPr/>
      </dsp:nvSpPr>
      <dsp:spPr>
        <a:xfrm>
          <a:off x="0" y="3632875"/>
          <a:ext cx="12037177" cy="810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218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How does the spatial aptitude homogeneity affect the learning rate of the class?</a:t>
          </a:r>
          <a:endParaRPr lang="en-PH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How does the social aspect affect the classroom (Watts–</a:t>
          </a:r>
          <a:r>
            <a:rPr lang="en-US" sz="2400" kern="1200" dirty="0" err="1"/>
            <a:t>Strogatz</a:t>
          </a:r>
          <a:r>
            <a:rPr lang="en-US" sz="2400" kern="1200" dirty="0"/>
            <a:t> model) dynamics?</a:t>
          </a:r>
          <a:endParaRPr lang="en-PH" sz="2400" kern="1200" dirty="0"/>
        </a:p>
      </dsp:txBody>
      <dsp:txXfrm>
        <a:off x="0" y="3632875"/>
        <a:ext cx="12037177" cy="810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8B589-3DCF-4CC3-8CB1-8F263020D954}" type="datetimeFigureOut">
              <a:rPr lang="en-PH" smtClean="0"/>
              <a:t>02/27/2024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4DEC7-B541-49CD-9364-4AC7105E644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0876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 a neural network to predict the outcome of the classroom based on the initial seating arrangement and aptitude levels of the students</a:t>
            </a:r>
          </a:p>
          <a:p>
            <a:endParaRPr lang="en-US" dirty="0"/>
          </a:p>
          <a:p>
            <a:r>
              <a:rPr lang="en-PH" dirty="0"/>
              <a:t>Sample size: 68 classrooms, 9 schools/universities; 20 in college, 48 in </a:t>
            </a:r>
            <a:r>
              <a:rPr lang="en-PH" dirty="0" err="1"/>
              <a:t>hs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4DEC7-B541-49CD-9364-4AC7105E6440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387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4DEC7-B541-49CD-9364-4AC7105E6440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0858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Parameters we get from each simulation:</a:t>
            </a:r>
          </a:p>
          <a:p>
            <a:r>
              <a:rPr lang="en-PH" dirty="0"/>
              <a:t>Number of generations to saturate the class (normalized to the number of students in the class): learned/max</a:t>
            </a:r>
          </a:p>
          <a:p>
            <a:r>
              <a:rPr lang="en-PH" dirty="0"/>
              <a:t>Characteristic variable (m). Taken as the exponent of the fitted line y=</a:t>
            </a:r>
            <a:r>
              <a:rPr lang="en-PH" dirty="0" err="1"/>
              <a:t>ax^</a:t>
            </a:r>
            <a:r>
              <a:rPr lang="en-PH" b="1" i="0" u="none" dirty="0" err="1"/>
              <a:t>b</a:t>
            </a:r>
            <a:endParaRPr lang="en-PH" b="1" i="0" u="none" dirty="0"/>
          </a:p>
          <a:p>
            <a:r>
              <a:rPr lang="en-PH" b="0" i="0" u="none" dirty="0"/>
              <a:t>The fitting of the data ends at 50%, so that the it only measures the spreading before the finite size effects kicks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5B9C7-E64D-4A9E-9341-1BC2A2DA8DCC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3249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Inner corner performs best</a:t>
            </a:r>
          </a:p>
          <a:p>
            <a:r>
              <a:rPr lang="en-PH" dirty="0"/>
              <a:t>Outer corner and center perform similarly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4DEC7-B541-49CD-9364-4AC7105E6440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32486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Time to learn is dictated by power law (dependent on class size) -&gt; </a:t>
            </a:r>
            <a:r>
              <a:rPr lang="en-PH" dirty="0" err="1"/>
              <a:t>normalizabe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4DEC7-B541-49CD-9364-4AC7105E6440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0654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1F65-3F11-FD5D-739D-5D072CDA9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913" y="618525"/>
            <a:ext cx="11510174" cy="20537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FD963-2FAF-A23E-C57B-EA0F47352B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0912" y="2888273"/>
            <a:ext cx="5670000" cy="170210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Authors</a:t>
            </a:r>
            <a:endParaRPr lang="en-PH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7C60D4C-31A7-24EA-FE54-1C44B7CFB8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1313" y="4746609"/>
            <a:ext cx="8536178" cy="1577126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PH" dirty="0"/>
              <a:t>All about me + Event details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971FF8C-C37A-AB61-CB50-7C67E5DB06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1090" y="2888273"/>
            <a:ext cx="5670000" cy="1702107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PH" dirty="0"/>
              <a:t>Publication details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8856D8-6C60-31A7-919F-F6652B62A2F2}"/>
              </a:ext>
            </a:extLst>
          </p:cNvPr>
          <p:cNvGrpSpPr/>
          <p:nvPr userDrawn="1"/>
        </p:nvGrpSpPr>
        <p:grpSpPr>
          <a:xfrm>
            <a:off x="9130089" y="4704708"/>
            <a:ext cx="2720598" cy="1660928"/>
            <a:chOff x="9130089" y="4704708"/>
            <a:chExt cx="2720598" cy="166092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8023407-6BAA-5E85-8BAD-5E4AC681CDC3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30089" y="4704708"/>
              <a:ext cx="2720598" cy="830464"/>
              <a:chOff x="4894990" y="4453717"/>
              <a:chExt cx="4127756" cy="1260000"/>
            </a:xfrm>
          </p:grpSpPr>
          <p:pic>
            <p:nvPicPr>
              <p:cNvPr id="29" name="Picture 28" descr="A logo with a bird and a shield&#10;&#10;Description automatically generated">
                <a:extLst>
                  <a:ext uri="{FF2B5EF4-FFF2-40B4-BE49-F238E27FC236}">
                    <a16:creationId xmlns:a16="http://schemas.microsoft.com/office/drawing/2014/main" id="{93868C57-1DE6-FEDD-B1CA-926B02815A0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4990" y="445371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31" name="Picture 30" descr="A blue and yellow logo&#10;&#10;Description automatically generated">
                <a:extLst>
                  <a:ext uri="{FF2B5EF4-FFF2-40B4-BE49-F238E27FC236}">
                    <a16:creationId xmlns:a16="http://schemas.microsoft.com/office/drawing/2014/main" id="{741DA45E-CD6A-925D-B98B-078F57155D8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474" y="4453717"/>
                <a:ext cx="1330788" cy="1260000"/>
              </a:xfrm>
              <a:prstGeom prst="rect">
                <a:avLst/>
              </a:prstGeom>
            </p:spPr>
          </p:pic>
          <p:pic>
            <p:nvPicPr>
              <p:cNvPr id="33" name="Picture 32" descr="A logo with text and symbols&#10;&#10;Description automatically generated">
                <a:extLst>
                  <a:ext uri="{FF2B5EF4-FFF2-40B4-BE49-F238E27FC236}">
                    <a16:creationId xmlns:a16="http://schemas.microsoft.com/office/drawing/2014/main" id="{94FD9878-5DC9-20C3-D550-A5FC69B53A4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2746" y="4453717"/>
                <a:ext cx="1260000" cy="126000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A9B0666-3AFC-E886-7DFB-29E4718A8002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80079" y="5535172"/>
              <a:ext cx="2620618" cy="830464"/>
              <a:chOff x="5388673" y="4809551"/>
              <a:chExt cx="4260068" cy="1350000"/>
            </a:xfrm>
          </p:grpSpPr>
          <p:pic>
            <p:nvPicPr>
              <p:cNvPr id="35" name="Picture 34" descr="A close up of a blue and grey circle&#10;&#10;Description automatically generated">
                <a:extLst>
                  <a:ext uri="{FF2B5EF4-FFF2-40B4-BE49-F238E27FC236}">
                    <a16:creationId xmlns:a16="http://schemas.microsoft.com/office/drawing/2014/main" id="{B73220F5-8226-6025-D3A5-AE00D822FE4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673" y="4932283"/>
                <a:ext cx="2800205" cy="1080000"/>
              </a:xfrm>
              <a:prstGeom prst="rect">
                <a:avLst/>
              </a:prstGeom>
            </p:spPr>
          </p:pic>
          <p:pic>
            <p:nvPicPr>
              <p:cNvPr id="38" name="Picture 37" descr="A red green and blue triangle with lines and dots&#10;&#10;Description automatically generated">
                <a:extLst>
                  <a:ext uri="{FF2B5EF4-FFF2-40B4-BE49-F238E27FC236}">
                    <a16:creationId xmlns:a16="http://schemas.microsoft.com/office/drawing/2014/main" id="{0264EBD6-06AD-01C2-046E-71AED91FF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8741" y="4809551"/>
                <a:ext cx="1350000" cy="1350000"/>
              </a:xfrm>
              <a:prstGeom prst="rect">
                <a:avLst/>
              </a:prstGeom>
            </p:spPr>
          </p:pic>
        </p:grp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E1B99A5-BD9B-4CE9-F0BE-CAE5CAF7FD85}"/>
              </a:ext>
            </a:extLst>
          </p:cNvPr>
          <p:cNvSpPr/>
          <p:nvPr userDrawn="1"/>
        </p:nvSpPr>
        <p:spPr>
          <a:xfrm flipV="1">
            <a:off x="340913" y="2738839"/>
            <a:ext cx="11510174" cy="45719"/>
          </a:xfrm>
          <a:prstGeom prst="roundRect">
            <a:avLst>
              <a:gd name="adj" fmla="val 50000"/>
            </a:avLst>
          </a:prstGeom>
          <a:solidFill>
            <a:srgbClr val="825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FBE2F23A-6579-17A9-8BD8-C63797F8962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060104" y="0"/>
            <a:ext cx="1131895" cy="3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6F7A4C69-6890-CCBA-596E-A4E7F46818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77410" y="6451565"/>
            <a:ext cx="11219543" cy="360000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6C03F247-B4BD-7000-85F2-ECF8C67C59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pPr/>
              <a:t>‹#›</a:t>
            </a:fld>
            <a:endParaRPr lang="en-PH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B76BDC-CC57-7747-7990-C93624FC6C45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C92E-3E22-1810-9C19-42F28149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694620"/>
            <a:ext cx="9983415" cy="7762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75A83-3AC3-23EA-1648-A6A24A721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478F0-30D2-BA3B-53C4-7FB95875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53C3E0-31AE-5C25-C3A7-CA8EBFD298C3}"/>
              </a:ext>
            </a:extLst>
          </p:cNvPr>
          <p:cNvSpPr/>
          <p:nvPr userDrawn="1"/>
        </p:nvSpPr>
        <p:spPr>
          <a:xfrm flipV="1">
            <a:off x="284335" y="1550304"/>
            <a:ext cx="11624400" cy="45719"/>
          </a:xfrm>
          <a:prstGeom prst="roundRect">
            <a:avLst>
              <a:gd name="adj" fmla="val 50000"/>
            </a:avLst>
          </a:prstGeom>
          <a:solidFill>
            <a:srgbClr val="825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4769E84-D3A5-B787-DEF8-4A8D8F0EA435}"/>
              </a:ext>
            </a:extLst>
          </p:cNvPr>
          <p:cNvGrpSpPr/>
          <p:nvPr userDrawn="1"/>
        </p:nvGrpSpPr>
        <p:grpSpPr>
          <a:xfrm>
            <a:off x="10452104" y="648174"/>
            <a:ext cx="1456631" cy="889275"/>
            <a:chOff x="9130089" y="4704708"/>
            <a:chExt cx="2720598" cy="166092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3A72F79-8497-9428-B761-B3123887C676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30089" y="4704708"/>
              <a:ext cx="2720598" cy="830464"/>
              <a:chOff x="4894990" y="4453717"/>
              <a:chExt cx="4127756" cy="1260000"/>
            </a:xfrm>
          </p:grpSpPr>
          <p:pic>
            <p:nvPicPr>
              <p:cNvPr id="18" name="Picture 17" descr="A logo with a bird and a shield&#10;&#10;Description automatically generated">
                <a:extLst>
                  <a:ext uri="{FF2B5EF4-FFF2-40B4-BE49-F238E27FC236}">
                    <a16:creationId xmlns:a16="http://schemas.microsoft.com/office/drawing/2014/main" id="{7F3324CF-0FD9-820A-F52D-FD7BDC3CDC1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4990" y="445371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9" name="Picture 18" descr="A blue and yellow logo&#10;&#10;Description automatically generated">
                <a:extLst>
                  <a:ext uri="{FF2B5EF4-FFF2-40B4-BE49-F238E27FC236}">
                    <a16:creationId xmlns:a16="http://schemas.microsoft.com/office/drawing/2014/main" id="{51606284-B648-AEEA-BCB4-F659B03366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474" y="4453717"/>
                <a:ext cx="1330788" cy="1260000"/>
              </a:xfrm>
              <a:prstGeom prst="rect">
                <a:avLst/>
              </a:prstGeom>
            </p:spPr>
          </p:pic>
          <p:pic>
            <p:nvPicPr>
              <p:cNvPr id="20" name="Picture 19" descr="A logo with text and symbols&#10;&#10;Description automatically generated">
                <a:extLst>
                  <a:ext uri="{FF2B5EF4-FFF2-40B4-BE49-F238E27FC236}">
                    <a16:creationId xmlns:a16="http://schemas.microsoft.com/office/drawing/2014/main" id="{09F77736-A73E-253E-74DA-55E4EE575F5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2746" y="4453717"/>
                <a:ext cx="1260000" cy="1260000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11ACF8-CD61-12E4-3586-F7283521869D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80079" y="5535172"/>
              <a:ext cx="2620618" cy="830464"/>
              <a:chOff x="5388673" y="4809551"/>
              <a:chExt cx="4260068" cy="1350000"/>
            </a:xfrm>
          </p:grpSpPr>
          <p:pic>
            <p:nvPicPr>
              <p:cNvPr id="16" name="Picture 15" descr="A close up of a blue and grey circle&#10;&#10;Description automatically generated">
                <a:extLst>
                  <a:ext uri="{FF2B5EF4-FFF2-40B4-BE49-F238E27FC236}">
                    <a16:creationId xmlns:a16="http://schemas.microsoft.com/office/drawing/2014/main" id="{E49277AB-8558-4AC9-DA68-957D20C1148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673" y="4932283"/>
                <a:ext cx="2800205" cy="1080000"/>
              </a:xfrm>
              <a:prstGeom prst="rect">
                <a:avLst/>
              </a:prstGeom>
            </p:spPr>
          </p:pic>
          <p:pic>
            <p:nvPicPr>
              <p:cNvPr id="17" name="Picture 16" descr="A red green and blue triangle with lines and dots&#10;&#10;Description automatically generated">
                <a:extLst>
                  <a:ext uri="{FF2B5EF4-FFF2-40B4-BE49-F238E27FC236}">
                    <a16:creationId xmlns:a16="http://schemas.microsoft.com/office/drawing/2014/main" id="{FF764FA4-D910-76AA-96F8-09690ACA6E6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8741" y="4809551"/>
                <a:ext cx="1350000" cy="1350000"/>
              </a:xfrm>
              <a:prstGeom prst="rect">
                <a:avLst/>
              </a:prstGeom>
            </p:spPr>
          </p:pic>
        </p:grpSp>
      </p:grp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2926047-A0AA-90DF-4CBB-7C8D51A98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317B9-8D95-3509-9E62-54197511E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2024.02.27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7087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4BF6-6457-24D3-A67C-2436BB23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8863B3-F4AE-1F04-7D9A-2CEBF52AC951}"/>
              </a:ext>
            </a:extLst>
          </p:cNvPr>
          <p:cNvSpPr/>
          <p:nvPr userDrawn="1"/>
        </p:nvSpPr>
        <p:spPr>
          <a:xfrm flipV="1">
            <a:off x="284335" y="1550304"/>
            <a:ext cx="11624400" cy="45719"/>
          </a:xfrm>
          <a:prstGeom prst="roundRect">
            <a:avLst>
              <a:gd name="adj" fmla="val 50000"/>
            </a:avLst>
          </a:prstGeom>
          <a:solidFill>
            <a:srgbClr val="825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7F25BB-E932-D835-1A81-732C627FECA2}"/>
              </a:ext>
            </a:extLst>
          </p:cNvPr>
          <p:cNvGrpSpPr/>
          <p:nvPr userDrawn="1"/>
        </p:nvGrpSpPr>
        <p:grpSpPr>
          <a:xfrm>
            <a:off x="10452104" y="648174"/>
            <a:ext cx="1456631" cy="889275"/>
            <a:chOff x="9130089" y="4704708"/>
            <a:chExt cx="2720598" cy="166092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3F3AFF6-A139-8FEF-26D9-67EBA57A5D3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30089" y="4704708"/>
              <a:ext cx="2720598" cy="830464"/>
              <a:chOff x="4894990" y="4453717"/>
              <a:chExt cx="4127756" cy="1260000"/>
            </a:xfrm>
          </p:grpSpPr>
          <p:pic>
            <p:nvPicPr>
              <p:cNvPr id="17" name="Picture 16" descr="A logo with a bird and a shield&#10;&#10;Description automatically generated">
                <a:extLst>
                  <a:ext uri="{FF2B5EF4-FFF2-40B4-BE49-F238E27FC236}">
                    <a16:creationId xmlns:a16="http://schemas.microsoft.com/office/drawing/2014/main" id="{67B4F36E-60DC-1AB9-A9F4-618A0887476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4990" y="445371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8" name="Picture 17" descr="A blue and yellow logo&#10;&#10;Description automatically generated">
                <a:extLst>
                  <a:ext uri="{FF2B5EF4-FFF2-40B4-BE49-F238E27FC236}">
                    <a16:creationId xmlns:a16="http://schemas.microsoft.com/office/drawing/2014/main" id="{DB55C02B-F0DE-6E95-0D51-57079750184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474" y="4453717"/>
                <a:ext cx="1330788" cy="1260000"/>
              </a:xfrm>
              <a:prstGeom prst="rect">
                <a:avLst/>
              </a:prstGeom>
            </p:spPr>
          </p:pic>
          <p:pic>
            <p:nvPicPr>
              <p:cNvPr id="19" name="Picture 18" descr="A logo with text and symbols&#10;&#10;Description automatically generated">
                <a:extLst>
                  <a:ext uri="{FF2B5EF4-FFF2-40B4-BE49-F238E27FC236}">
                    <a16:creationId xmlns:a16="http://schemas.microsoft.com/office/drawing/2014/main" id="{5604EECF-F3C9-F06E-DC76-B6FFD7C5612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2746" y="4453717"/>
                <a:ext cx="1260000" cy="126000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546C8D2-30E7-2F26-A40A-F68A0B0646F8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80079" y="5535172"/>
              <a:ext cx="2620618" cy="830464"/>
              <a:chOff x="5388673" y="4809551"/>
              <a:chExt cx="4260068" cy="1350000"/>
            </a:xfrm>
          </p:grpSpPr>
          <p:pic>
            <p:nvPicPr>
              <p:cNvPr id="15" name="Picture 14" descr="A close up of a blue and grey circle&#10;&#10;Description automatically generated">
                <a:extLst>
                  <a:ext uri="{FF2B5EF4-FFF2-40B4-BE49-F238E27FC236}">
                    <a16:creationId xmlns:a16="http://schemas.microsoft.com/office/drawing/2014/main" id="{CF893D9F-0299-4CFA-551A-661B97294D3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673" y="4932283"/>
                <a:ext cx="2800205" cy="1080000"/>
              </a:xfrm>
              <a:prstGeom prst="rect">
                <a:avLst/>
              </a:prstGeom>
            </p:spPr>
          </p:pic>
          <p:pic>
            <p:nvPicPr>
              <p:cNvPr id="16" name="Picture 15" descr="A red green and blue triangle with lines and dots&#10;&#10;Description automatically generated">
                <a:extLst>
                  <a:ext uri="{FF2B5EF4-FFF2-40B4-BE49-F238E27FC236}">
                    <a16:creationId xmlns:a16="http://schemas.microsoft.com/office/drawing/2014/main" id="{007DCAD5-9236-D2B5-0A30-48B3D18E288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8741" y="4809551"/>
                <a:ext cx="1350000" cy="1350000"/>
              </a:xfrm>
              <a:prstGeom prst="rect">
                <a:avLst/>
              </a:prstGeom>
            </p:spPr>
          </p:pic>
        </p:grpSp>
      </p:grp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F1731DA-B9B1-ABF5-FC0B-5F72566C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A69EA7E-3A7A-960E-46A2-E8E77F98D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5C9FD95-AD80-8521-13E0-3FFAED25B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2024.02.27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4231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200D07E-6334-B050-AA32-502F2B42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969528C-41EA-08E6-3C47-6EF197D13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B9C7A-795B-944A-B48C-D16C96063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2024.02.27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7271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1E04-9DD9-89D4-A49E-E8230DFE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292" y="1222157"/>
            <a:ext cx="9983415" cy="1643592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C35CD28-C907-1E8C-8447-DE24B411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53A3E5-5B32-F506-55AA-1B5C8EEAD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E4D0CCC7-94CC-6374-0F72-8A1CA7665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2024.02.27</a:t>
            </a:r>
            <a:endParaRPr lang="en-PH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733BF5-57A7-FC25-C7D4-7620761AFDD1}"/>
              </a:ext>
            </a:extLst>
          </p:cNvPr>
          <p:cNvSpPr/>
          <p:nvPr userDrawn="1"/>
        </p:nvSpPr>
        <p:spPr>
          <a:xfrm flipV="1">
            <a:off x="1103686" y="2933076"/>
            <a:ext cx="9983414" cy="45719"/>
          </a:xfrm>
          <a:prstGeom prst="roundRect">
            <a:avLst>
              <a:gd name="adj" fmla="val 50000"/>
            </a:avLst>
          </a:prstGeom>
          <a:solidFill>
            <a:srgbClr val="825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139BAA-44B0-B0DF-4138-1CAFD15F08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3687" y="3128286"/>
            <a:ext cx="9983414" cy="2748640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558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box">
            <a:extLst>
              <a:ext uri="{FF2B5EF4-FFF2-40B4-BE49-F238E27FC236}">
                <a16:creationId xmlns:a16="http://schemas.microsoft.com/office/drawing/2014/main" id="{5825AF67-1074-F73C-FA71-8675E6A83A2B}"/>
              </a:ext>
            </a:extLst>
          </p:cNvPr>
          <p:cNvSpPr/>
          <p:nvPr userDrawn="1"/>
        </p:nvSpPr>
        <p:spPr>
          <a:xfrm>
            <a:off x="0" y="6408000"/>
            <a:ext cx="12192000" cy="4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Header box">
            <a:extLst>
              <a:ext uri="{FF2B5EF4-FFF2-40B4-BE49-F238E27FC236}">
                <a16:creationId xmlns:a16="http://schemas.microsoft.com/office/drawing/2014/main" id="{8BF18EDF-80C5-186C-BBA6-ED66E96D3CFD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D3F1C2E3-BC5F-9597-FB8A-9538A08D3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704668"/>
            <a:ext cx="9983415" cy="77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D2572D9A-2A5C-C564-D710-119F1A42F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265" y="1733384"/>
            <a:ext cx="11625470" cy="4443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Presentation title">
            <a:extLst>
              <a:ext uri="{FF2B5EF4-FFF2-40B4-BE49-F238E27FC236}">
                <a16:creationId xmlns:a16="http://schemas.microsoft.com/office/drawing/2014/main" id="{F25B7521-30D7-BD13-9717-14C3684FA9CE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8418136" cy="360000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Learning dynamics in a cellular automata model of classroom peer-to-peer interactions</a:t>
            </a:r>
            <a:endParaRPr lang="en-PH" dirty="0"/>
          </a:p>
        </p:txBody>
      </p:sp>
      <p:sp>
        <p:nvSpPr>
          <p:cNvPr id="22" name="Event">
            <a:extLst>
              <a:ext uri="{FF2B5EF4-FFF2-40B4-BE49-F238E27FC236}">
                <a16:creationId xmlns:a16="http://schemas.microsoft.com/office/drawing/2014/main" id="{DFFA2FA3-EF91-DD19-486B-FF8E5D30364E}"/>
              </a:ext>
            </a:extLst>
          </p:cNvPr>
          <p:cNvSpPr txBox="1">
            <a:spLocks/>
          </p:cNvSpPr>
          <p:nvPr userDrawn="1"/>
        </p:nvSpPr>
        <p:spPr>
          <a:xfrm>
            <a:off x="8540684" y="0"/>
            <a:ext cx="3651315" cy="3603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/>
              <a:t>AY 23-24 2</a:t>
            </a:r>
            <a:r>
              <a:rPr lang="en-PH" baseline="30000" dirty="0"/>
              <a:t>nd</a:t>
            </a:r>
            <a:r>
              <a:rPr lang="en-PH" dirty="0"/>
              <a:t> Semester RM Slides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B21EB6-4ACE-BED0-A8DB-3DF9223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177519-FDB5-46C8-A273-662D2447F0A4}" type="slidenum">
              <a:rPr lang="en-PH" smtClean="0"/>
              <a:pPr/>
              <a:t>‹#›</a:t>
            </a:fld>
            <a:endParaRPr lang="en-PH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4CBB2E8-859B-B0E0-F59A-3FBD7D3A0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3641E7CD-0BB4-0588-8781-339BBBBFB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2024.02.27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8572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D_55F2F5B9.xm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F84060F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6_9A61600E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microsoft.com/office/2007/relationships/media" Target="../media/media2.mp4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openxmlformats.org/officeDocument/2006/relationships/image" Target="../media/image12.png"/><Relationship Id="rId5" Type="http://schemas.microsoft.com/office/2007/relationships/media" Target="../media/media3.mp4"/><Relationship Id="rId10" Type="http://schemas.openxmlformats.org/officeDocument/2006/relationships/image" Target="../media/image11.png"/><Relationship Id="rId4" Type="http://schemas.openxmlformats.org/officeDocument/2006/relationships/video" Target="../media/media2.mp4"/><Relationship Id="rId9" Type="http://schemas.microsoft.com/office/2018/10/relationships/comments" Target="../comments/modernComment_107_AFCE192A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FE992-9750-2CBA-5431-3EE96C59D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" y="618525"/>
            <a:ext cx="11951970" cy="2053771"/>
          </a:xfrm>
        </p:spPr>
        <p:txBody>
          <a:bodyPr>
            <a:noAutofit/>
          </a:bodyPr>
          <a:lstStyle/>
          <a:p>
            <a:r>
              <a:rPr lang="en-US" sz="4800" dirty="0"/>
              <a:t>Learning dynamics in a cellular automata model of classroom peer-to-peer interactions</a:t>
            </a:r>
            <a:endParaRPr lang="en-PH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873D8-B812-B508-FC5E-EAB64FFF3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AY 2023-2024 Sem 2 RM Slides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4DDAD-CC9D-05E3-75F5-66FFFD80B4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2">
            <a:normAutofit/>
          </a:bodyPr>
          <a:lstStyle/>
          <a:p>
            <a:pPr algn="l"/>
            <a:r>
              <a:rPr lang="en-PH" b="1" dirty="0"/>
              <a:t>Sy, Clarence Ioakim T.</a:t>
            </a:r>
          </a:p>
          <a:p>
            <a:pPr algn="l"/>
            <a:r>
              <a:rPr lang="en-PH" dirty="0"/>
              <a:t>BS4 Applied Physics</a:t>
            </a:r>
          </a:p>
          <a:p>
            <a:pPr algn="l"/>
            <a:endParaRPr lang="en-PH" dirty="0"/>
          </a:p>
          <a:p>
            <a:pPr algn="l"/>
            <a:r>
              <a:rPr lang="en-PH" b="1" dirty="0"/>
              <a:t>Adviser: Dr. </a:t>
            </a:r>
            <a:r>
              <a:rPr lang="en-PH" b="1" dirty="0" err="1"/>
              <a:t>Johnrob</a:t>
            </a:r>
            <a:r>
              <a:rPr lang="en-PH" b="1" dirty="0"/>
              <a:t> </a:t>
            </a:r>
            <a:r>
              <a:rPr lang="en-PH" b="1" dirty="0" err="1"/>
              <a:t>Bantang</a:t>
            </a:r>
            <a:endParaRPr lang="en-PH" b="1" dirty="0"/>
          </a:p>
          <a:p>
            <a:pPr algn="l"/>
            <a:r>
              <a:rPr lang="en-PH" dirty="0"/>
              <a:t>Complexity Science Group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1E92E-6098-A61B-C53E-823DF93CC1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69614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0A00E658-5A35-DCCF-61D7-1F7D8A22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2D Binary PCA - 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189ADC-5BCC-5791-A790-C3535AF1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10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D9F00-B46C-D436-F4A4-312E74AD0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CA66B-CA11-FF8C-2C76-BC1D714101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E54056-A1B5-A3C8-3910-A429B0F838F5}"/>
              </a:ext>
            </a:extLst>
          </p:cNvPr>
          <p:cNvGrpSpPr/>
          <p:nvPr/>
        </p:nvGrpSpPr>
        <p:grpSpPr>
          <a:xfrm>
            <a:off x="391281" y="1715939"/>
            <a:ext cx="11409438" cy="4181483"/>
            <a:chOff x="360045" y="1521629"/>
            <a:chExt cx="11409438" cy="418148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99843FA-E0A9-F33E-60A2-57D635BDCE95}"/>
                </a:ext>
              </a:extLst>
            </p:cNvPr>
            <p:cNvGrpSpPr/>
            <p:nvPr/>
          </p:nvGrpSpPr>
          <p:grpSpPr>
            <a:xfrm>
              <a:off x="360045" y="1606634"/>
              <a:ext cx="5623560" cy="4011472"/>
              <a:chOff x="685800" y="1760220"/>
              <a:chExt cx="5623560" cy="4011472"/>
            </a:xfrm>
          </p:grpSpPr>
          <p:pic>
            <p:nvPicPr>
              <p:cNvPr id="9" name="Picture 8" descr="A graph of a graph of different colored circles&#10;&#10;Description automatically generated with medium confidence">
                <a:extLst>
                  <a:ext uri="{FF2B5EF4-FFF2-40B4-BE49-F238E27FC236}">
                    <a16:creationId xmlns:a16="http://schemas.microsoft.com/office/drawing/2014/main" id="{6315E0F3-45BC-B62B-A11A-6947D43723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7580" y="2531692"/>
                <a:ext cx="4860000" cy="3240000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BC3A77EE-C3F0-123A-5507-B7569E5B67F2}"/>
                      </a:ext>
                    </a:extLst>
                  </p:cNvPr>
                  <p:cNvSpPr txBox="1"/>
                  <p:nvPr/>
                </p:nvSpPr>
                <p:spPr>
                  <a:xfrm>
                    <a:off x="685800" y="1760220"/>
                    <a:ext cx="562356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PH" sz="2400" dirty="0"/>
                      <a:t>Time to Learn vs Spread Coefficient </a:t>
                    </a:r>
                    <a14:m>
                      <m:oMath xmlns:m="http://schemas.openxmlformats.org/officeDocument/2006/math"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a14:m>
                    <a:endParaRPr lang="en-PH" sz="2400" dirty="0"/>
                  </a:p>
                </p:txBody>
              </p:sp>
            </mc:Choice>
            <mc:Fallback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BC3A77EE-C3F0-123A-5507-B7569E5B67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800" y="1760220"/>
                    <a:ext cx="5623560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P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B7A158A-1A84-E656-078D-BEF731C150A4}"/>
                </a:ext>
              </a:extLst>
            </p:cNvPr>
            <p:cNvGrpSpPr/>
            <p:nvPr/>
          </p:nvGrpSpPr>
          <p:grpSpPr>
            <a:xfrm>
              <a:off x="6145923" y="1521629"/>
              <a:ext cx="5623560" cy="4181483"/>
              <a:chOff x="6471678" y="1590209"/>
              <a:chExt cx="5623560" cy="4181483"/>
            </a:xfrm>
          </p:grpSpPr>
          <p:pic>
            <p:nvPicPr>
              <p:cNvPr id="8" name="Picture 7" descr="A graph of a graph of a graph&#10;&#10;Description automatically generated with medium confidence">
                <a:extLst>
                  <a:ext uri="{FF2B5EF4-FFF2-40B4-BE49-F238E27FC236}">
                    <a16:creationId xmlns:a16="http://schemas.microsoft.com/office/drawing/2014/main" id="{6B3B685B-C258-EF6D-5B99-00E96ED60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3458" y="2531692"/>
                <a:ext cx="4860000" cy="3240000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EB73AB6-45E2-56D5-DC50-F8FF7BE54F9C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678" y="1590209"/>
                    <a:ext cx="5623560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PH" sz="2800" dirty="0"/>
                      <a:t>Characteristic Variable vs </a:t>
                    </a:r>
                    <a:br>
                      <a:rPr lang="en-PH" sz="2800" dirty="0"/>
                    </a:br>
                    <a:r>
                      <a:rPr lang="en-PH" sz="2800" dirty="0"/>
                      <a:t>Spread Coefficient </a:t>
                    </a:r>
                    <a14:m>
                      <m:oMath xmlns:m="http://schemas.openxmlformats.org/officeDocument/2006/math"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a14:m>
                    <a:endParaRPr lang="en-PH" sz="2800" dirty="0"/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EB73AB6-45E2-56D5-DC50-F8FF7BE54F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678" y="1590209"/>
                    <a:ext cx="5623560" cy="95410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6369" b="-16561"/>
                    </a:stretch>
                  </a:blipFill>
                </p:spPr>
                <p:txBody>
                  <a:bodyPr/>
                  <a:lstStyle/>
                  <a:p>
                    <a:r>
                      <a:rPr lang="en-P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4198597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F8FC4-8870-083D-9193-C1848CEB9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4B2C9F66-3435-83DF-B0E2-AB26DCF1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2D Binary PCA - 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4F34C5-3B6E-CF39-FAE3-5231F057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11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9CF7A0-53B0-60DA-7C39-6DE08720F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D5690-9C2F-EEDC-7199-E69C9A616CB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782A0D5-0583-00CA-BDDB-7A31733F3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51" y="1980241"/>
            <a:ext cx="6530297" cy="435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28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0053-04F1-5D34-0DF0-32883EB5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To do: (analysis)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CA363-CA78-0901-9023-658933A31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65" y="1733384"/>
            <a:ext cx="11625470" cy="462169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PH" b="1" dirty="0"/>
              <a:t>Normalize TTL vs Class size graph</a:t>
            </a:r>
          </a:p>
          <a:p>
            <a:pPr lvl="1">
              <a:lnSpc>
                <a:spcPct val="150000"/>
              </a:lnSpc>
            </a:pPr>
            <a:r>
              <a:rPr lang="en-PH" b="1" dirty="0"/>
              <a:t>Compare current data with theoretical TTL (see relevant plot slides for comments)</a:t>
            </a:r>
          </a:p>
          <a:p>
            <a:pPr lvl="1">
              <a:lnSpc>
                <a:spcPct val="150000"/>
              </a:lnSpc>
            </a:pPr>
            <a:r>
              <a:rPr lang="en-PH" b="1" dirty="0"/>
              <a:t>Normalize TTL vs lambda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FA4C0-F8F6-6A2D-02D0-E3245D28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12</a:t>
            </a:fld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ABC07-58C9-E9DF-8BE3-0101A655A8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406A5-841A-DE15-5DB1-460577741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52559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8C816-838D-E5AB-1E0D-5D01EFACA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CC8D-1EF1-F8F8-9877-50B6D529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To do: (more model interactions)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6A49F-15EC-61D0-F840-8088E087F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65" y="1733384"/>
            <a:ext cx="11625470" cy="4621696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en-PH" dirty="0"/>
              <a:t>Introduce orientation bias in the system (anisotropic system)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Introduce inhomogeneous individual learning rate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Model the benefit of local/neighborhood homogeneity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Introduce memory or unlearning to the system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Adjust model to accommodate continuous student states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Fit model parameters to existing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6EA31-E62B-7975-B0F1-4DCD1433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13</a:t>
            </a:fld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51D75-466F-75FC-AC76-E3CCA450DE3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6567A-9C41-BB60-3EB6-CED72FDF2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3429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C48E-628C-5AB2-EE12-05D0167F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6000" dirty="0"/>
              <a:t>February 27, 2024</a:t>
            </a:r>
            <a:endParaRPr lang="en-P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7E6C59-EF55-9F5D-A8D2-F64F8414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31968E-01B1-00CE-8122-EA6B1EFE6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0441A-F285-E5B6-BCA6-95E2D2280DD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C29D1A-8D11-B46C-C0FF-1B348FE1E2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3687" y="3166110"/>
            <a:ext cx="9983414" cy="3080385"/>
          </a:xfrm>
        </p:spPr>
        <p:txBody>
          <a:bodyPr>
            <a:normAutofit/>
          </a:bodyPr>
          <a:lstStyle/>
          <a:p>
            <a:r>
              <a:rPr lang="en-PH" dirty="0"/>
              <a:t>Motivation and previous studies</a:t>
            </a:r>
          </a:p>
          <a:p>
            <a:r>
              <a:rPr lang="en-PH" dirty="0"/>
              <a:t>Research questions</a:t>
            </a:r>
          </a:p>
          <a:p>
            <a:r>
              <a:rPr lang="en-PH" dirty="0"/>
              <a:t>Model descriptions</a:t>
            </a:r>
          </a:p>
          <a:p>
            <a:r>
              <a:rPr lang="en-PH" dirty="0"/>
              <a:t>Current progress and results</a:t>
            </a:r>
          </a:p>
        </p:txBody>
      </p:sp>
    </p:spTree>
    <p:extLst>
      <p:ext uri="{BB962C8B-B14F-4D97-AF65-F5344CB8AC3E}">
        <p14:creationId xmlns:p14="http://schemas.microsoft.com/office/powerpoint/2010/main" val="81072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F1DE-5403-6E77-2D8B-E3AF63744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Motivation: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F591A-6DBC-0236-8613-544C9A803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PH" sz="3200" dirty="0"/>
              <a:t>Analyze peer-to-peer learning dynamics inside the classroom</a:t>
            </a:r>
          </a:p>
          <a:p>
            <a:pPr lvl="1">
              <a:lnSpc>
                <a:spcPct val="150000"/>
              </a:lnSpc>
            </a:pPr>
            <a:r>
              <a:rPr lang="en-PH" sz="3200" dirty="0"/>
              <a:t>Factors considered in literature:</a:t>
            </a:r>
          </a:p>
          <a:p>
            <a:pPr lvl="2">
              <a:lnSpc>
                <a:spcPct val="150000"/>
              </a:lnSpc>
            </a:pPr>
            <a:r>
              <a:rPr lang="en-PH" sz="2800" dirty="0"/>
              <a:t>Student aptitude</a:t>
            </a:r>
          </a:p>
          <a:p>
            <a:pPr lvl="2">
              <a:lnSpc>
                <a:spcPct val="150000"/>
              </a:lnSpc>
            </a:pPr>
            <a:r>
              <a:rPr lang="en-PH" sz="2800" dirty="0"/>
              <a:t>Seating arrangement </a:t>
            </a:r>
          </a:p>
          <a:p>
            <a:pPr lvl="2">
              <a:lnSpc>
                <a:spcPct val="150000"/>
              </a:lnSpc>
            </a:pPr>
            <a:r>
              <a:rPr lang="en-PH" sz="2800" dirty="0"/>
              <a:t>Aptitude homogeneity</a:t>
            </a:r>
          </a:p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0649C-CA12-16BC-D9EB-4C6F345A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5003A-42DA-F13B-8C11-9BD034CB4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92024A-4C5A-F3A1-0EF8-13BA02E8897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6496869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E1317-8C4D-4F74-508E-9DDB24113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14D8-11F9-8BE1-49C8-915855C6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3DF00-6FD7-55F3-7471-6F36E46D6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PH" sz="3200" dirty="0"/>
              <a:t>Create a CA model appropriate for peer-to-peer learning inside the classroom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Incorporate factors discussed in literature</a:t>
            </a:r>
          </a:p>
          <a:p>
            <a:pPr lvl="2">
              <a:lnSpc>
                <a:spcPct val="150000"/>
              </a:lnSpc>
            </a:pPr>
            <a:r>
              <a:rPr lang="en-PH" sz="2800" dirty="0"/>
              <a:t>Student aptitude level</a:t>
            </a:r>
          </a:p>
          <a:p>
            <a:pPr lvl="2">
              <a:lnSpc>
                <a:spcPct val="150000"/>
              </a:lnSpc>
            </a:pPr>
            <a:r>
              <a:rPr lang="en-PH" sz="2800" dirty="0"/>
              <a:t>Seating arrangement (with respect to student aptitude)</a:t>
            </a:r>
          </a:p>
          <a:p>
            <a:pPr lvl="2">
              <a:lnSpc>
                <a:spcPct val="150000"/>
              </a:lnSpc>
            </a:pPr>
            <a:r>
              <a:rPr lang="en-PH" sz="2800" dirty="0"/>
              <a:t>Aptitude homogeneity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9BD0C-1D8C-D241-B9C9-24E9E002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D3F30-EA81-750D-978A-B7BE02A78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31BF7F6-F67F-CFB3-D2CF-2E0BF8361DB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5731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026F-EF56-3409-D2B1-C3A10AB0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Previous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C2142-556B-0E59-61A8-96A4B0A4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A1F07-1C41-D0FE-22BD-525CB9F6C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71CE95E-7E3F-757D-A0C2-E0F0E4F7A8F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B49185-C246-FA06-0B76-7B71DD58E2ED}"/>
              </a:ext>
            </a:extLst>
          </p:cNvPr>
          <p:cNvGrpSpPr/>
          <p:nvPr/>
        </p:nvGrpSpPr>
        <p:grpSpPr>
          <a:xfrm>
            <a:off x="1066800" y="1668642"/>
            <a:ext cx="10058399" cy="4736638"/>
            <a:chOff x="948917" y="1597941"/>
            <a:chExt cx="10058399" cy="4736638"/>
          </a:xfrm>
        </p:grpSpPr>
        <p:sp>
          <p:nvSpPr>
            <p:cNvPr id="7" name="Content Placeholder 10">
              <a:extLst>
                <a:ext uri="{FF2B5EF4-FFF2-40B4-BE49-F238E27FC236}">
                  <a16:creationId xmlns:a16="http://schemas.microsoft.com/office/drawing/2014/main" id="{0387899E-9BA7-B98C-6E10-81D3960B16A2}"/>
                </a:ext>
              </a:extLst>
            </p:cNvPr>
            <p:cNvSpPr txBox="1">
              <a:spLocks/>
            </p:cNvSpPr>
            <p:nvPr/>
          </p:nvSpPr>
          <p:spPr>
            <a:xfrm>
              <a:off x="948917" y="4083330"/>
              <a:ext cx="10058399" cy="2251249"/>
            </a:xfrm>
            <a:prstGeom prst="rect">
              <a:avLst/>
            </a:prstGeom>
          </p:spPr>
          <p:txBody>
            <a:bodyPr numCol="2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01168" lvl="1" indent="0">
                <a:buFont typeface="Arial" panose="020B0604020202020204" pitchFamily="34" charset="0"/>
                <a:buNone/>
              </a:pPr>
              <a:r>
                <a:rPr lang="en-PH"/>
                <a:t>Main findings:</a:t>
              </a:r>
            </a:p>
            <a:p>
              <a:pPr lvl="2"/>
              <a:r>
                <a:rPr lang="en-PH" sz="2000"/>
                <a:t>Homogeneity (locally and globally) benefits learning of the classroom</a:t>
              </a:r>
            </a:p>
            <a:p>
              <a:pPr lvl="2"/>
              <a:r>
                <a:rPr lang="en-PH" sz="2000"/>
                <a:t>Learning is not solely dependent on how high the aptitude level of the seatmates</a:t>
              </a:r>
              <a:endParaRPr lang="en-PH" sz="2000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7954139-CBFF-B6E0-AC92-D9588D5E6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4633" y="1597941"/>
              <a:ext cx="8688792" cy="175144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AE0DA37-9056-1AE3-A2A3-5893EADC1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16046" y="3837809"/>
              <a:ext cx="3730313" cy="219856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1BF6BC5-8F9E-8E79-6D8D-4EE5B5C87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7244" y="3204359"/>
              <a:ext cx="4883570" cy="670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396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06D4-5B89-14FD-09CC-4F03630D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Research questions: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1F59979-B9EA-3CFE-B148-CC627C41B4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695496"/>
              </p:ext>
            </p:extLst>
          </p:nvPr>
        </p:nvGraphicFramePr>
        <p:xfrm>
          <a:off x="77411" y="1685859"/>
          <a:ext cx="12037178" cy="4467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40F40E-8F2E-98D2-4C4B-496819D2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6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11E0F-DAEE-FC50-CACE-DAC8B834D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E675B-7F20-45A8-9F65-9A435F6F913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85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8C5E-6081-A258-C5C2-D31CD536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2D Binary Probabilistic CA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CDDAE-2EB6-D18C-E2C4-9769088D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7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6CC19-0568-A492-81C1-96AAADF5C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0CCD9C-4C94-BE37-694A-26071549EF5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2243F9E-EB5E-8564-B9CB-BAF56B734349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7A0FFC-85A0-44D4-AF3C-BA7A79D4CEC3}" type="slidenum">
              <a:rPr lang="en-PH" smtClean="0"/>
              <a:pPr/>
              <a:t>7</a:t>
            </a:fld>
            <a:endParaRPr lang="en-PH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B09D9A70-86C2-0354-4434-ACCFB0834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366454"/>
              </p:ext>
            </p:extLst>
          </p:nvPr>
        </p:nvGraphicFramePr>
        <p:xfrm>
          <a:off x="1001713" y="2258060"/>
          <a:ext cx="378685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357">
                  <a:extLst>
                    <a:ext uri="{9D8B030D-6E8A-4147-A177-3AD203B41FA5}">
                      <a16:colId xmlns:a16="http://schemas.microsoft.com/office/drawing/2014/main" val="3046273447"/>
                    </a:ext>
                  </a:extLst>
                </a:gridCol>
                <a:gridCol w="473357">
                  <a:extLst>
                    <a:ext uri="{9D8B030D-6E8A-4147-A177-3AD203B41FA5}">
                      <a16:colId xmlns:a16="http://schemas.microsoft.com/office/drawing/2014/main" val="793262734"/>
                    </a:ext>
                  </a:extLst>
                </a:gridCol>
                <a:gridCol w="473357">
                  <a:extLst>
                    <a:ext uri="{9D8B030D-6E8A-4147-A177-3AD203B41FA5}">
                      <a16:colId xmlns:a16="http://schemas.microsoft.com/office/drawing/2014/main" val="2106214527"/>
                    </a:ext>
                  </a:extLst>
                </a:gridCol>
                <a:gridCol w="473357">
                  <a:extLst>
                    <a:ext uri="{9D8B030D-6E8A-4147-A177-3AD203B41FA5}">
                      <a16:colId xmlns:a16="http://schemas.microsoft.com/office/drawing/2014/main" val="2014331904"/>
                    </a:ext>
                  </a:extLst>
                </a:gridCol>
                <a:gridCol w="473357">
                  <a:extLst>
                    <a:ext uri="{9D8B030D-6E8A-4147-A177-3AD203B41FA5}">
                      <a16:colId xmlns:a16="http://schemas.microsoft.com/office/drawing/2014/main" val="4163802272"/>
                    </a:ext>
                  </a:extLst>
                </a:gridCol>
                <a:gridCol w="473357">
                  <a:extLst>
                    <a:ext uri="{9D8B030D-6E8A-4147-A177-3AD203B41FA5}">
                      <a16:colId xmlns:a16="http://schemas.microsoft.com/office/drawing/2014/main" val="2927480698"/>
                    </a:ext>
                  </a:extLst>
                </a:gridCol>
                <a:gridCol w="473357">
                  <a:extLst>
                    <a:ext uri="{9D8B030D-6E8A-4147-A177-3AD203B41FA5}">
                      <a16:colId xmlns:a16="http://schemas.microsoft.com/office/drawing/2014/main" val="2921413113"/>
                    </a:ext>
                  </a:extLst>
                </a:gridCol>
                <a:gridCol w="473357">
                  <a:extLst>
                    <a:ext uri="{9D8B030D-6E8A-4147-A177-3AD203B41FA5}">
                      <a16:colId xmlns:a16="http://schemas.microsoft.com/office/drawing/2014/main" val="3807948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91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rgbClr val="82551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6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66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4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707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5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348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3808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3ED64D09-32AD-D691-5F34-0B3B2AB8D9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865903"/>
                  </p:ext>
                </p:extLst>
              </p:nvPr>
            </p:nvGraphicFramePr>
            <p:xfrm>
              <a:off x="6630958" y="2092332"/>
              <a:ext cx="1544949" cy="154494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4983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4983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4983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49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49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82551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49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3ED64D09-32AD-D691-5F34-0B3B2AB8D9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865903"/>
                  </p:ext>
                </p:extLst>
              </p:nvPr>
            </p:nvGraphicFramePr>
            <p:xfrm>
              <a:off x="6630958" y="2092332"/>
              <a:ext cx="1544949" cy="154494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4983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4983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4983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49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4"/>
                          <a:stretch>
                            <a:fillRect l="-1176" t="-1176" r="-202353" b="-2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4"/>
                          <a:stretch>
                            <a:fillRect l="-101176" t="-1176" r="-102353" b="-2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4"/>
                          <a:stretch>
                            <a:fillRect l="-201176" t="-1176" r="-2353" b="-2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49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4"/>
                          <a:stretch>
                            <a:fillRect l="-1176" t="-102381" r="-202353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4"/>
                          <a:stretch>
                            <a:fillRect l="-101176" t="-102381" r="-102353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4"/>
                          <a:stretch>
                            <a:fillRect l="-201176" t="-102381" r="-2353" b="-1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49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4"/>
                          <a:stretch>
                            <a:fillRect l="-1176" t="-200000" r="-20235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4"/>
                          <a:stretch>
                            <a:fillRect l="-101176" t="-200000" r="-10235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4"/>
                          <a:stretch>
                            <a:fillRect l="-201176" t="-200000" r="-2353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97FF39-865B-22E0-6612-830E09E24E43}"/>
              </a:ext>
            </a:extLst>
          </p:cNvPr>
          <p:cNvCxnSpPr/>
          <p:nvPr/>
        </p:nvCxnSpPr>
        <p:spPr>
          <a:xfrm>
            <a:off x="2406316" y="2634916"/>
            <a:ext cx="422464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9FD39D-3D14-5E13-B6CF-07D72E2B9DA5}"/>
              </a:ext>
            </a:extLst>
          </p:cNvPr>
          <p:cNvSpPr txBox="1"/>
          <p:nvPr/>
        </p:nvSpPr>
        <p:spPr>
          <a:xfrm>
            <a:off x="6356684" y="3760867"/>
            <a:ext cx="2093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800" dirty="0"/>
              <a:t>Learning probability</a:t>
            </a:r>
          </a:p>
          <a:p>
            <a:pPr algn="ctr"/>
            <a:endParaRPr lang="en-P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007746-FF37-5EE6-276D-ECD227FBA467}"/>
              </a:ext>
            </a:extLst>
          </p:cNvPr>
          <p:cNvSpPr txBox="1"/>
          <p:nvPr/>
        </p:nvSpPr>
        <p:spPr>
          <a:xfrm>
            <a:off x="1848393" y="5315951"/>
            <a:ext cx="209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800" dirty="0"/>
              <a:t>Classroom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4D21FB-3811-0364-86A5-F7DCBA0C8A5A}"/>
                  </a:ext>
                </a:extLst>
              </p:cNvPr>
              <p:cNvSpPr txBox="1"/>
              <p:nvPr/>
            </p:nvSpPr>
            <p:spPr>
              <a:xfrm>
                <a:off x="4524352" y="3933844"/>
                <a:ext cx="6093994" cy="1612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PH" sz="1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4D21FB-3811-0364-86A5-F7DCBA0C8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52" y="3933844"/>
                <a:ext cx="6093994" cy="16124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07284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9497-0073-1D6C-51F3-1AC4EAB8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2D Binary Probabilistic CA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DF2521-8BB4-1736-2F08-7310DF37F7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55673"/>
                <a:ext cx="10058400" cy="402336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PH" sz="2400" dirty="0"/>
                  <a:t>Rules of interaction: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PH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PH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PH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nor/>
                                </m:rPr>
                                <a:rPr lang="en-PH" sz="2000" b="0" i="0" smtClean="0">
                                  <a:latin typeface="Cambria Math" panose="02040503050406030204" pitchFamily="18" charset="0"/>
                                </a:rPr>
                                <m:t>when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Sup>
                                <m:sSubSup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nor/>
                                </m:rPr>
                                <a:rPr lang="en-PH" sz="2000" b="0" i="0" smtClean="0">
                                  <a:latin typeface="Cambria Math" panose="02040503050406030204" pitchFamily="18" charset="0"/>
                                </a:rPr>
                                <m:t>when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PH" sz="2000" b="0" i="0" smtClean="0">
                                  <a:latin typeface="Cambria Math" panose="02040503050406030204" pitchFamily="18" charset="0"/>
                                </a:rPr>
                                <m:t>when</m:t>
                              </m:r>
                              <m:r>
                                <m:rPr>
                                  <m:nor/>
                                </m:rPr>
                                <a:rPr lang="en-PH" sz="2000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PH" sz="20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PH" sz="2400" dirty="0"/>
                  <a:t>Where: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PH" sz="2400" dirty="0"/>
                  <a:t>	: state of the </a:t>
                </a:r>
                <a:r>
                  <a:rPr lang="en-PH" sz="2400" dirty="0" err="1"/>
                  <a:t>i</a:t>
                </a:r>
                <a:r>
                  <a:rPr lang="en-PH" sz="2400" baseline="30000" dirty="0" err="1"/>
                  <a:t>th</a:t>
                </a:r>
                <a:r>
                  <a:rPr lang="en-PH" sz="2400" baseline="30000" dirty="0"/>
                  <a:t> </a:t>
                </a:r>
                <a:r>
                  <a:rPr lang="en-PH" sz="2400" dirty="0"/>
                  <a:t>student in the next generation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PH" sz="2400" dirty="0"/>
                  <a:t> 	: randomly generated number (uniform distribution [0,1])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2400" dirty="0"/>
                  <a:t>	: probability the </a:t>
                </a:r>
                <a:r>
                  <a:rPr lang="en-PH" sz="2400" dirty="0" err="1"/>
                  <a:t>i</a:t>
                </a:r>
                <a:r>
                  <a:rPr lang="en-PH" sz="2400" baseline="30000" dirty="0" err="1"/>
                  <a:t>th</a:t>
                </a:r>
                <a:r>
                  <a:rPr lang="en-PH" sz="2400" dirty="0"/>
                  <a:t> student will learn in the next generation based on 	the number of learned neighbors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DF2521-8BB4-1736-2F08-7310DF37F7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55673"/>
                <a:ext cx="10058400" cy="4023360"/>
              </a:xfrm>
              <a:blipFill>
                <a:blip r:embed="rId2"/>
                <a:stretch>
                  <a:fillRect l="-1818" b="-1348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84989-AF00-8382-765F-4E3478B2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8</a:t>
            </a:fld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D4774-1B2F-6E52-13F5-02D03C7AC2B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9C2B5-6981-47BD-B719-E77644439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3396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2DBPCA-random-128-0.3-animation">
            <a:hlinkClick r:id="" action="ppaction://media"/>
            <a:extLst>
              <a:ext uri="{FF2B5EF4-FFF2-40B4-BE49-F238E27FC236}">
                <a16:creationId xmlns:a16="http://schemas.microsoft.com/office/drawing/2014/main" id="{3A3ACA7D-FF88-A739-F471-BDACB6A0F00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32758" y="1910535"/>
            <a:ext cx="3600000" cy="399754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C39FF-AD90-A8ED-31B6-C916337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2D Binary Probabilistic CA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91DC6-3D70-13BE-AB3F-91C2BFF2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9</a:t>
            </a:fld>
            <a:endParaRPr lang="en-PH"/>
          </a:p>
        </p:txBody>
      </p:sp>
      <p:pic>
        <p:nvPicPr>
          <p:cNvPr id="9" name="2DBPCA-random-64-0.4-animation">
            <a:hlinkClick r:id="" action="ppaction://media"/>
            <a:extLst>
              <a:ext uri="{FF2B5EF4-FFF2-40B4-BE49-F238E27FC236}">
                <a16:creationId xmlns:a16="http://schemas.microsoft.com/office/drawing/2014/main" id="{9F5C86CD-F74F-A8F5-8460-E73999FA723B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326480" y="1910138"/>
            <a:ext cx="3600000" cy="3997943"/>
          </a:xfrm>
          <a:prstGeom prst="rect">
            <a:avLst/>
          </a:prstGeom>
        </p:spPr>
      </p:pic>
      <p:pic>
        <p:nvPicPr>
          <p:cNvPr id="10" name="2DBPCA-random-32-4-0.2-animation">
            <a:hlinkClick r:id="" action="ppaction://media"/>
            <a:extLst>
              <a:ext uri="{FF2B5EF4-FFF2-40B4-BE49-F238E27FC236}">
                <a16:creationId xmlns:a16="http://schemas.microsoft.com/office/drawing/2014/main" id="{9BAF25F3-F249-1DC4-FCA4-6BA65C5E5CA4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100458" y="1910137"/>
            <a:ext cx="3600000" cy="399794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F0E0D-7363-EFEC-C01F-3B6995DEEEB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ABDD4-02A4-32C7-BE70-D9C87F6C3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495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75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875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25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7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23" repeatCount="indefinite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9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G Template" id="{989BC64A-76E2-4663-B483-E0CA1CE93906}" vid="{8E719A9F-C3C6-4019-9D89-7D6855BB6E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CSG Template</Template>
  <TotalTime>514</TotalTime>
  <Words>594</Words>
  <Application>Microsoft Office PowerPoint</Application>
  <PresentationFormat>Widescreen</PresentationFormat>
  <Paragraphs>134</Paragraphs>
  <Slides>13</Slides>
  <Notes>5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Office Theme</vt:lpstr>
      <vt:lpstr>Learning dynamics in a cellular automata model of classroom peer-to-peer interactions</vt:lpstr>
      <vt:lpstr>February 27, 2024</vt:lpstr>
      <vt:lpstr>Motivation:</vt:lpstr>
      <vt:lpstr>Goals</vt:lpstr>
      <vt:lpstr>Previous study</vt:lpstr>
      <vt:lpstr>Research questions:</vt:lpstr>
      <vt:lpstr>2D Binary Probabilistic CA Model</vt:lpstr>
      <vt:lpstr>2D Binary Probabilistic CA Model</vt:lpstr>
      <vt:lpstr>2D Binary Probabilistic CA Model</vt:lpstr>
      <vt:lpstr>2D Binary PCA - Results</vt:lpstr>
      <vt:lpstr>2D Binary PCA - Results</vt:lpstr>
      <vt:lpstr>To do: (analysis)</vt:lpstr>
      <vt:lpstr>To do: (more model interactions)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Clarence Ioakim Sy</dc:creator>
  <cp:lastModifiedBy>Clarence Ioakim Sy</cp:lastModifiedBy>
  <cp:revision>7</cp:revision>
  <dcterms:created xsi:type="dcterms:W3CDTF">2024-02-27T05:43:08Z</dcterms:created>
  <dcterms:modified xsi:type="dcterms:W3CDTF">2024-02-27T14:17:47Z</dcterms:modified>
</cp:coreProperties>
</file>