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modernComment_102_F84060F2.xml" ContentType="application/vnd.ms-powerpoint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106_9A61600E.xml" ContentType="application/vnd.ms-powerpoint.comments+xml"/>
  <Override PartName="/ppt/notesSlides/notesSlide3.xml" ContentType="application/vnd.openxmlformats-officedocument.presentationml.notesSlide+xml"/>
  <Override PartName="/ppt/comments/modernComment_107_AFCE192A.xml" ContentType="application/vnd.ms-powerpoint.comments+xml"/>
  <Override PartName="/ppt/notesSlides/notesSlide4.xml" ContentType="application/vnd.openxmlformats-officedocument.presentationml.notesSlide+xml"/>
  <Override PartName="/ppt/comments/modernComment_10D_55F2F5B9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B_69E683D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58" r:id="rId4"/>
    <p:sldId id="273" r:id="rId5"/>
    <p:sldId id="260" r:id="rId6"/>
    <p:sldId id="261" r:id="rId7"/>
    <p:sldId id="262" r:id="rId8"/>
    <p:sldId id="259" r:id="rId9"/>
    <p:sldId id="263" r:id="rId10"/>
    <p:sldId id="269" r:id="rId11"/>
    <p:sldId id="270" r:id="rId12"/>
    <p:sldId id="26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275" autoAdjust="0"/>
  </p:normalViewPr>
  <p:slideViewPr>
    <p:cSldViewPr snapToGrid="0">
      <p:cViewPr>
        <p:scale>
          <a:sx n="75" d="100"/>
          <a:sy n="75" d="100"/>
        </p:scale>
        <p:origin x="919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02_F84060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480018-62A3-4621-B612-BF15178FA094}" authorId="{57548B66-4D59-985D-85D3-65079295D56B}" created="2024-02-27T06:45:44.390">
    <pc:sldMkLst xmlns:pc="http://schemas.microsoft.com/office/powerpoint/2013/main/command">
      <pc:docMk/>
      <pc:sldMk cId="4164968690" sldId="258"/>
    </pc:sldMkLst>
    <p188:txBody>
      <a:bodyPr/>
      <a:lstStyle/>
      <a:p>
        <a:r>
          <a:rPr lang="en-PH"/>
          <a:t>Not motivation
Motivation: Use analyze p2p learning dynamics in the classroom</a:t>
        </a:r>
      </a:p>
    </p188:txBody>
  </p188:cm>
</p188:cmLst>
</file>

<file path=ppt/comments/modernComment_106_9A6160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386BA2-B07D-4AF5-8114-4518DBF68827}" authorId="{57548B66-4D59-985D-85D3-65079295D56B}" created="2024-02-27T06:55:00.982">
    <pc:sldMkLst xmlns:pc="http://schemas.microsoft.com/office/powerpoint/2013/main/command">
      <pc:docMk/>
      <pc:sldMk cId="2590072846" sldId="262"/>
    </pc:sldMkLst>
    <p188:replyLst>
      <p188:reply id="{FB7CEC4C-7918-4C04-BF30-A6BEAC151818}" authorId="{57548B66-4D59-985D-85D3-65079295D56B}" created="2024-02-27T06:55:38.045">
        <p188:txBody>
          <a:bodyPr/>
          <a:lstStyle/>
          <a:p>
            <a:r>
              <a:rPr lang="en-PH"/>
              <a:t>Talk about:
Lattice
State of each agent
Neighborhood (moore in this)
Rules</a:t>
            </a:r>
          </a:p>
        </p188:txBody>
      </p188:reply>
      <p188:reply id="{5C03378D-9F68-4916-92CC-1195E494BEDB}" authorId="{57548B66-4D59-985D-85D3-65079295D56B}" created="2024-02-27T06:56:25.324">
        <p188:txBody>
          <a:bodyPr/>
          <a:lstStyle/>
          <a:p>
            <a:r>
              <a:rPr lang="en-PH"/>
              <a:t>Need to discuss why reality was modelled in that way</a:t>
            </a:r>
          </a:p>
        </p188:txBody>
      </p188:reply>
    </p188:replyLst>
    <p188:txBody>
      <a:bodyPr/>
      <a:lstStyle/>
      <a:p>
        <a:r>
          <a:rPr lang="en-PH"/>
          <a:t>Slide before:
Simplify the room with students as agents arranged in a rectangular lattice. With each agent having a state based on their aptitude level.</a:t>
        </a:r>
      </a:p>
    </p188:txBody>
  </p188:cm>
</p188:cmLst>
</file>

<file path=ppt/comments/modernComment_107_AFCE19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DD06EE-54EF-43C1-92C9-75130A271C79}" authorId="{57548B66-4D59-985D-85D3-65079295D56B}" created="2024-02-27T06:58:23.440">
    <pc:sldMkLst xmlns:pc="http://schemas.microsoft.com/office/powerpoint/2013/main/command">
      <pc:docMk/>
      <pc:sldMk cId="2949519658" sldId="263"/>
    </pc:sldMkLst>
    <p188:txBody>
      <a:bodyPr/>
      <a:lstStyle/>
      <a:p>
        <a:r>
          <a:rPr lang="en-PH"/>
          <a:t>Slide before:
demo how it runs: simple run</a:t>
        </a:r>
      </a:p>
    </p188:txBody>
  </p188:cm>
</p188:cmLst>
</file>

<file path=ppt/comments/modernComment_10D_55F2F5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DF3F4-0AEA-4E6C-9FD1-6B5C72FF048A}" authorId="{57548B66-4D59-985D-85D3-65079295D56B}" created="2024-02-27T07:03:53.087">
    <pc:sldMkLst xmlns:pc="http://schemas.microsoft.com/office/powerpoint/2013/main/command">
      <pc:docMk/>
      <pc:sldMk cId="1441985977" sldId="269"/>
    </pc:sldMkLst>
    <p188:replyLst>
      <p188:reply id="{4F89BBC7-6D5C-4C11-8798-3EC036067696}" authorId="{57548B66-4D59-985D-85D3-65079295D56B}" created="2024-02-27T07:10:50.016">
        <p188:txBody>
          <a:bodyPr/>
          <a:lstStyle/>
          <a:p>
            <a:r>
              <a:rPr lang="en-PH"/>
              <a:t>Double check what happens if i-logscale</a:t>
            </a:r>
          </a:p>
        </p188:txBody>
      </p188:reply>
    </p188:replyLst>
    <p188:txBody>
      <a:bodyPr/>
      <a:lstStyle/>
      <a:p>
        <a:r>
          <a:rPr lang="en-PH"/>
          <a:t>Slide before or explain per slide: discuss relevant variables and saan galing</a:t>
        </a:r>
      </a:p>
    </p188:txBody>
  </p188:cm>
  <p188:cm id="{9BCB473D-990B-4C87-A236-C7ACE2F8781B}" authorId="{57548B66-4D59-985D-85D3-65079295D56B}" created="2024-02-27T07:57:50.500">
    <pc:sldMkLst xmlns:pc="http://schemas.microsoft.com/office/powerpoint/2013/main/command">
      <pc:docMk/>
      <pc:sldMk cId="1441985977" sldId="269"/>
    </pc:sldMkLst>
    <p188:txBody>
      <a:bodyPr/>
      <a:lstStyle/>
      <a:p>
        <a:r>
          <a:rPr lang="en-PH"/>
          <a:t>For TTL vs lambda:
Let d_0 = L/sqrt(2)
d = d_0 / 2
for each d, there is an associated tau (theoretical time to reach d_max) where
tau(L,\lambda) =  d_max (1-lambda)/lambda
(1-lambda)/lambda came from negative binomial distribution. Dist chosen because it gives us the PDF of the time it takes to reach d_max
We want to make the T independent of L and only dependent on lambda so we normalize it.
Comparing inner and outer corner/center where d_max,inner = d_max,outer * 0.5, we should be able to get a lambda_eq to account for the d_max difference.
Lambda_Eq = 2lambda / (1+lambda)
=&gt; compare from definition of tau
</a:t>
        </a:r>
      </a:p>
    </p188:txBody>
  </p188:cm>
</p188:cmLst>
</file>

<file path=ppt/comments/modernComment_11B_69E683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A42AC5-A335-440F-883F-06FB6B5E1D37}" authorId="{57548B66-4D59-985D-85D3-65079295D56B}" created="2024-03-12T06:58:47.544">
    <pc:sldMkLst xmlns:pc="http://schemas.microsoft.com/office/powerpoint/2013/main/command">
      <pc:docMk/>
      <pc:sldMk cId="1776714716" sldId="283"/>
    </pc:sldMkLst>
    <p188:txBody>
      <a:bodyPr/>
      <a:lstStyle/>
      <a:p>
        <a:r>
          <a:rPr lang="en-PH"/>
          <a:t>If we consider traditional teaching to have a constant ttl vs class size, there is a breakpoint where peer instruction yields better result than traditional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A223A55-A4B4-4EA1-B92F-756E50D211E9}">
      <dgm:prSet/>
      <dgm:spPr/>
      <dgm:t>
        <a:bodyPr/>
        <a:lstStyle/>
        <a:p>
          <a:r>
            <a:rPr lang="en-PH" dirty="0"/>
            <a:t>Learning rate</a:t>
          </a:r>
        </a:p>
      </dgm:t>
    </dgm:pt>
    <dgm:pt modelId="{5F00E218-390A-45BA-9A1D-FD88EEB8C61F}" type="parTrans" cxnId="{444535C8-2652-43DF-AE51-0CC16A1BD58A}">
      <dgm:prSet/>
      <dgm:spPr/>
      <dgm:t>
        <a:bodyPr/>
        <a:lstStyle/>
        <a:p>
          <a:endParaRPr lang="en-PH"/>
        </a:p>
      </dgm:t>
    </dgm:pt>
    <dgm:pt modelId="{CA84940C-6A2B-4675-B928-80E011B7AA2B}" type="sibTrans" cxnId="{444535C8-2652-43DF-AE51-0CC16A1BD58A}">
      <dgm:prSet/>
      <dgm:spPr/>
      <dgm:t>
        <a:bodyPr/>
        <a:lstStyle/>
        <a:p>
          <a:endParaRPr lang="en-PH"/>
        </a:p>
      </dgm:t>
    </dgm:pt>
    <dgm:pt modelId="{14CE45DA-E6FD-4AC2-A8ED-8BABA0068C2C}">
      <dgm:prSet custT="1"/>
      <dgm:spPr/>
      <dgm:t>
        <a:bodyPr/>
        <a:lstStyle/>
        <a:p>
          <a:r>
            <a:rPr lang="en-PH" sz="2400" dirty="0"/>
            <a:t>How does the number of learned students (binary states) or the class average (continuous states) evolve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r>
            <a:rPr lang="en-PH" dirty="0"/>
            <a:t>Nucleation sites position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 custT="1"/>
      <dgm:spPr/>
      <dgm:t>
        <a:bodyPr/>
        <a:lstStyle/>
        <a:p>
          <a:r>
            <a:rPr lang="en-PH" sz="2400" dirty="0"/>
            <a:t>How does the position of learned/high aptitude students affect</a:t>
          </a:r>
          <a:br>
            <a:rPr lang="en-PH" sz="2400" dirty="0"/>
          </a:br>
          <a:r>
            <a:rPr lang="en-PH" sz="2400" dirty="0"/>
            <a:t>the learning rate of the class?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BA132FD8-0DCC-4CEF-ABF4-817C3E703299}">
      <dgm:prSet/>
      <dgm:spPr/>
      <dgm:t>
        <a:bodyPr/>
        <a:lstStyle/>
        <a:p>
          <a:r>
            <a:rPr lang="en-PH" dirty="0"/>
            <a:t>Homogeneity</a:t>
          </a:r>
        </a:p>
      </dgm:t>
    </dgm:pt>
    <dgm:pt modelId="{2AA5582A-4921-4140-B5A2-D8E27CE4A3E9}" type="parTrans" cxnId="{4563BFE9-DF3B-4EE2-8B43-8F524AFDFB46}">
      <dgm:prSet/>
      <dgm:spPr/>
      <dgm:t>
        <a:bodyPr/>
        <a:lstStyle/>
        <a:p>
          <a:endParaRPr lang="en-PH"/>
        </a:p>
      </dgm:t>
    </dgm:pt>
    <dgm:pt modelId="{58AE4D53-C2A0-4F5A-A3EB-89EB18EFC0C3}" type="sibTrans" cxnId="{4563BFE9-DF3B-4EE2-8B43-8F524AFDFB46}">
      <dgm:prSet/>
      <dgm:spPr/>
      <dgm:t>
        <a:bodyPr/>
        <a:lstStyle/>
        <a:p>
          <a:endParaRPr lang="en-PH"/>
        </a:p>
      </dgm:t>
    </dgm:pt>
    <dgm:pt modelId="{3940CBE4-26AF-453C-A71A-627F7A5D7396}">
      <dgm:prSet custT="1"/>
      <dgm:spPr/>
      <dgm:t>
        <a:bodyPr/>
        <a:lstStyle/>
        <a:p>
          <a:r>
            <a:rPr lang="en-US" sz="2400"/>
            <a:t>How does the spatial aptitude homogeneity affect the learning rate of the class?</a:t>
          </a:r>
          <a:endParaRPr lang="en-PH" sz="2400"/>
        </a:p>
      </dgm:t>
    </dgm:pt>
    <dgm:pt modelId="{B4FE6B84-7963-41A5-8107-5844CE289078}" type="parTrans" cxnId="{261587D0-9113-4014-A691-4D92BEEB7ACF}">
      <dgm:prSet/>
      <dgm:spPr/>
      <dgm:t>
        <a:bodyPr/>
        <a:lstStyle/>
        <a:p>
          <a:endParaRPr lang="en-PH"/>
        </a:p>
      </dgm:t>
    </dgm:pt>
    <dgm:pt modelId="{8239A2F3-531A-4A72-950E-1A338815AEAB}" type="sibTrans" cxnId="{261587D0-9113-4014-A691-4D92BEEB7ACF}">
      <dgm:prSet/>
      <dgm:spPr/>
      <dgm:t>
        <a:bodyPr/>
        <a:lstStyle/>
        <a:p>
          <a:endParaRPr lang="en-PH"/>
        </a:p>
      </dgm:t>
    </dgm:pt>
    <dgm:pt modelId="{1CFA9E0A-BD08-439C-8D38-3C118D294482}">
      <dgm:prSet custT="1"/>
      <dgm:spPr/>
      <dgm:t>
        <a:bodyPr/>
        <a:lstStyle/>
        <a:p>
          <a:r>
            <a:rPr lang="en-US" sz="2400" dirty="0"/>
            <a:t>How does the social aspect affect the classroom (Watts–</a:t>
          </a:r>
          <a:r>
            <a:rPr lang="en-US" sz="2400" dirty="0" err="1"/>
            <a:t>Strogatz</a:t>
          </a:r>
          <a:r>
            <a:rPr lang="en-US" sz="2400" dirty="0"/>
            <a:t> model) dynamics?</a:t>
          </a:r>
          <a:endParaRPr lang="en-PH" sz="2400" dirty="0"/>
        </a:p>
      </dgm:t>
    </dgm:pt>
    <dgm:pt modelId="{53FF0BFF-3361-4E41-96C1-E4C474E5D5F3}" type="parTrans" cxnId="{E26E207D-EF36-4DA3-8D16-293A194A489B}">
      <dgm:prSet/>
      <dgm:spPr/>
      <dgm:t>
        <a:bodyPr/>
        <a:lstStyle/>
        <a:p>
          <a:endParaRPr lang="en-PH"/>
        </a:p>
      </dgm:t>
    </dgm:pt>
    <dgm:pt modelId="{374A82DF-6D66-42CE-BD62-5977D2186313}" type="sibTrans" cxnId="{E26E207D-EF36-4DA3-8D16-293A194A489B}">
      <dgm:prSet/>
      <dgm:spPr/>
      <dgm:t>
        <a:bodyPr/>
        <a:lstStyle/>
        <a:p>
          <a:endParaRPr lang="en-PH"/>
        </a:p>
      </dgm:t>
    </dgm:pt>
    <dgm:pt modelId="{910D025F-D276-4253-B1A8-FE905EAB3C0D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E26A65E0-02AA-4027-B17E-C268DB37F920}" type="pres">
      <dgm:prSet presAssocID="{9A223A55-A4B4-4EA1-B92F-756E50D211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4C571C-359E-4793-84F5-1C768C4EE98D}" type="pres">
      <dgm:prSet presAssocID="{9A223A55-A4B4-4EA1-B92F-756E50D211E9}" presName="childText" presStyleLbl="revTx" presStyleIdx="0" presStyleCnt="3">
        <dgm:presLayoutVars>
          <dgm:bulletEnabled val="1"/>
        </dgm:presLayoutVars>
      </dgm:prSet>
      <dgm:spPr/>
    </dgm:pt>
    <dgm:pt modelId="{6CDE60D6-89BB-4DC8-AB12-521595D340F2}" type="pres">
      <dgm:prSet presAssocID="{F266E586-47CA-4D83-9D26-4C3B52DB7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D7563A-9C64-49D5-99B7-5B85E37C14F6}" type="pres">
      <dgm:prSet presAssocID="{F266E586-47CA-4D83-9D26-4C3B52DB7500}" presName="childText" presStyleLbl="revTx" presStyleIdx="1" presStyleCnt="3">
        <dgm:presLayoutVars>
          <dgm:bulletEnabled val="1"/>
        </dgm:presLayoutVars>
      </dgm:prSet>
      <dgm:spPr/>
    </dgm:pt>
    <dgm:pt modelId="{8876A8AC-84A3-419E-9F42-83CA6B9739A8}" type="pres">
      <dgm:prSet presAssocID="{BA132FD8-0DCC-4CEF-ABF4-817C3E7032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03D3C9-082B-450C-AAE0-C3A2A5719030}" type="pres">
      <dgm:prSet presAssocID="{BA132FD8-0DCC-4CEF-ABF4-817C3E7032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A1090D50-AACE-4B96-83AE-2DE0C258ECF0}" type="presOf" srcId="{3940CBE4-26AF-453C-A71A-627F7A5D7396}" destId="{CE03D3C9-082B-450C-AAE0-C3A2A5719030}" srcOrd="0" destOrd="0" presId="urn:microsoft.com/office/officeart/2005/8/layout/vList2"/>
    <dgm:cxn modelId="{5876C272-E1D3-4752-BA7F-FDF339197E13}" type="presOf" srcId="{1CFA9E0A-BD08-439C-8D38-3C118D294482}" destId="{CE03D3C9-082B-450C-AAE0-C3A2A5719030}" srcOrd="0" destOrd="1" presId="urn:microsoft.com/office/officeart/2005/8/layout/vList2"/>
    <dgm:cxn modelId="{C462D855-EB52-41D3-B568-619343EAE5FC}" type="presOf" srcId="{BA132FD8-0DCC-4CEF-ABF4-817C3E703299}" destId="{8876A8AC-84A3-419E-9F42-83CA6B9739A8}" srcOrd="0" destOrd="0" presId="urn:microsoft.com/office/officeart/2005/8/layout/vList2"/>
    <dgm:cxn modelId="{92016879-1701-46B8-B565-517688CACB84}" type="presOf" srcId="{9A223A55-A4B4-4EA1-B92F-756E50D211E9}" destId="{E26A65E0-02AA-4027-B17E-C268DB37F920}" srcOrd="0" destOrd="0" presId="urn:microsoft.com/office/officeart/2005/8/layout/vList2"/>
    <dgm:cxn modelId="{E26E207D-EF36-4DA3-8D16-293A194A489B}" srcId="{BA132FD8-0DCC-4CEF-ABF4-817C3E703299}" destId="{1CFA9E0A-BD08-439C-8D38-3C118D294482}" srcOrd="1" destOrd="0" parTransId="{53FF0BFF-3361-4E41-96C1-E4C474E5D5F3}" sibTransId="{374A82DF-6D66-42CE-BD62-5977D2186313}"/>
    <dgm:cxn modelId="{76D5DA7F-9D6C-4501-A68E-7A7F6424C613}" type="presOf" srcId="{2ADD01FD-3ED8-4222-B3A8-D4C3CF1EEB92}" destId="{49D7563A-9C64-49D5-99B7-5B85E37C14F6}" srcOrd="0" destOrd="0" presId="urn:microsoft.com/office/officeart/2005/8/layout/vList2"/>
    <dgm:cxn modelId="{301CEE8A-0C5D-4993-A8C9-8C9094D17CE8}" type="presOf" srcId="{14CE45DA-E6FD-4AC2-A8ED-8BABA0068C2C}" destId="{DD4C571C-359E-4793-84F5-1C768C4EE98D}" srcOrd="0" destOrd="0" presId="urn:microsoft.com/office/officeart/2005/8/layout/vList2"/>
    <dgm:cxn modelId="{30795293-1BEC-4213-893A-A113E87D11A0}" type="presOf" srcId="{DAD1CD1D-26F6-437B-B295-92E7360A41C5}" destId="{910D025F-D276-4253-B1A8-FE905EAB3C0D}" srcOrd="0" destOrd="0" presId="urn:microsoft.com/office/officeart/2005/8/layout/vList2"/>
    <dgm:cxn modelId="{E48D0C9E-654A-4941-9029-213AD2C75201}" srcId="{DAD1CD1D-26F6-437B-B295-92E7360A41C5}" destId="{F266E586-47CA-4D83-9D26-4C3B52DB7500}" srcOrd="1" destOrd="0" parTransId="{52C9F507-8ECD-4CA4-A5E9-CAB08A16B898}" sibTransId="{5A2C1435-9448-4912-A089-E97606239D01}"/>
    <dgm:cxn modelId="{444535C8-2652-43DF-AE51-0CC16A1BD58A}" srcId="{DAD1CD1D-26F6-437B-B295-92E7360A41C5}" destId="{9A223A55-A4B4-4EA1-B92F-756E50D211E9}" srcOrd="0" destOrd="0" parTransId="{5F00E218-390A-45BA-9A1D-FD88EEB8C61F}" sibTransId="{CA84940C-6A2B-4675-B928-80E011B7AA2B}"/>
    <dgm:cxn modelId="{261587D0-9113-4014-A691-4D92BEEB7ACF}" srcId="{BA132FD8-0DCC-4CEF-ABF4-817C3E703299}" destId="{3940CBE4-26AF-453C-A71A-627F7A5D7396}" srcOrd="0" destOrd="0" parTransId="{B4FE6B84-7963-41A5-8107-5844CE289078}" sibTransId="{8239A2F3-531A-4A72-950E-1A338815AEAB}"/>
    <dgm:cxn modelId="{C74235D8-9F04-4C44-84E2-93F3C1107C8F}" srcId="{9A223A55-A4B4-4EA1-B92F-756E50D211E9}" destId="{14CE45DA-E6FD-4AC2-A8ED-8BABA0068C2C}" srcOrd="0" destOrd="0" parTransId="{FB0954B3-2163-4284-B93B-6A7F0BA9AFED}" sibTransId="{E48DEDAD-6EA5-4470-B6F0-FE5DBCF3657D}"/>
    <dgm:cxn modelId="{4563BFE9-DF3B-4EE2-8B43-8F524AFDFB46}" srcId="{DAD1CD1D-26F6-437B-B295-92E7360A41C5}" destId="{BA132FD8-0DCC-4CEF-ABF4-817C3E703299}" srcOrd="2" destOrd="0" parTransId="{2AA5582A-4921-4140-B5A2-D8E27CE4A3E9}" sibTransId="{58AE4D53-C2A0-4F5A-A3EB-89EB18EFC0C3}"/>
    <dgm:cxn modelId="{075F5DEC-A38E-4FBE-894F-6F0C549C3FE7}" type="presOf" srcId="{F266E586-47CA-4D83-9D26-4C3B52DB7500}" destId="{6CDE60D6-89BB-4DC8-AB12-521595D340F2}" srcOrd="0" destOrd="0" presId="urn:microsoft.com/office/officeart/2005/8/layout/vList2"/>
    <dgm:cxn modelId="{9093AEE7-8A30-4E4A-944D-BF058736FDC4}" type="presParOf" srcId="{910D025F-D276-4253-B1A8-FE905EAB3C0D}" destId="{E26A65E0-02AA-4027-B17E-C268DB37F920}" srcOrd="0" destOrd="0" presId="urn:microsoft.com/office/officeart/2005/8/layout/vList2"/>
    <dgm:cxn modelId="{1D51879C-2A11-47CC-9295-6C6B8CA67509}" type="presParOf" srcId="{910D025F-D276-4253-B1A8-FE905EAB3C0D}" destId="{DD4C571C-359E-4793-84F5-1C768C4EE98D}" srcOrd="1" destOrd="0" presId="urn:microsoft.com/office/officeart/2005/8/layout/vList2"/>
    <dgm:cxn modelId="{8CC5F568-ACD8-47E7-8C51-2F9D011BD9D8}" type="presParOf" srcId="{910D025F-D276-4253-B1A8-FE905EAB3C0D}" destId="{6CDE60D6-89BB-4DC8-AB12-521595D340F2}" srcOrd="2" destOrd="0" presId="urn:microsoft.com/office/officeart/2005/8/layout/vList2"/>
    <dgm:cxn modelId="{3F4725E6-97A2-46CD-A1F5-644537783063}" type="presParOf" srcId="{910D025F-D276-4253-B1A8-FE905EAB3C0D}" destId="{49D7563A-9C64-49D5-99B7-5B85E37C14F6}" srcOrd="3" destOrd="0" presId="urn:microsoft.com/office/officeart/2005/8/layout/vList2"/>
    <dgm:cxn modelId="{2D2141E2-F54F-44AD-A99C-84F34167F534}" type="presParOf" srcId="{910D025F-D276-4253-B1A8-FE905EAB3C0D}" destId="{8876A8AC-84A3-419E-9F42-83CA6B9739A8}" srcOrd="4" destOrd="0" presId="urn:microsoft.com/office/officeart/2005/8/layout/vList2"/>
    <dgm:cxn modelId="{D939D637-C172-4D02-A316-9DC499756C1C}" type="presParOf" srcId="{910D025F-D276-4253-B1A8-FE905EAB3C0D}" destId="{CE03D3C9-082B-450C-AAE0-C3A2A571903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A65E0-02AA-4027-B17E-C268DB37F920}">
      <dsp:nvSpPr>
        <dsp:cNvPr id="0" name=""/>
        <dsp:cNvSpPr/>
      </dsp:nvSpPr>
      <dsp:spPr>
        <a:xfrm>
          <a:off x="0" y="24549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Learning rate</a:t>
          </a:r>
        </a:p>
      </dsp:txBody>
      <dsp:txXfrm>
        <a:off x="34783" y="59332"/>
        <a:ext cx="11967611" cy="642964"/>
      </dsp:txXfrm>
    </dsp:sp>
    <dsp:sp modelId="{DD4C571C-359E-4793-84F5-1C768C4EE98D}">
      <dsp:nvSpPr>
        <dsp:cNvPr id="0" name=""/>
        <dsp:cNvSpPr/>
      </dsp:nvSpPr>
      <dsp:spPr>
        <a:xfrm>
          <a:off x="0" y="737080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number of learned students (binary states) or the class average (continuous states) evolve over time?</a:t>
          </a:r>
        </a:p>
      </dsp:txBody>
      <dsp:txXfrm>
        <a:off x="0" y="737080"/>
        <a:ext cx="12037177" cy="735367"/>
      </dsp:txXfrm>
    </dsp:sp>
    <dsp:sp modelId="{6CDE60D6-89BB-4DC8-AB12-521595D340F2}">
      <dsp:nvSpPr>
        <dsp:cNvPr id="0" name=""/>
        <dsp:cNvSpPr/>
      </dsp:nvSpPr>
      <dsp:spPr>
        <a:xfrm>
          <a:off x="0" y="1472447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Nucleation sites position</a:t>
          </a:r>
        </a:p>
      </dsp:txBody>
      <dsp:txXfrm>
        <a:off x="34783" y="1507230"/>
        <a:ext cx="11967611" cy="642964"/>
      </dsp:txXfrm>
    </dsp:sp>
    <dsp:sp modelId="{49D7563A-9C64-49D5-99B7-5B85E37C14F6}">
      <dsp:nvSpPr>
        <dsp:cNvPr id="0" name=""/>
        <dsp:cNvSpPr/>
      </dsp:nvSpPr>
      <dsp:spPr>
        <a:xfrm>
          <a:off x="0" y="2184977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position of learned/high aptitude students affect</a:t>
          </a:r>
          <a:br>
            <a:rPr lang="en-PH" sz="2400" kern="1200" dirty="0"/>
          </a:br>
          <a:r>
            <a:rPr lang="en-PH" sz="2400" kern="1200" dirty="0"/>
            <a:t>the learning rate of the class?</a:t>
          </a:r>
        </a:p>
      </dsp:txBody>
      <dsp:txXfrm>
        <a:off x="0" y="2184977"/>
        <a:ext cx="12037177" cy="735367"/>
      </dsp:txXfrm>
    </dsp:sp>
    <dsp:sp modelId="{8876A8AC-84A3-419E-9F42-83CA6B9739A8}">
      <dsp:nvSpPr>
        <dsp:cNvPr id="0" name=""/>
        <dsp:cNvSpPr/>
      </dsp:nvSpPr>
      <dsp:spPr>
        <a:xfrm>
          <a:off x="0" y="2920344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Homogeneity</a:t>
          </a:r>
        </a:p>
      </dsp:txBody>
      <dsp:txXfrm>
        <a:off x="34783" y="2955127"/>
        <a:ext cx="11967611" cy="642964"/>
      </dsp:txXfrm>
    </dsp:sp>
    <dsp:sp modelId="{CE03D3C9-082B-450C-AAE0-C3A2A5719030}">
      <dsp:nvSpPr>
        <dsp:cNvPr id="0" name=""/>
        <dsp:cNvSpPr/>
      </dsp:nvSpPr>
      <dsp:spPr>
        <a:xfrm>
          <a:off x="0" y="3632875"/>
          <a:ext cx="12037177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does the spatial aptitude homogeneity affect the learning rate of the class?</a:t>
          </a:r>
          <a:endParaRPr lang="en-PH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How does the social aspect affect the classroom (Watts–</a:t>
          </a:r>
          <a:r>
            <a:rPr lang="en-US" sz="2400" kern="1200" dirty="0" err="1"/>
            <a:t>Strogatz</a:t>
          </a:r>
          <a:r>
            <a:rPr lang="en-US" sz="2400" kern="1200" dirty="0"/>
            <a:t> model) dynamics?</a:t>
          </a:r>
          <a:endParaRPr lang="en-PH" sz="2400" kern="1200" dirty="0"/>
        </a:p>
      </dsp:txBody>
      <dsp:txXfrm>
        <a:off x="0" y="3632875"/>
        <a:ext cx="12037177" cy="8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03/12/2024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 neural network to predict the outcome of the classroom based on the initial seating arrangement and aptitude levels of the students</a:t>
            </a:r>
          </a:p>
          <a:p>
            <a:endParaRPr lang="en-US" dirty="0"/>
          </a:p>
          <a:p>
            <a:r>
              <a:rPr lang="en-PH" dirty="0"/>
              <a:t>Sample size: 68 classrooms, 9 schools/universities; 20 in college, 48 in </a:t>
            </a:r>
            <a:r>
              <a:rPr lang="en-PH" dirty="0" err="1"/>
              <a:t>hs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85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Parameters we get from each simulation:</a:t>
            </a:r>
          </a:p>
          <a:p>
            <a:r>
              <a:rPr lang="en-PH" dirty="0"/>
              <a:t>Number of generations to saturate the class (normalized to the number of students in the class): learned/max</a:t>
            </a:r>
          </a:p>
          <a:p>
            <a:r>
              <a:rPr lang="en-PH" dirty="0"/>
              <a:t>Characteristic variable (m). Taken as the exponent of the fitted line y=</a:t>
            </a:r>
            <a:r>
              <a:rPr lang="en-PH" dirty="0" err="1"/>
              <a:t>ax^</a:t>
            </a:r>
            <a:r>
              <a:rPr lang="en-PH" b="1" i="0" u="none" dirty="0" err="1"/>
              <a:t>b</a:t>
            </a:r>
            <a:endParaRPr lang="en-PH" b="1" i="0" u="none" dirty="0"/>
          </a:p>
          <a:p>
            <a:r>
              <a:rPr lang="en-PH" b="0" i="0" u="none" dirty="0"/>
              <a:t>The fitting of the data ends at 50%, so that the it only measures the spreading before the finite size effects kicks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24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Inner corner performs best</a:t>
            </a:r>
          </a:p>
          <a:p>
            <a:r>
              <a:rPr lang="en-PH" dirty="0"/>
              <a:t>Outer corner and center perform similarly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4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Time to learn is dictated by power law (dependent on class size) -&gt; </a:t>
            </a:r>
            <a:r>
              <a:rPr lang="en-PH" dirty="0" err="1"/>
              <a:t>normalizabe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65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383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22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dynamics in a cellular automata model of classroom peer-to-peer interactions</a:t>
            </a:r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23-24 2</a:t>
            </a:r>
            <a:r>
              <a:rPr lang="en-PH" baseline="30000" dirty="0"/>
              <a:t>nd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55F2F5B9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B_69E683DC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84060F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9A61600E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2.png"/><Relationship Id="rId5" Type="http://schemas.microsoft.com/office/2007/relationships/media" Target="../media/media3.mp4"/><Relationship Id="rId10" Type="http://schemas.openxmlformats.org/officeDocument/2006/relationships/image" Target="../media/image11.png"/><Relationship Id="rId4" Type="http://schemas.openxmlformats.org/officeDocument/2006/relationships/video" Target="../media/media2.mp4"/><Relationship Id="rId9" Type="http://schemas.microsoft.com/office/2018/10/relationships/comments" Target="../comments/modernComment_107_AFCE192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AY 2023-2024 Sem 2 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A00E658-5A35-DCCF-61D7-1F7D8A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89ADC-5BCC-5791-A790-C3535AF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9F00-B46C-D436-F4A4-312E74AD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A66B-CA11-FF8C-2C76-BC1D714101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4056-A1B5-A3C8-3910-A429B0F838F5}"/>
              </a:ext>
            </a:extLst>
          </p:cNvPr>
          <p:cNvGrpSpPr/>
          <p:nvPr/>
        </p:nvGrpSpPr>
        <p:grpSpPr>
          <a:xfrm>
            <a:off x="391281" y="1715939"/>
            <a:ext cx="11409438" cy="4181483"/>
            <a:chOff x="360045" y="1521629"/>
            <a:chExt cx="11409438" cy="41814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843FA-E0A9-F33E-60A2-57D635BDCE95}"/>
                </a:ext>
              </a:extLst>
            </p:cNvPr>
            <p:cNvGrpSpPr/>
            <p:nvPr/>
          </p:nvGrpSpPr>
          <p:grpSpPr>
            <a:xfrm>
              <a:off x="360045" y="1606634"/>
              <a:ext cx="5623560" cy="4011472"/>
              <a:chOff x="685800" y="1760220"/>
              <a:chExt cx="5623560" cy="4011472"/>
            </a:xfrm>
          </p:grpSpPr>
          <p:pic>
            <p:nvPicPr>
              <p:cNvPr id="9" name="Picture 8" descr="A graph of a graph of different colored circles&#10;&#10;Description automatically generated with medium confidence">
                <a:extLst>
                  <a:ext uri="{FF2B5EF4-FFF2-40B4-BE49-F238E27FC236}">
                    <a16:creationId xmlns:a16="http://schemas.microsoft.com/office/drawing/2014/main" id="{6315E0F3-45BC-B62B-A11A-6947D4372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580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400" dirty="0"/>
                      <a:t>Time to Learn vs Spread Coefficient </a:t>
                    </a:r>
                    <a14:m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7A158A-1A84-E656-078D-BEF731C150A4}"/>
                </a:ext>
              </a:extLst>
            </p:cNvPr>
            <p:cNvGrpSpPr/>
            <p:nvPr/>
          </p:nvGrpSpPr>
          <p:grpSpPr>
            <a:xfrm>
              <a:off x="6145923" y="1521629"/>
              <a:ext cx="5623560" cy="4181483"/>
              <a:chOff x="6471678" y="1590209"/>
              <a:chExt cx="5623560" cy="4181483"/>
            </a:xfrm>
          </p:grpSpPr>
          <p:pic>
            <p:nvPicPr>
              <p:cNvPr id="8" name="Picture 7" descr="A graph of 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6B3B685B-C258-EF6D-5B99-00E96ED60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458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800" dirty="0"/>
                      <a:t>Characteristic Variable vs </a:t>
                    </a:r>
                    <a:br>
                      <a:rPr lang="en-PH" sz="2800" dirty="0"/>
                    </a:br>
                    <a:r>
                      <a:rPr lang="en-PH" sz="2800" dirty="0"/>
                      <a:t>Spread Coefficient </a:t>
                    </a:r>
                    <a14:m>
                      <m:oMath xmlns:m="http://schemas.openxmlformats.org/officeDocument/2006/math"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369" b="-16561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985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8FC4-8870-083D-9193-C1848CEB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B2C9F66-3435-83DF-B0E2-AB26DCF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F34C5-3B6E-CF39-FAE3-5231F057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CF7A0-53B0-60DA-7C39-6DE08720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5690-9C2F-EEDC-7199-E69C9A616C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82A0D5-0583-00CA-BDDB-7A31733F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51" y="1980241"/>
            <a:ext cx="6530297" cy="43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b="1" dirty="0"/>
              <a:t>Normalize TTL vs Class size graph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Compare current data with theoretical TTL (see relevant plot slides for comments)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Normalize TTL vs lambda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12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BC07-58C9-E9DF-8BE3-0101A655A8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06A5-841A-DE15-5DB1-46057774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8C816-838D-E5AB-1E0D-5D01EFAC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C8D-1EF1-F8F8-9877-50B6D52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(more model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49F-15EC-61D0-F840-8088E087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EA31-E62B-7975-B0F1-4DCD1433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13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1D75-466F-75FC-AC76-E3CCA450DE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67A-9C41-BB60-3EB6-CED72FDF2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429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269A-2D19-2788-21DD-89A53AC33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184-4AF3-65F5-271D-6125694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/>
              <a:t>March 5, 2024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D280C-C43F-B68E-F981-023849AE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AA3A7-89CA-D844-C59A-E2A6318A2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9D09-82BF-4DFC-E727-9A1A973589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83DF5-6B7E-4A60-E2F3-EB53E4B6AE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66110"/>
            <a:ext cx="9983414" cy="3080385"/>
          </a:xfrm>
        </p:spPr>
        <p:txBody>
          <a:bodyPr>
            <a:normAutofit/>
          </a:bodyPr>
          <a:lstStyle/>
          <a:p>
            <a:r>
              <a:rPr lang="en-PH" dirty="0"/>
              <a:t>Started on standardizing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1007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FAA32-534C-0B6A-7B62-C7E7606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679F1-F855-F452-BB7E-CA9AC0A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F47D5-E940-5CC0-7107-7038FFA953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872BA-D4FC-D70F-6722-45679C5C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192"/>
            <a:ext cx="12192000" cy="5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B3133-E59C-27BE-700C-0ECD3D4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16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E54D-1E79-C6D9-E499-A83C233F0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2A21-ABE5-A49F-8259-9B56DB82C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1EA30-3D8E-7243-C549-A4C850FA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152"/>
            <a:ext cx="12192000" cy="30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5C5D3-0E50-7394-2435-B4EED110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A31A-A9D4-88FF-ABEB-178B5DA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A88B-AA55-88A8-D3C5-B4929E27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b="1" dirty="0"/>
              <a:t>Normalize TTL vs Class size graph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Compare current data with theoretical TTL (see relevant plot slides for comments)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Normalize TTL vs lambda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C7A2-8194-D871-7BCC-E4E6C13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17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FB9-875E-C03E-372F-1D22C62AD5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E2C46-DABA-0522-A9E7-CAAB73D97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434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0262-1EBD-89F2-2EE3-FAA438D0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DE7-1BE9-7FF7-46BE-4CB515D1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(more model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E04A-0C09-2E62-1B0C-7468FCCE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AF3E-02E8-3F0A-0C4B-B6EB030E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18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1F4C-2F0C-301E-C9B9-9C309E8C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6AF5-58D1-D1CA-CEC7-97AF66D10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686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8836-7820-2C1C-1F30-6A42E788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March 12,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6F6CC0-DFA3-2008-C9AB-DAD43C8C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49ABF-AC0C-FC72-1693-D12A1DD3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4B3E6-BE86-DE5A-CC81-DC8EB0E4587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F40E9F-8E86-2088-8098-06C44BCCF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PH" dirty="0"/>
              <a:t>More data points for the T vs N plot</a:t>
            </a:r>
          </a:p>
        </p:txBody>
      </p:sp>
    </p:spTree>
    <p:extLst>
      <p:ext uri="{BB962C8B-B14F-4D97-AF65-F5344CB8AC3E}">
        <p14:creationId xmlns:p14="http://schemas.microsoft.com/office/powerpoint/2010/main" val="18956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C48E-628C-5AB2-EE12-05D0167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/>
              <a:t>February 27, 2024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E6C59-EF55-9F5D-A8D2-F64F841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968E-01B1-00CE-8122-EA6B1EFE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441A-F285-E5B6-BCA6-95E2D2280D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29D1A-8D11-B46C-C0FF-1B348FE1E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66110"/>
            <a:ext cx="9983414" cy="3080385"/>
          </a:xfrm>
        </p:spPr>
        <p:txBody>
          <a:bodyPr>
            <a:normAutofit/>
          </a:bodyPr>
          <a:lstStyle/>
          <a:p>
            <a:r>
              <a:rPr lang="en-PH" dirty="0"/>
              <a:t>Motivation and previous studies</a:t>
            </a:r>
          </a:p>
          <a:p>
            <a:r>
              <a:rPr lang="en-PH" dirty="0"/>
              <a:t>Research questions</a:t>
            </a:r>
          </a:p>
          <a:p>
            <a:r>
              <a:rPr lang="en-PH" dirty="0"/>
              <a:t>Model descriptions</a:t>
            </a:r>
          </a:p>
          <a:p>
            <a:r>
              <a:rPr lang="en-PH" dirty="0"/>
              <a:t>Current progress and results</a:t>
            </a:r>
          </a:p>
        </p:txBody>
      </p:sp>
    </p:spTree>
    <p:extLst>
      <p:ext uri="{BB962C8B-B14F-4D97-AF65-F5344CB8AC3E}">
        <p14:creationId xmlns:p14="http://schemas.microsoft.com/office/powerpoint/2010/main" val="810722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18C9AF7-4C23-2A1E-D679-644681B6C1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PH" dirty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dirty="0"/>
                  <a:t> vs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18C9AF7-4C23-2A1E-D679-644681B6C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42"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436D29C-742D-6D94-EB5F-11D79182D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09" y="1851884"/>
            <a:ext cx="6665119" cy="444341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FA903-6C7C-86CE-9241-61A5A55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62A5-9E0B-85F2-74C9-50587F7A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7693-5A12-A0E8-5825-93DE31A86B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B375E-2113-22D8-D749-3C7749A9732B}"/>
              </a:ext>
            </a:extLst>
          </p:cNvPr>
          <p:cNvSpPr txBox="1"/>
          <p:nvPr/>
        </p:nvSpPr>
        <p:spPr>
          <a:xfrm>
            <a:off x="333487" y="1739530"/>
            <a:ext cx="44751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/>
              <a:t>Added more class sizes: 48 and 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600" dirty="0"/>
              <a:t>Linear in log-log 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3200" dirty="0"/>
              <a:t>Follows power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PH" sz="3200" dirty="0"/>
              <a:t>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/>
              <a:t>Not expected: </a:t>
            </a:r>
            <a:r>
              <a:rPr lang="en-PH" sz="3200" dirty="0" err="1"/>
              <a:t>pababa</a:t>
            </a:r>
            <a:r>
              <a:rPr lang="en-PH" sz="3200" dirty="0"/>
              <a:t> </a:t>
            </a:r>
            <a:r>
              <a:rPr lang="en-PH" sz="3200" dirty="0" err="1"/>
              <a:t>yung</a:t>
            </a:r>
            <a:r>
              <a:rPr lang="en-PH" sz="3200" dirty="0"/>
              <a:t> slope. Found the error in code</a:t>
            </a:r>
          </a:p>
        </p:txBody>
      </p:sp>
    </p:spTree>
    <p:extLst>
      <p:ext uri="{BB962C8B-B14F-4D97-AF65-F5344CB8AC3E}">
        <p14:creationId xmlns:p14="http://schemas.microsoft.com/office/powerpoint/2010/main" val="117531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18C9AF7-4C23-2A1E-D679-644681B6C1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PH" dirty="0"/>
                  <a:t>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dirty="0"/>
                  <a:t> vs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PH" dirty="0"/>
              </a:p>
            </p:txBody>
          </p:sp>
        </mc:Choice>
        <mc:Fallback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18C9AF7-4C23-2A1E-D679-644681B6C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42"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FA903-6C7C-86CE-9241-61A5A55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62A5-9E0B-85F2-74C9-50587F7A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47693-5A12-A0E8-5825-93DE31A86B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B375E-2113-22D8-D749-3C7749A9732B}"/>
              </a:ext>
            </a:extLst>
          </p:cNvPr>
          <p:cNvSpPr txBox="1"/>
          <p:nvPr/>
        </p:nvSpPr>
        <p:spPr>
          <a:xfrm>
            <a:off x="333487" y="1739530"/>
            <a:ext cx="4475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3200" dirty="0"/>
              <a:t>Fixed code</a:t>
            </a:r>
          </a:p>
        </p:txBody>
      </p:sp>
      <p:pic>
        <p:nvPicPr>
          <p:cNvPr id="9" name="Content Placeholder 8" descr="A graph of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CB533AE0-6237-BC8D-90FD-73A8F26DD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09" y="1789430"/>
            <a:ext cx="6665119" cy="4443413"/>
          </a:xfrm>
        </p:spPr>
      </p:pic>
    </p:spTree>
    <p:extLst>
      <p:ext uri="{BB962C8B-B14F-4D97-AF65-F5344CB8AC3E}">
        <p14:creationId xmlns:p14="http://schemas.microsoft.com/office/powerpoint/2010/main" val="17767147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1486-15D2-A3D3-17D0-3B2D8AB8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New question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357E-37F8-5FA8-71F7-F4231862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Can an isotropic lambda model an anisotropic lambda?</a:t>
            </a:r>
          </a:p>
          <a:p>
            <a:pPr lvl="1"/>
            <a:r>
              <a:rPr lang="en-PH" dirty="0"/>
              <a:t>Is there an equivalent isotropic lambda to return similar results to an anisotropic</a:t>
            </a:r>
          </a:p>
          <a:p>
            <a:pPr lvl="1"/>
            <a:endParaRPr lang="en-PH" dirty="0"/>
          </a:p>
          <a:p>
            <a:r>
              <a:rPr lang="en-PH" dirty="0"/>
              <a:t>Discuss:</a:t>
            </a:r>
          </a:p>
          <a:p>
            <a:pPr lvl="1"/>
            <a:r>
              <a:rPr lang="en-PH" dirty="0"/>
              <a:t>If we allow jumps, will learning speed up?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5E2D4-0EF0-92E3-9675-874B9FD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9BE4-56D8-F7AB-B605-B7C0F688B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8ECCE5-6410-9676-DBEE-2B92C6F1B5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98940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683C-D739-E318-FE4E-39D404A5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New simulation: traditional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C8DC62-D591-F347-8032-5EE152F7F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Each student has a chance to 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dirty="0"/>
                  <a:t> </a:t>
                </a:r>
              </a:p>
              <a:p>
                <a:r>
                  <a:rPr lang="en-PH" dirty="0"/>
                  <a:t>New set of analysis as benchmark</a:t>
                </a:r>
              </a:p>
              <a:p>
                <a:r>
                  <a:rPr lang="en-PH" dirty="0"/>
                  <a:t>Does it follow #2 variation of the neg binomial </a:t>
                </a:r>
                <a:r>
                  <a:rPr lang="en-PH" dirty="0" err="1"/>
                  <a:t>dist</a:t>
                </a:r>
                <a:r>
                  <a:rPr lang="en-PH" dirty="0"/>
                  <a:t>?</a:t>
                </a:r>
              </a:p>
              <a:p>
                <a:pPr marL="457200" lvl="1" indent="0">
                  <a:buNone/>
                </a:pPr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C8DC62-D591-F347-8032-5EE152F7F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5" t="-31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CACE-99F4-2CB0-A657-4376E7F2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B718-B09E-C7D1-E928-B528215EE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E09EAE-24A7-9A70-A783-C883A24F8E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A00ACB-DD7F-3D39-8A62-FC881C65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39" y="3534934"/>
            <a:ext cx="4809305" cy="25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F1DE-5403-6E77-2D8B-E3AF637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591A-6DBC-0236-8613-544C9A8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Analyze peer-to-peer learning dynamics inside the classroom</a:t>
            </a:r>
          </a:p>
          <a:p>
            <a:pPr lvl="1">
              <a:lnSpc>
                <a:spcPct val="150000"/>
              </a:lnSpc>
            </a:pPr>
            <a:r>
              <a:rPr lang="en-PH" sz="3200" dirty="0"/>
              <a:t>Factors considered in literature: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0649C-CA12-16BC-D9EB-4C6F345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003A-42DA-F13B-8C11-9BD034CB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92024A-4C5A-F3A1-0EF8-13BA02E889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49686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1317-8C4D-4F74-508E-9DDB24113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14D8-11F9-8BE1-49C8-915855C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DF00-6FD7-55F3-7471-6F36E46D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Create a CA model appropriate for peer-to-peer learning inside the classroom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Incorporate factors discussed in literature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BD0C-1D8C-D241-B9C9-24E9E00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3F30-EA81-750D-978A-B7BE02A7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BF7F6-F67F-CFB3-D2CF-2E0BF8361D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7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026F-EF56-3409-D2B1-C3A10AB0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Previous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142-556B-0E59-61A8-96A4B0A4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1F07-1C41-D0FE-22BD-525CB9F6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1CE95E-7E3F-757D-A0C2-E0F0E4F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49185-C246-FA06-0B76-7B71DD58E2ED}"/>
              </a:ext>
            </a:extLst>
          </p:cNvPr>
          <p:cNvGrpSpPr/>
          <p:nvPr/>
        </p:nvGrpSpPr>
        <p:grpSpPr>
          <a:xfrm>
            <a:off x="1066800" y="1668642"/>
            <a:ext cx="10058399" cy="4736638"/>
            <a:chOff x="948917" y="1597941"/>
            <a:chExt cx="10058399" cy="4736638"/>
          </a:xfrm>
        </p:grpSpPr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0387899E-9BA7-B98C-6E10-81D3960B16A2}"/>
                </a:ext>
              </a:extLst>
            </p:cNvPr>
            <p:cNvSpPr txBox="1">
              <a:spLocks/>
            </p:cNvSpPr>
            <p:nvPr/>
          </p:nvSpPr>
          <p:spPr>
            <a:xfrm>
              <a:off x="948917" y="4083330"/>
              <a:ext cx="10058399" cy="2251249"/>
            </a:xfrm>
            <a:prstGeom prst="rect">
              <a:avLst/>
            </a:prstGeom>
          </p:spPr>
          <p:txBody>
            <a:bodyPr numCol="2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Arial" panose="020B0604020202020204" pitchFamily="34" charset="0"/>
                <a:buNone/>
              </a:pPr>
              <a:r>
                <a:rPr lang="en-PH"/>
                <a:t>Main findings:</a:t>
              </a:r>
            </a:p>
            <a:p>
              <a:pPr lvl="2"/>
              <a:r>
                <a:rPr lang="en-PH" sz="2000"/>
                <a:t>Homogeneity (locally and globally) benefits learning of the classroom</a:t>
              </a:r>
            </a:p>
            <a:p>
              <a:pPr lvl="2"/>
              <a:r>
                <a:rPr lang="en-PH" sz="2000"/>
                <a:t>Learning is not solely dependent on how high the aptitude level of the seatmates</a:t>
              </a:r>
              <a:endParaRPr lang="en-PH" sz="20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954139-CBFF-B6E0-AC92-D9588D5E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33" y="1597941"/>
              <a:ext cx="8688792" cy="17514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E0DA37-9056-1AE3-A2A3-5893EADC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46" y="3837809"/>
              <a:ext cx="3730313" cy="21985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BF6BC5-8F9E-8E79-6D8D-4EE5B5C8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244" y="3204359"/>
              <a:ext cx="4883570" cy="670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9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questions: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95496"/>
              </p:ext>
            </p:extLst>
          </p:nvPr>
        </p:nvGraphicFramePr>
        <p:xfrm>
          <a:off x="77411" y="1685859"/>
          <a:ext cx="12037178" cy="44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1E0F-DAEE-FC50-CACE-DAC8B834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C5E-6081-A258-C5C2-D31CD53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DDAE-2EB6-D18C-E2C4-9769088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C19-0568-A492-81C1-96AAADF5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CD9C-4C94-BE37-694A-26071549EF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243F9E-EB5E-8564-B9CB-BAF56B73434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7A0FFC-85A0-44D4-AF3C-BA7A79D4CEC3}" type="slidenum">
              <a:rPr lang="en-PH" smtClean="0"/>
              <a:pPr/>
              <a:t>7</a:t>
            </a:fld>
            <a:endParaRPr lang="en-PH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09D9A70-86C2-0354-4434-ACCFB0834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66454"/>
              </p:ext>
            </p:extLst>
          </p:nvPr>
        </p:nvGraphicFramePr>
        <p:xfrm>
          <a:off x="1001713" y="2258060"/>
          <a:ext cx="37868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57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8255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7FF39-865B-22E0-6612-830E09E24E43}"/>
              </a:ext>
            </a:extLst>
          </p:cNvPr>
          <p:cNvCxnSpPr/>
          <p:nvPr/>
        </p:nvCxnSpPr>
        <p:spPr>
          <a:xfrm>
            <a:off x="2406316" y="2634916"/>
            <a:ext cx="4224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FD39D-3D14-5E13-B6CF-07D72E2B9DA5}"/>
              </a:ext>
            </a:extLst>
          </p:cNvPr>
          <p:cNvSpPr txBox="1"/>
          <p:nvPr/>
        </p:nvSpPr>
        <p:spPr>
          <a:xfrm>
            <a:off x="6356684" y="3760867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Learning probability</a:t>
            </a:r>
          </a:p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07746-FF37-5EE6-276D-ECD227FBA467}"/>
              </a:ext>
            </a:extLst>
          </p:cNvPr>
          <p:cNvSpPr txBox="1"/>
          <p:nvPr/>
        </p:nvSpPr>
        <p:spPr>
          <a:xfrm>
            <a:off x="1848393" y="5315951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/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72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: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: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: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8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4774-1B2F-6E52-13F5-02D03C7AC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C2B5-6981-47BD-B719-E7764443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3A3ACA7D-FF88-A739-F471-BDACB6A0F0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2758" y="1910535"/>
            <a:ext cx="3600000" cy="39975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9</a:t>
            </a:fld>
            <a:endParaRPr lang="en-PH"/>
          </a:p>
        </p:txBody>
      </p:sp>
      <p:pic>
        <p:nvPicPr>
          <p:cNvPr id="9" name="2DBPCA-random-64-0.4-animation">
            <a:hlinkClick r:id="" action="ppaction://media"/>
            <a:extLst>
              <a:ext uri="{FF2B5EF4-FFF2-40B4-BE49-F238E27FC236}">
                <a16:creationId xmlns:a16="http://schemas.microsoft.com/office/drawing/2014/main" id="{9F5C86CD-F74F-A8F5-8460-E73999FA723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326480" y="1910138"/>
            <a:ext cx="3600000" cy="3997943"/>
          </a:xfrm>
          <a:prstGeom prst="rect">
            <a:avLst/>
          </a:prstGeom>
        </p:spPr>
      </p:pic>
      <p:pic>
        <p:nvPicPr>
          <p:cNvPr id="10" name="2DBPCA-random-32-4-0.2-animation">
            <a:hlinkClick r:id="" action="ppaction://media"/>
            <a:extLst>
              <a:ext uri="{FF2B5EF4-FFF2-40B4-BE49-F238E27FC236}">
                <a16:creationId xmlns:a16="http://schemas.microsoft.com/office/drawing/2014/main" id="{9BAF25F3-F249-1DC4-FCA4-6BA65C5E5CA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100458" y="1910137"/>
            <a:ext cx="3600000" cy="39979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F0E0D-7363-EFEC-C01F-3B6995DEEE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DD4-02A4-32C7-BE70-D9C87F6C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8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9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G Template" id="{989BC64A-76E2-4663-B483-E0CA1CE93906}" vid="{8E719A9F-C3C6-4019-9D89-7D6855BB6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2502</TotalTime>
  <Words>825</Words>
  <Application>Microsoft Office PowerPoint</Application>
  <PresentationFormat>Widescreen</PresentationFormat>
  <Paragraphs>189</Paragraphs>
  <Slides>23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Learning dynamics in a cellular automata model of classroom peer-to-peer interactions</vt:lpstr>
      <vt:lpstr>February 27, 2024</vt:lpstr>
      <vt:lpstr>Motivation:</vt:lpstr>
      <vt:lpstr>Goals</vt:lpstr>
      <vt:lpstr>Previous study</vt:lpstr>
      <vt:lpstr>Research questions:</vt:lpstr>
      <vt:lpstr>2D Binary Probabilistic CA Model</vt:lpstr>
      <vt:lpstr>2D Binary Probabilistic CA Model</vt:lpstr>
      <vt:lpstr>2D Binary Probabilistic CA Model</vt:lpstr>
      <vt:lpstr>2D Binary PCA - Results</vt:lpstr>
      <vt:lpstr>2D Binary PCA - Results</vt:lpstr>
      <vt:lpstr>To do: (analysis)</vt:lpstr>
      <vt:lpstr>To do: (more model interactions)</vt:lpstr>
      <vt:lpstr>March 5, 2024</vt:lpstr>
      <vt:lpstr>PowerPoint Presentation</vt:lpstr>
      <vt:lpstr>PowerPoint Presentation</vt:lpstr>
      <vt:lpstr>To do: (analysis)</vt:lpstr>
      <vt:lpstr>To do: (more model interactions)</vt:lpstr>
      <vt:lpstr>March 12, 2024</vt:lpstr>
      <vt:lpstr>New t_max vs N</vt:lpstr>
      <vt:lpstr>New t_max vs N</vt:lpstr>
      <vt:lpstr>New question </vt:lpstr>
      <vt:lpstr>New simulation: traditional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11</cp:revision>
  <dcterms:created xsi:type="dcterms:W3CDTF">2024-02-27T05:43:08Z</dcterms:created>
  <dcterms:modified xsi:type="dcterms:W3CDTF">2024-03-12T10:00:56Z</dcterms:modified>
</cp:coreProperties>
</file>