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8" r:id="rId2"/>
    <p:sldId id="260" r:id="rId3"/>
    <p:sldId id="270" r:id="rId4"/>
    <p:sldId id="342" r:id="rId5"/>
    <p:sldId id="350" r:id="rId6"/>
    <p:sldId id="351" r:id="rId7"/>
    <p:sldId id="353" r:id="rId8"/>
    <p:sldId id="354" r:id="rId9"/>
    <p:sldId id="355" r:id="rId10"/>
    <p:sldId id="315" r:id="rId11"/>
    <p:sldId id="313" r:id="rId12"/>
    <p:sldId id="306" r:id="rId13"/>
    <p:sldId id="321" r:id="rId14"/>
    <p:sldId id="344" r:id="rId15"/>
    <p:sldId id="339" r:id="rId16"/>
    <p:sldId id="365" r:id="rId17"/>
    <p:sldId id="367" r:id="rId18"/>
    <p:sldId id="366" r:id="rId19"/>
    <p:sldId id="364"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Barel" initials="GB" lastIdx="1" clrIdx="0">
    <p:extLst>
      <p:ext uri="{19B8F6BF-5375-455C-9EA6-DF929625EA0E}">
        <p15:presenceInfo xmlns:p15="http://schemas.microsoft.com/office/powerpoint/2012/main" userId="5c0bf5b28d26f9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99" autoAdjust="0"/>
    <p:restoredTop sz="92209" autoAdjust="0"/>
  </p:normalViewPr>
  <p:slideViewPr>
    <p:cSldViewPr snapToGrid="0">
      <p:cViewPr varScale="1">
        <p:scale>
          <a:sx n="86" d="100"/>
          <a:sy n="86" d="100"/>
        </p:scale>
        <p:origin x="2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c0bf5b28d26f9ce/&#904;&#947;&#947;&#961;&#945;&#966;&#945;/HCL/Project%20Accidents/graph%20test.xlsx" TargetMode="External"/><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ioann\Desktop\Ioanna%20Python%20Files\code\graph%20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Chewing damage</a:t>
            </a:r>
          </a:p>
        </c:rich>
      </c:tx>
      <c:overlay val="0"/>
    </c:title>
    <c:autoTitleDeleted val="0"/>
    <c:plotArea>
      <c:layout/>
      <c:barChart>
        <c:barDir val="col"/>
        <c:grouping val="clustered"/>
        <c:varyColors val="0"/>
        <c:ser>
          <c:idx val="0"/>
          <c:order val="0"/>
          <c:tx>
            <c:v>Frequency</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[cover4and10.xlsx]Covers!$A$3:$A$4</c:f>
              <c:strCache>
                <c:ptCount val="2"/>
                <c:pt idx="0">
                  <c:v>No sale</c:v>
                </c:pt>
                <c:pt idx="1">
                  <c:v>Sale</c:v>
                </c:pt>
              </c:strCache>
            </c:strRef>
          </c:cat>
          <c:val>
            <c:numRef>
              <c:f>[cover4and10.xlsx]Covers!$C$3:$C$4</c:f>
              <c:numCache>
                <c:formatCode>General</c:formatCode>
                <c:ptCount val="2"/>
                <c:pt idx="0">
                  <c:v>32279</c:v>
                </c:pt>
                <c:pt idx="1">
                  <c:v>16341</c:v>
                </c:pt>
              </c:numCache>
            </c:numRef>
          </c:val>
          <c:extLst>
            <c:ext xmlns:c16="http://schemas.microsoft.com/office/drawing/2014/chart" uri="{C3380CC4-5D6E-409C-BE32-E72D297353CC}">
              <c16:uniqueId val="{00000000-E6D0-481E-AEB9-B44325C4C378}"/>
            </c:ext>
          </c:extLst>
        </c:ser>
        <c:dLbls>
          <c:showLegendKey val="0"/>
          <c:showVal val="0"/>
          <c:showCatName val="0"/>
          <c:showSerName val="0"/>
          <c:showPercent val="0"/>
          <c:showBubbleSize val="0"/>
        </c:dLbls>
        <c:gapWidth val="150"/>
        <c:axId val="632958608"/>
        <c:axId val="632959000"/>
      </c:barChart>
      <c:catAx>
        <c:axId val="632958608"/>
        <c:scaling>
          <c:orientation val="minMax"/>
        </c:scaling>
        <c:delete val="0"/>
        <c:axPos val="b"/>
        <c:title>
          <c:tx>
            <c:rich>
              <a:bodyPr/>
              <a:lstStyle/>
              <a:p>
                <a:pPr>
                  <a:defRPr/>
                </a:pPr>
                <a:r>
                  <a:rPr lang="en-US"/>
                  <a:t>Sales vs No</a:t>
                </a:r>
                <a:r>
                  <a:rPr lang="en-US" baseline="0"/>
                  <a:t> Sales</a:t>
                </a:r>
                <a:endParaRPr lang="en-US"/>
              </a:p>
            </c:rich>
          </c:tx>
          <c:overlay val="0"/>
        </c:title>
        <c:numFmt formatCode="General" sourceLinked="1"/>
        <c:majorTickMark val="out"/>
        <c:minorTickMark val="none"/>
        <c:tickLblPos val="nextTo"/>
        <c:crossAx val="632959000"/>
        <c:crosses val="autoZero"/>
        <c:auto val="1"/>
        <c:lblAlgn val="ctr"/>
        <c:lblOffset val="100"/>
        <c:noMultiLvlLbl val="0"/>
      </c:catAx>
      <c:valAx>
        <c:axId val="632959000"/>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632958608"/>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Immediate Replacement</a:t>
            </a:r>
          </a:p>
        </c:rich>
      </c:tx>
      <c:overlay val="0"/>
    </c:title>
    <c:autoTitleDeleted val="0"/>
    <c:plotArea>
      <c:layout/>
      <c:barChart>
        <c:barDir val="col"/>
        <c:grouping val="clustered"/>
        <c:varyColors val="0"/>
        <c:ser>
          <c:idx val="0"/>
          <c:order val="0"/>
          <c:tx>
            <c:v>Frequency</c:v>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[cover4and10.xlsx]Covers!$A$8:$A$9</c:f>
              <c:strCache>
                <c:ptCount val="2"/>
                <c:pt idx="0">
                  <c:v>No sale</c:v>
                </c:pt>
                <c:pt idx="1">
                  <c:v>Sale</c:v>
                </c:pt>
              </c:strCache>
            </c:strRef>
          </c:cat>
          <c:val>
            <c:numRef>
              <c:f>[cover4and10.xlsx]Covers!$C$8:$C$9</c:f>
              <c:numCache>
                <c:formatCode>General</c:formatCode>
                <c:ptCount val="2"/>
                <c:pt idx="0">
                  <c:v>34165</c:v>
                </c:pt>
                <c:pt idx="1">
                  <c:v>14455</c:v>
                </c:pt>
              </c:numCache>
            </c:numRef>
          </c:val>
          <c:extLst>
            <c:ext xmlns:c16="http://schemas.microsoft.com/office/drawing/2014/chart" uri="{C3380CC4-5D6E-409C-BE32-E72D297353CC}">
              <c16:uniqueId val="{00000000-F88F-4B93-B223-0ED4131D8832}"/>
            </c:ext>
          </c:extLst>
        </c:ser>
        <c:dLbls>
          <c:showLegendKey val="0"/>
          <c:showVal val="0"/>
          <c:showCatName val="0"/>
          <c:showSerName val="0"/>
          <c:showPercent val="0"/>
          <c:showBubbleSize val="0"/>
        </c:dLbls>
        <c:gapWidth val="150"/>
        <c:axId val="632960960"/>
        <c:axId val="632961352"/>
      </c:barChart>
      <c:catAx>
        <c:axId val="632960960"/>
        <c:scaling>
          <c:orientation val="minMax"/>
        </c:scaling>
        <c:delete val="0"/>
        <c:axPos val="b"/>
        <c:title>
          <c:tx>
            <c:rich>
              <a:bodyPr/>
              <a:lstStyle/>
              <a:p>
                <a:pPr>
                  <a:defRPr/>
                </a:pPr>
                <a:r>
                  <a:rPr lang="en-US"/>
                  <a:t>Sales vs No</a:t>
                </a:r>
                <a:r>
                  <a:rPr lang="en-US" baseline="0"/>
                  <a:t> Sales</a:t>
                </a:r>
                <a:endParaRPr lang="en-US"/>
              </a:p>
            </c:rich>
          </c:tx>
          <c:overlay val="0"/>
        </c:title>
        <c:numFmt formatCode="General" sourceLinked="1"/>
        <c:majorTickMark val="out"/>
        <c:minorTickMark val="none"/>
        <c:tickLblPos val="nextTo"/>
        <c:crossAx val="632961352"/>
        <c:crosses val="autoZero"/>
        <c:auto val="1"/>
        <c:lblAlgn val="ctr"/>
        <c:lblOffset val="100"/>
        <c:noMultiLvlLbl val="0"/>
      </c:catAx>
      <c:valAx>
        <c:axId val="632961352"/>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632960960"/>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Disease</a:t>
            </a:r>
          </a:p>
        </c:rich>
      </c:tx>
      <c:overlay val="0"/>
    </c:title>
    <c:autoTitleDeleted val="0"/>
    <c:plotArea>
      <c:layout/>
      <c:barChart>
        <c:barDir val="col"/>
        <c:grouping val="clustered"/>
        <c:varyColors val="0"/>
        <c:ser>
          <c:idx val="0"/>
          <c:order val="0"/>
          <c:tx>
            <c:v>Frequency</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[cover4and10.xlsx]Covers!$A$13:$A$14</c:f>
              <c:strCache>
                <c:ptCount val="2"/>
                <c:pt idx="0">
                  <c:v>No sale</c:v>
                </c:pt>
                <c:pt idx="1">
                  <c:v>Sale</c:v>
                </c:pt>
              </c:strCache>
            </c:strRef>
          </c:cat>
          <c:val>
            <c:numRef>
              <c:f>[cover4and10.xlsx]Covers!$C$13:$C$14</c:f>
              <c:numCache>
                <c:formatCode>General</c:formatCode>
                <c:ptCount val="2"/>
                <c:pt idx="0">
                  <c:v>47389</c:v>
                </c:pt>
                <c:pt idx="1">
                  <c:v>1231</c:v>
                </c:pt>
              </c:numCache>
            </c:numRef>
          </c:val>
          <c:extLst>
            <c:ext xmlns:c16="http://schemas.microsoft.com/office/drawing/2014/chart" uri="{C3380CC4-5D6E-409C-BE32-E72D297353CC}">
              <c16:uniqueId val="{00000000-2C82-4A5F-AE11-3ACE195C4CD1}"/>
            </c:ext>
          </c:extLst>
        </c:ser>
        <c:dLbls>
          <c:showLegendKey val="0"/>
          <c:showVal val="0"/>
          <c:showCatName val="0"/>
          <c:showSerName val="0"/>
          <c:showPercent val="0"/>
          <c:showBubbleSize val="0"/>
        </c:dLbls>
        <c:gapWidth val="150"/>
        <c:axId val="632963312"/>
        <c:axId val="632963704"/>
      </c:barChart>
      <c:catAx>
        <c:axId val="632963312"/>
        <c:scaling>
          <c:orientation val="minMax"/>
        </c:scaling>
        <c:delete val="0"/>
        <c:axPos val="b"/>
        <c:title>
          <c:tx>
            <c:rich>
              <a:bodyPr/>
              <a:lstStyle/>
              <a:p>
                <a:pPr>
                  <a:defRPr/>
                </a:pPr>
                <a:r>
                  <a:rPr lang="en-US" sz="1100" b="1" i="0" baseline="0">
                    <a:effectLst/>
                  </a:rPr>
                  <a:t>Sales vs No Sales</a:t>
                </a:r>
                <a:endParaRPr lang="el-GR" sz="600">
                  <a:effectLst/>
                </a:endParaRPr>
              </a:p>
            </c:rich>
          </c:tx>
          <c:overlay val="0"/>
        </c:title>
        <c:numFmt formatCode="General" sourceLinked="1"/>
        <c:majorTickMark val="out"/>
        <c:minorTickMark val="none"/>
        <c:tickLblPos val="nextTo"/>
        <c:crossAx val="632963704"/>
        <c:crosses val="autoZero"/>
        <c:auto val="1"/>
        <c:lblAlgn val="ctr"/>
        <c:lblOffset val="100"/>
        <c:noMultiLvlLbl val="0"/>
      </c:catAx>
      <c:valAx>
        <c:axId val="632963704"/>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632963312"/>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Critical</a:t>
            </a:r>
            <a:r>
              <a:rPr lang="en-US" baseline="0"/>
              <a:t> Illness</a:t>
            </a:r>
            <a:endParaRPr lang="en-US"/>
          </a:p>
        </c:rich>
      </c:tx>
      <c:overlay val="0"/>
    </c:title>
    <c:autoTitleDeleted val="0"/>
    <c:plotArea>
      <c:layout/>
      <c:barChart>
        <c:barDir val="col"/>
        <c:grouping val="clustered"/>
        <c:varyColors val="0"/>
        <c:ser>
          <c:idx val="0"/>
          <c:order val="0"/>
          <c:tx>
            <c:v>Frequency</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[cover4and10.xlsx]Covers!$A$18:$A$19</c:f>
              <c:strCache>
                <c:ptCount val="2"/>
                <c:pt idx="0">
                  <c:v>No sale</c:v>
                </c:pt>
                <c:pt idx="1">
                  <c:v>Sale</c:v>
                </c:pt>
              </c:strCache>
            </c:strRef>
          </c:cat>
          <c:val>
            <c:numRef>
              <c:f>[cover4and10.xlsx]Covers!$C$18:$C$19</c:f>
              <c:numCache>
                <c:formatCode>General</c:formatCode>
                <c:ptCount val="2"/>
                <c:pt idx="0">
                  <c:v>48299</c:v>
                </c:pt>
                <c:pt idx="1">
                  <c:v>321</c:v>
                </c:pt>
              </c:numCache>
            </c:numRef>
          </c:val>
          <c:extLst>
            <c:ext xmlns:c16="http://schemas.microsoft.com/office/drawing/2014/chart" uri="{C3380CC4-5D6E-409C-BE32-E72D297353CC}">
              <c16:uniqueId val="{00000000-7B0A-4DA6-8DD7-054EDA367DA3}"/>
            </c:ext>
          </c:extLst>
        </c:ser>
        <c:dLbls>
          <c:showLegendKey val="0"/>
          <c:showVal val="0"/>
          <c:showCatName val="0"/>
          <c:showSerName val="0"/>
          <c:showPercent val="0"/>
          <c:showBubbleSize val="0"/>
        </c:dLbls>
        <c:gapWidth val="150"/>
        <c:axId val="572052064"/>
        <c:axId val="572051672"/>
      </c:barChart>
      <c:catAx>
        <c:axId val="572052064"/>
        <c:scaling>
          <c:orientation val="minMax"/>
        </c:scaling>
        <c:delete val="0"/>
        <c:axPos val="b"/>
        <c:title>
          <c:tx>
            <c:rich>
              <a:bodyPr/>
              <a:lstStyle/>
              <a:p>
                <a:pPr>
                  <a:defRPr/>
                </a:pPr>
                <a:r>
                  <a:rPr lang="en-US"/>
                  <a:t>Sales</a:t>
                </a:r>
                <a:r>
                  <a:rPr lang="en-US" baseline="0"/>
                  <a:t> vs No Sales</a:t>
                </a:r>
                <a:endParaRPr lang="en-US"/>
              </a:p>
            </c:rich>
          </c:tx>
          <c:overlay val="0"/>
        </c:title>
        <c:numFmt formatCode="General" sourceLinked="1"/>
        <c:majorTickMark val="out"/>
        <c:minorTickMark val="none"/>
        <c:tickLblPos val="nextTo"/>
        <c:crossAx val="572051672"/>
        <c:crosses val="autoZero"/>
        <c:auto val="1"/>
        <c:lblAlgn val="ctr"/>
        <c:lblOffset val="100"/>
        <c:noMultiLvlLbl val="0"/>
      </c:catAx>
      <c:valAx>
        <c:axId val="572051672"/>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572052064"/>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Extended Help</a:t>
            </a:r>
          </a:p>
        </c:rich>
      </c:tx>
      <c:overlay val="0"/>
    </c:title>
    <c:autoTitleDeleted val="0"/>
    <c:plotArea>
      <c:layout/>
      <c:barChart>
        <c:barDir val="col"/>
        <c:grouping val="clustered"/>
        <c:varyColors val="0"/>
        <c:ser>
          <c:idx val="0"/>
          <c:order val="0"/>
          <c:tx>
            <c:v>Frequency</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[cover4and10.xlsx]Covers!$A$23:$A$24</c:f>
              <c:strCache>
                <c:ptCount val="2"/>
                <c:pt idx="0">
                  <c:v>No sale</c:v>
                </c:pt>
                <c:pt idx="1">
                  <c:v>Sale</c:v>
                </c:pt>
              </c:strCache>
            </c:strRef>
          </c:cat>
          <c:val>
            <c:numRef>
              <c:f>[cover4and10.xlsx]Covers!$C$23:$C$24</c:f>
              <c:numCache>
                <c:formatCode>General</c:formatCode>
                <c:ptCount val="2"/>
                <c:pt idx="0">
                  <c:v>47447</c:v>
                </c:pt>
                <c:pt idx="1">
                  <c:v>1173</c:v>
                </c:pt>
              </c:numCache>
            </c:numRef>
          </c:val>
          <c:extLst>
            <c:ext xmlns:c16="http://schemas.microsoft.com/office/drawing/2014/chart" uri="{C3380CC4-5D6E-409C-BE32-E72D297353CC}">
              <c16:uniqueId val="{00000000-4072-4011-A99D-C4238AD45BF1}"/>
            </c:ext>
          </c:extLst>
        </c:ser>
        <c:dLbls>
          <c:showLegendKey val="0"/>
          <c:showVal val="0"/>
          <c:showCatName val="0"/>
          <c:showSerName val="0"/>
          <c:showPercent val="0"/>
          <c:showBubbleSize val="0"/>
        </c:dLbls>
        <c:gapWidth val="150"/>
        <c:axId val="572049712"/>
        <c:axId val="572049320"/>
      </c:barChart>
      <c:catAx>
        <c:axId val="572049712"/>
        <c:scaling>
          <c:orientation val="minMax"/>
        </c:scaling>
        <c:delete val="0"/>
        <c:axPos val="b"/>
        <c:title>
          <c:tx>
            <c:rich>
              <a:bodyPr/>
              <a:lstStyle/>
              <a:p>
                <a:pPr>
                  <a:defRPr/>
                </a:pPr>
                <a:r>
                  <a:rPr lang="en-US"/>
                  <a:t>Sales</a:t>
                </a:r>
                <a:r>
                  <a:rPr lang="en-US" baseline="0"/>
                  <a:t> vs No Sales</a:t>
                </a:r>
                <a:endParaRPr lang="en-US"/>
              </a:p>
            </c:rich>
          </c:tx>
          <c:overlay val="0"/>
        </c:title>
        <c:numFmt formatCode="General" sourceLinked="1"/>
        <c:majorTickMark val="out"/>
        <c:minorTickMark val="none"/>
        <c:tickLblPos val="nextTo"/>
        <c:crossAx val="572049320"/>
        <c:crosses val="autoZero"/>
        <c:auto val="1"/>
        <c:lblAlgn val="ctr"/>
        <c:lblOffset val="100"/>
        <c:noMultiLvlLbl val="0"/>
      </c:catAx>
      <c:valAx>
        <c:axId val="572049320"/>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572049712"/>
        <c:crosses val="autoZero"/>
        <c:crossBetween val="between"/>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Chewing Damage Threshold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test.xlsx]Cover 4 without weights'!$A$12</c:f>
              <c:strCache>
                <c:ptCount val="1"/>
                <c:pt idx="0">
                  <c:v>True Negatives</c:v>
                </c:pt>
              </c:strCache>
            </c:strRef>
          </c:tx>
          <c:spPr>
            <a:solidFill>
              <a:schemeClr val="accent1"/>
            </a:solidFill>
            <a:ln>
              <a:noFill/>
            </a:ln>
            <a:effectLst/>
          </c:spPr>
          <c:invertIfNegative val="0"/>
          <c:cat>
            <c:strRef>
              <c:f>'[graph test.xlsx]Cover 10 without weights'!$B$11:$D$11</c:f>
              <c:strCache>
                <c:ptCount val="3"/>
                <c:pt idx="0">
                  <c:v>0.5</c:v>
                </c:pt>
                <c:pt idx="1">
                  <c:v>0.4</c:v>
                </c:pt>
                <c:pt idx="2">
                  <c:v>0.3</c:v>
                </c:pt>
              </c:strCache>
              <c:extLst/>
            </c:strRef>
          </c:cat>
          <c:val>
            <c:numRef>
              <c:f>'[graph test.xlsx]Cover 4 without weights'!$B$12:$D$12</c:f>
              <c:numCache>
                <c:formatCode>General</c:formatCode>
                <c:ptCount val="3"/>
                <c:pt idx="0">
                  <c:v>4571</c:v>
                </c:pt>
                <c:pt idx="1">
                  <c:v>3606</c:v>
                </c:pt>
                <c:pt idx="2">
                  <c:v>2104</c:v>
                </c:pt>
              </c:numCache>
              <c:extLst/>
            </c:numRef>
          </c:val>
          <c:extLst>
            <c:ext xmlns:c16="http://schemas.microsoft.com/office/drawing/2014/chart" uri="{C3380CC4-5D6E-409C-BE32-E72D297353CC}">
              <c16:uniqueId val="{00000000-CB28-46C3-A7A2-435B3F573D4C}"/>
            </c:ext>
          </c:extLst>
        </c:ser>
        <c:ser>
          <c:idx val="1"/>
          <c:order val="1"/>
          <c:tx>
            <c:strRef>
              <c:f>'[graph test.xlsx]Cover 4 without weights'!$A$13</c:f>
              <c:strCache>
                <c:ptCount val="1"/>
                <c:pt idx="0">
                  <c:v>False Positives</c:v>
                </c:pt>
              </c:strCache>
            </c:strRef>
          </c:tx>
          <c:spPr>
            <a:solidFill>
              <a:schemeClr val="accent2"/>
            </a:solidFill>
            <a:ln>
              <a:noFill/>
            </a:ln>
            <a:effectLst/>
          </c:spPr>
          <c:invertIfNegative val="0"/>
          <c:cat>
            <c:strRef>
              <c:f>'[graph test.xlsx]Cover 10 without weights'!$B$11:$D$11</c:f>
              <c:strCache>
                <c:ptCount val="3"/>
                <c:pt idx="0">
                  <c:v>0.5</c:v>
                </c:pt>
                <c:pt idx="1">
                  <c:v>0.4</c:v>
                </c:pt>
                <c:pt idx="2">
                  <c:v>0.3</c:v>
                </c:pt>
              </c:strCache>
              <c:extLst/>
            </c:strRef>
          </c:cat>
          <c:val>
            <c:numRef>
              <c:f>'[graph test.xlsx]Cover 4 without weights'!$B$13:$D$13</c:f>
              <c:numCache>
                <c:formatCode>General</c:formatCode>
                <c:ptCount val="3"/>
                <c:pt idx="0">
                  <c:v>730</c:v>
                </c:pt>
                <c:pt idx="1">
                  <c:v>1695</c:v>
                </c:pt>
                <c:pt idx="2">
                  <c:v>3197</c:v>
                </c:pt>
              </c:numCache>
              <c:extLst/>
            </c:numRef>
          </c:val>
          <c:extLst>
            <c:ext xmlns:c16="http://schemas.microsoft.com/office/drawing/2014/chart" uri="{C3380CC4-5D6E-409C-BE32-E72D297353CC}">
              <c16:uniqueId val="{00000001-CB28-46C3-A7A2-435B3F573D4C}"/>
            </c:ext>
          </c:extLst>
        </c:ser>
        <c:ser>
          <c:idx val="2"/>
          <c:order val="2"/>
          <c:tx>
            <c:strRef>
              <c:f>'[graph test.xlsx]Cover 4 without weights'!$A$14</c:f>
              <c:strCache>
                <c:ptCount val="1"/>
                <c:pt idx="0">
                  <c:v>False Negatives</c:v>
                </c:pt>
              </c:strCache>
            </c:strRef>
          </c:tx>
          <c:spPr>
            <a:solidFill>
              <a:schemeClr val="accent3"/>
            </a:solidFill>
            <a:ln>
              <a:noFill/>
            </a:ln>
            <a:effectLst/>
          </c:spPr>
          <c:invertIfNegative val="0"/>
          <c:cat>
            <c:strRef>
              <c:f>'[graph test.xlsx]Cover 10 without weights'!$B$11:$D$11</c:f>
              <c:strCache>
                <c:ptCount val="3"/>
                <c:pt idx="0">
                  <c:v>0.5</c:v>
                </c:pt>
                <c:pt idx="1">
                  <c:v>0.4</c:v>
                </c:pt>
                <c:pt idx="2">
                  <c:v>0.3</c:v>
                </c:pt>
              </c:strCache>
              <c:extLst/>
            </c:strRef>
          </c:cat>
          <c:val>
            <c:numRef>
              <c:f>'[graph test.xlsx]Cover 4 without weights'!$B$14:$D$14</c:f>
              <c:numCache>
                <c:formatCode>General</c:formatCode>
                <c:ptCount val="3"/>
                <c:pt idx="0">
                  <c:v>2168</c:v>
                </c:pt>
                <c:pt idx="1">
                  <c:v>1348</c:v>
                </c:pt>
                <c:pt idx="2">
                  <c:v>601</c:v>
                </c:pt>
              </c:numCache>
              <c:extLst/>
            </c:numRef>
          </c:val>
          <c:extLst>
            <c:ext xmlns:c16="http://schemas.microsoft.com/office/drawing/2014/chart" uri="{C3380CC4-5D6E-409C-BE32-E72D297353CC}">
              <c16:uniqueId val="{00000002-CB28-46C3-A7A2-435B3F573D4C}"/>
            </c:ext>
          </c:extLst>
        </c:ser>
        <c:ser>
          <c:idx val="3"/>
          <c:order val="3"/>
          <c:tx>
            <c:strRef>
              <c:f>'[graph test.xlsx]Cover 4 without weights'!$A$15</c:f>
              <c:strCache>
                <c:ptCount val="1"/>
                <c:pt idx="0">
                  <c:v>True Positives</c:v>
                </c:pt>
              </c:strCache>
            </c:strRef>
          </c:tx>
          <c:spPr>
            <a:solidFill>
              <a:schemeClr val="accent4"/>
            </a:solidFill>
            <a:ln>
              <a:noFill/>
            </a:ln>
            <a:effectLst/>
          </c:spPr>
          <c:invertIfNegative val="0"/>
          <c:cat>
            <c:strRef>
              <c:f>'[graph test.xlsx]Cover 10 without weights'!$B$11:$D$11</c:f>
              <c:strCache>
                <c:ptCount val="3"/>
                <c:pt idx="0">
                  <c:v>0.5</c:v>
                </c:pt>
                <c:pt idx="1">
                  <c:v>0.4</c:v>
                </c:pt>
                <c:pt idx="2">
                  <c:v>0.3</c:v>
                </c:pt>
              </c:strCache>
              <c:extLst/>
            </c:strRef>
          </c:cat>
          <c:val>
            <c:numRef>
              <c:f>'[graph test.xlsx]Cover 4 without weights'!$B$15:$D$15</c:f>
              <c:numCache>
                <c:formatCode>General</c:formatCode>
                <c:ptCount val="3"/>
                <c:pt idx="0">
                  <c:v>1128</c:v>
                </c:pt>
                <c:pt idx="1">
                  <c:v>1948</c:v>
                </c:pt>
                <c:pt idx="2">
                  <c:v>2695</c:v>
                </c:pt>
              </c:numCache>
              <c:extLst/>
            </c:numRef>
          </c:val>
          <c:extLst>
            <c:ext xmlns:c16="http://schemas.microsoft.com/office/drawing/2014/chart" uri="{C3380CC4-5D6E-409C-BE32-E72D297353CC}">
              <c16:uniqueId val="{00000003-CB28-46C3-A7A2-435B3F573D4C}"/>
            </c:ext>
          </c:extLst>
        </c:ser>
        <c:dLbls>
          <c:showLegendKey val="0"/>
          <c:showVal val="0"/>
          <c:showCatName val="0"/>
          <c:showSerName val="0"/>
          <c:showPercent val="0"/>
          <c:showBubbleSize val="0"/>
        </c:dLbls>
        <c:gapWidth val="219"/>
        <c:overlap val="-27"/>
        <c:axId val="572041088"/>
        <c:axId val="572039128"/>
      </c:barChart>
      <c:lineChart>
        <c:grouping val="standard"/>
        <c:varyColors val="0"/>
        <c:ser>
          <c:idx val="4"/>
          <c:order val="4"/>
          <c:tx>
            <c:strRef>
              <c:f>'[graph test.xlsx]Cover 4 without weights'!$E$11</c:f>
              <c:strCache>
                <c:ptCount val="1"/>
                <c:pt idx="0">
                  <c:v>Actual Pos</c:v>
                </c:pt>
              </c:strCache>
            </c:strRef>
          </c:tx>
          <c:spPr>
            <a:ln w="28575" cap="rnd">
              <a:solidFill>
                <a:schemeClr val="accent5"/>
              </a:solidFill>
              <a:round/>
            </a:ln>
            <a:effectLst/>
          </c:spPr>
          <c:marker>
            <c:symbol val="none"/>
          </c:marker>
          <c:cat>
            <c:strLit>
              <c:ptCount val="3"/>
              <c:pt idx="0">
                <c:v>0.5</c:v>
              </c:pt>
              <c:pt idx="1">
                <c:v>0.4</c:v>
              </c:pt>
              <c:pt idx="2">
                <c:v>0.3</c:v>
              </c:pt>
              <c:extLst>
                <c:ext xmlns:c15="http://schemas.microsoft.com/office/drawing/2012/chart" uri="{02D57815-91ED-43cb-92C2-25804820EDAC}">
                  <c15:autoCat val="1"/>
                </c:ext>
              </c:extLst>
            </c:strLit>
          </c:cat>
          <c:val>
            <c:numRef>
              <c:f>'[graph test.xlsx]Cover 4 without weights'!$E$12:$E$15</c:f>
              <c:numCache>
                <c:formatCode>General</c:formatCode>
                <c:ptCount val="4"/>
                <c:pt idx="0">
                  <c:v>3296</c:v>
                </c:pt>
                <c:pt idx="1">
                  <c:v>3296</c:v>
                </c:pt>
                <c:pt idx="2">
                  <c:v>3296</c:v>
                </c:pt>
                <c:pt idx="3">
                  <c:v>3296</c:v>
                </c:pt>
              </c:numCache>
            </c:numRef>
          </c:val>
          <c:smooth val="0"/>
          <c:extLst>
            <c:ext xmlns:c16="http://schemas.microsoft.com/office/drawing/2014/chart" uri="{C3380CC4-5D6E-409C-BE32-E72D297353CC}">
              <c16:uniqueId val="{00000004-CB28-46C3-A7A2-435B3F573D4C}"/>
            </c:ext>
          </c:extLst>
        </c:ser>
        <c:ser>
          <c:idx val="5"/>
          <c:order val="5"/>
          <c:tx>
            <c:strRef>
              <c:f>'[graph test.xlsx]Cover 4 without weights'!$F$11</c:f>
              <c:strCache>
                <c:ptCount val="1"/>
                <c:pt idx="0">
                  <c:v>Actual Neg</c:v>
                </c:pt>
              </c:strCache>
            </c:strRef>
          </c:tx>
          <c:spPr>
            <a:ln w="28575" cap="rnd">
              <a:solidFill>
                <a:schemeClr val="accent6"/>
              </a:solidFill>
              <a:round/>
            </a:ln>
            <a:effectLst/>
          </c:spPr>
          <c:marker>
            <c:symbol val="none"/>
          </c:marker>
          <c:cat>
            <c:strLit>
              <c:ptCount val="3"/>
              <c:pt idx="0">
                <c:v>0.5</c:v>
              </c:pt>
              <c:pt idx="1">
                <c:v>0.4</c:v>
              </c:pt>
              <c:pt idx="2">
                <c:v>0.3</c:v>
              </c:pt>
              <c:extLst>
                <c:ext xmlns:c15="http://schemas.microsoft.com/office/drawing/2012/chart" uri="{02D57815-91ED-43cb-92C2-25804820EDAC}">
                  <c15:autoCat val="1"/>
                </c:ext>
              </c:extLst>
            </c:strLit>
          </c:cat>
          <c:val>
            <c:numRef>
              <c:f>'[graph test.xlsx]Cover 4 without weights'!$F$12:$F$15</c:f>
              <c:numCache>
                <c:formatCode>General</c:formatCode>
                <c:ptCount val="4"/>
                <c:pt idx="0">
                  <c:v>5301</c:v>
                </c:pt>
                <c:pt idx="1">
                  <c:v>5301</c:v>
                </c:pt>
                <c:pt idx="2">
                  <c:v>5301</c:v>
                </c:pt>
                <c:pt idx="3">
                  <c:v>5301</c:v>
                </c:pt>
              </c:numCache>
            </c:numRef>
          </c:val>
          <c:smooth val="0"/>
          <c:extLst>
            <c:ext xmlns:c16="http://schemas.microsoft.com/office/drawing/2014/chart" uri="{C3380CC4-5D6E-409C-BE32-E72D297353CC}">
              <c16:uniqueId val="{00000005-CB28-46C3-A7A2-435B3F573D4C}"/>
            </c:ext>
          </c:extLst>
        </c:ser>
        <c:dLbls>
          <c:showLegendKey val="0"/>
          <c:showVal val="0"/>
          <c:showCatName val="0"/>
          <c:showSerName val="0"/>
          <c:showPercent val="0"/>
          <c:showBubbleSize val="0"/>
        </c:dLbls>
        <c:marker val="1"/>
        <c:smooth val="0"/>
        <c:axId val="572041088"/>
        <c:axId val="572039128"/>
      </c:lineChart>
      <c:catAx>
        <c:axId val="57204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039128"/>
        <c:crosses val="autoZero"/>
        <c:auto val="1"/>
        <c:lblAlgn val="ctr"/>
        <c:lblOffset val="100"/>
        <c:noMultiLvlLbl val="0"/>
      </c:catAx>
      <c:valAx>
        <c:axId val="572039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04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Chewing Damage Threshold Results</a:t>
            </a:r>
            <a:r>
              <a:rPr lang="en-GB" baseline="0"/>
              <a:t> for mlp</a:t>
            </a:r>
            <a:endParaRPr lang="en-GB"/>
          </a:p>
        </c:rich>
      </c:tx>
      <c:layout>
        <c:manualLayout>
          <c:xMode val="edge"/>
          <c:yMode val="edge"/>
          <c:x val="0.33305175168321349"/>
          <c:y val="3.6534049986463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mlp!$A$12</c:f>
              <c:strCache>
                <c:ptCount val="1"/>
                <c:pt idx="0">
                  <c:v>True Negatives</c:v>
                </c:pt>
              </c:strCache>
            </c:strRef>
          </c:tx>
          <c:spPr>
            <a:solidFill>
              <a:schemeClr val="accent1"/>
            </a:solidFill>
            <a:ln>
              <a:noFill/>
            </a:ln>
            <a:effectLst/>
          </c:spPr>
          <c:invertIfNegative val="0"/>
          <c:cat>
            <c:multiLvlStrRef>
              <c:f>#REF!</c:f>
            </c:multiLvlStrRef>
          </c:cat>
          <c:val>
            <c:numRef>
              <c:f>mlp!$B$12:$D$12</c:f>
              <c:numCache>
                <c:formatCode>General</c:formatCode>
                <c:ptCount val="3"/>
                <c:pt idx="0">
                  <c:v>4274</c:v>
                </c:pt>
                <c:pt idx="1">
                  <c:v>3585</c:v>
                </c:pt>
                <c:pt idx="2">
                  <c:v>2655</c:v>
                </c:pt>
              </c:numCache>
            </c:numRef>
          </c:val>
          <c:extLst>
            <c:ext xmlns:c16="http://schemas.microsoft.com/office/drawing/2014/chart" uri="{C3380CC4-5D6E-409C-BE32-E72D297353CC}">
              <c16:uniqueId val="{00000000-CC7D-4654-A4C8-B300370BA977}"/>
            </c:ext>
          </c:extLst>
        </c:ser>
        <c:ser>
          <c:idx val="1"/>
          <c:order val="1"/>
          <c:tx>
            <c:strRef>
              <c:f>mlp!$A$13</c:f>
              <c:strCache>
                <c:ptCount val="1"/>
                <c:pt idx="0">
                  <c:v>False Positives</c:v>
                </c:pt>
              </c:strCache>
            </c:strRef>
          </c:tx>
          <c:spPr>
            <a:solidFill>
              <a:schemeClr val="accent2"/>
            </a:solidFill>
            <a:ln>
              <a:noFill/>
            </a:ln>
            <a:effectLst/>
          </c:spPr>
          <c:invertIfNegative val="0"/>
          <c:cat>
            <c:multiLvlStrRef>
              <c:f>#REF!</c:f>
            </c:multiLvlStrRef>
          </c:cat>
          <c:val>
            <c:numRef>
              <c:f>mlp!$B$13:$D$13</c:f>
              <c:numCache>
                <c:formatCode>General</c:formatCode>
                <c:ptCount val="3"/>
                <c:pt idx="0">
                  <c:v>1114</c:v>
                </c:pt>
                <c:pt idx="1">
                  <c:v>1809</c:v>
                </c:pt>
                <c:pt idx="2">
                  <c:v>2684</c:v>
                </c:pt>
              </c:numCache>
            </c:numRef>
          </c:val>
          <c:extLst>
            <c:ext xmlns:c16="http://schemas.microsoft.com/office/drawing/2014/chart" uri="{C3380CC4-5D6E-409C-BE32-E72D297353CC}">
              <c16:uniqueId val="{00000001-CC7D-4654-A4C8-B300370BA977}"/>
            </c:ext>
          </c:extLst>
        </c:ser>
        <c:ser>
          <c:idx val="2"/>
          <c:order val="2"/>
          <c:tx>
            <c:strRef>
              <c:f>mlp!$A$14</c:f>
              <c:strCache>
                <c:ptCount val="1"/>
                <c:pt idx="0">
                  <c:v>False Negatives</c:v>
                </c:pt>
              </c:strCache>
            </c:strRef>
          </c:tx>
          <c:spPr>
            <a:solidFill>
              <a:schemeClr val="accent3"/>
            </a:solidFill>
            <a:ln>
              <a:noFill/>
            </a:ln>
            <a:effectLst/>
          </c:spPr>
          <c:invertIfNegative val="0"/>
          <c:cat>
            <c:multiLvlStrRef>
              <c:f>#REF!</c:f>
            </c:multiLvlStrRef>
          </c:cat>
          <c:val>
            <c:numRef>
              <c:f>mlp!$B$14:$D$14</c:f>
              <c:numCache>
                <c:formatCode>General</c:formatCode>
                <c:ptCount val="3"/>
                <c:pt idx="0">
                  <c:v>1852</c:v>
                </c:pt>
                <c:pt idx="1">
                  <c:v>1416</c:v>
                </c:pt>
                <c:pt idx="2">
                  <c:v>933</c:v>
                </c:pt>
              </c:numCache>
            </c:numRef>
          </c:val>
          <c:extLst>
            <c:ext xmlns:c16="http://schemas.microsoft.com/office/drawing/2014/chart" uri="{C3380CC4-5D6E-409C-BE32-E72D297353CC}">
              <c16:uniqueId val="{00000002-CC7D-4654-A4C8-B300370BA977}"/>
            </c:ext>
          </c:extLst>
        </c:ser>
        <c:ser>
          <c:idx val="3"/>
          <c:order val="3"/>
          <c:tx>
            <c:strRef>
              <c:f>mlp!$A$15</c:f>
              <c:strCache>
                <c:ptCount val="1"/>
                <c:pt idx="0">
                  <c:v>True Positives</c:v>
                </c:pt>
              </c:strCache>
            </c:strRef>
          </c:tx>
          <c:spPr>
            <a:solidFill>
              <a:schemeClr val="accent4"/>
            </a:solidFill>
            <a:ln>
              <a:noFill/>
            </a:ln>
            <a:effectLst/>
          </c:spPr>
          <c:invertIfNegative val="0"/>
          <c:cat>
            <c:multiLvlStrRef>
              <c:f>#REF!</c:f>
            </c:multiLvlStrRef>
          </c:cat>
          <c:val>
            <c:numRef>
              <c:f>logistic_reg!$B$15:$D$15</c:f>
              <c:numCache>
                <c:formatCode>General</c:formatCode>
                <c:ptCount val="3"/>
                <c:pt idx="0">
                  <c:v>1137</c:v>
                </c:pt>
                <c:pt idx="1">
                  <c:v>1958</c:v>
                </c:pt>
                <c:pt idx="2">
                  <c:v>2677</c:v>
                </c:pt>
              </c:numCache>
              <c:extLst/>
            </c:numRef>
          </c:val>
          <c:extLst>
            <c:ext xmlns:c16="http://schemas.microsoft.com/office/drawing/2014/chart" uri="{C3380CC4-5D6E-409C-BE32-E72D297353CC}">
              <c16:uniqueId val="{00000003-CC7D-4654-A4C8-B300370BA977}"/>
            </c:ext>
          </c:extLst>
        </c:ser>
        <c:dLbls>
          <c:showLegendKey val="0"/>
          <c:showVal val="0"/>
          <c:showCatName val="0"/>
          <c:showSerName val="0"/>
          <c:showPercent val="0"/>
          <c:showBubbleSize val="0"/>
        </c:dLbls>
        <c:gapWidth val="219"/>
        <c:overlap val="-27"/>
        <c:axId val="491677688"/>
        <c:axId val="491670144"/>
      </c:barChart>
      <c:lineChart>
        <c:grouping val="standard"/>
        <c:varyColors val="0"/>
        <c:ser>
          <c:idx val="4"/>
          <c:order val="4"/>
          <c:tx>
            <c:strRef>
              <c:f>mlp!$A$16</c:f>
              <c:strCache>
                <c:ptCount val="1"/>
                <c:pt idx="0">
                  <c:v>Actual Pos</c:v>
                </c:pt>
              </c:strCache>
            </c:strRef>
          </c:tx>
          <c:spPr>
            <a:ln w="28575" cap="rnd">
              <a:solidFill>
                <a:schemeClr val="accent5"/>
              </a:solidFill>
              <a:round/>
            </a:ln>
            <a:effectLst/>
          </c:spPr>
          <c:marker>
            <c:symbol val="none"/>
          </c:marker>
          <c:cat>
            <c:strLit>
              <c:ptCount val="3"/>
              <c:pt idx="0">
                <c:v>0.5</c:v>
              </c:pt>
              <c:pt idx="1">
                <c:v>0.4</c:v>
              </c:pt>
              <c:pt idx="2">
                <c:v>0.3</c:v>
              </c:pt>
              <c:extLst>
                <c:ext xmlns:c15="http://schemas.microsoft.com/office/drawing/2012/chart" uri="{02D57815-91ED-43cb-92C2-25804820EDAC}">
                  <c15:autoCat val="1"/>
                </c:ext>
              </c:extLst>
            </c:strLit>
          </c:cat>
          <c:val>
            <c:numRef>
              <c:f>mlp!$B$16:$D$16</c:f>
              <c:numCache>
                <c:formatCode>General</c:formatCode>
                <c:ptCount val="3"/>
                <c:pt idx="0">
                  <c:v>3296</c:v>
                </c:pt>
                <c:pt idx="1">
                  <c:v>3296</c:v>
                </c:pt>
                <c:pt idx="2">
                  <c:v>3296</c:v>
                </c:pt>
              </c:numCache>
            </c:numRef>
          </c:val>
          <c:smooth val="0"/>
          <c:extLst>
            <c:ext xmlns:c16="http://schemas.microsoft.com/office/drawing/2014/chart" uri="{C3380CC4-5D6E-409C-BE32-E72D297353CC}">
              <c16:uniqueId val="{00000004-CC7D-4654-A4C8-B300370BA977}"/>
            </c:ext>
          </c:extLst>
        </c:ser>
        <c:ser>
          <c:idx val="5"/>
          <c:order val="5"/>
          <c:tx>
            <c:strRef>
              <c:f>mlp!$A$17</c:f>
              <c:strCache>
                <c:ptCount val="1"/>
                <c:pt idx="0">
                  <c:v>Actual Neg</c:v>
                </c:pt>
              </c:strCache>
            </c:strRef>
          </c:tx>
          <c:spPr>
            <a:ln w="28575" cap="rnd">
              <a:solidFill>
                <a:schemeClr val="accent6"/>
              </a:solidFill>
              <a:round/>
            </a:ln>
            <a:effectLst/>
          </c:spPr>
          <c:marker>
            <c:symbol val="none"/>
          </c:marker>
          <c:cat>
            <c:strLit>
              <c:ptCount val="3"/>
              <c:pt idx="0">
                <c:v>0.5</c:v>
              </c:pt>
              <c:pt idx="1">
                <c:v>0.4</c:v>
              </c:pt>
              <c:pt idx="2">
                <c:v>0.3</c:v>
              </c:pt>
              <c:extLst>
                <c:ext xmlns:c15="http://schemas.microsoft.com/office/drawing/2012/chart" uri="{02D57815-91ED-43cb-92C2-25804820EDAC}">
                  <c15:autoCat val="1"/>
                </c:ext>
              </c:extLst>
            </c:strLit>
          </c:cat>
          <c:val>
            <c:numRef>
              <c:f>mlp!$B$17:$D$17</c:f>
              <c:numCache>
                <c:formatCode>General</c:formatCode>
                <c:ptCount val="3"/>
                <c:pt idx="0">
                  <c:v>5301</c:v>
                </c:pt>
                <c:pt idx="1">
                  <c:v>5301</c:v>
                </c:pt>
                <c:pt idx="2">
                  <c:v>5301</c:v>
                </c:pt>
              </c:numCache>
            </c:numRef>
          </c:val>
          <c:smooth val="0"/>
          <c:extLst>
            <c:ext xmlns:c16="http://schemas.microsoft.com/office/drawing/2014/chart" uri="{C3380CC4-5D6E-409C-BE32-E72D297353CC}">
              <c16:uniqueId val="{00000005-CC7D-4654-A4C8-B300370BA977}"/>
            </c:ext>
          </c:extLst>
        </c:ser>
        <c:dLbls>
          <c:showLegendKey val="0"/>
          <c:showVal val="0"/>
          <c:showCatName val="0"/>
          <c:showSerName val="0"/>
          <c:showPercent val="0"/>
          <c:showBubbleSize val="0"/>
        </c:dLbls>
        <c:marker val="1"/>
        <c:smooth val="0"/>
        <c:axId val="491677688"/>
        <c:axId val="491670144"/>
      </c:lineChart>
      <c:catAx>
        <c:axId val="491677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670144"/>
        <c:crosses val="autoZero"/>
        <c:auto val="1"/>
        <c:lblAlgn val="ctr"/>
        <c:lblOffset val="100"/>
        <c:noMultiLvlLbl val="0"/>
      </c:catAx>
      <c:valAx>
        <c:axId val="49167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677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4EA28-F74B-4B9B-99FF-1E29ECC6E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68BE8C3-044D-44B0-968B-568E425EED39}">
      <dgm:prSet/>
      <dgm:spPr/>
      <dgm:t>
        <a:bodyPr/>
        <a:lstStyle/>
        <a:p>
          <a:pPr>
            <a:lnSpc>
              <a:spcPct val="100000"/>
            </a:lnSpc>
          </a:pPr>
          <a:r>
            <a:rPr lang="da-DK" dirty="0"/>
            <a:t>Models Choosen</a:t>
          </a:r>
          <a:endParaRPr lang="en-US" dirty="0"/>
        </a:p>
      </dgm:t>
    </dgm:pt>
    <dgm:pt modelId="{9667C79A-0729-4B92-82EC-718779191B67}" type="parTrans" cxnId="{3E7716AB-67A7-4239-9390-B38B49E54A55}">
      <dgm:prSet/>
      <dgm:spPr/>
      <dgm:t>
        <a:bodyPr/>
        <a:lstStyle/>
        <a:p>
          <a:endParaRPr lang="en-US"/>
        </a:p>
      </dgm:t>
    </dgm:pt>
    <dgm:pt modelId="{94AC9F9F-E9C9-443F-9FCE-0E38080C28E7}" type="sibTrans" cxnId="{3E7716AB-67A7-4239-9390-B38B49E54A55}">
      <dgm:prSet/>
      <dgm:spPr/>
      <dgm:t>
        <a:bodyPr/>
        <a:lstStyle/>
        <a:p>
          <a:endParaRPr lang="en-US"/>
        </a:p>
      </dgm:t>
    </dgm:pt>
    <dgm:pt modelId="{DB0C57D0-0C18-4C75-A327-EDD800B36608}">
      <dgm:prSet/>
      <dgm:spPr/>
      <dgm:t>
        <a:bodyPr/>
        <a:lstStyle/>
        <a:p>
          <a:pPr>
            <a:lnSpc>
              <a:spcPct val="100000"/>
            </a:lnSpc>
          </a:pPr>
          <a:r>
            <a:rPr lang="da-DK" dirty="0"/>
            <a:t>Logistic Regression for Covers – good results for binary classification</a:t>
          </a:r>
          <a:endParaRPr lang="en-US" dirty="0"/>
        </a:p>
      </dgm:t>
    </dgm:pt>
    <dgm:pt modelId="{935FFB94-5D38-4140-A2B8-FBC0D9029897}" type="parTrans" cxnId="{79F90D54-A57C-4CFA-818B-2E209BB966DB}">
      <dgm:prSet/>
      <dgm:spPr/>
      <dgm:t>
        <a:bodyPr/>
        <a:lstStyle/>
        <a:p>
          <a:endParaRPr lang="en-US"/>
        </a:p>
      </dgm:t>
    </dgm:pt>
    <dgm:pt modelId="{46AF2981-FCD6-46B0-9B6D-9D8BCEA97B19}" type="sibTrans" cxnId="{79F90D54-A57C-4CFA-818B-2E209BB966DB}">
      <dgm:prSet/>
      <dgm:spPr/>
      <dgm:t>
        <a:bodyPr/>
        <a:lstStyle/>
        <a:p>
          <a:endParaRPr lang="en-US"/>
        </a:p>
      </dgm:t>
    </dgm:pt>
    <dgm:pt modelId="{A66EC35C-CB92-49E2-80E9-241803E61773}">
      <dgm:prSet/>
      <dgm:spPr/>
      <dgm:t>
        <a:bodyPr/>
        <a:lstStyle/>
        <a:p>
          <a:pPr>
            <a:lnSpc>
              <a:spcPct val="100000"/>
            </a:lnSpc>
          </a:pPr>
          <a:r>
            <a:rPr lang="da-DK"/>
            <a:t>Model Steps</a:t>
          </a:r>
          <a:endParaRPr lang="en-US"/>
        </a:p>
      </dgm:t>
    </dgm:pt>
    <dgm:pt modelId="{3A3A6051-84D7-4505-A34F-2AEE80BC093A}" type="parTrans" cxnId="{897F5417-2335-4EB1-BF14-19DB2D614E79}">
      <dgm:prSet/>
      <dgm:spPr/>
      <dgm:t>
        <a:bodyPr/>
        <a:lstStyle/>
        <a:p>
          <a:endParaRPr lang="en-US"/>
        </a:p>
      </dgm:t>
    </dgm:pt>
    <dgm:pt modelId="{854A198B-8F07-4C8B-B6FF-BEF5585E572F}" type="sibTrans" cxnId="{897F5417-2335-4EB1-BF14-19DB2D614E79}">
      <dgm:prSet/>
      <dgm:spPr/>
      <dgm:t>
        <a:bodyPr/>
        <a:lstStyle/>
        <a:p>
          <a:endParaRPr lang="en-US"/>
        </a:p>
      </dgm:t>
    </dgm:pt>
    <dgm:pt modelId="{91FB48FF-D5A3-46FD-A3CB-F3A4796F02F5}">
      <dgm:prSet/>
      <dgm:spPr/>
      <dgm:t>
        <a:bodyPr/>
        <a:lstStyle/>
        <a:p>
          <a:pPr>
            <a:lnSpc>
              <a:spcPct val="100000"/>
            </a:lnSpc>
          </a:pPr>
          <a:r>
            <a:rPr lang="da-DK" dirty="0"/>
            <a:t>Data imputation where applicable</a:t>
          </a:r>
          <a:endParaRPr lang="en-US" dirty="0"/>
        </a:p>
      </dgm:t>
    </dgm:pt>
    <dgm:pt modelId="{943C091F-524C-4C93-A9BC-28967F8DD427}" type="parTrans" cxnId="{15EE9622-C690-4EF0-BF18-DF25F2902402}">
      <dgm:prSet/>
      <dgm:spPr/>
      <dgm:t>
        <a:bodyPr/>
        <a:lstStyle/>
        <a:p>
          <a:endParaRPr lang="en-US"/>
        </a:p>
      </dgm:t>
    </dgm:pt>
    <dgm:pt modelId="{CE0AD2CA-823B-4FC7-8112-298C21F9C070}" type="sibTrans" cxnId="{15EE9622-C690-4EF0-BF18-DF25F2902402}">
      <dgm:prSet/>
      <dgm:spPr/>
      <dgm:t>
        <a:bodyPr/>
        <a:lstStyle/>
        <a:p>
          <a:endParaRPr lang="en-US"/>
        </a:p>
      </dgm:t>
    </dgm:pt>
    <dgm:pt modelId="{3A32A7B9-F4C2-4AF7-96CD-0C592EEFB619}">
      <dgm:prSet/>
      <dgm:spPr/>
      <dgm:t>
        <a:bodyPr/>
        <a:lstStyle/>
        <a:p>
          <a:pPr>
            <a:lnSpc>
              <a:spcPct val="100000"/>
            </a:lnSpc>
          </a:pPr>
          <a:r>
            <a:rPr lang="da-DK"/>
            <a:t>Categorical variables converted to indicator variables for each category</a:t>
          </a:r>
          <a:endParaRPr lang="en-US"/>
        </a:p>
      </dgm:t>
    </dgm:pt>
    <dgm:pt modelId="{E4C20F25-2C7D-419D-A660-1E80AFAA131E}" type="parTrans" cxnId="{5E14D17A-82DD-4200-88D0-C3C09A69CBB9}">
      <dgm:prSet/>
      <dgm:spPr/>
      <dgm:t>
        <a:bodyPr/>
        <a:lstStyle/>
        <a:p>
          <a:endParaRPr lang="en-US"/>
        </a:p>
      </dgm:t>
    </dgm:pt>
    <dgm:pt modelId="{C8818354-9438-40E5-80F6-6E6B2157D337}" type="sibTrans" cxnId="{5E14D17A-82DD-4200-88D0-C3C09A69CBB9}">
      <dgm:prSet/>
      <dgm:spPr/>
      <dgm:t>
        <a:bodyPr/>
        <a:lstStyle/>
        <a:p>
          <a:endParaRPr lang="en-US"/>
        </a:p>
      </dgm:t>
    </dgm:pt>
    <dgm:pt modelId="{E86358A4-7E4A-4F91-AB64-C25EE8C25860}">
      <dgm:prSet/>
      <dgm:spPr/>
      <dgm:t>
        <a:bodyPr/>
        <a:lstStyle/>
        <a:p>
          <a:pPr>
            <a:lnSpc>
              <a:spcPct val="100000"/>
            </a:lnSpc>
          </a:pPr>
          <a:r>
            <a:rPr lang="da-DK"/>
            <a:t>Cross-Validation. Training dataset size versus testing dataset is 80% to 20%</a:t>
          </a:r>
          <a:endParaRPr lang="en-US"/>
        </a:p>
      </dgm:t>
    </dgm:pt>
    <dgm:pt modelId="{057DD383-80A4-40B5-823F-914EEAEF0C51}" type="parTrans" cxnId="{2F1CEEAC-EDD3-4828-B504-365EB51F08F8}">
      <dgm:prSet/>
      <dgm:spPr/>
      <dgm:t>
        <a:bodyPr/>
        <a:lstStyle/>
        <a:p>
          <a:endParaRPr lang="en-US"/>
        </a:p>
      </dgm:t>
    </dgm:pt>
    <dgm:pt modelId="{165DAAF3-7952-4E2B-AFAD-B010478E4B8A}" type="sibTrans" cxnId="{2F1CEEAC-EDD3-4828-B504-365EB51F08F8}">
      <dgm:prSet/>
      <dgm:spPr/>
      <dgm:t>
        <a:bodyPr/>
        <a:lstStyle/>
        <a:p>
          <a:endParaRPr lang="en-US"/>
        </a:p>
      </dgm:t>
    </dgm:pt>
    <dgm:pt modelId="{2E14E546-5D46-456F-88A4-1EBEE03AB69C}" type="pres">
      <dgm:prSet presAssocID="{BBE4EA28-F74B-4B9B-99FF-1E29ECC6E5A4}" presName="linear" presStyleCnt="0">
        <dgm:presLayoutVars>
          <dgm:dir/>
          <dgm:animLvl val="lvl"/>
          <dgm:resizeHandles val="exact"/>
        </dgm:presLayoutVars>
      </dgm:prSet>
      <dgm:spPr/>
    </dgm:pt>
    <dgm:pt modelId="{BB349C46-5527-4343-A587-A3DC5903D56A}" type="pres">
      <dgm:prSet presAssocID="{A68BE8C3-044D-44B0-968B-568E425EED39}" presName="parentLin" presStyleCnt="0"/>
      <dgm:spPr/>
    </dgm:pt>
    <dgm:pt modelId="{BD1B633D-B6FB-4E18-99D5-8BEDDAD3DEC6}" type="pres">
      <dgm:prSet presAssocID="{A68BE8C3-044D-44B0-968B-568E425EED39}" presName="parentLeftMargin" presStyleLbl="node1" presStyleIdx="0" presStyleCnt="2"/>
      <dgm:spPr/>
    </dgm:pt>
    <dgm:pt modelId="{9C11E4C2-9641-4C72-BA63-D57F040FD91D}" type="pres">
      <dgm:prSet presAssocID="{A68BE8C3-044D-44B0-968B-568E425EED39}" presName="parentText" presStyleLbl="node1" presStyleIdx="0" presStyleCnt="2">
        <dgm:presLayoutVars>
          <dgm:chMax val="0"/>
          <dgm:bulletEnabled val="1"/>
        </dgm:presLayoutVars>
      </dgm:prSet>
      <dgm:spPr/>
    </dgm:pt>
    <dgm:pt modelId="{14B4373B-6456-456C-9C34-4C98EF95716C}" type="pres">
      <dgm:prSet presAssocID="{A68BE8C3-044D-44B0-968B-568E425EED39}" presName="negativeSpace" presStyleCnt="0"/>
      <dgm:spPr/>
    </dgm:pt>
    <dgm:pt modelId="{6C2BC593-176E-4AF5-B78E-16FD985CDAE4}" type="pres">
      <dgm:prSet presAssocID="{A68BE8C3-044D-44B0-968B-568E425EED39}" presName="childText" presStyleLbl="conFgAcc1" presStyleIdx="0" presStyleCnt="2">
        <dgm:presLayoutVars>
          <dgm:bulletEnabled val="1"/>
        </dgm:presLayoutVars>
      </dgm:prSet>
      <dgm:spPr/>
    </dgm:pt>
    <dgm:pt modelId="{356A4E60-FF0C-4417-98EB-FCC1C4ABBA08}" type="pres">
      <dgm:prSet presAssocID="{94AC9F9F-E9C9-443F-9FCE-0E38080C28E7}" presName="spaceBetweenRectangles" presStyleCnt="0"/>
      <dgm:spPr/>
    </dgm:pt>
    <dgm:pt modelId="{F719A877-6BC1-4397-A1A7-91467B93BF30}" type="pres">
      <dgm:prSet presAssocID="{A66EC35C-CB92-49E2-80E9-241803E61773}" presName="parentLin" presStyleCnt="0"/>
      <dgm:spPr/>
    </dgm:pt>
    <dgm:pt modelId="{B76A17EB-64DC-41E6-804B-02D2134C0A12}" type="pres">
      <dgm:prSet presAssocID="{A66EC35C-CB92-49E2-80E9-241803E61773}" presName="parentLeftMargin" presStyleLbl="node1" presStyleIdx="0" presStyleCnt="2"/>
      <dgm:spPr/>
    </dgm:pt>
    <dgm:pt modelId="{DD24880D-1DCA-445F-AFEE-6A01F573F5D1}" type="pres">
      <dgm:prSet presAssocID="{A66EC35C-CB92-49E2-80E9-241803E61773}" presName="parentText" presStyleLbl="node1" presStyleIdx="1" presStyleCnt="2">
        <dgm:presLayoutVars>
          <dgm:chMax val="0"/>
          <dgm:bulletEnabled val="1"/>
        </dgm:presLayoutVars>
      </dgm:prSet>
      <dgm:spPr/>
    </dgm:pt>
    <dgm:pt modelId="{3BABA128-FF00-4B12-A4FA-8C1462D11A75}" type="pres">
      <dgm:prSet presAssocID="{A66EC35C-CB92-49E2-80E9-241803E61773}" presName="negativeSpace" presStyleCnt="0"/>
      <dgm:spPr/>
    </dgm:pt>
    <dgm:pt modelId="{D781E480-3C56-4DB7-BC8F-402CA8B02539}" type="pres">
      <dgm:prSet presAssocID="{A66EC35C-CB92-49E2-80E9-241803E61773}" presName="childText" presStyleLbl="conFgAcc1" presStyleIdx="1" presStyleCnt="2">
        <dgm:presLayoutVars>
          <dgm:bulletEnabled val="1"/>
        </dgm:presLayoutVars>
      </dgm:prSet>
      <dgm:spPr/>
    </dgm:pt>
  </dgm:ptLst>
  <dgm:cxnLst>
    <dgm:cxn modelId="{737E2E11-7C30-4F69-A609-ADF7C11D1C09}" type="presOf" srcId="{A66EC35C-CB92-49E2-80E9-241803E61773}" destId="{DD24880D-1DCA-445F-AFEE-6A01F573F5D1}" srcOrd="1" destOrd="0" presId="urn:microsoft.com/office/officeart/2005/8/layout/list1"/>
    <dgm:cxn modelId="{897F5417-2335-4EB1-BF14-19DB2D614E79}" srcId="{BBE4EA28-F74B-4B9B-99FF-1E29ECC6E5A4}" destId="{A66EC35C-CB92-49E2-80E9-241803E61773}" srcOrd="1" destOrd="0" parTransId="{3A3A6051-84D7-4505-A34F-2AEE80BC093A}" sibTransId="{854A198B-8F07-4C8B-B6FF-BEF5585E572F}"/>
    <dgm:cxn modelId="{15EE9622-C690-4EF0-BF18-DF25F2902402}" srcId="{A66EC35C-CB92-49E2-80E9-241803E61773}" destId="{91FB48FF-D5A3-46FD-A3CB-F3A4796F02F5}" srcOrd="0" destOrd="0" parTransId="{943C091F-524C-4C93-A9BC-28967F8DD427}" sibTransId="{CE0AD2CA-823B-4FC7-8112-298C21F9C070}"/>
    <dgm:cxn modelId="{244FB827-A3B3-4FCA-BC22-703679F5D20F}" type="presOf" srcId="{A68BE8C3-044D-44B0-968B-568E425EED39}" destId="{9C11E4C2-9641-4C72-BA63-D57F040FD91D}" srcOrd="1" destOrd="0" presId="urn:microsoft.com/office/officeart/2005/8/layout/list1"/>
    <dgm:cxn modelId="{DCF7C73A-21A1-4C6D-8063-0F44FB11226B}" type="presOf" srcId="{3A32A7B9-F4C2-4AF7-96CD-0C592EEFB619}" destId="{D781E480-3C56-4DB7-BC8F-402CA8B02539}" srcOrd="0" destOrd="1" presId="urn:microsoft.com/office/officeart/2005/8/layout/list1"/>
    <dgm:cxn modelId="{B445E860-0E51-44BB-9634-D5F48DD5509D}" type="presOf" srcId="{E86358A4-7E4A-4F91-AB64-C25EE8C25860}" destId="{D781E480-3C56-4DB7-BC8F-402CA8B02539}" srcOrd="0" destOrd="2" presId="urn:microsoft.com/office/officeart/2005/8/layout/list1"/>
    <dgm:cxn modelId="{79F90D54-A57C-4CFA-818B-2E209BB966DB}" srcId="{A68BE8C3-044D-44B0-968B-568E425EED39}" destId="{DB0C57D0-0C18-4C75-A327-EDD800B36608}" srcOrd="0" destOrd="0" parTransId="{935FFB94-5D38-4140-A2B8-FBC0D9029897}" sibTransId="{46AF2981-FCD6-46B0-9B6D-9D8BCEA97B19}"/>
    <dgm:cxn modelId="{5E14D17A-82DD-4200-88D0-C3C09A69CBB9}" srcId="{A66EC35C-CB92-49E2-80E9-241803E61773}" destId="{3A32A7B9-F4C2-4AF7-96CD-0C592EEFB619}" srcOrd="1" destOrd="0" parTransId="{E4C20F25-2C7D-419D-A660-1E80AFAA131E}" sibTransId="{C8818354-9438-40E5-80F6-6E6B2157D337}"/>
    <dgm:cxn modelId="{3E7716AB-67A7-4239-9390-B38B49E54A55}" srcId="{BBE4EA28-F74B-4B9B-99FF-1E29ECC6E5A4}" destId="{A68BE8C3-044D-44B0-968B-568E425EED39}" srcOrd="0" destOrd="0" parTransId="{9667C79A-0729-4B92-82EC-718779191B67}" sibTransId="{94AC9F9F-E9C9-443F-9FCE-0E38080C28E7}"/>
    <dgm:cxn modelId="{2F1CEEAC-EDD3-4828-B504-365EB51F08F8}" srcId="{A66EC35C-CB92-49E2-80E9-241803E61773}" destId="{E86358A4-7E4A-4F91-AB64-C25EE8C25860}" srcOrd="2" destOrd="0" parTransId="{057DD383-80A4-40B5-823F-914EEAEF0C51}" sibTransId="{165DAAF3-7952-4E2B-AFAD-B010478E4B8A}"/>
    <dgm:cxn modelId="{7A0155CD-593A-40DB-9C1B-355AFB34FF7F}" type="presOf" srcId="{DB0C57D0-0C18-4C75-A327-EDD800B36608}" destId="{6C2BC593-176E-4AF5-B78E-16FD985CDAE4}" srcOrd="0" destOrd="0" presId="urn:microsoft.com/office/officeart/2005/8/layout/list1"/>
    <dgm:cxn modelId="{CB85B0D0-D1EA-481A-AD81-0420929A25C2}" type="presOf" srcId="{91FB48FF-D5A3-46FD-A3CB-F3A4796F02F5}" destId="{D781E480-3C56-4DB7-BC8F-402CA8B02539}" srcOrd="0" destOrd="0" presId="urn:microsoft.com/office/officeart/2005/8/layout/list1"/>
    <dgm:cxn modelId="{56E25DD5-0E36-4476-991E-390FDB8A2A11}" type="presOf" srcId="{A68BE8C3-044D-44B0-968B-568E425EED39}" destId="{BD1B633D-B6FB-4E18-99D5-8BEDDAD3DEC6}" srcOrd="0" destOrd="0" presId="urn:microsoft.com/office/officeart/2005/8/layout/list1"/>
    <dgm:cxn modelId="{BBCEFED9-EA78-43CD-8C7F-1DB078A21FCC}" type="presOf" srcId="{A66EC35C-CB92-49E2-80E9-241803E61773}" destId="{B76A17EB-64DC-41E6-804B-02D2134C0A12}" srcOrd="0" destOrd="0" presId="urn:microsoft.com/office/officeart/2005/8/layout/list1"/>
    <dgm:cxn modelId="{13252BFB-C7CD-4BCB-8ABE-E7F86E7A753A}" type="presOf" srcId="{BBE4EA28-F74B-4B9B-99FF-1E29ECC6E5A4}" destId="{2E14E546-5D46-456F-88A4-1EBEE03AB69C}" srcOrd="0" destOrd="0" presId="urn:microsoft.com/office/officeart/2005/8/layout/list1"/>
    <dgm:cxn modelId="{7E8A77E5-3B34-4FCC-8225-B4574DFE6BF7}" type="presParOf" srcId="{2E14E546-5D46-456F-88A4-1EBEE03AB69C}" destId="{BB349C46-5527-4343-A587-A3DC5903D56A}" srcOrd="0" destOrd="0" presId="urn:microsoft.com/office/officeart/2005/8/layout/list1"/>
    <dgm:cxn modelId="{AA80F5D5-14A3-42DA-8776-CF8BD2F167E7}" type="presParOf" srcId="{BB349C46-5527-4343-A587-A3DC5903D56A}" destId="{BD1B633D-B6FB-4E18-99D5-8BEDDAD3DEC6}" srcOrd="0" destOrd="0" presId="urn:microsoft.com/office/officeart/2005/8/layout/list1"/>
    <dgm:cxn modelId="{BC391BC6-60EE-41A0-8505-C73DD1085D8F}" type="presParOf" srcId="{BB349C46-5527-4343-A587-A3DC5903D56A}" destId="{9C11E4C2-9641-4C72-BA63-D57F040FD91D}" srcOrd="1" destOrd="0" presId="urn:microsoft.com/office/officeart/2005/8/layout/list1"/>
    <dgm:cxn modelId="{45204F0F-776C-48BC-A30A-D917B87616DE}" type="presParOf" srcId="{2E14E546-5D46-456F-88A4-1EBEE03AB69C}" destId="{14B4373B-6456-456C-9C34-4C98EF95716C}" srcOrd="1" destOrd="0" presId="urn:microsoft.com/office/officeart/2005/8/layout/list1"/>
    <dgm:cxn modelId="{948AD6FB-816B-4CD3-89EA-FCB42473B5B7}" type="presParOf" srcId="{2E14E546-5D46-456F-88A4-1EBEE03AB69C}" destId="{6C2BC593-176E-4AF5-B78E-16FD985CDAE4}" srcOrd="2" destOrd="0" presId="urn:microsoft.com/office/officeart/2005/8/layout/list1"/>
    <dgm:cxn modelId="{FE73099E-4B48-4970-B595-E2AB356AE1F0}" type="presParOf" srcId="{2E14E546-5D46-456F-88A4-1EBEE03AB69C}" destId="{356A4E60-FF0C-4417-98EB-FCC1C4ABBA08}" srcOrd="3" destOrd="0" presId="urn:microsoft.com/office/officeart/2005/8/layout/list1"/>
    <dgm:cxn modelId="{663C8AEB-DF93-4B2D-9EC2-0F86CEB30F08}" type="presParOf" srcId="{2E14E546-5D46-456F-88A4-1EBEE03AB69C}" destId="{F719A877-6BC1-4397-A1A7-91467B93BF30}" srcOrd="4" destOrd="0" presId="urn:microsoft.com/office/officeart/2005/8/layout/list1"/>
    <dgm:cxn modelId="{02F6C75F-8659-46DF-959C-F3C3BA471825}" type="presParOf" srcId="{F719A877-6BC1-4397-A1A7-91467B93BF30}" destId="{B76A17EB-64DC-41E6-804B-02D2134C0A12}" srcOrd="0" destOrd="0" presId="urn:microsoft.com/office/officeart/2005/8/layout/list1"/>
    <dgm:cxn modelId="{291AE431-89E3-4450-90DB-97A0727C6405}" type="presParOf" srcId="{F719A877-6BC1-4397-A1A7-91467B93BF30}" destId="{DD24880D-1DCA-445F-AFEE-6A01F573F5D1}" srcOrd="1" destOrd="0" presId="urn:microsoft.com/office/officeart/2005/8/layout/list1"/>
    <dgm:cxn modelId="{538313AE-5826-4084-A638-ACB3B521AFC7}" type="presParOf" srcId="{2E14E546-5D46-456F-88A4-1EBEE03AB69C}" destId="{3BABA128-FF00-4B12-A4FA-8C1462D11A75}" srcOrd="5" destOrd="0" presId="urn:microsoft.com/office/officeart/2005/8/layout/list1"/>
    <dgm:cxn modelId="{42A32FF2-FE9E-4DD3-AD98-46FF35971366}" type="presParOf" srcId="{2E14E546-5D46-456F-88A4-1EBEE03AB69C}" destId="{D781E480-3C56-4DB7-BC8F-402CA8B0253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BC593-176E-4AF5-B78E-16FD985CDAE4}">
      <dsp:nvSpPr>
        <dsp:cNvPr id="0" name=""/>
        <dsp:cNvSpPr/>
      </dsp:nvSpPr>
      <dsp:spPr>
        <a:xfrm>
          <a:off x="0" y="501556"/>
          <a:ext cx="10515600" cy="101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100000"/>
            </a:lnSpc>
            <a:spcBef>
              <a:spcPct val="0"/>
            </a:spcBef>
            <a:spcAft>
              <a:spcPct val="15000"/>
            </a:spcAft>
            <a:buChar char="•"/>
          </a:pPr>
          <a:r>
            <a:rPr lang="da-DK" sz="2300" kern="1200" dirty="0"/>
            <a:t>Logistic Regression for Covers – good results for binary classification</a:t>
          </a:r>
          <a:endParaRPr lang="en-US" sz="2300" kern="1200" dirty="0"/>
        </a:p>
      </dsp:txBody>
      <dsp:txXfrm>
        <a:off x="0" y="501556"/>
        <a:ext cx="10515600" cy="1014300"/>
      </dsp:txXfrm>
    </dsp:sp>
    <dsp:sp modelId="{9C11E4C2-9641-4C72-BA63-D57F040FD91D}">
      <dsp:nvSpPr>
        <dsp:cNvPr id="0" name=""/>
        <dsp:cNvSpPr/>
      </dsp:nvSpPr>
      <dsp:spPr>
        <a:xfrm>
          <a:off x="525780" y="162076"/>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100000"/>
            </a:lnSpc>
            <a:spcBef>
              <a:spcPct val="0"/>
            </a:spcBef>
            <a:spcAft>
              <a:spcPct val="35000"/>
            </a:spcAft>
            <a:buNone/>
          </a:pPr>
          <a:r>
            <a:rPr lang="da-DK" sz="2300" kern="1200" dirty="0"/>
            <a:t>Models Choosen</a:t>
          </a:r>
          <a:endParaRPr lang="en-US" sz="2300" kern="1200" dirty="0"/>
        </a:p>
      </dsp:txBody>
      <dsp:txXfrm>
        <a:off x="558924" y="195220"/>
        <a:ext cx="7294632" cy="612672"/>
      </dsp:txXfrm>
    </dsp:sp>
    <dsp:sp modelId="{D781E480-3C56-4DB7-BC8F-402CA8B02539}">
      <dsp:nvSpPr>
        <dsp:cNvPr id="0" name=""/>
        <dsp:cNvSpPr/>
      </dsp:nvSpPr>
      <dsp:spPr>
        <a:xfrm>
          <a:off x="0" y="1979536"/>
          <a:ext cx="10515600" cy="22097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100000"/>
            </a:lnSpc>
            <a:spcBef>
              <a:spcPct val="0"/>
            </a:spcBef>
            <a:spcAft>
              <a:spcPct val="15000"/>
            </a:spcAft>
            <a:buChar char="•"/>
          </a:pPr>
          <a:r>
            <a:rPr lang="da-DK" sz="2300" kern="1200" dirty="0"/>
            <a:t>Data imputation where applicable</a:t>
          </a:r>
          <a:endParaRPr lang="en-US" sz="2300" kern="1200" dirty="0"/>
        </a:p>
        <a:p>
          <a:pPr marL="228600" lvl="1" indent="-228600" algn="l" defTabSz="1022350">
            <a:lnSpc>
              <a:spcPct val="100000"/>
            </a:lnSpc>
            <a:spcBef>
              <a:spcPct val="0"/>
            </a:spcBef>
            <a:spcAft>
              <a:spcPct val="15000"/>
            </a:spcAft>
            <a:buChar char="•"/>
          </a:pPr>
          <a:r>
            <a:rPr lang="da-DK" sz="2300" kern="1200"/>
            <a:t>Categorical variables converted to indicator variables for each category</a:t>
          </a:r>
          <a:endParaRPr lang="en-US" sz="2300" kern="1200"/>
        </a:p>
        <a:p>
          <a:pPr marL="228600" lvl="1" indent="-228600" algn="l" defTabSz="1022350">
            <a:lnSpc>
              <a:spcPct val="100000"/>
            </a:lnSpc>
            <a:spcBef>
              <a:spcPct val="0"/>
            </a:spcBef>
            <a:spcAft>
              <a:spcPct val="15000"/>
            </a:spcAft>
            <a:buChar char="•"/>
          </a:pPr>
          <a:r>
            <a:rPr lang="da-DK" sz="2300" kern="1200"/>
            <a:t>Cross-Validation. Training dataset size versus testing dataset is 80% to 20%</a:t>
          </a:r>
          <a:endParaRPr lang="en-US" sz="2300" kern="1200"/>
        </a:p>
      </dsp:txBody>
      <dsp:txXfrm>
        <a:off x="0" y="1979536"/>
        <a:ext cx="10515600" cy="2209725"/>
      </dsp:txXfrm>
    </dsp:sp>
    <dsp:sp modelId="{DD24880D-1DCA-445F-AFEE-6A01F573F5D1}">
      <dsp:nvSpPr>
        <dsp:cNvPr id="0" name=""/>
        <dsp:cNvSpPr/>
      </dsp:nvSpPr>
      <dsp:spPr>
        <a:xfrm>
          <a:off x="525780" y="1640056"/>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100000"/>
            </a:lnSpc>
            <a:spcBef>
              <a:spcPct val="0"/>
            </a:spcBef>
            <a:spcAft>
              <a:spcPct val="35000"/>
            </a:spcAft>
            <a:buNone/>
          </a:pPr>
          <a:r>
            <a:rPr lang="da-DK" sz="2300" kern="1200"/>
            <a:t>Model Steps</a:t>
          </a:r>
          <a:endParaRPr lang="en-US" sz="2300" kern="1200"/>
        </a:p>
      </dsp:txBody>
      <dsp:txXfrm>
        <a:off x="558924" y="1673200"/>
        <a:ext cx="729463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B0ED8-1ABB-4AC5-AA60-CBB2F5CF5183}" type="datetimeFigureOut">
              <a:rPr lang="da-DK" smtClean="0"/>
              <a:t>23-03-2020</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7308A-2A62-4DC7-9DB9-F1D61772F0C7}" type="slidenum">
              <a:rPr lang="da-DK" smtClean="0"/>
              <a:t>‹#›</a:t>
            </a:fld>
            <a:endParaRPr lang="da-DK"/>
          </a:p>
        </p:txBody>
      </p:sp>
    </p:spTree>
    <p:extLst>
      <p:ext uri="{BB962C8B-B14F-4D97-AF65-F5344CB8AC3E}">
        <p14:creationId xmlns:p14="http://schemas.microsoft.com/office/powerpoint/2010/main" val="35264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Recommended threshold is the overall</a:t>
            </a:r>
            <a:r>
              <a:rPr lang="en-US" baseline="0" dirty="0"/>
              <a:t> average computed probability for the cover</a:t>
            </a:r>
            <a:endParaRPr lang="en-US" dirty="0"/>
          </a:p>
        </p:txBody>
      </p:sp>
      <p:sp>
        <p:nvSpPr>
          <p:cNvPr id="4" name="Slide Number Placeholder 3"/>
          <p:cNvSpPr>
            <a:spLocks noGrp="1"/>
          </p:cNvSpPr>
          <p:nvPr>
            <p:ph type="sldNum" sz="quarter" idx="10"/>
          </p:nvPr>
        </p:nvSpPr>
        <p:spPr/>
        <p:txBody>
          <a:bodyPr/>
          <a:lstStyle/>
          <a:p>
            <a:fld id="{D977308A-2A62-4DC7-9DB9-F1D61772F0C7}" type="slidenum">
              <a:rPr lang="da-DK" smtClean="0"/>
              <a:t>12</a:t>
            </a:fld>
            <a:endParaRPr lang="da-DK"/>
          </a:p>
        </p:txBody>
      </p:sp>
    </p:spTree>
    <p:extLst>
      <p:ext uri="{BB962C8B-B14F-4D97-AF65-F5344CB8AC3E}">
        <p14:creationId xmlns:p14="http://schemas.microsoft.com/office/powerpoint/2010/main" val="18833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7308A-2A62-4DC7-9DB9-F1D61772F0C7}" type="slidenum">
              <a:rPr lang="da-DK" smtClean="0"/>
              <a:t>13</a:t>
            </a:fld>
            <a:endParaRPr lang="da-DK"/>
          </a:p>
        </p:txBody>
      </p:sp>
    </p:spTree>
    <p:extLst>
      <p:ext uri="{BB962C8B-B14F-4D97-AF65-F5344CB8AC3E}">
        <p14:creationId xmlns:p14="http://schemas.microsoft.com/office/powerpoint/2010/main" val="409690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7308A-2A62-4DC7-9DB9-F1D61772F0C7}" type="slidenum">
              <a:rPr lang="da-DK" smtClean="0"/>
              <a:t>14</a:t>
            </a:fld>
            <a:endParaRPr lang="da-DK"/>
          </a:p>
        </p:txBody>
      </p:sp>
    </p:spTree>
    <p:extLst>
      <p:ext uri="{BB962C8B-B14F-4D97-AF65-F5344CB8AC3E}">
        <p14:creationId xmlns:p14="http://schemas.microsoft.com/office/powerpoint/2010/main" val="267296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1C9E0140-F5AB-4D74-8926-E56B387D1142}" type="datetimeFigureOut">
              <a:rPr lang="da-DK" smtClean="0"/>
              <a:t>23-03-2020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366268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1C9E0140-F5AB-4D74-8926-E56B387D1142}" type="datetimeFigureOut">
              <a:rPr lang="da-DK" smtClean="0"/>
              <a:t>23-03-2020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223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1C9E0140-F5AB-4D74-8926-E56B387D1142}" type="datetimeFigureOut">
              <a:rPr lang="da-DK" smtClean="0"/>
              <a:t>23-03-2020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323649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1C9E0140-F5AB-4D74-8926-E56B387D1142}" type="datetimeFigureOut">
              <a:rPr lang="da-DK" smtClean="0"/>
              <a:t>23-03-2020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101576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E0140-F5AB-4D74-8926-E56B387D1142}" type="datetimeFigureOut">
              <a:rPr lang="da-DK" smtClean="0"/>
              <a:t>23-03-2020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367476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1C9E0140-F5AB-4D74-8926-E56B387D1142}" type="datetimeFigureOut">
              <a:rPr lang="da-DK" smtClean="0"/>
              <a:t>23-03-2020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354407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1C9E0140-F5AB-4D74-8926-E56B387D1142}" type="datetimeFigureOut">
              <a:rPr lang="da-DK" smtClean="0"/>
              <a:t>23-03-2020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273462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1C9E0140-F5AB-4D74-8926-E56B387D1142}" type="datetimeFigureOut">
              <a:rPr lang="da-DK" smtClean="0"/>
              <a:t>23-03-2020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292768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E0140-F5AB-4D74-8926-E56B387D1142}" type="datetimeFigureOut">
              <a:rPr lang="da-DK" smtClean="0"/>
              <a:t>23-03-2020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77379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E0140-F5AB-4D74-8926-E56B387D1142}" type="datetimeFigureOut">
              <a:rPr lang="da-DK" smtClean="0"/>
              <a:t>23-03-2020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70817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E0140-F5AB-4D74-8926-E56B387D1142}" type="datetimeFigureOut">
              <a:rPr lang="da-DK" smtClean="0"/>
              <a:t>23-03-2020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12C4778D-B19F-4BE5-8080-D74C63E950B9}" type="slidenum">
              <a:rPr lang="da-DK" smtClean="0"/>
              <a:t>‹#›</a:t>
            </a:fld>
            <a:endParaRPr lang="da-DK"/>
          </a:p>
        </p:txBody>
      </p:sp>
    </p:spTree>
    <p:extLst>
      <p:ext uri="{BB962C8B-B14F-4D97-AF65-F5344CB8AC3E}">
        <p14:creationId xmlns:p14="http://schemas.microsoft.com/office/powerpoint/2010/main" val="75093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E0140-F5AB-4D74-8926-E56B387D1142}" type="datetimeFigureOut">
              <a:rPr lang="da-DK" smtClean="0"/>
              <a:t>23-03-2020</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778D-B19F-4BE5-8080-D74C63E950B9}" type="slidenum">
              <a:rPr lang="da-DK" smtClean="0"/>
              <a:t>‹#›</a:t>
            </a:fld>
            <a:endParaRPr lang="da-DK"/>
          </a:p>
        </p:txBody>
      </p:sp>
    </p:spTree>
    <p:extLst>
      <p:ext uri="{BB962C8B-B14F-4D97-AF65-F5344CB8AC3E}">
        <p14:creationId xmlns:p14="http://schemas.microsoft.com/office/powerpoint/2010/main" val="383111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A557-66B9-42A1-9F66-56CC84745E9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943C4F5-CBB3-4E39-8926-00B0843B6F8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F86AB03-5540-4CF4-8637-BC0D7E1669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47" t="17244" r="4068" b="7093"/>
          <a:stretch/>
        </p:blipFill>
        <p:spPr>
          <a:xfrm>
            <a:off x="1" y="-136525"/>
            <a:ext cx="12191999" cy="6858000"/>
          </a:xfrm>
          <a:prstGeom prst="rect">
            <a:avLst/>
          </a:prstGeom>
        </p:spPr>
      </p:pic>
      <p:sp>
        <p:nvSpPr>
          <p:cNvPr id="5" name="Rectangle 6">
            <a:extLst>
              <a:ext uri="{FF2B5EF4-FFF2-40B4-BE49-F238E27FC236}">
                <a16:creationId xmlns:a16="http://schemas.microsoft.com/office/drawing/2014/main" id="{D27E71D3-03D4-4204-BA08-FA1DE8650CF2}"/>
              </a:ext>
            </a:extLst>
          </p:cNvPr>
          <p:cNvSpPr>
            <a:spLocks noChangeArrowheads="1"/>
          </p:cNvSpPr>
          <p:nvPr/>
        </p:nvSpPr>
        <p:spPr bwMode="auto">
          <a:xfrm>
            <a:off x="1" y="4561881"/>
            <a:ext cx="12191999" cy="2159594"/>
          </a:xfrm>
          <a:prstGeom prst="rect">
            <a:avLst/>
          </a:prstGeom>
          <a:solidFill>
            <a:schemeClr val="accent1">
              <a:alpha val="79999"/>
            </a:schemeClr>
          </a:solidFill>
          <a:ln w="9525">
            <a:noFill/>
            <a:miter lim="800000"/>
            <a:headEnd/>
            <a:tailEnd/>
          </a:ln>
        </p:spPr>
        <p:txBody>
          <a:bodyPr wrap="none" lIns="0" tIns="0" rIns="0" bIns="0" anchor="ctr"/>
          <a:lstStyle/>
          <a:p>
            <a:pPr marL="533400"/>
            <a:r>
              <a:rPr lang="da-DK" sz="2000" dirty="0">
                <a:solidFill>
                  <a:schemeClr val="bg1"/>
                </a:solidFill>
              </a:rPr>
              <a:t>Personal Accidents Cover – Model Review</a:t>
            </a:r>
          </a:p>
          <a:p>
            <a:pPr marL="533400"/>
            <a:endParaRPr lang="da-DK" sz="1200" dirty="0">
              <a:solidFill>
                <a:schemeClr val="bg1"/>
              </a:solidFill>
            </a:endParaRPr>
          </a:p>
          <a:p>
            <a:pPr marL="533400"/>
            <a:r>
              <a:rPr lang="da-DK" sz="1200" dirty="0">
                <a:solidFill>
                  <a:schemeClr val="bg1"/>
                </a:solidFill>
              </a:rPr>
              <a:t>March 2020</a:t>
            </a:r>
          </a:p>
          <a:p>
            <a:pPr marL="533400"/>
            <a:r>
              <a:rPr lang="da-DK" sz="1200" dirty="0">
                <a:solidFill>
                  <a:schemeClr val="bg1"/>
                </a:solidFill>
              </a:rPr>
              <a:t> </a:t>
            </a:r>
          </a:p>
          <a:p>
            <a:pPr marL="533400"/>
            <a:endParaRPr lang="da-DK" sz="1200" dirty="0">
              <a:solidFill>
                <a:schemeClr val="bg1"/>
              </a:solidFill>
            </a:endParaRPr>
          </a:p>
        </p:txBody>
      </p:sp>
    </p:spTree>
    <p:extLst>
      <p:ext uri="{BB962C8B-B14F-4D97-AF65-F5344CB8AC3E}">
        <p14:creationId xmlns:p14="http://schemas.microsoft.com/office/powerpoint/2010/main" val="3654210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Title 1"/>
          <p:cNvSpPr>
            <a:spLocks noGrp="1"/>
          </p:cNvSpPr>
          <p:nvPr>
            <p:ph type="title"/>
          </p:nvPr>
        </p:nvSpPr>
        <p:spPr>
          <a:xfrm>
            <a:off x="838200" y="365125"/>
            <a:ext cx="10515600" cy="1325563"/>
          </a:xfrm>
        </p:spPr>
        <p:txBody>
          <a:bodyPr>
            <a:normAutofit/>
          </a:bodyPr>
          <a:lstStyle/>
          <a:p>
            <a:r>
              <a:rPr lang="da-DK" altLang="da-DK" b="1"/>
              <a:t>Model Fitting</a:t>
            </a:r>
          </a:p>
        </p:txBody>
      </p:sp>
      <p:sp>
        <p:nvSpPr>
          <p:cNvPr id="43012" name="Slide Number Placeholder 4"/>
          <p:cNvSpPr>
            <a:spLocks noGrp="1"/>
          </p:cNvSpPr>
          <p:nvPr>
            <p:ph type="sldNum" sz="quarter" idx="12"/>
          </p:nvPr>
        </p:nvSpPr>
        <p:spPr>
          <a:xfrm>
            <a:off x="8610600" y="6356350"/>
            <a:ext cx="2743200" cy="365125"/>
          </a:xfrm>
        </p:spPr>
        <p:txBody>
          <a:bodyPr>
            <a:norm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spcAft>
                <a:spcPts val="600"/>
              </a:spcAft>
            </a:pPr>
            <a:fld id="{3B3F6E49-EB36-4E44-A9D3-6C68C999F50B}" type="slidenum">
              <a:rPr lang="sv-SE" altLang="da-DK" smtClean="0"/>
              <a:pPr>
                <a:spcAft>
                  <a:spcPts val="600"/>
                </a:spcAft>
              </a:pPr>
              <a:t>10</a:t>
            </a:fld>
            <a:endParaRPr lang="sv-SE" altLang="da-DK"/>
          </a:p>
        </p:txBody>
      </p:sp>
      <p:graphicFrame>
        <p:nvGraphicFramePr>
          <p:cNvPr id="43014" name="Content Placeholder 2">
            <a:extLst>
              <a:ext uri="{FF2B5EF4-FFF2-40B4-BE49-F238E27FC236}">
                <a16:creationId xmlns:a16="http://schemas.microsoft.com/office/drawing/2014/main" id="{02FF053F-863C-45F5-984A-5D8745D73393}"/>
              </a:ext>
            </a:extLst>
          </p:cNvPr>
          <p:cNvGraphicFramePr>
            <a:graphicFrameLocks noGrp="1"/>
          </p:cNvGraphicFramePr>
          <p:nvPr>
            <p:ph idx="1"/>
            <p:extLst>
              <p:ext uri="{D42A27DB-BD31-4B8C-83A1-F6EECF244321}">
                <p14:modId xmlns:p14="http://schemas.microsoft.com/office/powerpoint/2010/main" val="9977936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21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010" name="Title 1"/>
          <p:cNvSpPr>
            <a:spLocks noGrp="1"/>
          </p:cNvSpPr>
          <p:nvPr>
            <p:ph type="title"/>
          </p:nvPr>
        </p:nvSpPr>
        <p:spPr>
          <a:xfrm>
            <a:off x="901690" y="405575"/>
            <a:ext cx="6430414" cy="1371600"/>
          </a:xfrm>
        </p:spPr>
        <p:txBody>
          <a:bodyPr vert="horz" lIns="91440" tIns="45720" rIns="91440" bIns="45720" rtlCol="0" anchor="ctr">
            <a:normAutofit/>
          </a:bodyPr>
          <a:lstStyle/>
          <a:p>
            <a:r>
              <a:rPr lang="en-US" altLang="da-DK" sz="4000" b="1" kern="1200">
                <a:solidFill>
                  <a:schemeClr val="tx1"/>
                </a:solidFill>
                <a:latin typeface="+mj-lt"/>
                <a:ea typeface="+mj-ea"/>
                <a:cs typeface="+mj-cs"/>
              </a:rPr>
              <a:t>Variables Used in the Models</a:t>
            </a:r>
          </a:p>
        </p:txBody>
      </p:sp>
      <p:sp>
        <p:nvSpPr>
          <p:cNvPr id="77" name="Rectangle 7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012"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spcAft>
                <a:spcPts val="600"/>
              </a:spcAft>
            </a:pPr>
            <a:fld id="{3B3F6E49-EB36-4E44-A9D3-6C68C999F50B}" type="slidenum">
              <a:rPr lang="en-US" altLang="da-DK" sz="1200">
                <a:solidFill>
                  <a:schemeClr val="tx1">
                    <a:lumMod val="50000"/>
                    <a:lumOff val="50000"/>
                  </a:schemeClr>
                </a:solidFill>
                <a:latin typeface="+mn-lt"/>
              </a:rPr>
              <a:pPr>
                <a:spcAft>
                  <a:spcPts val="600"/>
                </a:spcAft>
              </a:pPr>
              <a:t>11</a:t>
            </a:fld>
            <a:endParaRPr lang="en-US" altLang="da-DK" sz="1200">
              <a:solidFill>
                <a:schemeClr val="tx1">
                  <a:lumMod val="50000"/>
                  <a:lumOff val="50000"/>
                </a:schemeClr>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927766849"/>
              </p:ext>
            </p:extLst>
          </p:nvPr>
        </p:nvGraphicFramePr>
        <p:xfrm>
          <a:off x="549058" y="2208055"/>
          <a:ext cx="11097351" cy="3972322"/>
        </p:xfrm>
        <a:graphic>
          <a:graphicData uri="http://schemas.openxmlformats.org/drawingml/2006/table">
            <a:tbl>
              <a:tblPr firstRow="1" bandRow="1">
                <a:tableStyleId>{5C22544A-7EE6-4342-B048-85BDC9FD1C3A}</a:tableStyleId>
              </a:tblPr>
              <a:tblGrid>
                <a:gridCol w="4941256">
                  <a:extLst>
                    <a:ext uri="{9D8B030D-6E8A-4147-A177-3AD203B41FA5}">
                      <a16:colId xmlns:a16="http://schemas.microsoft.com/office/drawing/2014/main" val="3211094181"/>
                    </a:ext>
                  </a:extLst>
                </a:gridCol>
                <a:gridCol w="1785802">
                  <a:extLst>
                    <a:ext uri="{9D8B030D-6E8A-4147-A177-3AD203B41FA5}">
                      <a16:colId xmlns:a16="http://schemas.microsoft.com/office/drawing/2014/main" val="278645330"/>
                    </a:ext>
                  </a:extLst>
                </a:gridCol>
                <a:gridCol w="1113523">
                  <a:extLst>
                    <a:ext uri="{9D8B030D-6E8A-4147-A177-3AD203B41FA5}">
                      <a16:colId xmlns:a16="http://schemas.microsoft.com/office/drawing/2014/main" val="3461809003"/>
                    </a:ext>
                  </a:extLst>
                </a:gridCol>
                <a:gridCol w="1018835">
                  <a:extLst>
                    <a:ext uri="{9D8B030D-6E8A-4147-A177-3AD203B41FA5}">
                      <a16:colId xmlns:a16="http://schemas.microsoft.com/office/drawing/2014/main" val="3846656485"/>
                    </a:ext>
                  </a:extLst>
                </a:gridCol>
                <a:gridCol w="2237935">
                  <a:extLst>
                    <a:ext uri="{9D8B030D-6E8A-4147-A177-3AD203B41FA5}">
                      <a16:colId xmlns:a16="http://schemas.microsoft.com/office/drawing/2014/main" val="1779425890"/>
                    </a:ext>
                  </a:extLst>
                </a:gridCol>
              </a:tblGrid>
              <a:tr h="599939">
                <a:tc>
                  <a:txBody>
                    <a:bodyPr/>
                    <a:lstStyle/>
                    <a:p>
                      <a:pPr algn="ctr"/>
                      <a:r>
                        <a:rPr lang="en-US" sz="2700"/>
                        <a:t>Variable</a:t>
                      </a:r>
                    </a:p>
                  </a:txBody>
                  <a:tcPr marL="136350" marR="136350" marT="68175" marB="68175"/>
                </a:tc>
                <a:tc>
                  <a:txBody>
                    <a:bodyPr/>
                    <a:lstStyle/>
                    <a:p>
                      <a:pPr algn="ctr"/>
                      <a:r>
                        <a:rPr lang="en-US" sz="2700"/>
                        <a:t>Type</a:t>
                      </a:r>
                    </a:p>
                  </a:txBody>
                  <a:tcPr marL="136350" marR="136350" marT="68175" marB="68175"/>
                </a:tc>
                <a:tc>
                  <a:txBody>
                    <a:bodyPr/>
                    <a:lstStyle/>
                    <a:p>
                      <a:pPr algn="ctr"/>
                      <a:r>
                        <a:rPr lang="en-US" sz="2700"/>
                        <a:t>Max</a:t>
                      </a:r>
                    </a:p>
                  </a:txBody>
                  <a:tcPr marL="136350" marR="136350" marT="68175" marB="68175"/>
                </a:tc>
                <a:tc>
                  <a:txBody>
                    <a:bodyPr/>
                    <a:lstStyle/>
                    <a:p>
                      <a:pPr algn="ctr"/>
                      <a:r>
                        <a:rPr lang="en-US" sz="2700"/>
                        <a:t>Min</a:t>
                      </a:r>
                    </a:p>
                  </a:txBody>
                  <a:tcPr marL="136350" marR="136350" marT="68175" marB="68175"/>
                </a:tc>
                <a:tc>
                  <a:txBody>
                    <a:bodyPr/>
                    <a:lstStyle/>
                    <a:p>
                      <a:pPr algn="ctr"/>
                      <a:r>
                        <a:rPr lang="en-US" sz="2700"/>
                        <a:t>Example</a:t>
                      </a:r>
                    </a:p>
                  </a:txBody>
                  <a:tcPr marL="136350" marR="136350" marT="68175" marB="68175"/>
                </a:tc>
                <a:extLst>
                  <a:ext uri="{0D108BD9-81ED-4DB2-BD59-A6C34878D82A}">
                    <a16:rowId xmlns:a16="http://schemas.microsoft.com/office/drawing/2014/main" val="1499675822"/>
                  </a:ext>
                </a:extLst>
              </a:tr>
              <a:tr h="509039">
                <a:tc>
                  <a:txBody>
                    <a:bodyPr/>
                    <a:lstStyle/>
                    <a:p>
                      <a:r>
                        <a:rPr lang="en-US" sz="2100"/>
                        <a:t>Customer Age</a:t>
                      </a:r>
                    </a:p>
                  </a:txBody>
                  <a:tcPr marL="136350" marR="136350" marT="68175" marB="68175"/>
                </a:tc>
                <a:tc>
                  <a:txBody>
                    <a:bodyPr/>
                    <a:lstStyle/>
                    <a:p>
                      <a:r>
                        <a:rPr lang="en-US" sz="2100"/>
                        <a:t>Continuous</a:t>
                      </a:r>
                    </a:p>
                  </a:txBody>
                  <a:tcPr marL="136350" marR="136350" marT="68175" marB="68175"/>
                </a:tc>
                <a:tc>
                  <a:txBody>
                    <a:bodyPr/>
                    <a:lstStyle/>
                    <a:p>
                      <a:r>
                        <a:rPr lang="en-US" sz="2100"/>
                        <a:t>100</a:t>
                      </a:r>
                    </a:p>
                  </a:txBody>
                  <a:tcPr marL="136350" marR="136350" marT="68175" marB="68175"/>
                </a:tc>
                <a:tc>
                  <a:txBody>
                    <a:bodyPr/>
                    <a:lstStyle/>
                    <a:p>
                      <a:r>
                        <a:rPr lang="en-US" sz="2100"/>
                        <a:t>18</a:t>
                      </a:r>
                    </a:p>
                  </a:txBody>
                  <a:tcPr marL="136350" marR="136350" marT="68175" marB="68175"/>
                </a:tc>
                <a:tc>
                  <a:txBody>
                    <a:bodyPr/>
                    <a:lstStyle/>
                    <a:p>
                      <a:r>
                        <a:rPr lang="en-US" sz="2100"/>
                        <a:t>43</a:t>
                      </a:r>
                    </a:p>
                  </a:txBody>
                  <a:tcPr marL="136350" marR="136350" marT="68175" marB="68175"/>
                </a:tc>
                <a:extLst>
                  <a:ext uri="{0D108BD9-81ED-4DB2-BD59-A6C34878D82A}">
                    <a16:rowId xmlns:a16="http://schemas.microsoft.com/office/drawing/2014/main" val="51880676"/>
                  </a:ext>
                </a:extLst>
              </a:tr>
              <a:tr h="827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a:t>ZIP Code (aggregated to geographical zone)</a:t>
                      </a:r>
                    </a:p>
                  </a:txBody>
                  <a:tcPr marL="136350" marR="136350" marT="68175" marB="68175"/>
                </a:tc>
                <a:tc>
                  <a:txBody>
                    <a:bodyPr/>
                    <a:lstStyle/>
                    <a:p>
                      <a:r>
                        <a:rPr lang="en-US" sz="2100"/>
                        <a:t>Categorical</a:t>
                      </a:r>
                    </a:p>
                  </a:txBody>
                  <a:tcPr marL="136350" marR="136350" marT="68175" marB="68175"/>
                </a:tc>
                <a:tc>
                  <a:txBody>
                    <a:bodyPr/>
                    <a:lstStyle/>
                    <a:p>
                      <a:r>
                        <a:rPr lang="en-US" sz="2100"/>
                        <a:t>0</a:t>
                      </a:r>
                    </a:p>
                  </a:txBody>
                  <a:tcPr marL="136350" marR="136350" marT="68175" marB="68175"/>
                </a:tc>
                <a:tc>
                  <a:txBody>
                    <a:bodyPr/>
                    <a:lstStyle/>
                    <a:p>
                      <a:r>
                        <a:rPr lang="en-US" sz="2100"/>
                        <a:t>19</a:t>
                      </a:r>
                    </a:p>
                  </a:txBody>
                  <a:tcPr marL="136350" marR="136350" marT="68175" marB="68175"/>
                </a:tc>
                <a:tc>
                  <a:txBody>
                    <a:bodyPr/>
                    <a:lstStyle/>
                    <a:p>
                      <a:r>
                        <a:rPr lang="en-US" sz="2100"/>
                        <a:t>5000 (61 Fyn1)</a:t>
                      </a:r>
                    </a:p>
                  </a:txBody>
                  <a:tcPr marL="136350" marR="136350" marT="68175" marB="68175"/>
                </a:tc>
                <a:extLst>
                  <a:ext uri="{0D108BD9-81ED-4DB2-BD59-A6C34878D82A}">
                    <a16:rowId xmlns:a16="http://schemas.microsoft.com/office/drawing/2014/main" val="1274876102"/>
                  </a:ext>
                </a:extLst>
              </a:tr>
              <a:tr h="509039">
                <a:tc>
                  <a:txBody>
                    <a:bodyPr/>
                    <a:lstStyle/>
                    <a:p>
                      <a:r>
                        <a:rPr lang="en-US" sz="2100"/>
                        <a:t>Tariff Class</a:t>
                      </a:r>
                    </a:p>
                  </a:txBody>
                  <a:tcPr marL="136350" marR="136350" marT="68175" marB="68175"/>
                </a:tc>
                <a:tc>
                  <a:txBody>
                    <a:bodyPr/>
                    <a:lstStyle/>
                    <a:p>
                      <a:r>
                        <a:rPr lang="en-US" sz="2100"/>
                        <a:t>Categorical</a:t>
                      </a:r>
                    </a:p>
                  </a:txBody>
                  <a:tcPr marL="136350" marR="136350" marT="68175" marB="68175"/>
                </a:tc>
                <a:tc>
                  <a:txBody>
                    <a:bodyPr/>
                    <a:lstStyle/>
                    <a:p>
                      <a:r>
                        <a:rPr lang="en-US" sz="2100"/>
                        <a:t>8</a:t>
                      </a:r>
                    </a:p>
                  </a:txBody>
                  <a:tcPr marL="136350" marR="136350" marT="68175" marB="68175"/>
                </a:tc>
                <a:tc>
                  <a:txBody>
                    <a:bodyPr/>
                    <a:lstStyle/>
                    <a:p>
                      <a:r>
                        <a:rPr lang="en-US" sz="2100"/>
                        <a:t>1</a:t>
                      </a:r>
                    </a:p>
                  </a:txBody>
                  <a:tcPr marL="136350" marR="136350" marT="68175" marB="68175"/>
                </a:tc>
                <a:tc>
                  <a:txBody>
                    <a:bodyPr/>
                    <a:lstStyle/>
                    <a:p>
                      <a:r>
                        <a:rPr lang="el-GR" sz="2100"/>
                        <a:t>4</a:t>
                      </a:r>
                      <a:endParaRPr lang="en-US" sz="2100"/>
                    </a:p>
                  </a:txBody>
                  <a:tcPr marL="136350" marR="136350" marT="68175" marB="68175"/>
                </a:tc>
                <a:extLst>
                  <a:ext uri="{0D108BD9-81ED-4DB2-BD59-A6C34878D82A}">
                    <a16:rowId xmlns:a16="http://schemas.microsoft.com/office/drawing/2014/main" val="1030025608"/>
                  </a:ext>
                </a:extLst>
              </a:tr>
              <a:tr h="5090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a:t>Housing Type (aggregated)</a:t>
                      </a:r>
                    </a:p>
                  </a:txBody>
                  <a:tcPr marL="136350" marR="136350" marT="68175" marB="68175"/>
                </a:tc>
                <a:tc>
                  <a:txBody>
                    <a:bodyPr/>
                    <a:lstStyle/>
                    <a:p>
                      <a:r>
                        <a:rPr lang="en-US" sz="2100"/>
                        <a:t>Categorical</a:t>
                      </a:r>
                    </a:p>
                  </a:txBody>
                  <a:tcPr marL="136350" marR="136350" marT="68175" marB="68175"/>
                </a:tc>
                <a:tc>
                  <a:txBody>
                    <a:bodyPr/>
                    <a:lstStyle/>
                    <a:p>
                      <a:r>
                        <a:rPr lang="en-US" sz="2100"/>
                        <a:t>4</a:t>
                      </a:r>
                    </a:p>
                  </a:txBody>
                  <a:tcPr marL="136350" marR="136350" marT="68175" marB="68175"/>
                </a:tc>
                <a:tc>
                  <a:txBody>
                    <a:bodyPr/>
                    <a:lstStyle/>
                    <a:p>
                      <a:r>
                        <a:rPr lang="en-US" sz="2100"/>
                        <a:t>0</a:t>
                      </a:r>
                    </a:p>
                  </a:txBody>
                  <a:tcPr marL="136350" marR="136350" marT="68175" marB="68175"/>
                </a:tc>
                <a:tc>
                  <a:txBody>
                    <a:bodyPr/>
                    <a:lstStyle/>
                    <a:p>
                      <a:r>
                        <a:rPr lang="en-US" sz="2100"/>
                        <a:t>VILL</a:t>
                      </a:r>
                    </a:p>
                  </a:txBody>
                  <a:tcPr marL="136350" marR="136350" marT="68175" marB="68175"/>
                </a:tc>
                <a:extLst>
                  <a:ext uri="{0D108BD9-81ED-4DB2-BD59-A6C34878D82A}">
                    <a16:rowId xmlns:a16="http://schemas.microsoft.com/office/drawing/2014/main" val="3010336878"/>
                  </a:ext>
                </a:extLst>
              </a:tr>
              <a:tr h="509039">
                <a:tc>
                  <a:txBody>
                    <a:bodyPr/>
                    <a:lstStyle/>
                    <a:p>
                      <a:r>
                        <a:rPr lang="en-US" sz="2100"/>
                        <a:t>Socioeconomic Code (aggregated)</a:t>
                      </a:r>
                    </a:p>
                  </a:txBody>
                  <a:tcPr marL="136350" marR="136350" marT="68175" marB="68175"/>
                </a:tc>
                <a:tc>
                  <a:txBody>
                    <a:bodyPr/>
                    <a:lstStyle/>
                    <a:p>
                      <a:r>
                        <a:rPr lang="en-US" sz="2100"/>
                        <a:t>Categorical</a:t>
                      </a:r>
                    </a:p>
                  </a:txBody>
                  <a:tcPr marL="136350" marR="136350" marT="68175" marB="68175"/>
                </a:tc>
                <a:tc>
                  <a:txBody>
                    <a:bodyPr/>
                    <a:lstStyle/>
                    <a:p>
                      <a:r>
                        <a:rPr lang="en-US" sz="2100"/>
                        <a:t>31</a:t>
                      </a:r>
                    </a:p>
                  </a:txBody>
                  <a:tcPr marL="136350" marR="136350" marT="68175" marB="68175"/>
                </a:tc>
                <a:tc>
                  <a:txBody>
                    <a:bodyPr/>
                    <a:lstStyle/>
                    <a:p>
                      <a:r>
                        <a:rPr lang="en-US" sz="2100"/>
                        <a:t>2</a:t>
                      </a:r>
                    </a:p>
                  </a:txBody>
                  <a:tcPr marL="136350" marR="136350" marT="68175" marB="68175"/>
                </a:tc>
                <a:tc>
                  <a:txBody>
                    <a:bodyPr/>
                    <a:lstStyle/>
                    <a:p>
                      <a:r>
                        <a:rPr lang="el-GR" sz="2100"/>
                        <a:t>Α3</a:t>
                      </a:r>
                      <a:endParaRPr lang="en-US" sz="2100"/>
                    </a:p>
                  </a:txBody>
                  <a:tcPr marL="136350" marR="136350" marT="68175" marB="68175"/>
                </a:tc>
                <a:extLst>
                  <a:ext uri="{0D108BD9-81ED-4DB2-BD59-A6C34878D82A}">
                    <a16:rowId xmlns:a16="http://schemas.microsoft.com/office/drawing/2014/main" val="727519789"/>
                  </a:ext>
                </a:extLst>
              </a:tr>
              <a:tr h="5090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a:t>Occupation Code</a:t>
                      </a:r>
                    </a:p>
                  </a:txBody>
                  <a:tcPr marL="136350" marR="136350" marT="68175" marB="68175"/>
                </a:tc>
                <a:tc>
                  <a:txBody>
                    <a:bodyPr/>
                    <a:lstStyle/>
                    <a:p>
                      <a:r>
                        <a:rPr lang="en-US" sz="2100"/>
                        <a:t>Categorical</a:t>
                      </a:r>
                    </a:p>
                  </a:txBody>
                  <a:tcPr marL="136350" marR="136350" marT="68175" marB="68175"/>
                </a:tc>
                <a:tc>
                  <a:txBody>
                    <a:bodyPr/>
                    <a:lstStyle/>
                    <a:p>
                      <a:r>
                        <a:rPr lang="en-US" sz="2100"/>
                        <a:t>1810</a:t>
                      </a:r>
                    </a:p>
                  </a:txBody>
                  <a:tcPr marL="136350" marR="136350" marT="68175" marB="68175"/>
                </a:tc>
                <a:tc>
                  <a:txBody>
                    <a:bodyPr/>
                    <a:lstStyle/>
                    <a:p>
                      <a:r>
                        <a:rPr lang="en-US" sz="2100"/>
                        <a:t>1</a:t>
                      </a:r>
                    </a:p>
                  </a:txBody>
                  <a:tcPr marL="136350" marR="136350" marT="68175" marB="68175"/>
                </a:tc>
                <a:tc>
                  <a:txBody>
                    <a:bodyPr/>
                    <a:lstStyle/>
                    <a:p>
                      <a:r>
                        <a:rPr lang="el-GR" sz="2100"/>
                        <a:t>20</a:t>
                      </a:r>
                      <a:endParaRPr lang="en-US" sz="2100"/>
                    </a:p>
                  </a:txBody>
                  <a:tcPr marL="136350" marR="136350" marT="68175" marB="68175"/>
                </a:tc>
                <a:extLst>
                  <a:ext uri="{0D108BD9-81ED-4DB2-BD59-A6C34878D82A}">
                    <a16:rowId xmlns:a16="http://schemas.microsoft.com/office/drawing/2014/main" val="2032867532"/>
                  </a:ext>
                </a:extLst>
              </a:tr>
            </a:tbl>
          </a:graphicData>
        </a:graphic>
      </p:graphicFrame>
    </p:spTree>
    <p:extLst>
      <p:ext uri="{BB962C8B-B14F-4D97-AF65-F5344CB8AC3E}">
        <p14:creationId xmlns:p14="http://schemas.microsoft.com/office/powerpoint/2010/main" val="62379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4325"/>
            <a:ext cx="10515600" cy="727075"/>
          </a:xfrm>
        </p:spPr>
        <p:txBody>
          <a:bodyPr>
            <a:normAutofit/>
          </a:bodyPr>
          <a:lstStyle/>
          <a:p>
            <a:pPr algn="ctr"/>
            <a:r>
              <a:rPr lang="da-DK" sz="3200" b="1" dirty="0"/>
              <a:t>Chewing Damage Cover</a:t>
            </a:r>
          </a:p>
        </p:txBody>
      </p:sp>
      <p:sp>
        <p:nvSpPr>
          <p:cNvPr id="9" name="TextBox 8"/>
          <p:cNvSpPr txBox="1"/>
          <p:nvPr/>
        </p:nvSpPr>
        <p:spPr>
          <a:xfrm>
            <a:off x="1306944" y="1612805"/>
            <a:ext cx="2866222" cy="3139321"/>
          </a:xfrm>
          <a:prstGeom prst="rect">
            <a:avLst/>
          </a:prstGeom>
          <a:noFill/>
        </p:spPr>
        <p:txBody>
          <a:bodyPr wrap="square" rtlCol="0">
            <a:spAutoFit/>
          </a:bodyPr>
          <a:lstStyle/>
          <a:p>
            <a:r>
              <a:rPr lang="da-DK" sz="2400" b="1" dirty="0"/>
              <a:t>Predictors:</a:t>
            </a:r>
          </a:p>
          <a:p>
            <a:endParaRPr lang="da-DK" sz="2000" dirty="0"/>
          </a:p>
          <a:p>
            <a:pPr marL="285750" indent="-285750">
              <a:buFont typeface="Arial" panose="020B0604020202020204" pitchFamily="34" charset="0"/>
              <a:buChar char="•"/>
            </a:pPr>
            <a:r>
              <a:rPr lang="en-US" sz="2000" dirty="0"/>
              <a:t>Insurer’s Age</a:t>
            </a:r>
          </a:p>
          <a:p>
            <a:pPr marL="285750" indent="-285750">
              <a:buFont typeface="Arial" panose="020B0604020202020204" pitchFamily="34" charset="0"/>
              <a:buChar char="•"/>
            </a:pPr>
            <a:r>
              <a:rPr lang="en-US" sz="2000" dirty="0"/>
              <a:t>Zip code</a:t>
            </a:r>
          </a:p>
          <a:p>
            <a:pPr marL="285750" indent="-285750">
              <a:buFont typeface="Arial" panose="020B0604020202020204" pitchFamily="34" charset="0"/>
              <a:buChar char="•"/>
            </a:pPr>
            <a:r>
              <a:rPr lang="en-US" sz="2000" dirty="0"/>
              <a:t>Aggregated Housing Type</a:t>
            </a:r>
          </a:p>
          <a:p>
            <a:pPr marL="285750" indent="-285750">
              <a:buFont typeface="Arial" panose="020B0604020202020204" pitchFamily="34" charset="0"/>
              <a:buChar char="•"/>
            </a:pPr>
            <a:r>
              <a:rPr lang="en-US" sz="2000" dirty="0"/>
              <a:t>Aggregated Tariff Code</a:t>
            </a:r>
          </a:p>
          <a:p>
            <a:pPr marL="285750" indent="-285750">
              <a:buFont typeface="Arial" panose="020B0604020202020204" pitchFamily="34" charset="0"/>
              <a:buChar char="•"/>
            </a:pPr>
            <a:r>
              <a:rPr lang="en-US" sz="2000" dirty="0"/>
              <a:t>Socio-Economic factor</a:t>
            </a:r>
          </a:p>
          <a:p>
            <a:pPr marL="285750" indent="-285750">
              <a:buFont typeface="Arial" panose="020B0604020202020204" pitchFamily="34" charset="0"/>
              <a:buChar char="•"/>
            </a:pPr>
            <a:r>
              <a:rPr lang="en-US" sz="2000" dirty="0"/>
              <a:t>Occupation code</a:t>
            </a:r>
            <a:r>
              <a:rPr lang="da-DK" sz="1400" dirty="0"/>
              <a:t>	</a:t>
            </a:r>
          </a:p>
        </p:txBody>
      </p:sp>
      <p:sp>
        <p:nvSpPr>
          <p:cNvPr id="10" name="TextBox 9"/>
          <p:cNvSpPr txBox="1"/>
          <p:nvPr/>
        </p:nvSpPr>
        <p:spPr>
          <a:xfrm>
            <a:off x="6142747" y="6142969"/>
            <a:ext cx="4408411" cy="400110"/>
          </a:xfrm>
          <a:prstGeom prst="rect">
            <a:avLst/>
          </a:prstGeom>
          <a:noFill/>
        </p:spPr>
        <p:txBody>
          <a:bodyPr wrap="square" rtlCol="0">
            <a:spAutoFit/>
          </a:bodyPr>
          <a:lstStyle/>
          <a:p>
            <a:r>
              <a:rPr lang="da-DK" sz="2000" dirty="0"/>
              <a:t>For Probability &gt; =0.30 = Recommended</a:t>
            </a:r>
            <a:endParaRPr lang="da-DK" sz="1400" dirty="0"/>
          </a:p>
        </p:txBody>
      </p:sp>
      <p:graphicFrame>
        <p:nvGraphicFramePr>
          <p:cNvPr id="4" name="Table 3"/>
          <p:cNvGraphicFramePr>
            <a:graphicFrameLocks noGrp="1"/>
          </p:cNvGraphicFramePr>
          <p:nvPr>
            <p:extLst>
              <p:ext uri="{D42A27DB-BD31-4B8C-83A1-F6EECF244321}">
                <p14:modId xmlns:p14="http://schemas.microsoft.com/office/powerpoint/2010/main" val="1153837310"/>
              </p:ext>
            </p:extLst>
          </p:nvPr>
        </p:nvGraphicFramePr>
        <p:xfrm>
          <a:off x="5693229" y="1765623"/>
          <a:ext cx="4857930" cy="1483360"/>
        </p:xfrm>
        <a:graphic>
          <a:graphicData uri="http://schemas.openxmlformats.org/drawingml/2006/table">
            <a:tbl>
              <a:tblPr firstRow="1" bandRow="1">
                <a:tableStyleId>{5C22544A-7EE6-4342-B048-85BDC9FD1C3A}</a:tableStyleId>
              </a:tblPr>
              <a:tblGrid>
                <a:gridCol w="1605279">
                  <a:extLst>
                    <a:ext uri="{9D8B030D-6E8A-4147-A177-3AD203B41FA5}">
                      <a16:colId xmlns:a16="http://schemas.microsoft.com/office/drawing/2014/main" val="87932997"/>
                    </a:ext>
                  </a:extLst>
                </a:gridCol>
                <a:gridCol w="1541417">
                  <a:extLst>
                    <a:ext uri="{9D8B030D-6E8A-4147-A177-3AD203B41FA5}">
                      <a16:colId xmlns:a16="http://schemas.microsoft.com/office/drawing/2014/main" val="3973331398"/>
                    </a:ext>
                  </a:extLst>
                </a:gridCol>
                <a:gridCol w="1711234">
                  <a:extLst>
                    <a:ext uri="{9D8B030D-6E8A-4147-A177-3AD203B41FA5}">
                      <a16:colId xmlns:a16="http://schemas.microsoft.com/office/drawing/2014/main" val="3886198142"/>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a:r>
                        <a:rPr lang="en-US" b="1" dirty="0">
                          <a:solidFill>
                            <a:schemeClr val="tx1"/>
                          </a:solidFill>
                        </a:rPr>
                        <a:t>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8463235"/>
                  </a:ext>
                </a:extLst>
              </a:tr>
              <a:tr h="370840">
                <a:tc>
                  <a:txBody>
                    <a:bodyPr/>
                    <a:lstStyle/>
                    <a:p>
                      <a:pPr algn="ctr"/>
                      <a:r>
                        <a:rPr lang="en-US" b="1" dirty="0">
                          <a:solidFill>
                            <a:schemeClr val="tx1"/>
                          </a:solidFill>
                        </a:rPr>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80704243"/>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2067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3234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6127848"/>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619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2677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1570596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55732601"/>
              </p:ext>
            </p:extLst>
          </p:nvPr>
        </p:nvGraphicFramePr>
        <p:xfrm>
          <a:off x="5493657" y="3595578"/>
          <a:ext cx="5257075" cy="1854200"/>
        </p:xfrm>
        <a:graphic>
          <a:graphicData uri="http://schemas.openxmlformats.org/drawingml/2006/table">
            <a:tbl>
              <a:tblPr firstRow="1" bandRow="1">
                <a:tableStyleId>{5C22544A-7EE6-4342-B048-85BDC9FD1C3A}</a:tableStyleId>
              </a:tblPr>
              <a:tblGrid>
                <a:gridCol w="2644503">
                  <a:extLst>
                    <a:ext uri="{9D8B030D-6E8A-4147-A177-3AD203B41FA5}">
                      <a16:colId xmlns:a16="http://schemas.microsoft.com/office/drawing/2014/main" val="1316265301"/>
                    </a:ext>
                  </a:extLst>
                </a:gridCol>
                <a:gridCol w="2612572">
                  <a:extLst>
                    <a:ext uri="{9D8B030D-6E8A-4147-A177-3AD203B41FA5}">
                      <a16:colId xmlns:a16="http://schemas.microsoft.com/office/drawing/2014/main" val="2856073646"/>
                    </a:ext>
                  </a:extLst>
                </a:gridCol>
              </a:tblGrid>
              <a:tr h="370840">
                <a:tc>
                  <a:txBody>
                    <a:bodyPr/>
                    <a:lstStyle/>
                    <a:p>
                      <a:pPr algn="ctr"/>
                      <a:r>
                        <a:rPr lang="en-US" b="1" dirty="0">
                          <a:solidFill>
                            <a:schemeClr val="tx1"/>
                          </a:solidFill>
                        </a:rPr>
                        <a:t>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solidFill>
                            <a:schemeClr val="tx1"/>
                          </a:solidFill>
                        </a:rPr>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82279717"/>
                  </a:ext>
                </a:extLst>
              </a:tr>
              <a:tr h="370840">
                <a:tc>
                  <a:txBody>
                    <a:bodyPr/>
                    <a:lstStyle/>
                    <a:p>
                      <a:pPr algn="ctr"/>
                      <a:r>
                        <a:rPr lang="en-US" b="0" dirty="0">
                          <a:solidFill>
                            <a:schemeClr val="tx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chemeClr val="tx1"/>
                          </a:solidFill>
                        </a:rPr>
                        <a:t>0,582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08039912"/>
                  </a:ext>
                </a:extLst>
              </a:tr>
              <a:tr h="370840">
                <a:tc>
                  <a:txBody>
                    <a:bodyPr/>
                    <a:lstStyle/>
                    <a:p>
                      <a:pPr algn="ctr"/>
                      <a:r>
                        <a:rPr lang="en-US" b="0" dirty="0">
                          <a:solidFill>
                            <a:schemeClr val="tx1"/>
                          </a:solidFill>
                        </a:rPr>
                        <a:t>Sensitivity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chemeClr val="tx1"/>
                          </a:solidFill>
                        </a:rPr>
                        <a:t>0.812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99192180"/>
                  </a:ext>
                </a:extLst>
              </a:tr>
              <a:tr h="370840">
                <a:tc>
                  <a:txBody>
                    <a:bodyPr/>
                    <a:lstStyle/>
                    <a:p>
                      <a:pPr algn="ctr"/>
                      <a:r>
                        <a:rPr lang="en-US" b="0" dirty="0">
                          <a:solidFill>
                            <a:schemeClr val="tx1"/>
                          </a:solidFill>
                        </a:rPr>
                        <a:t>Specificity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chemeClr val="tx1"/>
                          </a:solidFill>
                        </a:rPr>
                        <a:t>0.390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11183804"/>
                  </a:ext>
                </a:extLst>
              </a:tr>
              <a:tr h="370840">
                <a:tc>
                  <a:txBody>
                    <a:bodyPr/>
                    <a:lstStyle/>
                    <a:p>
                      <a:pPr algn="ctr"/>
                      <a:r>
                        <a:rPr lang="en-US" b="0" dirty="0">
                          <a:solidFill>
                            <a:schemeClr val="tx1"/>
                          </a:solidFill>
                        </a:rPr>
                        <a:t>MCC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IN" sz="1800" kern="1200" dirty="0">
                          <a:solidFill>
                            <a:schemeClr val="dk1"/>
                          </a:solidFill>
                          <a:effectLst/>
                          <a:latin typeface="+mn-lt"/>
                          <a:ea typeface="+mn-ea"/>
                          <a:cs typeface="+mn-cs"/>
                        </a:rPr>
                        <a:t>0.212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28928590"/>
                  </a:ext>
                </a:extLst>
              </a:tr>
            </a:tbl>
          </a:graphicData>
        </a:graphic>
      </p:graphicFrame>
    </p:spTree>
    <p:extLst>
      <p:ext uri="{BB962C8B-B14F-4D97-AF65-F5344CB8AC3E}">
        <p14:creationId xmlns:p14="http://schemas.microsoft.com/office/powerpoint/2010/main" val="169903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4325"/>
            <a:ext cx="10515600" cy="727075"/>
          </a:xfrm>
        </p:spPr>
        <p:txBody>
          <a:bodyPr>
            <a:normAutofit/>
          </a:bodyPr>
          <a:lstStyle/>
          <a:p>
            <a:pPr algn="ctr"/>
            <a:r>
              <a:rPr lang="da-DK" sz="3200" b="1" dirty="0"/>
              <a:t>Chewing Damage Cover</a:t>
            </a:r>
          </a:p>
        </p:txBody>
      </p:sp>
      <p:cxnSp>
        <p:nvCxnSpPr>
          <p:cNvPr id="4" name="Straight Arrow Connector 3"/>
          <p:cNvCxnSpPr/>
          <p:nvPr/>
        </p:nvCxnSpPr>
        <p:spPr bwMode="auto">
          <a:xfrm>
            <a:off x="1004253" y="2534557"/>
            <a:ext cx="0" cy="3884386"/>
          </a:xfrm>
          <a:prstGeom prst="straightConnector1">
            <a:avLst/>
          </a:prstGeom>
          <a:noFill/>
          <a:ln w="9525" cap="sq" cmpd="sng" algn="ctr">
            <a:solidFill>
              <a:schemeClr val="tx1"/>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0" y="2596243"/>
            <a:ext cx="800100" cy="307777"/>
          </a:xfrm>
          <a:prstGeom prst="rect">
            <a:avLst/>
          </a:prstGeom>
          <a:noFill/>
        </p:spPr>
        <p:txBody>
          <a:bodyPr wrap="square" rtlCol="0">
            <a:spAutoFit/>
          </a:bodyPr>
          <a:lstStyle/>
          <a:p>
            <a:r>
              <a:rPr lang="da-DK" sz="1400" dirty="0"/>
              <a:t>High</a:t>
            </a:r>
          </a:p>
        </p:txBody>
      </p:sp>
      <p:sp>
        <p:nvSpPr>
          <p:cNvPr id="6" name="TextBox 5"/>
          <p:cNvSpPr txBox="1"/>
          <p:nvPr/>
        </p:nvSpPr>
        <p:spPr>
          <a:xfrm>
            <a:off x="-9524" y="6111166"/>
            <a:ext cx="800100" cy="307777"/>
          </a:xfrm>
          <a:prstGeom prst="rect">
            <a:avLst/>
          </a:prstGeom>
          <a:noFill/>
        </p:spPr>
        <p:txBody>
          <a:bodyPr wrap="square" rtlCol="0">
            <a:spAutoFit/>
          </a:bodyPr>
          <a:lstStyle/>
          <a:p>
            <a:r>
              <a:rPr lang="da-DK" sz="1400" dirty="0"/>
              <a:t>Low</a:t>
            </a:r>
          </a:p>
        </p:txBody>
      </p:sp>
      <p:sp>
        <p:nvSpPr>
          <p:cNvPr id="8" name="TextBox 7"/>
          <p:cNvSpPr txBox="1"/>
          <p:nvPr/>
        </p:nvSpPr>
        <p:spPr>
          <a:xfrm>
            <a:off x="41938" y="4129844"/>
            <a:ext cx="1108529" cy="646331"/>
          </a:xfrm>
          <a:prstGeom prst="rect">
            <a:avLst/>
          </a:prstGeom>
          <a:noFill/>
        </p:spPr>
        <p:txBody>
          <a:bodyPr wrap="square" rtlCol="0">
            <a:spAutoFit/>
          </a:bodyPr>
          <a:lstStyle/>
          <a:p>
            <a:r>
              <a:rPr lang="da-DK" sz="1200" dirty="0"/>
              <a:t>Predicted Purchase Probabilities</a:t>
            </a:r>
          </a:p>
        </p:txBody>
      </p:sp>
      <p:sp>
        <p:nvSpPr>
          <p:cNvPr id="10" name="TextBox 9"/>
          <p:cNvSpPr txBox="1"/>
          <p:nvPr/>
        </p:nvSpPr>
        <p:spPr>
          <a:xfrm>
            <a:off x="6361315" y="1421475"/>
            <a:ext cx="5232400" cy="646331"/>
          </a:xfrm>
          <a:prstGeom prst="rect">
            <a:avLst/>
          </a:prstGeom>
          <a:noFill/>
        </p:spPr>
        <p:txBody>
          <a:bodyPr wrap="square" rtlCol="0">
            <a:spAutoFit/>
          </a:bodyPr>
          <a:lstStyle/>
          <a:p>
            <a:r>
              <a:rPr lang="da-DK" sz="1200" b="1" dirty="0"/>
              <a:t>Chewing Damage Prediction Distribution</a:t>
            </a:r>
          </a:p>
          <a:p>
            <a:r>
              <a:rPr lang="en-US" sz="1200" dirty="0"/>
              <a:t>The purchase probability distribution shows (below table) that with a threshold of 0.3 will result in about 85% of the people being given the offer</a:t>
            </a:r>
            <a:endParaRPr lang="en-IN" sz="1200" dirty="0"/>
          </a:p>
        </p:txBody>
      </p:sp>
      <p:pic>
        <p:nvPicPr>
          <p:cNvPr id="11" name="Picture 10">
            <a:extLst>
              <a:ext uri="{FF2B5EF4-FFF2-40B4-BE49-F238E27FC236}">
                <a16:creationId xmlns:a16="http://schemas.microsoft.com/office/drawing/2014/main" id="{0111642A-2D02-4C37-BD90-E0C10A6D0190}"/>
              </a:ext>
            </a:extLst>
          </p:cNvPr>
          <p:cNvPicPr/>
          <p:nvPr/>
        </p:nvPicPr>
        <p:blipFill>
          <a:blip r:embed="rId3"/>
          <a:stretch>
            <a:fillRect/>
          </a:stretch>
        </p:blipFill>
        <p:spPr>
          <a:xfrm>
            <a:off x="6096000" y="2290589"/>
            <a:ext cx="5274310" cy="3974465"/>
          </a:xfrm>
          <a:prstGeom prst="rect">
            <a:avLst/>
          </a:prstGeom>
        </p:spPr>
      </p:pic>
      <p:graphicFrame>
        <p:nvGraphicFramePr>
          <p:cNvPr id="3" name="Table 2">
            <a:extLst>
              <a:ext uri="{FF2B5EF4-FFF2-40B4-BE49-F238E27FC236}">
                <a16:creationId xmlns:a16="http://schemas.microsoft.com/office/drawing/2014/main" id="{46F62EDE-C7F0-4CA5-81C5-BE7A5F21E7AF}"/>
              </a:ext>
            </a:extLst>
          </p:cNvPr>
          <p:cNvGraphicFramePr>
            <a:graphicFrameLocks noGrp="1"/>
          </p:cNvGraphicFramePr>
          <p:nvPr>
            <p:extLst>
              <p:ext uri="{D42A27DB-BD31-4B8C-83A1-F6EECF244321}">
                <p14:modId xmlns:p14="http://schemas.microsoft.com/office/powerpoint/2010/main" val="2197911746"/>
              </p:ext>
            </p:extLst>
          </p:nvPr>
        </p:nvGraphicFramePr>
        <p:xfrm>
          <a:off x="1217931" y="1525019"/>
          <a:ext cx="3803998" cy="4893931"/>
        </p:xfrm>
        <a:graphic>
          <a:graphicData uri="http://schemas.openxmlformats.org/drawingml/2006/table">
            <a:tbl>
              <a:tblPr firstRow="1" firstCol="1" bandRow="1">
                <a:tableStyleId>{5C22544A-7EE6-4342-B048-85BDC9FD1C3A}</a:tableStyleId>
              </a:tblPr>
              <a:tblGrid>
                <a:gridCol w="472730">
                  <a:extLst>
                    <a:ext uri="{9D8B030D-6E8A-4147-A177-3AD203B41FA5}">
                      <a16:colId xmlns:a16="http://schemas.microsoft.com/office/drawing/2014/main" val="441612541"/>
                    </a:ext>
                  </a:extLst>
                </a:gridCol>
                <a:gridCol w="1046855">
                  <a:extLst>
                    <a:ext uri="{9D8B030D-6E8A-4147-A177-3AD203B41FA5}">
                      <a16:colId xmlns:a16="http://schemas.microsoft.com/office/drawing/2014/main" val="1772756058"/>
                    </a:ext>
                  </a:extLst>
                </a:gridCol>
                <a:gridCol w="1047526">
                  <a:extLst>
                    <a:ext uri="{9D8B030D-6E8A-4147-A177-3AD203B41FA5}">
                      <a16:colId xmlns:a16="http://schemas.microsoft.com/office/drawing/2014/main" val="575733329"/>
                    </a:ext>
                  </a:extLst>
                </a:gridCol>
                <a:gridCol w="666119">
                  <a:extLst>
                    <a:ext uri="{9D8B030D-6E8A-4147-A177-3AD203B41FA5}">
                      <a16:colId xmlns:a16="http://schemas.microsoft.com/office/drawing/2014/main" val="176071606"/>
                    </a:ext>
                  </a:extLst>
                </a:gridCol>
                <a:gridCol w="570768">
                  <a:extLst>
                    <a:ext uri="{9D8B030D-6E8A-4147-A177-3AD203B41FA5}">
                      <a16:colId xmlns:a16="http://schemas.microsoft.com/office/drawing/2014/main" val="3774570922"/>
                    </a:ext>
                  </a:extLst>
                </a:gridCol>
              </a:tblGrid>
              <a:tr h="412651">
                <a:tc>
                  <a:txBody>
                    <a:bodyPr/>
                    <a:lstStyle/>
                    <a:p>
                      <a:pPr>
                        <a:lnSpc>
                          <a:spcPct val="107000"/>
                        </a:lnSpc>
                        <a:spcAft>
                          <a:spcPts val="0"/>
                        </a:spcAft>
                      </a:pPr>
                      <a:r>
                        <a:rPr lang="en-US"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l-GR" sz="1100">
                          <a:effectLst/>
                        </a:rPr>
                        <a:t>Actual Hit rate</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l-GR" sz="1100">
                          <a:effectLst/>
                        </a:rPr>
                        <a:t>Avg. Predicted Sales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l-GR" sz="1100">
                          <a:effectLst/>
                        </a:rPr>
                        <a:t>Max</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l-GR" sz="1100">
                          <a:effectLst/>
                        </a:rPr>
                        <a:t>Min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7109360"/>
                  </a:ext>
                </a:extLst>
              </a:tr>
              <a:tr h="224064">
                <a:tc>
                  <a:txBody>
                    <a:bodyPr/>
                    <a:lstStyle/>
                    <a:p>
                      <a:pPr algn="r">
                        <a:lnSpc>
                          <a:spcPct val="107000"/>
                        </a:lnSpc>
                        <a:spcAft>
                          <a:spcPts val="0"/>
                        </a:spcAft>
                      </a:pPr>
                      <a:r>
                        <a:rPr lang="en-IN" sz="1100">
                          <a:effectLst/>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73%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70%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82%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64%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13698"/>
                  </a:ext>
                </a:extLst>
              </a:tr>
              <a:tr h="224064">
                <a:tc>
                  <a:txBody>
                    <a:bodyPr/>
                    <a:lstStyle/>
                    <a:p>
                      <a:pPr algn="r">
                        <a:lnSpc>
                          <a:spcPct val="107000"/>
                        </a:lnSpc>
                        <a:spcAft>
                          <a:spcPts val="0"/>
                        </a:spcAft>
                      </a:pPr>
                      <a:r>
                        <a:rPr lang="en-IN" sz="1100">
                          <a:effectLst/>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65%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61%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64%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4083635"/>
                  </a:ext>
                </a:extLst>
              </a:tr>
              <a:tr h="224064">
                <a:tc>
                  <a:txBody>
                    <a:bodyPr/>
                    <a:lstStyle/>
                    <a:p>
                      <a:pPr algn="r">
                        <a:lnSpc>
                          <a:spcPct val="107000"/>
                        </a:lnSpc>
                        <a:spcAft>
                          <a:spcPts val="0"/>
                        </a:spcAft>
                      </a:pPr>
                      <a:r>
                        <a:rPr lang="en-IN" sz="1100">
                          <a:effectLst/>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57%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864504"/>
                  </a:ext>
                </a:extLst>
              </a:tr>
              <a:tr h="224064">
                <a:tc>
                  <a:txBody>
                    <a:bodyPr/>
                    <a:lstStyle/>
                    <a:p>
                      <a:pPr algn="r">
                        <a:lnSpc>
                          <a:spcPct val="107000"/>
                        </a:lnSpc>
                        <a:spcAft>
                          <a:spcPts val="0"/>
                        </a:spcAft>
                      </a:pPr>
                      <a:r>
                        <a:rPr lang="en-IN" sz="1100">
                          <a:effectLst/>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52%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285095"/>
                  </a:ext>
                </a:extLst>
              </a:tr>
              <a:tr h="224064">
                <a:tc>
                  <a:txBody>
                    <a:bodyPr/>
                    <a:lstStyle/>
                    <a:p>
                      <a:pPr algn="r">
                        <a:lnSpc>
                          <a:spcPct val="107000"/>
                        </a:lnSpc>
                        <a:spcAft>
                          <a:spcPts val="0"/>
                        </a:spcAft>
                      </a:pPr>
                      <a:r>
                        <a:rPr lang="en-IN" sz="1100">
                          <a:effectLst/>
                        </a:rPr>
                        <a:t>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42%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51%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158123"/>
                  </a:ext>
                </a:extLst>
              </a:tr>
              <a:tr h="224064">
                <a:tc>
                  <a:txBody>
                    <a:bodyPr/>
                    <a:lstStyle/>
                    <a:p>
                      <a:pPr algn="r">
                        <a:lnSpc>
                          <a:spcPct val="107000"/>
                        </a:lnSpc>
                        <a:spcAft>
                          <a:spcPts val="0"/>
                        </a:spcAft>
                      </a:pPr>
                      <a:r>
                        <a:rPr lang="en-IN" sz="1100">
                          <a:effectLst/>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47%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5777012"/>
                  </a:ext>
                </a:extLst>
              </a:tr>
              <a:tr h="224064">
                <a:tc>
                  <a:txBody>
                    <a:bodyPr/>
                    <a:lstStyle/>
                    <a:p>
                      <a:pPr algn="r">
                        <a:lnSpc>
                          <a:spcPct val="107000"/>
                        </a:lnSpc>
                        <a:spcAft>
                          <a:spcPts val="0"/>
                        </a:spcAft>
                      </a:pPr>
                      <a:r>
                        <a:rPr lang="en-IN" sz="1100">
                          <a:effectLst/>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41%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977576"/>
                  </a:ext>
                </a:extLst>
              </a:tr>
              <a:tr h="224064">
                <a:tc>
                  <a:txBody>
                    <a:bodyPr/>
                    <a:lstStyle/>
                    <a:p>
                      <a:pPr algn="r">
                        <a:lnSpc>
                          <a:spcPct val="107000"/>
                        </a:lnSpc>
                        <a:spcAft>
                          <a:spcPts val="0"/>
                        </a:spcAft>
                      </a:pPr>
                      <a:r>
                        <a:rPr lang="en-IN" sz="1100">
                          <a:effectLst/>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40%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745774"/>
                  </a:ext>
                </a:extLst>
              </a:tr>
              <a:tr h="224064">
                <a:tc>
                  <a:txBody>
                    <a:bodyPr/>
                    <a:lstStyle/>
                    <a:p>
                      <a:pPr algn="r">
                        <a:lnSpc>
                          <a:spcPct val="107000"/>
                        </a:lnSpc>
                        <a:spcAft>
                          <a:spcPts val="0"/>
                        </a:spcAft>
                      </a:pPr>
                      <a:r>
                        <a:rPr lang="en-IN" sz="1100">
                          <a:effectLst/>
                        </a:rPr>
                        <a:t>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40%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40%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254775"/>
                  </a:ext>
                </a:extLst>
              </a:tr>
              <a:tr h="224064">
                <a:tc>
                  <a:txBody>
                    <a:bodyPr/>
                    <a:lstStyle/>
                    <a:p>
                      <a:pPr algn="r">
                        <a:lnSpc>
                          <a:spcPct val="107000"/>
                        </a:lnSpc>
                        <a:spcAft>
                          <a:spcPts val="0"/>
                        </a:spcAft>
                      </a:pPr>
                      <a:r>
                        <a:rPr lang="en-IN" sz="1100">
                          <a:effectLst/>
                        </a:rPr>
                        <a:t>10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8409107"/>
                  </a:ext>
                </a:extLst>
              </a:tr>
              <a:tr h="224064">
                <a:tc>
                  <a:txBody>
                    <a:bodyPr/>
                    <a:lstStyle/>
                    <a:p>
                      <a:pPr algn="r">
                        <a:lnSpc>
                          <a:spcPct val="107000"/>
                        </a:lnSpc>
                        <a:spcAft>
                          <a:spcPts val="0"/>
                        </a:spcAft>
                      </a:pPr>
                      <a:r>
                        <a:rPr lang="en-IN" sz="1100">
                          <a:effectLst/>
                        </a:rPr>
                        <a:t>11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972170"/>
                  </a:ext>
                </a:extLst>
              </a:tr>
              <a:tr h="224064">
                <a:tc>
                  <a:txBody>
                    <a:bodyPr/>
                    <a:lstStyle/>
                    <a:p>
                      <a:pPr algn="r">
                        <a:lnSpc>
                          <a:spcPct val="107000"/>
                        </a:lnSpc>
                        <a:spcAft>
                          <a:spcPts val="0"/>
                        </a:spcAft>
                      </a:pPr>
                      <a:r>
                        <a:rPr lang="en-IN" sz="1100">
                          <a:effectLst/>
                        </a:rPr>
                        <a:t>12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288183"/>
                  </a:ext>
                </a:extLst>
              </a:tr>
              <a:tr h="224064">
                <a:tc>
                  <a:txBody>
                    <a:bodyPr/>
                    <a:lstStyle/>
                    <a:p>
                      <a:pPr algn="r">
                        <a:lnSpc>
                          <a:spcPct val="107000"/>
                        </a:lnSpc>
                        <a:spcAft>
                          <a:spcPts val="0"/>
                        </a:spcAft>
                      </a:pPr>
                      <a:r>
                        <a:rPr lang="en-IN" sz="1100">
                          <a:effectLst/>
                        </a:rPr>
                        <a:t>13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878577"/>
                  </a:ext>
                </a:extLst>
              </a:tr>
              <a:tr h="224064">
                <a:tc>
                  <a:txBody>
                    <a:bodyPr/>
                    <a:lstStyle/>
                    <a:p>
                      <a:pPr algn="r">
                        <a:lnSpc>
                          <a:spcPct val="107000"/>
                        </a:lnSpc>
                        <a:spcAft>
                          <a:spcPts val="0"/>
                        </a:spcAft>
                      </a:pPr>
                      <a:r>
                        <a:rPr lang="en-IN" sz="1100">
                          <a:effectLst/>
                        </a:rPr>
                        <a:t>14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31%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643441"/>
                  </a:ext>
                </a:extLst>
              </a:tr>
              <a:tr h="224064">
                <a:tc>
                  <a:txBody>
                    <a:bodyPr/>
                    <a:lstStyle/>
                    <a:p>
                      <a:pPr algn="r">
                        <a:lnSpc>
                          <a:spcPct val="107000"/>
                        </a:lnSpc>
                        <a:spcAft>
                          <a:spcPts val="0"/>
                        </a:spcAft>
                      </a:pPr>
                      <a:r>
                        <a:rPr lang="en-IN" sz="1100">
                          <a:effectLst/>
                        </a:rPr>
                        <a:t>15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6950024"/>
                  </a:ext>
                </a:extLst>
              </a:tr>
              <a:tr h="224064">
                <a:tc>
                  <a:txBody>
                    <a:bodyPr/>
                    <a:lstStyle/>
                    <a:p>
                      <a:pPr algn="r">
                        <a:lnSpc>
                          <a:spcPct val="107000"/>
                        </a:lnSpc>
                        <a:spcAft>
                          <a:spcPts val="0"/>
                        </a:spcAft>
                      </a:pPr>
                      <a:r>
                        <a:rPr lang="en-IN" sz="1100">
                          <a:effectLst/>
                        </a:rPr>
                        <a:t>16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6786303"/>
                  </a:ext>
                </a:extLst>
              </a:tr>
              <a:tr h="224064">
                <a:tc>
                  <a:txBody>
                    <a:bodyPr/>
                    <a:lstStyle/>
                    <a:p>
                      <a:pPr algn="r">
                        <a:lnSpc>
                          <a:spcPct val="107000"/>
                        </a:lnSpc>
                        <a:spcAft>
                          <a:spcPts val="0"/>
                        </a:spcAft>
                      </a:pPr>
                      <a:r>
                        <a:rPr lang="en-IN" sz="1100">
                          <a:effectLst/>
                        </a:rPr>
                        <a:t>17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2286800"/>
                  </a:ext>
                </a:extLst>
              </a:tr>
              <a:tr h="224064">
                <a:tc>
                  <a:txBody>
                    <a:bodyPr/>
                    <a:lstStyle/>
                    <a:p>
                      <a:pPr algn="r">
                        <a:lnSpc>
                          <a:spcPct val="107000"/>
                        </a:lnSpc>
                        <a:spcAft>
                          <a:spcPts val="0"/>
                        </a:spcAft>
                      </a:pPr>
                      <a:r>
                        <a:rPr lang="en-IN" sz="1100">
                          <a:effectLst/>
                        </a:rPr>
                        <a:t>18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21%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19%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976870"/>
                  </a:ext>
                </a:extLst>
              </a:tr>
              <a:tr h="224064">
                <a:tc>
                  <a:txBody>
                    <a:bodyPr/>
                    <a:lstStyle/>
                    <a:p>
                      <a:pPr algn="r">
                        <a:lnSpc>
                          <a:spcPct val="107000"/>
                        </a:lnSpc>
                        <a:spcAft>
                          <a:spcPts val="0"/>
                        </a:spcAft>
                      </a:pPr>
                      <a:r>
                        <a:rPr lang="en-IN" sz="1100">
                          <a:effectLst/>
                        </a:rPr>
                        <a:t>19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18%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19%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16%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782771"/>
                  </a:ext>
                </a:extLst>
              </a:tr>
              <a:tr h="224064">
                <a:tc>
                  <a:txBody>
                    <a:bodyPr/>
                    <a:lstStyle/>
                    <a:p>
                      <a:pPr algn="r">
                        <a:lnSpc>
                          <a:spcPct val="107000"/>
                        </a:lnSpc>
                        <a:spcAft>
                          <a:spcPts val="0"/>
                        </a:spcAft>
                      </a:pPr>
                      <a:r>
                        <a:rPr lang="en-IN" sz="1100">
                          <a:effectLst/>
                        </a:rPr>
                        <a:t>20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12%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a:effectLst/>
                        </a:rPr>
                        <a:t>16%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100" dirty="0">
                          <a:effectLst/>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5761083"/>
                  </a:ext>
                </a:extLst>
              </a:tr>
            </a:tbl>
          </a:graphicData>
        </a:graphic>
      </p:graphicFrame>
    </p:spTree>
    <p:extLst>
      <p:ext uri="{BB962C8B-B14F-4D97-AF65-F5344CB8AC3E}">
        <p14:creationId xmlns:p14="http://schemas.microsoft.com/office/powerpoint/2010/main" val="149330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kern="1200" dirty="0">
                <a:solidFill>
                  <a:schemeClr val="tx1"/>
                </a:solidFill>
                <a:latin typeface="+mj-lt"/>
                <a:ea typeface="+mj-ea"/>
                <a:cs typeface="+mj-cs"/>
              </a:rPr>
              <a:t>Chewing Damage Thresholds</a:t>
            </a:r>
          </a:p>
        </p:txBody>
      </p:sp>
      <p:sp>
        <p:nvSpPr>
          <p:cNvPr id="21" name="Rectangle 1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1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7938752" y="2020824"/>
            <a:ext cx="3455097" cy="395935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Metrics</a:t>
            </a:r>
          </a:p>
          <a:p>
            <a:pPr marL="285750" indent="-228600">
              <a:lnSpc>
                <a:spcPct val="90000"/>
              </a:lnSpc>
              <a:spcAft>
                <a:spcPts val="600"/>
              </a:spcAft>
              <a:buFont typeface="Arial" panose="020B0604020202020204" pitchFamily="34" charset="0"/>
              <a:buChar char="•"/>
            </a:pPr>
            <a:r>
              <a:rPr lang="en-US" dirty="0"/>
              <a:t>True Positive:          Predict </a:t>
            </a:r>
            <a:r>
              <a:rPr lang="en-US" i="1" dirty="0"/>
              <a:t>Yes</a:t>
            </a:r>
            <a:r>
              <a:rPr lang="en-US" dirty="0"/>
              <a:t>/Actual </a:t>
            </a:r>
            <a:r>
              <a:rPr lang="en-US" i="1" dirty="0"/>
              <a:t>Yes</a:t>
            </a:r>
            <a:endParaRPr lang="en-US" dirty="0"/>
          </a:p>
          <a:p>
            <a:pPr marL="285750" indent="-228600">
              <a:lnSpc>
                <a:spcPct val="90000"/>
              </a:lnSpc>
              <a:spcAft>
                <a:spcPts val="600"/>
              </a:spcAft>
              <a:buFont typeface="Arial" panose="020B0604020202020204" pitchFamily="34" charset="0"/>
              <a:buChar char="•"/>
            </a:pPr>
            <a:r>
              <a:rPr lang="en-US" dirty="0"/>
              <a:t>False Negative:       Predict </a:t>
            </a:r>
            <a:r>
              <a:rPr lang="en-US" i="1" dirty="0"/>
              <a:t>No</a:t>
            </a:r>
            <a:r>
              <a:rPr lang="en-US" dirty="0"/>
              <a:t>/Actual </a:t>
            </a:r>
            <a:r>
              <a:rPr lang="en-US" i="1" dirty="0"/>
              <a:t>Yes</a:t>
            </a:r>
            <a:endParaRPr lang="en-US" dirty="0"/>
          </a:p>
          <a:p>
            <a:pPr marL="285750" indent="-228600">
              <a:lnSpc>
                <a:spcPct val="90000"/>
              </a:lnSpc>
              <a:spcAft>
                <a:spcPts val="600"/>
              </a:spcAft>
              <a:buFont typeface="Arial" panose="020B0604020202020204" pitchFamily="34" charset="0"/>
              <a:buChar char="•"/>
            </a:pPr>
            <a:r>
              <a:rPr lang="en-US" dirty="0"/>
              <a:t>True Negative:        Predict </a:t>
            </a:r>
            <a:r>
              <a:rPr lang="en-US" i="1" dirty="0"/>
              <a:t>No</a:t>
            </a:r>
            <a:r>
              <a:rPr lang="en-US" dirty="0"/>
              <a:t>/Actual </a:t>
            </a:r>
            <a:r>
              <a:rPr lang="en-US" i="1" dirty="0"/>
              <a:t>No</a:t>
            </a:r>
            <a:endParaRPr lang="en-US" dirty="0"/>
          </a:p>
          <a:p>
            <a:pPr marL="285750" indent="-228600">
              <a:lnSpc>
                <a:spcPct val="90000"/>
              </a:lnSpc>
              <a:spcAft>
                <a:spcPts val="600"/>
              </a:spcAft>
              <a:buFont typeface="Arial" panose="020B0604020202020204" pitchFamily="34" charset="0"/>
              <a:buChar char="•"/>
            </a:pPr>
            <a:r>
              <a:rPr lang="en-US" dirty="0"/>
              <a:t>False Positive:        Predict </a:t>
            </a:r>
            <a:r>
              <a:rPr lang="en-US" i="1" dirty="0"/>
              <a:t>Yes</a:t>
            </a:r>
            <a:r>
              <a:rPr lang="en-US" dirty="0"/>
              <a:t>/Actual </a:t>
            </a:r>
            <a:r>
              <a:rPr lang="en-US" i="1" dirty="0"/>
              <a:t>No</a:t>
            </a:r>
          </a:p>
        </p:txBody>
      </p:sp>
      <p:graphicFrame>
        <p:nvGraphicFramePr>
          <p:cNvPr id="5" name="Chart 4">
            <a:extLst>
              <a:ext uri="{FF2B5EF4-FFF2-40B4-BE49-F238E27FC236}">
                <a16:creationId xmlns:a16="http://schemas.microsoft.com/office/drawing/2014/main" id="{3094FBDD-71C3-4189-9EEF-A0A636CE60A5}"/>
              </a:ext>
            </a:extLst>
          </p:cNvPr>
          <p:cNvGraphicFramePr/>
          <p:nvPr>
            <p:extLst>
              <p:ext uri="{D42A27DB-BD31-4B8C-83A1-F6EECF244321}">
                <p14:modId xmlns:p14="http://schemas.microsoft.com/office/powerpoint/2010/main" val="859982036"/>
              </p:ext>
            </p:extLst>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38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vert="horz" lIns="91440" tIns="45720" rIns="91440" bIns="45720" rtlCol="0" anchor="ctr">
            <a:normAutofit/>
          </a:bodyPr>
          <a:lstStyle/>
          <a:p>
            <a:r>
              <a:rPr lang="en-US" b="1" kern="1200">
                <a:solidFill>
                  <a:srgbClr val="000000"/>
                </a:solidFill>
                <a:latin typeface="+mj-lt"/>
                <a:ea typeface="+mj-ea"/>
                <a:cs typeface="+mj-cs"/>
              </a:rPr>
              <a:t>Offer Threshold</a:t>
            </a:r>
          </a:p>
        </p:txBody>
      </p:sp>
      <p:sp>
        <p:nvSpPr>
          <p:cNvPr id="2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18" descr="CRM Customer Insights App">
            <a:extLst>
              <a:ext uri="{FF2B5EF4-FFF2-40B4-BE49-F238E27FC236}">
                <a16:creationId xmlns:a16="http://schemas.microsoft.com/office/drawing/2014/main" id="{D52A75F9-9A99-4B95-B741-B760EA7BB3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4" name="TextBox 3"/>
          <p:cNvSpPr txBox="1"/>
          <p:nvPr/>
        </p:nvSpPr>
        <p:spPr>
          <a:xfrm>
            <a:off x="6090574" y="2421682"/>
            <a:ext cx="4977578" cy="3639289"/>
          </a:xfrm>
          <a:prstGeom prst="rect">
            <a:avLst/>
          </a:prstGeom>
        </p:spPr>
        <p:txBody>
          <a:bodyPr vert="horz" lIns="91440" tIns="45720" rIns="91440" bIns="45720" rtlCol="0" anchor="ctr">
            <a:normAutofit/>
          </a:bodyPr>
          <a:lstStyle/>
          <a:p>
            <a:pPr marL="171450" indent="-228600">
              <a:lnSpc>
                <a:spcPct val="90000"/>
              </a:lnSpc>
              <a:spcAft>
                <a:spcPts val="600"/>
              </a:spcAft>
              <a:buFont typeface="Arial" panose="020B0604020202020204" pitchFamily="34" charset="0"/>
              <a:buChar char="•"/>
            </a:pPr>
            <a:r>
              <a:rPr lang="en-US" sz="1900" dirty="0">
                <a:solidFill>
                  <a:srgbClr val="000000"/>
                </a:solidFill>
              </a:rPr>
              <a:t>The model computes a probability for if the customer will purchase a particular cover</a:t>
            </a:r>
          </a:p>
          <a:p>
            <a:pPr marL="171450" indent="-228600">
              <a:lnSpc>
                <a:spcPct val="90000"/>
              </a:lnSpc>
              <a:spcAft>
                <a:spcPts val="600"/>
              </a:spcAft>
              <a:buFont typeface="Arial" panose="020B0604020202020204" pitchFamily="34" charset="0"/>
              <a:buChar char="•"/>
            </a:pPr>
            <a:r>
              <a:rPr lang="en-US" sz="1900" dirty="0">
                <a:solidFill>
                  <a:srgbClr val="000000"/>
                </a:solidFill>
              </a:rPr>
              <a:t>Threshold value is the minimum probability for offering a cover</a:t>
            </a:r>
          </a:p>
          <a:p>
            <a:pPr marL="171450" indent="-228600">
              <a:lnSpc>
                <a:spcPct val="90000"/>
              </a:lnSpc>
              <a:spcAft>
                <a:spcPts val="600"/>
              </a:spcAft>
              <a:buFont typeface="Arial" panose="020B0604020202020204" pitchFamily="34" charset="0"/>
              <a:buChar char="•"/>
            </a:pPr>
            <a:r>
              <a:rPr lang="en-US" sz="1900" dirty="0">
                <a:solidFill>
                  <a:srgbClr val="000000"/>
                </a:solidFill>
              </a:rPr>
              <a:t>Choice of Threshold value will impact the accuracy of the model</a:t>
            </a:r>
          </a:p>
          <a:p>
            <a:pPr marL="628650" lvl="1" indent="-228600">
              <a:lnSpc>
                <a:spcPct val="90000"/>
              </a:lnSpc>
              <a:spcAft>
                <a:spcPts val="600"/>
              </a:spcAft>
              <a:buFont typeface="Arial" panose="020B0604020202020204" pitchFamily="34" charset="0"/>
              <a:buChar char="•"/>
            </a:pPr>
            <a:r>
              <a:rPr lang="en-US" sz="1900" dirty="0">
                <a:solidFill>
                  <a:srgbClr val="000000"/>
                </a:solidFill>
              </a:rPr>
              <a:t>Higher Threshold results in a lower number of offers and more false negative</a:t>
            </a:r>
          </a:p>
          <a:p>
            <a:pPr marL="628650" lvl="1" indent="-228600">
              <a:lnSpc>
                <a:spcPct val="90000"/>
              </a:lnSpc>
              <a:spcAft>
                <a:spcPts val="600"/>
              </a:spcAft>
              <a:buFont typeface="Arial" panose="020B0604020202020204" pitchFamily="34" charset="0"/>
              <a:buChar char="•"/>
            </a:pPr>
            <a:r>
              <a:rPr lang="en-US" sz="1900" dirty="0">
                <a:solidFill>
                  <a:srgbClr val="000000"/>
                </a:solidFill>
              </a:rPr>
              <a:t>Lower Threshold results in a higher number of offers and more false positives</a:t>
            </a:r>
          </a:p>
          <a:p>
            <a:pPr marL="171450" indent="-228600">
              <a:lnSpc>
                <a:spcPct val="90000"/>
              </a:lnSpc>
              <a:spcAft>
                <a:spcPts val="600"/>
              </a:spcAft>
              <a:buFont typeface="Arial" panose="020B0604020202020204" pitchFamily="34" charset="0"/>
              <a:buChar char="•"/>
            </a:pPr>
            <a:r>
              <a:rPr lang="en-US" sz="1900" dirty="0">
                <a:solidFill>
                  <a:srgbClr val="000000"/>
                </a:solidFill>
              </a:rPr>
              <a:t>Lower Threshold values can help counteract ”spiral down” situations</a:t>
            </a:r>
          </a:p>
        </p:txBody>
      </p:sp>
    </p:spTree>
    <p:extLst>
      <p:ext uri="{BB962C8B-B14F-4D97-AF65-F5344CB8AC3E}">
        <p14:creationId xmlns:p14="http://schemas.microsoft.com/office/powerpoint/2010/main" val="151220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64A5-D76C-4612-8B75-3F43B703793E}"/>
              </a:ext>
            </a:extLst>
          </p:cNvPr>
          <p:cNvSpPr>
            <a:spLocks noGrp="1"/>
          </p:cNvSpPr>
          <p:nvPr>
            <p:ph type="title"/>
          </p:nvPr>
        </p:nvSpPr>
        <p:spPr/>
        <p:txBody>
          <a:bodyPr/>
          <a:lstStyle/>
          <a:p>
            <a:r>
              <a:rPr lang="en-GB" dirty="0">
                <a:effectLst>
                  <a:outerShdw blurRad="38100" dist="38100" dir="2700000" algn="tl">
                    <a:srgbClr val="000000">
                      <a:alpha val="43137"/>
                    </a:srgbClr>
                  </a:outerShdw>
                </a:effectLst>
              </a:rPr>
              <a:t>Other models tested</a:t>
            </a:r>
          </a:p>
        </p:txBody>
      </p:sp>
      <p:sp>
        <p:nvSpPr>
          <p:cNvPr id="3" name="Content Placeholder 2">
            <a:extLst>
              <a:ext uri="{FF2B5EF4-FFF2-40B4-BE49-F238E27FC236}">
                <a16:creationId xmlns:a16="http://schemas.microsoft.com/office/drawing/2014/main" id="{8847F80C-2ECA-410B-BB92-E2D53E27481F}"/>
              </a:ext>
            </a:extLst>
          </p:cNvPr>
          <p:cNvSpPr>
            <a:spLocks noGrp="1"/>
          </p:cNvSpPr>
          <p:nvPr>
            <p:ph idx="1"/>
          </p:nvPr>
        </p:nvSpPr>
        <p:spPr/>
        <p:txBody>
          <a:bodyPr/>
          <a:lstStyle/>
          <a:p>
            <a:pPr fontAlgn="base"/>
            <a:r>
              <a:rPr lang="en-GB" b="1" dirty="0"/>
              <a:t> </a:t>
            </a:r>
            <a:r>
              <a:rPr lang="en-GB" dirty="0"/>
              <a:t>Multilayer Perceptron </a:t>
            </a:r>
          </a:p>
        </p:txBody>
      </p:sp>
      <p:sp>
        <p:nvSpPr>
          <p:cNvPr id="4" name="TextBox 3">
            <a:extLst>
              <a:ext uri="{FF2B5EF4-FFF2-40B4-BE49-F238E27FC236}">
                <a16:creationId xmlns:a16="http://schemas.microsoft.com/office/drawing/2014/main" id="{19025B2C-79D2-4529-9A42-E6A1024F4ABF}"/>
              </a:ext>
            </a:extLst>
          </p:cNvPr>
          <p:cNvSpPr txBox="1"/>
          <p:nvPr/>
        </p:nvSpPr>
        <p:spPr>
          <a:xfrm>
            <a:off x="694384" y="2615981"/>
            <a:ext cx="2866222" cy="3139321"/>
          </a:xfrm>
          <a:prstGeom prst="rect">
            <a:avLst/>
          </a:prstGeom>
          <a:noFill/>
        </p:spPr>
        <p:txBody>
          <a:bodyPr wrap="square" rtlCol="0">
            <a:spAutoFit/>
          </a:bodyPr>
          <a:lstStyle/>
          <a:p>
            <a:r>
              <a:rPr lang="da-DK" sz="2400" b="1" dirty="0"/>
              <a:t>Predictors:</a:t>
            </a:r>
          </a:p>
          <a:p>
            <a:endParaRPr lang="da-DK" sz="2000" dirty="0"/>
          </a:p>
          <a:p>
            <a:pPr marL="285750" indent="-285750">
              <a:buFont typeface="Arial" panose="020B0604020202020204" pitchFamily="34" charset="0"/>
              <a:buChar char="•"/>
            </a:pPr>
            <a:r>
              <a:rPr lang="en-US" sz="2000" dirty="0"/>
              <a:t>Insurer’s Age</a:t>
            </a:r>
          </a:p>
          <a:p>
            <a:pPr marL="285750" indent="-285750">
              <a:buFont typeface="Arial" panose="020B0604020202020204" pitchFamily="34" charset="0"/>
              <a:buChar char="•"/>
            </a:pPr>
            <a:r>
              <a:rPr lang="en-US" sz="2000" dirty="0"/>
              <a:t>Zip code</a:t>
            </a:r>
          </a:p>
          <a:p>
            <a:pPr marL="285750" indent="-285750">
              <a:buFont typeface="Arial" panose="020B0604020202020204" pitchFamily="34" charset="0"/>
              <a:buChar char="•"/>
            </a:pPr>
            <a:r>
              <a:rPr lang="en-US" sz="2000" dirty="0"/>
              <a:t>Aggregated Housing Type</a:t>
            </a:r>
          </a:p>
          <a:p>
            <a:pPr marL="285750" indent="-285750">
              <a:buFont typeface="Arial" panose="020B0604020202020204" pitchFamily="34" charset="0"/>
              <a:buChar char="•"/>
            </a:pPr>
            <a:r>
              <a:rPr lang="en-US" sz="2000" dirty="0"/>
              <a:t>Aggregated Tariff Code</a:t>
            </a:r>
          </a:p>
          <a:p>
            <a:pPr marL="285750" indent="-285750">
              <a:buFont typeface="Arial" panose="020B0604020202020204" pitchFamily="34" charset="0"/>
              <a:buChar char="•"/>
            </a:pPr>
            <a:r>
              <a:rPr lang="en-US" sz="2000" dirty="0"/>
              <a:t>Socio-Economic factor</a:t>
            </a:r>
          </a:p>
          <a:p>
            <a:pPr marL="285750" indent="-285750">
              <a:buFont typeface="Arial" panose="020B0604020202020204" pitchFamily="34" charset="0"/>
              <a:buChar char="•"/>
            </a:pPr>
            <a:r>
              <a:rPr lang="en-US" sz="2000" dirty="0"/>
              <a:t>Occupation code</a:t>
            </a:r>
            <a:r>
              <a:rPr lang="da-DK" sz="1400" dirty="0"/>
              <a:t>	</a:t>
            </a:r>
          </a:p>
        </p:txBody>
      </p:sp>
      <p:graphicFrame>
        <p:nvGraphicFramePr>
          <p:cNvPr id="5" name="Table 4">
            <a:extLst>
              <a:ext uri="{FF2B5EF4-FFF2-40B4-BE49-F238E27FC236}">
                <a16:creationId xmlns:a16="http://schemas.microsoft.com/office/drawing/2014/main" id="{1BD44A79-B6CF-4D00-A41F-AA870544E266}"/>
              </a:ext>
            </a:extLst>
          </p:cNvPr>
          <p:cNvGraphicFramePr>
            <a:graphicFrameLocks noGrp="1"/>
          </p:cNvGraphicFramePr>
          <p:nvPr>
            <p:extLst>
              <p:ext uri="{D42A27DB-BD31-4B8C-83A1-F6EECF244321}">
                <p14:modId xmlns:p14="http://schemas.microsoft.com/office/powerpoint/2010/main" val="3154121617"/>
              </p:ext>
            </p:extLst>
          </p:nvPr>
        </p:nvGraphicFramePr>
        <p:xfrm>
          <a:off x="5693229" y="1789867"/>
          <a:ext cx="4857930" cy="1483360"/>
        </p:xfrm>
        <a:graphic>
          <a:graphicData uri="http://schemas.openxmlformats.org/drawingml/2006/table">
            <a:tbl>
              <a:tblPr firstRow="1" bandRow="1">
                <a:tableStyleId>{5C22544A-7EE6-4342-B048-85BDC9FD1C3A}</a:tableStyleId>
              </a:tblPr>
              <a:tblGrid>
                <a:gridCol w="1605279">
                  <a:extLst>
                    <a:ext uri="{9D8B030D-6E8A-4147-A177-3AD203B41FA5}">
                      <a16:colId xmlns:a16="http://schemas.microsoft.com/office/drawing/2014/main" val="87932997"/>
                    </a:ext>
                  </a:extLst>
                </a:gridCol>
                <a:gridCol w="1541417">
                  <a:extLst>
                    <a:ext uri="{9D8B030D-6E8A-4147-A177-3AD203B41FA5}">
                      <a16:colId xmlns:a16="http://schemas.microsoft.com/office/drawing/2014/main" val="3973331398"/>
                    </a:ext>
                  </a:extLst>
                </a:gridCol>
                <a:gridCol w="1711234">
                  <a:extLst>
                    <a:ext uri="{9D8B030D-6E8A-4147-A177-3AD203B41FA5}">
                      <a16:colId xmlns:a16="http://schemas.microsoft.com/office/drawing/2014/main" val="3886198142"/>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a:r>
                        <a:rPr lang="en-US" b="1" dirty="0">
                          <a:solidFill>
                            <a:schemeClr val="tx1"/>
                          </a:solidFill>
                        </a:rPr>
                        <a:t>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8463235"/>
                  </a:ext>
                </a:extLst>
              </a:tr>
              <a:tr h="370840">
                <a:tc>
                  <a:txBody>
                    <a:bodyPr/>
                    <a:lstStyle/>
                    <a:p>
                      <a:pPr algn="ctr"/>
                      <a:r>
                        <a:rPr lang="en-US" b="1" dirty="0">
                          <a:solidFill>
                            <a:schemeClr val="tx1"/>
                          </a:solidFill>
                        </a:rPr>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80704243"/>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2655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2684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6127848"/>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2325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15705966"/>
                  </a:ext>
                </a:extLst>
              </a:tr>
            </a:tbl>
          </a:graphicData>
        </a:graphic>
      </p:graphicFrame>
      <p:graphicFrame>
        <p:nvGraphicFramePr>
          <p:cNvPr id="6" name="Table 5">
            <a:extLst>
              <a:ext uri="{FF2B5EF4-FFF2-40B4-BE49-F238E27FC236}">
                <a16:creationId xmlns:a16="http://schemas.microsoft.com/office/drawing/2014/main" id="{DEE466F0-4584-460A-A308-6F7ADAB499D8}"/>
              </a:ext>
            </a:extLst>
          </p:cNvPr>
          <p:cNvGraphicFramePr>
            <a:graphicFrameLocks noGrp="1"/>
          </p:cNvGraphicFramePr>
          <p:nvPr>
            <p:extLst>
              <p:ext uri="{D42A27DB-BD31-4B8C-83A1-F6EECF244321}">
                <p14:modId xmlns:p14="http://schemas.microsoft.com/office/powerpoint/2010/main" val="3743295676"/>
              </p:ext>
            </p:extLst>
          </p:nvPr>
        </p:nvGraphicFramePr>
        <p:xfrm>
          <a:off x="5493657" y="3595578"/>
          <a:ext cx="5257075" cy="1854200"/>
        </p:xfrm>
        <a:graphic>
          <a:graphicData uri="http://schemas.openxmlformats.org/drawingml/2006/table">
            <a:tbl>
              <a:tblPr firstRow="1" bandRow="1">
                <a:tableStyleId>{5C22544A-7EE6-4342-B048-85BDC9FD1C3A}</a:tableStyleId>
              </a:tblPr>
              <a:tblGrid>
                <a:gridCol w="2644503">
                  <a:extLst>
                    <a:ext uri="{9D8B030D-6E8A-4147-A177-3AD203B41FA5}">
                      <a16:colId xmlns:a16="http://schemas.microsoft.com/office/drawing/2014/main" val="1316265301"/>
                    </a:ext>
                  </a:extLst>
                </a:gridCol>
                <a:gridCol w="2612572">
                  <a:extLst>
                    <a:ext uri="{9D8B030D-6E8A-4147-A177-3AD203B41FA5}">
                      <a16:colId xmlns:a16="http://schemas.microsoft.com/office/drawing/2014/main" val="2856073646"/>
                    </a:ext>
                  </a:extLst>
                </a:gridCol>
              </a:tblGrid>
              <a:tr h="370840">
                <a:tc>
                  <a:txBody>
                    <a:bodyPr/>
                    <a:lstStyle/>
                    <a:p>
                      <a:pPr algn="ctr"/>
                      <a:r>
                        <a:rPr lang="en-US" b="1" dirty="0">
                          <a:solidFill>
                            <a:schemeClr val="tx1"/>
                          </a:solidFill>
                        </a:rPr>
                        <a:t>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solidFill>
                            <a:schemeClr val="tx1"/>
                          </a:solidFill>
                        </a:rPr>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82279717"/>
                  </a:ext>
                </a:extLst>
              </a:tr>
              <a:tr h="370840">
                <a:tc>
                  <a:txBody>
                    <a:bodyPr/>
                    <a:lstStyle/>
                    <a:p>
                      <a:pPr algn="ctr"/>
                      <a:r>
                        <a:rPr lang="en-US" b="0" dirty="0">
                          <a:solidFill>
                            <a:schemeClr val="tx1"/>
                          </a:solidFill>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chemeClr val="tx1"/>
                          </a:solidFill>
                        </a:rPr>
                        <a:t>0.562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08039912"/>
                  </a:ext>
                </a:extLst>
              </a:tr>
              <a:tr h="370840">
                <a:tc>
                  <a:txBody>
                    <a:bodyPr/>
                    <a:lstStyle/>
                    <a:p>
                      <a:pPr algn="ctr"/>
                      <a:r>
                        <a:rPr lang="en-US" b="0" dirty="0">
                          <a:solidFill>
                            <a:schemeClr val="tx1"/>
                          </a:solidFill>
                        </a:rPr>
                        <a:t>Sensitivity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chemeClr val="tx1"/>
                          </a:solidFill>
                        </a:rPr>
                        <a:t>0.714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99192180"/>
                  </a:ext>
                </a:extLst>
              </a:tr>
              <a:tr h="370840">
                <a:tc>
                  <a:txBody>
                    <a:bodyPr/>
                    <a:lstStyle/>
                    <a:p>
                      <a:pPr algn="ctr"/>
                      <a:r>
                        <a:rPr lang="en-US" b="0" dirty="0">
                          <a:solidFill>
                            <a:schemeClr val="tx1"/>
                          </a:solidFill>
                        </a:rPr>
                        <a:t>Specificity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chemeClr val="tx1"/>
                          </a:solidFill>
                        </a:rPr>
                        <a:t>0.497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11183804"/>
                  </a:ext>
                </a:extLst>
              </a:tr>
              <a:tr h="370840">
                <a:tc>
                  <a:txBody>
                    <a:bodyPr/>
                    <a:lstStyle/>
                    <a:p>
                      <a:pPr algn="ctr"/>
                      <a:r>
                        <a:rPr lang="en-US" b="0" dirty="0">
                          <a:solidFill>
                            <a:schemeClr val="tx1"/>
                          </a:solidFill>
                        </a:rPr>
                        <a:t>MCC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IN" sz="1800" kern="1200" dirty="0">
                          <a:solidFill>
                            <a:schemeClr val="dk1"/>
                          </a:solidFill>
                          <a:effectLst/>
                          <a:latin typeface="+mn-lt"/>
                          <a:ea typeface="+mn-ea"/>
                          <a:cs typeface="+mn-cs"/>
                        </a:rPr>
                        <a:t>0.207</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28928590"/>
                  </a:ext>
                </a:extLst>
              </a:tr>
            </a:tbl>
          </a:graphicData>
        </a:graphic>
      </p:graphicFrame>
      <p:sp>
        <p:nvSpPr>
          <p:cNvPr id="7" name="TextBox 6">
            <a:extLst>
              <a:ext uri="{FF2B5EF4-FFF2-40B4-BE49-F238E27FC236}">
                <a16:creationId xmlns:a16="http://schemas.microsoft.com/office/drawing/2014/main" id="{ED056379-FB50-47BB-A4FD-79F609D270BF}"/>
              </a:ext>
            </a:extLst>
          </p:cNvPr>
          <p:cNvSpPr txBox="1"/>
          <p:nvPr/>
        </p:nvSpPr>
        <p:spPr>
          <a:xfrm>
            <a:off x="6142747" y="6142969"/>
            <a:ext cx="4408411" cy="400110"/>
          </a:xfrm>
          <a:prstGeom prst="rect">
            <a:avLst/>
          </a:prstGeom>
          <a:noFill/>
        </p:spPr>
        <p:txBody>
          <a:bodyPr wrap="square" rtlCol="0">
            <a:spAutoFit/>
          </a:bodyPr>
          <a:lstStyle/>
          <a:p>
            <a:r>
              <a:rPr lang="da-DK" sz="2000" dirty="0"/>
              <a:t>For Probability &gt; =0.30 = Recommended</a:t>
            </a:r>
            <a:endParaRPr lang="da-DK" sz="1400" dirty="0"/>
          </a:p>
        </p:txBody>
      </p:sp>
    </p:spTree>
    <p:extLst>
      <p:ext uri="{BB962C8B-B14F-4D97-AF65-F5344CB8AC3E}">
        <p14:creationId xmlns:p14="http://schemas.microsoft.com/office/powerpoint/2010/main" val="355523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F9311-1610-44FC-9861-D73FB9127973}"/>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dirty="0"/>
              <a:t>Chewing Damage Thresholds</a:t>
            </a:r>
            <a:endParaRPr lang="en-US" sz="36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FAAB055-3F03-44F1-BFAD-4EB9F82BD278}"/>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Metrics</a:t>
            </a:r>
          </a:p>
          <a:p>
            <a:pPr marL="285750" indent="-228600">
              <a:lnSpc>
                <a:spcPct val="90000"/>
              </a:lnSpc>
              <a:spcAft>
                <a:spcPts val="600"/>
              </a:spcAft>
              <a:buFont typeface="Arial" panose="020B0604020202020204" pitchFamily="34" charset="0"/>
              <a:buChar char="•"/>
            </a:pPr>
            <a:r>
              <a:rPr lang="en-US" dirty="0"/>
              <a:t>True Positive:          Predict </a:t>
            </a:r>
            <a:r>
              <a:rPr lang="en-US" i="1" dirty="0"/>
              <a:t>Yes</a:t>
            </a:r>
            <a:r>
              <a:rPr lang="en-US" dirty="0"/>
              <a:t>/Actual </a:t>
            </a:r>
            <a:r>
              <a:rPr lang="en-US" i="1" dirty="0"/>
              <a:t>Yes</a:t>
            </a:r>
            <a:endParaRPr lang="en-US" dirty="0"/>
          </a:p>
          <a:p>
            <a:pPr marL="285750" indent="-228600">
              <a:lnSpc>
                <a:spcPct val="90000"/>
              </a:lnSpc>
              <a:spcAft>
                <a:spcPts val="600"/>
              </a:spcAft>
              <a:buFont typeface="Arial" panose="020B0604020202020204" pitchFamily="34" charset="0"/>
              <a:buChar char="•"/>
            </a:pPr>
            <a:r>
              <a:rPr lang="en-US" dirty="0"/>
              <a:t>False Negative:       Predict </a:t>
            </a:r>
            <a:r>
              <a:rPr lang="en-US" i="1" dirty="0"/>
              <a:t>No</a:t>
            </a:r>
            <a:r>
              <a:rPr lang="en-US" dirty="0"/>
              <a:t>/Actual </a:t>
            </a:r>
            <a:r>
              <a:rPr lang="en-US" i="1" dirty="0"/>
              <a:t>Yes</a:t>
            </a:r>
            <a:endParaRPr lang="en-US" dirty="0"/>
          </a:p>
          <a:p>
            <a:pPr marL="285750" indent="-228600">
              <a:lnSpc>
                <a:spcPct val="90000"/>
              </a:lnSpc>
              <a:spcAft>
                <a:spcPts val="600"/>
              </a:spcAft>
              <a:buFont typeface="Arial" panose="020B0604020202020204" pitchFamily="34" charset="0"/>
              <a:buChar char="•"/>
            </a:pPr>
            <a:r>
              <a:rPr lang="en-US" dirty="0"/>
              <a:t>True Negative:        Predict </a:t>
            </a:r>
            <a:r>
              <a:rPr lang="en-US" i="1" dirty="0"/>
              <a:t>No</a:t>
            </a:r>
            <a:r>
              <a:rPr lang="en-US" dirty="0"/>
              <a:t>/Actual </a:t>
            </a:r>
            <a:r>
              <a:rPr lang="en-US" i="1" dirty="0"/>
              <a:t>No</a:t>
            </a:r>
            <a:endParaRPr lang="en-US" dirty="0"/>
          </a:p>
          <a:p>
            <a:pPr marL="285750" indent="-228600">
              <a:lnSpc>
                <a:spcPct val="90000"/>
              </a:lnSpc>
              <a:spcAft>
                <a:spcPts val="600"/>
              </a:spcAft>
              <a:buFont typeface="Arial" panose="020B0604020202020204" pitchFamily="34" charset="0"/>
              <a:buChar char="•"/>
            </a:pPr>
            <a:r>
              <a:rPr lang="en-US" dirty="0"/>
              <a:t>False Positive:        Predict </a:t>
            </a:r>
            <a:r>
              <a:rPr lang="en-US" i="1" dirty="0"/>
              <a:t>Yes</a:t>
            </a:r>
            <a:r>
              <a:rPr lang="en-US" dirty="0"/>
              <a:t>/Actual </a:t>
            </a:r>
            <a:r>
              <a:rPr lang="en-US" i="1" dirty="0"/>
              <a:t>No</a:t>
            </a:r>
          </a:p>
        </p:txBody>
      </p:sp>
      <p:graphicFrame>
        <p:nvGraphicFramePr>
          <p:cNvPr id="5" name="Content Placeholder 4">
            <a:extLst>
              <a:ext uri="{FF2B5EF4-FFF2-40B4-BE49-F238E27FC236}">
                <a16:creationId xmlns:a16="http://schemas.microsoft.com/office/drawing/2014/main" id="{8D8FD317-8BDE-4EC2-B521-97A47C25EBA8}"/>
              </a:ext>
            </a:extLst>
          </p:cNvPr>
          <p:cNvGraphicFramePr>
            <a:graphicFrameLocks noGrp="1"/>
          </p:cNvGraphicFramePr>
          <p:nvPr>
            <p:ph idx="1"/>
            <p:extLst>
              <p:ext uri="{D42A27DB-BD31-4B8C-83A1-F6EECF244321}">
                <p14:modId xmlns:p14="http://schemas.microsoft.com/office/powerpoint/2010/main" val="1469253988"/>
              </p:ext>
            </p:extLst>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993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B3E723-5C83-4E28-8523-2C59E921229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1094" y="779030"/>
            <a:ext cx="4197222" cy="2650375"/>
          </a:xfrm>
          <a:prstGeom prst="rect">
            <a:avLst/>
          </a:prstGeom>
          <a:noFill/>
        </p:spPr>
      </p:pic>
      <p:pic>
        <p:nvPicPr>
          <p:cNvPr id="6" name="Picture 5">
            <a:extLst>
              <a:ext uri="{FF2B5EF4-FFF2-40B4-BE49-F238E27FC236}">
                <a16:creationId xmlns:a16="http://schemas.microsoft.com/office/drawing/2014/main" id="{BA885855-6A18-4E82-8BA3-34C22E9EF9F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80543" y="3979895"/>
            <a:ext cx="4197221" cy="2650375"/>
          </a:xfrm>
          <a:prstGeom prst="rect">
            <a:avLst/>
          </a:prstGeom>
          <a:noFill/>
        </p:spPr>
      </p:pic>
      <p:sp>
        <p:nvSpPr>
          <p:cNvPr id="17"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1514796-D30A-41A5-BCED-15209876920A}"/>
              </a:ext>
            </a:extLst>
          </p:cNvPr>
          <p:cNvSpPr>
            <a:spLocks noGrp="1"/>
          </p:cNvSpPr>
          <p:nvPr>
            <p:ph type="title"/>
          </p:nvPr>
        </p:nvSpPr>
        <p:spPr>
          <a:xfrm>
            <a:off x="5274264" y="727694"/>
            <a:ext cx="5777305" cy="660945"/>
          </a:xfrm>
        </p:spPr>
        <p:txBody>
          <a:bodyPr>
            <a:normAutofit fontScale="90000"/>
          </a:bodyPr>
          <a:lstStyle/>
          <a:p>
            <a:r>
              <a:rPr lang="en-GB" sz="5400" dirty="0"/>
              <a:t>Other models tested</a:t>
            </a:r>
          </a:p>
        </p:txBody>
      </p:sp>
      <p:sp>
        <p:nvSpPr>
          <p:cNvPr id="3" name="Content Placeholder 2">
            <a:extLst>
              <a:ext uri="{FF2B5EF4-FFF2-40B4-BE49-F238E27FC236}">
                <a16:creationId xmlns:a16="http://schemas.microsoft.com/office/drawing/2014/main" id="{70319BCC-79DA-45A2-9671-07EFA9A6EEBE}"/>
              </a:ext>
            </a:extLst>
          </p:cNvPr>
          <p:cNvSpPr>
            <a:spLocks noGrp="1"/>
          </p:cNvSpPr>
          <p:nvPr>
            <p:ph idx="1"/>
          </p:nvPr>
        </p:nvSpPr>
        <p:spPr>
          <a:xfrm>
            <a:off x="5117134" y="2254927"/>
            <a:ext cx="6264039" cy="3886099"/>
          </a:xfrm>
        </p:spPr>
        <p:txBody>
          <a:bodyPr anchor="t">
            <a:normAutofit lnSpcReduction="10000"/>
          </a:bodyPr>
          <a:lstStyle/>
          <a:p>
            <a:r>
              <a:rPr lang="en-GB" sz="2400" dirty="0"/>
              <a:t>The maximum value we get on the validation set is 67.35%. </a:t>
            </a:r>
          </a:p>
          <a:p>
            <a:pPr>
              <a:buFont typeface="Wingdings" panose="05000000000000000000" pitchFamily="2" charset="2"/>
              <a:buChar char="ü"/>
            </a:pPr>
            <a:r>
              <a:rPr lang="en-GB" sz="2400" dirty="0"/>
              <a:t>From the plot of accuracy, we can see that the model could probably be trained a little more as the trend for accuracy on both datasets is still rising for the last few epochs</a:t>
            </a:r>
          </a:p>
          <a:p>
            <a:pPr>
              <a:buFont typeface="Wingdings" panose="05000000000000000000" pitchFamily="2" charset="2"/>
              <a:buChar char="ü"/>
            </a:pPr>
            <a:r>
              <a:rPr lang="en-GB" sz="2400" dirty="0"/>
              <a:t>From the plot of loss, we can see that the model has comparable performance on both train and validation datasets. From this plot we can see if there is overfitting. In this case seems to be a good fit.</a:t>
            </a:r>
          </a:p>
        </p:txBody>
      </p:sp>
      <p:sp>
        <p:nvSpPr>
          <p:cNvPr id="9" name="Rectangle 8">
            <a:extLst>
              <a:ext uri="{FF2B5EF4-FFF2-40B4-BE49-F238E27FC236}">
                <a16:creationId xmlns:a16="http://schemas.microsoft.com/office/drawing/2014/main" id="{4B3B10BB-6947-4E90-83B9-C167B70AA62E}"/>
              </a:ext>
            </a:extLst>
          </p:cNvPr>
          <p:cNvSpPr/>
          <p:nvPr/>
        </p:nvSpPr>
        <p:spPr>
          <a:xfrm>
            <a:off x="233777" y="184034"/>
            <a:ext cx="4742251" cy="646331"/>
          </a:xfrm>
          <a:prstGeom prst="rect">
            <a:avLst/>
          </a:prstGeom>
        </p:spPr>
        <p:txBody>
          <a:bodyPr wrap="square">
            <a:spAutoFit/>
          </a:bodyPr>
          <a:lstStyle/>
          <a:p>
            <a:r>
              <a:rPr lang="en-GB" dirty="0">
                <a:effectLst>
                  <a:outerShdw blurRad="38100" dist="38100" dir="2700000" algn="tl">
                    <a:srgbClr val="000000">
                      <a:alpha val="43137"/>
                    </a:srgbClr>
                  </a:outerShdw>
                </a:effectLst>
                <a:latin typeface="+mj-lt"/>
              </a:rPr>
              <a:t>A plot of accuracy on the training and validation datasets over training epochs.</a:t>
            </a:r>
          </a:p>
        </p:txBody>
      </p:sp>
      <p:sp>
        <p:nvSpPr>
          <p:cNvPr id="10" name="Rectangle 9">
            <a:extLst>
              <a:ext uri="{FF2B5EF4-FFF2-40B4-BE49-F238E27FC236}">
                <a16:creationId xmlns:a16="http://schemas.microsoft.com/office/drawing/2014/main" id="{EBC8DF14-F6D9-4450-B835-59D356EBB38B}"/>
              </a:ext>
            </a:extLst>
          </p:cNvPr>
          <p:cNvSpPr/>
          <p:nvPr/>
        </p:nvSpPr>
        <p:spPr>
          <a:xfrm>
            <a:off x="323440" y="3378069"/>
            <a:ext cx="4197221" cy="646331"/>
          </a:xfrm>
          <a:prstGeom prst="rect">
            <a:avLst/>
          </a:prstGeom>
        </p:spPr>
        <p:txBody>
          <a:bodyPr wrap="square">
            <a:spAutoFit/>
          </a:bodyPr>
          <a:lstStyle/>
          <a:p>
            <a:r>
              <a:rPr lang="en-GB" dirty="0">
                <a:effectLst>
                  <a:outerShdw blurRad="38100" dist="38100" dir="2700000" algn="tl">
                    <a:srgbClr val="000000">
                      <a:alpha val="43137"/>
                    </a:srgbClr>
                  </a:outerShdw>
                </a:effectLst>
                <a:latin typeface="+mj-lt"/>
              </a:rPr>
              <a:t>A plot of loss on the training and validation datasets over training epochs.</a:t>
            </a:r>
          </a:p>
        </p:txBody>
      </p:sp>
      <p:sp>
        <p:nvSpPr>
          <p:cNvPr id="14" name="TextBox 13">
            <a:extLst>
              <a:ext uri="{FF2B5EF4-FFF2-40B4-BE49-F238E27FC236}">
                <a16:creationId xmlns:a16="http://schemas.microsoft.com/office/drawing/2014/main" id="{29654C2D-0763-4BCF-BB4B-9E9C3CA827FC}"/>
              </a:ext>
            </a:extLst>
          </p:cNvPr>
          <p:cNvSpPr txBox="1"/>
          <p:nvPr/>
        </p:nvSpPr>
        <p:spPr>
          <a:xfrm>
            <a:off x="5616440" y="1413917"/>
            <a:ext cx="3500927" cy="369332"/>
          </a:xfrm>
          <a:prstGeom prst="rect">
            <a:avLst/>
          </a:prstGeom>
          <a:noFill/>
        </p:spPr>
        <p:txBody>
          <a:bodyPr wrap="square" rtlCol="0">
            <a:spAutoFit/>
          </a:bodyPr>
          <a:lstStyle/>
          <a:p>
            <a:r>
              <a:rPr lang="en-GB" u="sng" dirty="0"/>
              <a:t>Recurrent Neural Networks </a:t>
            </a:r>
          </a:p>
        </p:txBody>
      </p:sp>
    </p:spTree>
    <p:extLst>
      <p:ext uri="{BB962C8B-B14F-4D97-AF65-F5344CB8AC3E}">
        <p14:creationId xmlns:p14="http://schemas.microsoft.com/office/powerpoint/2010/main" val="232091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8C893D-7D0D-4A46-BC08-008E08E261C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Summary</a:t>
            </a:r>
            <a:endParaRPr lang="el-GR" sz="4000">
              <a:solidFill>
                <a:srgbClr val="FFFFFF"/>
              </a:solidFill>
            </a:endParaRPr>
          </a:p>
        </p:txBody>
      </p:sp>
      <p:sp>
        <p:nvSpPr>
          <p:cNvPr id="3" name="Content Placeholder 2">
            <a:extLst>
              <a:ext uri="{FF2B5EF4-FFF2-40B4-BE49-F238E27FC236}">
                <a16:creationId xmlns:a16="http://schemas.microsoft.com/office/drawing/2014/main" id="{A8E63606-E297-45E7-AA94-AD9EBA49B388}"/>
              </a:ext>
            </a:extLst>
          </p:cNvPr>
          <p:cNvSpPr>
            <a:spLocks noGrp="1"/>
          </p:cNvSpPr>
          <p:nvPr>
            <p:ph idx="1"/>
          </p:nvPr>
        </p:nvSpPr>
        <p:spPr>
          <a:xfrm>
            <a:off x="1179226" y="3092970"/>
            <a:ext cx="9833548" cy="2693976"/>
          </a:xfrm>
        </p:spPr>
        <p:txBody>
          <a:bodyPr>
            <a:normAutofit/>
          </a:bodyPr>
          <a:lstStyle/>
          <a:p>
            <a:r>
              <a:rPr lang="en-US" sz="1700" dirty="0">
                <a:solidFill>
                  <a:srgbClr val="000000"/>
                </a:solidFill>
              </a:rPr>
              <a:t>The models and the main parameters that we have used in order to produce reliable results are as following:</a:t>
            </a:r>
            <a:endParaRPr lang="el-GR" sz="1700" dirty="0">
              <a:solidFill>
                <a:srgbClr val="000000"/>
              </a:solidFill>
            </a:endParaRPr>
          </a:p>
          <a:p>
            <a:pPr lvl="0"/>
            <a:r>
              <a:rPr lang="en-US" sz="1700" dirty="0">
                <a:solidFill>
                  <a:srgbClr val="000000"/>
                </a:solidFill>
              </a:rPr>
              <a:t>Chewing Damage</a:t>
            </a:r>
            <a:endParaRPr lang="el-GR" sz="1700" dirty="0">
              <a:solidFill>
                <a:srgbClr val="000000"/>
              </a:solidFill>
            </a:endParaRPr>
          </a:p>
          <a:p>
            <a:pPr lvl="1"/>
            <a:r>
              <a:rPr lang="en-US" sz="1700" dirty="0">
                <a:solidFill>
                  <a:srgbClr val="000000"/>
                </a:solidFill>
              </a:rPr>
              <a:t>Binary Logistic Regression</a:t>
            </a:r>
            <a:endParaRPr lang="el-GR" sz="1700" dirty="0">
              <a:solidFill>
                <a:srgbClr val="000000"/>
              </a:solidFill>
            </a:endParaRPr>
          </a:p>
          <a:p>
            <a:pPr lvl="1"/>
            <a:r>
              <a:rPr lang="en-US" sz="1700" dirty="0">
                <a:solidFill>
                  <a:srgbClr val="000000"/>
                </a:solidFill>
              </a:rPr>
              <a:t>Threshold = 0.3</a:t>
            </a:r>
          </a:p>
          <a:p>
            <a:pPr lvl="1"/>
            <a:r>
              <a:rPr lang="en-GB" sz="1700" dirty="0">
                <a:solidFill>
                  <a:srgbClr val="000000"/>
                </a:solidFill>
              </a:rPr>
              <a:t>Multilayer Perceptions </a:t>
            </a:r>
          </a:p>
          <a:p>
            <a:pPr lvl="1"/>
            <a:r>
              <a:rPr lang="en-GB" sz="1700" dirty="0">
                <a:solidFill>
                  <a:srgbClr val="000000"/>
                </a:solidFill>
              </a:rPr>
              <a:t>Recurrent Neural Networks </a:t>
            </a:r>
          </a:p>
          <a:p>
            <a:pPr marL="457200" lvl="1" indent="0">
              <a:buNone/>
            </a:pPr>
            <a:r>
              <a:rPr lang="en-GB" sz="1700" dirty="0">
                <a:solidFill>
                  <a:srgbClr val="000000"/>
                </a:solidFill>
              </a:rPr>
              <a:t>We conclude that the results of logistic regression are approximately the same as in </a:t>
            </a:r>
            <a:r>
              <a:rPr lang="en-GB" sz="1700" dirty="0" err="1">
                <a:solidFill>
                  <a:srgbClr val="000000"/>
                </a:solidFill>
              </a:rPr>
              <a:t>Rnn</a:t>
            </a:r>
            <a:r>
              <a:rPr lang="en-GB" sz="1700" dirty="0">
                <a:solidFill>
                  <a:srgbClr val="000000"/>
                </a:solidFill>
              </a:rPr>
              <a:t>. So, we choose the simplest model (this mindset exists in all companies) which is Logistic Regression.</a:t>
            </a:r>
          </a:p>
          <a:p>
            <a:pPr lvl="1"/>
            <a:endParaRPr lang="el-GR" sz="1700" dirty="0">
              <a:solidFill>
                <a:srgbClr val="000000"/>
              </a:solidFill>
            </a:endParaRPr>
          </a:p>
          <a:p>
            <a:endParaRPr lang="el-GR" sz="1700" dirty="0">
              <a:solidFill>
                <a:srgbClr val="000000"/>
              </a:solidFill>
            </a:endParaRPr>
          </a:p>
        </p:txBody>
      </p:sp>
    </p:spTree>
    <p:extLst>
      <p:ext uri="{BB962C8B-B14F-4D97-AF65-F5344CB8AC3E}">
        <p14:creationId xmlns:p14="http://schemas.microsoft.com/office/powerpoint/2010/main" val="3895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da-DK" b="1">
                <a:solidFill>
                  <a:srgbClr val="FFFFFF"/>
                </a:solidFill>
              </a:rPr>
              <a:t>Agenda</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da-DK" sz="2400" dirty="0">
              <a:solidFill>
                <a:srgbClr val="000000"/>
              </a:solidFill>
            </a:endParaRPr>
          </a:p>
          <a:p>
            <a:r>
              <a:rPr lang="da-DK" sz="2400" dirty="0">
                <a:solidFill>
                  <a:srgbClr val="000000"/>
                </a:solidFill>
              </a:rPr>
              <a:t>Business Objective</a:t>
            </a:r>
          </a:p>
          <a:p>
            <a:r>
              <a:rPr lang="da-DK" sz="2400" dirty="0">
                <a:solidFill>
                  <a:srgbClr val="000000"/>
                </a:solidFill>
              </a:rPr>
              <a:t>Data</a:t>
            </a:r>
          </a:p>
          <a:p>
            <a:r>
              <a:rPr lang="da-DK" sz="2400" dirty="0">
                <a:solidFill>
                  <a:srgbClr val="000000"/>
                </a:solidFill>
              </a:rPr>
              <a:t>Individual Model Specifications</a:t>
            </a:r>
          </a:p>
          <a:p>
            <a:pPr lvl="1"/>
            <a:r>
              <a:rPr lang="en-US" dirty="0">
                <a:solidFill>
                  <a:srgbClr val="000000"/>
                </a:solidFill>
              </a:rPr>
              <a:t>Chewing Damage (</a:t>
            </a:r>
            <a:r>
              <a:rPr lang="en-US" dirty="0" err="1">
                <a:solidFill>
                  <a:srgbClr val="000000"/>
                </a:solidFill>
              </a:rPr>
              <a:t>Tyggeskade</a:t>
            </a:r>
            <a:r>
              <a:rPr lang="en-US" dirty="0">
                <a:solidFill>
                  <a:srgbClr val="000000"/>
                </a:solidFill>
              </a:rPr>
              <a:t>)</a:t>
            </a:r>
            <a:endParaRPr lang="el-GR" dirty="0">
              <a:solidFill>
                <a:srgbClr val="000000"/>
              </a:solidFill>
            </a:endParaRPr>
          </a:p>
          <a:p>
            <a:pPr lvl="1"/>
            <a:r>
              <a:rPr lang="en-US" dirty="0">
                <a:solidFill>
                  <a:srgbClr val="000000"/>
                </a:solidFill>
              </a:rPr>
              <a:t>Disease (</a:t>
            </a:r>
            <a:r>
              <a:rPr lang="en-US" dirty="0" err="1">
                <a:solidFill>
                  <a:srgbClr val="000000"/>
                </a:solidFill>
              </a:rPr>
              <a:t>Sygdom</a:t>
            </a:r>
            <a:r>
              <a:rPr lang="en-US" dirty="0">
                <a:solidFill>
                  <a:srgbClr val="000000"/>
                </a:solidFill>
              </a:rPr>
              <a:t>)</a:t>
            </a:r>
            <a:endParaRPr lang="el-GR" dirty="0">
              <a:solidFill>
                <a:srgbClr val="000000"/>
              </a:solidFill>
            </a:endParaRPr>
          </a:p>
          <a:p>
            <a:pPr lvl="1"/>
            <a:r>
              <a:rPr lang="en-US" dirty="0">
                <a:solidFill>
                  <a:srgbClr val="000000"/>
                </a:solidFill>
              </a:rPr>
              <a:t>Critical Illness (</a:t>
            </a:r>
            <a:r>
              <a:rPr lang="en-US" dirty="0" err="1">
                <a:solidFill>
                  <a:srgbClr val="000000"/>
                </a:solidFill>
              </a:rPr>
              <a:t>Kritisk</a:t>
            </a:r>
            <a:r>
              <a:rPr lang="en-US" dirty="0">
                <a:solidFill>
                  <a:srgbClr val="000000"/>
                </a:solidFill>
              </a:rPr>
              <a:t> </a:t>
            </a:r>
            <a:r>
              <a:rPr lang="en-US" dirty="0" err="1">
                <a:solidFill>
                  <a:srgbClr val="000000"/>
                </a:solidFill>
              </a:rPr>
              <a:t>Sygdom</a:t>
            </a:r>
            <a:r>
              <a:rPr lang="en-US" dirty="0">
                <a:solidFill>
                  <a:srgbClr val="000000"/>
                </a:solidFill>
              </a:rPr>
              <a:t>)</a:t>
            </a:r>
            <a:endParaRPr lang="el-GR" dirty="0">
              <a:solidFill>
                <a:srgbClr val="000000"/>
              </a:solidFill>
            </a:endParaRPr>
          </a:p>
          <a:p>
            <a:pPr lvl="1"/>
            <a:r>
              <a:rPr lang="en-US" dirty="0">
                <a:solidFill>
                  <a:srgbClr val="000000"/>
                </a:solidFill>
              </a:rPr>
              <a:t>Extended Help (</a:t>
            </a:r>
            <a:r>
              <a:rPr lang="en-US" dirty="0" err="1">
                <a:solidFill>
                  <a:srgbClr val="000000"/>
                </a:solidFill>
              </a:rPr>
              <a:t>Udvidet</a:t>
            </a:r>
            <a:r>
              <a:rPr lang="en-US" dirty="0">
                <a:solidFill>
                  <a:srgbClr val="000000"/>
                </a:solidFill>
              </a:rPr>
              <a:t> </a:t>
            </a:r>
            <a:r>
              <a:rPr lang="en-US" dirty="0" err="1">
                <a:solidFill>
                  <a:srgbClr val="000000"/>
                </a:solidFill>
              </a:rPr>
              <a:t>hjælp</a:t>
            </a:r>
            <a:r>
              <a:rPr lang="en-US" dirty="0">
                <a:solidFill>
                  <a:srgbClr val="000000"/>
                </a:solidFill>
              </a:rPr>
              <a:t>)</a:t>
            </a:r>
            <a:endParaRPr lang="el-GR" dirty="0">
              <a:solidFill>
                <a:srgbClr val="000000"/>
              </a:solidFill>
            </a:endParaRPr>
          </a:p>
          <a:p>
            <a:pPr lvl="1"/>
            <a:r>
              <a:rPr lang="en-US" dirty="0">
                <a:solidFill>
                  <a:srgbClr val="000000"/>
                </a:solidFill>
              </a:rPr>
              <a:t>Immediate Replacement (</a:t>
            </a:r>
            <a:r>
              <a:rPr lang="en-US" dirty="0" err="1">
                <a:solidFill>
                  <a:srgbClr val="000000"/>
                </a:solidFill>
              </a:rPr>
              <a:t>Strakserstatning</a:t>
            </a:r>
            <a:r>
              <a:rPr lang="en-US" dirty="0">
                <a:solidFill>
                  <a:srgbClr val="000000"/>
                </a:solidFill>
              </a:rPr>
              <a:t>)</a:t>
            </a:r>
            <a:endParaRPr lang="el-GR" dirty="0">
              <a:solidFill>
                <a:srgbClr val="000000"/>
              </a:solidFill>
            </a:endParaRPr>
          </a:p>
        </p:txBody>
      </p:sp>
    </p:spTree>
    <p:extLst>
      <p:ext uri="{BB962C8B-B14F-4D97-AF65-F5344CB8AC3E}">
        <p14:creationId xmlns:p14="http://schemas.microsoft.com/office/powerpoint/2010/main" val="198949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da-DK" sz="4000" b="1">
                <a:solidFill>
                  <a:srgbClr val="FFFFFF"/>
                </a:solidFill>
              </a:rPr>
              <a:t>Business Objective</a:t>
            </a:r>
          </a:p>
        </p:txBody>
      </p:sp>
      <p:sp>
        <p:nvSpPr>
          <p:cNvPr id="3" name="Content Placeholder 2"/>
          <p:cNvSpPr>
            <a:spLocks noGrp="1"/>
          </p:cNvSpPr>
          <p:nvPr>
            <p:ph idx="1"/>
          </p:nvPr>
        </p:nvSpPr>
        <p:spPr>
          <a:xfrm>
            <a:off x="1179226" y="3092970"/>
            <a:ext cx="9833548" cy="2693976"/>
          </a:xfrm>
        </p:spPr>
        <p:txBody>
          <a:bodyPr>
            <a:normAutofit/>
          </a:bodyPr>
          <a:lstStyle/>
          <a:p>
            <a:r>
              <a:rPr lang="da-DK" sz="1300" dirty="0">
                <a:solidFill>
                  <a:srgbClr val="000000"/>
                </a:solidFill>
              </a:rPr>
              <a:t>Create models that provide recommendations of Accidents Products to the customers with the highest probability of purchasing them</a:t>
            </a:r>
          </a:p>
          <a:p>
            <a:r>
              <a:rPr lang="da-DK" sz="1300" dirty="0">
                <a:solidFill>
                  <a:srgbClr val="000000"/>
                </a:solidFill>
              </a:rPr>
              <a:t>Recommendations based on available customer data</a:t>
            </a:r>
          </a:p>
          <a:p>
            <a:r>
              <a:rPr lang="da-DK" sz="1300" dirty="0">
                <a:solidFill>
                  <a:srgbClr val="000000"/>
                </a:solidFill>
              </a:rPr>
              <a:t>Current default is to not offer all covers but Immediate Replacement</a:t>
            </a:r>
          </a:p>
          <a:p>
            <a:r>
              <a:rPr lang="da-DK" sz="1300" dirty="0">
                <a:solidFill>
                  <a:srgbClr val="000000"/>
                </a:solidFill>
              </a:rPr>
              <a:t>Covers include: </a:t>
            </a:r>
          </a:p>
          <a:p>
            <a:pPr lvl="1"/>
            <a:r>
              <a:rPr lang="da-DK" sz="1300" dirty="0">
                <a:solidFill>
                  <a:srgbClr val="000000"/>
                </a:solidFill>
              </a:rPr>
              <a:t>Chewing Damage (Tyggeskade)</a:t>
            </a:r>
          </a:p>
          <a:p>
            <a:pPr lvl="1"/>
            <a:r>
              <a:rPr lang="da-DK" sz="1300" dirty="0">
                <a:solidFill>
                  <a:srgbClr val="000000"/>
                </a:solidFill>
              </a:rPr>
              <a:t>Disease (Sygdom)</a:t>
            </a:r>
          </a:p>
          <a:p>
            <a:pPr lvl="1"/>
            <a:r>
              <a:rPr lang="da-DK" sz="1300" dirty="0">
                <a:solidFill>
                  <a:srgbClr val="000000"/>
                </a:solidFill>
              </a:rPr>
              <a:t>Critical Illness (Kritisk Sygdom)</a:t>
            </a:r>
          </a:p>
          <a:p>
            <a:pPr lvl="1"/>
            <a:r>
              <a:rPr lang="da-DK" sz="1300" dirty="0">
                <a:solidFill>
                  <a:srgbClr val="000000"/>
                </a:solidFill>
              </a:rPr>
              <a:t>Extended Help (Udvidet hjælp)</a:t>
            </a:r>
          </a:p>
          <a:p>
            <a:pPr lvl="1"/>
            <a:r>
              <a:rPr lang="da-DK" sz="1300" dirty="0">
                <a:solidFill>
                  <a:srgbClr val="000000"/>
                </a:solidFill>
              </a:rPr>
              <a:t>Immediate Replacement (Strakserstatning)</a:t>
            </a:r>
          </a:p>
        </p:txBody>
      </p:sp>
    </p:spTree>
    <p:extLst>
      <p:ext uri="{BB962C8B-B14F-4D97-AF65-F5344CB8AC3E}">
        <p14:creationId xmlns:p14="http://schemas.microsoft.com/office/powerpoint/2010/main" val="164121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9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010" name="Title 1"/>
          <p:cNvSpPr>
            <a:spLocks noGrp="1"/>
          </p:cNvSpPr>
          <p:nvPr>
            <p:ph type="title"/>
          </p:nvPr>
        </p:nvSpPr>
        <p:spPr>
          <a:xfrm>
            <a:off x="958506" y="800392"/>
            <a:ext cx="10264697" cy="1212102"/>
          </a:xfrm>
        </p:spPr>
        <p:txBody>
          <a:bodyPr>
            <a:normAutofit/>
          </a:bodyPr>
          <a:lstStyle/>
          <a:p>
            <a:r>
              <a:rPr lang="da-DK" altLang="da-DK" sz="4000" b="1">
                <a:solidFill>
                  <a:srgbClr val="FFFFFF"/>
                </a:solidFill>
              </a:rPr>
              <a:t>Utilized Data Set</a:t>
            </a:r>
          </a:p>
        </p:txBody>
      </p:sp>
      <p:sp>
        <p:nvSpPr>
          <p:cNvPr id="9" name="Content Placeholder 2"/>
          <p:cNvSpPr>
            <a:spLocks noGrp="1"/>
          </p:cNvSpPr>
          <p:nvPr>
            <p:ph idx="1"/>
          </p:nvPr>
        </p:nvSpPr>
        <p:spPr>
          <a:xfrm>
            <a:off x="1367624" y="2490436"/>
            <a:ext cx="9708995" cy="3567173"/>
          </a:xfrm>
        </p:spPr>
        <p:txBody>
          <a:bodyPr anchor="ctr">
            <a:normAutofit/>
          </a:bodyPr>
          <a:lstStyle/>
          <a:p>
            <a:r>
              <a:rPr lang="da-DK" sz="2400"/>
              <a:t>Test Data</a:t>
            </a:r>
          </a:p>
          <a:p>
            <a:pPr lvl="1"/>
            <a:r>
              <a:rPr lang="en-US" dirty="0"/>
              <a:t>48,620 observations</a:t>
            </a:r>
            <a:endParaRPr lang="da-DK" dirty="0"/>
          </a:p>
          <a:p>
            <a:pPr lvl="1"/>
            <a:r>
              <a:rPr lang="da-DK" dirty="0"/>
              <a:t>80% of the data was randomly selected for the training data set – 38,896 observations</a:t>
            </a:r>
          </a:p>
          <a:p>
            <a:pPr lvl="1"/>
            <a:r>
              <a:rPr lang="da-DK" dirty="0"/>
              <a:t>Remaining 20% of the data was set aside for the testing – 9,724 observations</a:t>
            </a:r>
          </a:p>
          <a:p>
            <a:pPr lvl="1"/>
            <a:r>
              <a:rPr lang="da-DK" dirty="0"/>
              <a:t>For the validation of the models, the ten cycles of train and test datasets determination has been used (cross-validation)</a:t>
            </a:r>
          </a:p>
        </p:txBody>
      </p:sp>
      <p:sp>
        <p:nvSpPr>
          <p:cNvPr id="43012" name="Slide Number Placeholder 4"/>
          <p:cNvSpPr>
            <a:spLocks noGrp="1"/>
          </p:cNvSpPr>
          <p:nvPr>
            <p:ph type="sldNum" sz="quarter" idx="12"/>
          </p:nvPr>
        </p:nvSpPr>
        <p:spPr>
          <a:xfrm>
            <a:off x="10707624" y="6382512"/>
            <a:ext cx="685800" cy="320040"/>
          </a:xfrm>
        </p:spPr>
        <p:txBody>
          <a:bodyPr>
            <a:norm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spcAft>
                <a:spcPts val="600"/>
              </a:spcAft>
            </a:pPr>
            <a:fld id="{3B3F6E49-EB36-4E44-A9D3-6C68C999F50B}" type="slidenum">
              <a:rPr lang="sv-SE" altLang="da-DK" sz="1000"/>
              <a:pPr>
                <a:spcAft>
                  <a:spcPts val="600"/>
                </a:spcAft>
              </a:pPr>
              <a:t>4</a:t>
            </a:fld>
            <a:endParaRPr lang="sv-SE" altLang="da-DK" sz="1000"/>
          </a:p>
        </p:txBody>
      </p:sp>
    </p:spTree>
    <p:extLst>
      <p:ext uri="{BB962C8B-B14F-4D97-AF65-F5344CB8AC3E}">
        <p14:creationId xmlns:p14="http://schemas.microsoft.com/office/powerpoint/2010/main" val="322928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3FF92-42A9-490B-B2FB-7B902724CE7C}"/>
              </a:ext>
            </a:extLst>
          </p:cNvPr>
          <p:cNvSpPr>
            <a:spLocks noGrp="1"/>
          </p:cNvSpPr>
          <p:nvPr>
            <p:ph type="title"/>
          </p:nvPr>
        </p:nvSpPr>
        <p:spPr>
          <a:xfrm>
            <a:off x="841248" y="251312"/>
            <a:ext cx="10506456" cy="1010264"/>
          </a:xfrm>
        </p:spPr>
        <p:txBody>
          <a:bodyPr anchor="ctr">
            <a:normAutofit/>
          </a:bodyPr>
          <a:lstStyle/>
          <a:p>
            <a:r>
              <a:rPr lang="en-US"/>
              <a:t>Dataset properties</a:t>
            </a:r>
            <a:endParaRPr lang="el-GR"/>
          </a:p>
        </p:txBody>
      </p:sp>
      <p:sp>
        <p:nvSpPr>
          <p:cNvPr id="27" name="Rectangle 2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5">
            <a:extLst>
              <a:ext uri="{FF2B5EF4-FFF2-40B4-BE49-F238E27FC236}">
                <a16:creationId xmlns:a16="http://schemas.microsoft.com/office/drawing/2014/main" id="{2C66664B-05B6-4AC7-BE29-FE1BEF9D8C95}"/>
              </a:ext>
            </a:extLst>
          </p:cNvPr>
          <p:cNvGraphicFramePr>
            <a:graphicFrameLocks noGrp="1"/>
          </p:cNvGraphicFramePr>
          <p:nvPr>
            <p:ph idx="1"/>
            <p:extLst>
              <p:ext uri="{D42A27DB-BD31-4B8C-83A1-F6EECF244321}">
                <p14:modId xmlns:p14="http://schemas.microsoft.com/office/powerpoint/2010/main" val="975059902"/>
              </p:ext>
            </p:extLst>
          </p:nvPr>
        </p:nvGraphicFramePr>
        <p:xfrm>
          <a:off x="838200" y="1650222"/>
          <a:ext cx="10506456" cy="4584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39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6E5DF-2B49-4F91-BDA6-28D812E2C9AA}"/>
              </a:ext>
            </a:extLst>
          </p:cNvPr>
          <p:cNvSpPr>
            <a:spLocks noGrp="1"/>
          </p:cNvSpPr>
          <p:nvPr>
            <p:ph type="title"/>
          </p:nvPr>
        </p:nvSpPr>
        <p:spPr>
          <a:xfrm>
            <a:off x="841248" y="251312"/>
            <a:ext cx="10506456" cy="1010264"/>
          </a:xfrm>
        </p:spPr>
        <p:txBody>
          <a:bodyPr anchor="ctr">
            <a:normAutofit/>
          </a:bodyPr>
          <a:lstStyle/>
          <a:p>
            <a:r>
              <a:rPr lang="en-US" dirty="0"/>
              <a:t>Dataset properties</a:t>
            </a:r>
            <a:endParaRPr lang="el-GR"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44F87DF7-B525-47A8-BB63-B50D16E65DD6}"/>
              </a:ext>
            </a:extLst>
          </p:cNvPr>
          <p:cNvGraphicFramePr>
            <a:graphicFrameLocks noGrp="1"/>
          </p:cNvGraphicFramePr>
          <p:nvPr>
            <p:ph idx="1"/>
            <p:extLst>
              <p:ext uri="{D42A27DB-BD31-4B8C-83A1-F6EECF244321}">
                <p14:modId xmlns:p14="http://schemas.microsoft.com/office/powerpoint/2010/main" val="894041752"/>
              </p:ext>
            </p:extLst>
          </p:nvPr>
        </p:nvGraphicFramePr>
        <p:xfrm>
          <a:off x="838200" y="1650222"/>
          <a:ext cx="10506456" cy="4584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100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F63CA-D723-4A5D-99E7-911F3B1988D7}"/>
              </a:ext>
            </a:extLst>
          </p:cNvPr>
          <p:cNvSpPr>
            <a:spLocks noGrp="1"/>
          </p:cNvSpPr>
          <p:nvPr>
            <p:ph type="title"/>
          </p:nvPr>
        </p:nvSpPr>
        <p:spPr>
          <a:xfrm>
            <a:off x="841248" y="251312"/>
            <a:ext cx="10506456" cy="1010264"/>
          </a:xfrm>
        </p:spPr>
        <p:txBody>
          <a:bodyPr anchor="ctr">
            <a:normAutofit/>
          </a:bodyPr>
          <a:lstStyle/>
          <a:p>
            <a:r>
              <a:rPr lang="en-US"/>
              <a:t>Dataset properties</a:t>
            </a:r>
            <a:endParaRPr lang="el-GR"/>
          </a:p>
        </p:txBody>
      </p:sp>
      <p:sp>
        <p:nvSpPr>
          <p:cNvPr id="22" name="Rectangle 2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0327D3CF-0B28-417E-A066-CB55DB7C8BDE}"/>
              </a:ext>
            </a:extLst>
          </p:cNvPr>
          <p:cNvGraphicFramePr>
            <a:graphicFrameLocks noGrp="1"/>
          </p:cNvGraphicFramePr>
          <p:nvPr>
            <p:ph idx="1"/>
            <p:extLst>
              <p:ext uri="{D42A27DB-BD31-4B8C-83A1-F6EECF244321}">
                <p14:modId xmlns:p14="http://schemas.microsoft.com/office/powerpoint/2010/main" val="2612441532"/>
              </p:ext>
            </p:extLst>
          </p:nvPr>
        </p:nvGraphicFramePr>
        <p:xfrm>
          <a:off x="838200" y="1650222"/>
          <a:ext cx="10506456" cy="4584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482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90403-DDE2-4B4E-890A-EDB9370CBABD}"/>
              </a:ext>
            </a:extLst>
          </p:cNvPr>
          <p:cNvSpPr>
            <a:spLocks noGrp="1"/>
          </p:cNvSpPr>
          <p:nvPr>
            <p:ph type="title"/>
          </p:nvPr>
        </p:nvSpPr>
        <p:spPr>
          <a:xfrm>
            <a:off x="841248" y="251312"/>
            <a:ext cx="10506456" cy="1010264"/>
          </a:xfrm>
        </p:spPr>
        <p:txBody>
          <a:bodyPr anchor="ctr">
            <a:normAutofit/>
          </a:bodyPr>
          <a:lstStyle/>
          <a:p>
            <a:r>
              <a:rPr lang="en-US" dirty="0"/>
              <a:t>Dataset properties</a:t>
            </a:r>
            <a:endParaRPr lang="el-GR"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46B34BED-D216-471A-AC08-489521CA0CB0}"/>
              </a:ext>
            </a:extLst>
          </p:cNvPr>
          <p:cNvGraphicFramePr>
            <a:graphicFrameLocks noGrp="1"/>
          </p:cNvGraphicFramePr>
          <p:nvPr>
            <p:ph idx="1"/>
            <p:extLst>
              <p:ext uri="{D42A27DB-BD31-4B8C-83A1-F6EECF244321}">
                <p14:modId xmlns:p14="http://schemas.microsoft.com/office/powerpoint/2010/main" val="2980480371"/>
              </p:ext>
            </p:extLst>
          </p:nvPr>
        </p:nvGraphicFramePr>
        <p:xfrm>
          <a:off x="838200" y="1650222"/>
          <a:ext cx="10506456" cy="4584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047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D483B-7214-409C-9AE4-A54BD674A90E}"/>
              </a:ext>
            </a:extLst>
          </p:cNvPr>
          <p:cNvSpPr>
            <a:spLocks noGrp="1"/>
          </p:cNvSpPr>
          <p:nvPr>
            <p:ph type="title"/>
          </p:nvPr>
        </p:nvSpPr>
        <p:spPr>
          <a:xfrm>
            <a:off x="841248" y="251312"/>
            <a:ext cx="10506456" cy="1010264"/>
          </a:xfrm>
        </p:spPr>
        <p:txBody>
          <a:bodyPr anchor="ctr">
            <a:normAutofit/>
          </a:bodyPr>
          <a:lstStyle/>
          <a:p>
            <a:r>
              <a:rPr lang="en-US" dirty="0"/>
              <a:t>Dataset properties</a:t>
            </a:r>
            <a:endParaRPr lang="el-GR"/>
          </a:p>
        </p:txBody>
      </p:sp>
      <p:sp>
        <p:nvSpPr>
          <p:cNvPr id="32" name="Rectangle 2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8B5BBF1E-DCD5-4951-BC29-9C6DCD629555}"/>
              </a:ext>
            </a:extLst>
          </p:cNvPr>
          <p:cNvGraphicFramePr>
            <a:graphicFrameLocks noGrp="1"/>
          </p:cNvGraphicFramePr>
          <p:nvPr>
            <p:ph idx="1"/>
            <p:extLst>
              <p:ext uri="{D42A27DB-BD31-4B8C-83A1-F6EECF244321}">
                <p14:modId xmlns:p14="http://schemas.microsoft.com/office/powerpoint/2010/main" val="1037482605"/>
              </p:ext>
            </p:extLst>
          </p:nvPr>
        </p:nvGraphicFramePr>
        <p:xfrm>
          <a:off x="838200" y="1650222"/>
          <a:ext cx="10506456" cy="4584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6959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TotalTime>
  <Words>1015</Words>
  <Application>Microsoft Office PowerPoint</Application>
  <PresentationFormat>Widescreen</PresentationFormat>
  <Paragraphs>308</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Agenda</vt:lpstr>
      <vt:lpstr>Business Objective</vt:lpstr>
      <vt:lpstr>Utilized Data Set</vt:lpstr>
      <vt:lpstr>Dataset properties</vt:lpstr>
      <vt:lpstr>Dataset properties</vt:lpstr>
      <vt:lpstr>Dataset properties</vt:lpstr>
      <vt:lpstr>Dataset properties</vt:lpstr>
      <vt:lpstr>Dataset properties</vt:lpstr>
      <vt:lpstr>Model Fitting</vt:lpstr>
      <vt:lpstr>Variables Used in the Models</vt:lpstr>
      <vt:lpstr>Chewing Damage Cover</vt:lpstr>
      <vt:lpstr>Chewing Damage Cover</vt:lpstr>
      <vt:lpstr>Chewing Damage Thresholds</vt:lpstr>
      <vt:lpstr>Offer Threshold</vt:lpstr>
      <vt:lpstr>Other models tested</vt:lpstr>
      <vt:lpstr>Chewing Damage Thresholds</vt:lpstr>
      <vt:lpstr>Other models tested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ioannakourtesi95@gmail.com</dc:creator>
  <cp:lastModifiedBy>ioannakourtesi95@gmail.com</cp:lastModifiedBy>
  <cp:revision>2</cp:revision>
  <dcterms:created xsi:type="dcterms:W3CDTF">2020-03-22T15:11:43Z</dcterms:created>
  <dcterms:modified xsi:type="dcterms:W3CDTF">2020-03-23T11:19:30Z</dcterms:modified>
</cp:coreProperties>
</file>