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19"/>
  </p:notesMasterIdLst>
  <p:handoutMasterIdLst>
    <p:handoutMasterId r:id="rId20"/>
  </p:handoutMasterIdLst>
  <p:sldIdLst>
    <p:sldId id="257" r:id="rId5"/>
    <p:sldId id="258" r:id="rId6"/>
    <p:sldId id="262" r:id="rId7"/>
    <p:sldId id="263" r:id="rId8"/>
    <p:sldId id="264" r:id="rId9"/>
    <p:sldId id="265" r:id="rId10"/>
    <p:sldId id="266" r:id="rId11"/>
    <p:sldId id="259" r:id="rId12"/>
    <p:sldId id="267" r:id="rId13"/>
    <p:sldId id="268" r:id="rId14"/>
    <p:sldId id="269" r:id="rId15"/>
    <p:sldId id="270" r:id="rId16"/>
    <p:sldId id="271" r:id="rId17"/>
    <p:sldId id="272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564" y="48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7/21/2025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7/21/2025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1351F-DBB1-4664-ADA9-83BC7CB884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5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D21E-1FEC-47E3-854A-C2D2EF5ED7B9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5C89-EAE7-47D1-BDEE-8D1A715AA845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6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B30A-EDBF-4F9A-BEC1-D702864FAC2E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9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6F29-1DC6-4216-8314-74F831669165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435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3E3D-1282-4AC8-84F6-38FCB700A834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81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63DFE-28E8-44EB-9798-24C72F8F3AE9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D983-2301-4149-A0D1-69BD8148618F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49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C9E0-48CE-4796-B993-86AE8DA8DE26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0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3C80-BD66-4AE0-A5B8-BEB09C9F8A1B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098A-8334-4779-B3FE-D502CA7E4A2B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2295-0BFA-453E-A421-4D218C0F8A37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BAAA-D74D-481F-826E-51D9FAB472ED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2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1162-FBCD-406F-89FE-ACC54FE44F61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33147-6510-4E96-817C-3BD4E2D1BA0E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7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D48B1-B903-4C03-B94B-F22888723D0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8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D073-0FA7-4C6C-88A3-F50530E85EBC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8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2017-A82E-4DD7-9B46-645B4316492C}" type="datetime1">
              <a:rPr lang="en-US" smtClean="0"/>
              <a:t>7/21/2025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70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3E752EE-11B1-430F-A7FD-E91C60CEF95D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Add a footer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47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saac-owusu-akowuah-88337667" TargetMode="External"/><Relationship Id="rId2" Type="http://schemas.openxmlformats.org/officeDocument/2006/relationships/hyperlink" Target="https://ioakowuah.wixsite.com/isaacowusuakowuah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g"/><Relationship Id="rId4" Type="http://schemas.openxmlformats.org/officeDocument/2006/relationships/hyperlink" Target="https://github.com/ioakowua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TransBorder</a:t>
            </a:r>
            <a:r>
              <a:rPr lang="en-US" dirty="0"/>
              <a:t> Freight Data </a:t>
            </a:r>
            <a:r>
              <a:rPr lang="en-US" dirty="0" smtClean="0"/>
              <a:t>Analysis.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10578558" cy="861420"/>
          </a:xfrm>
        </p:spPr>
        <p:txBody>
          <a:bodyPr/>
          <a:lstStyle/>
          <a:p>
            <a:r>
              <a:rPr lang="en-US" dirty="0"/>
              <a:t>A Deep Dive into Cross-Border Freight Trends and </a:t>
            </a:r>
            <a:r>
              <a:rPr lang="en-US" dirty="0" smtClean="0"/>
              <a:t>Recommendations.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6012" y="6019800"/>
            <a:ext cx="4038600" cy="92333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b="1" dirty="0"/>
              <a:t>Presented by: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Isaac Owusu </a:t>
            </a:r>
            <a:r>
              <a:rPr lang="en-US" dirty="0" err="1"/>
              <a:t>Akowuah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591393"/>
            <a:ext cx="10049425" cy="1161207"/>
          </a:xfrm>
        </p:spPr>
        <p:txBody>
          <a:bodyPr/>
          <a:lstStyle/>
          <a:p>
            <a:r>
              <a:rPr lang="en-US" dirty="0"/>
              <a:t>Shipping Weight by Month &amp; Country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36" y="1371600"/>
            <a:ext cx="8943975" cy="3813275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-76200"/>
            <a:ext cx="525779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Key Insights Cont’d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13007" y="5638800"/>
            <a:ext cx="7372205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Top Months for Weight Transported</a:t>
            </a:r>
            <a:r>
              <a:rPr lang="en-US" sz="1800" dirty="0"/>
              <a:t>: January and </a:t>
            </a:r>
            <a:r>
              <a:rPr lang="en-US" sz="1800" dirty="0" smtClean="0"/>
              <a:t>March</a:t>
            </a:r>
          </a:p>
          <a:p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Leading Trade Country by Weight</a:t>
            </a:r>
            <a:r>
              <a:rPr lang="en-US" sz="1800" dirty="0"/>
              <a:t>: Canada &gt; Mexico</a:t>
            </a:r>
            <a:endParaRPr lang="en-US" sz="18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14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4 USA State by Goods Value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12" y="1152983"/>
            <a:ext cx="8039271" cy="4010119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-13718"/>
            <a:ext cx="525779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Key Insights Cont’d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13007" y="5638800"/>
            <a:ext cx="7372205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Top 4 States</a:t>
            </a:r>
            <a:r>
              <a:rPr lang="en-US" sz="1800" dirty="0"/>
              <a:t>: Texas, Michigan, California, </a:t>
            </a:r>
            <a:r>
              <a:rPr lang="en-US" sz="1800" dirty="0" smtClean="0"/>
              <a:t>Illinois</a:t>
            </a:r>
          </a:p>
          <a:p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Texas led with </a:t>
            </a:r>
            <a:r>
              <a:rPr lang="en-US" sz="1800" b="1" dirty="0"/>
              <a:t>$15.8 Trillion</a:t>
            </a:r>
            <a:r>
              <a:rPr lang="en-US" sz="1800" dirty="0"/>
              <a:t> in transported goods</a:t>
            </a:r>
            <a:endParaRPr lang="en-US" sz="18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5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Approach: </a:t>
            </a:r>
            <a:r>
              <a:rPr lang="en-US" dirty="0" smtClean="0"/>
              <a:t>CRISP-DM </a:t>
            </a:r>
            <a:r>
              <a:rPr lang="en-US" dirty="0"/>
              <a:t>(Cross-Industry Standard Process for Data Mining)</a:t>
            </a:r>
          </a:p>
          <a:p>
            <a:pPr lvl="0"/>
            <a:r>
              <a:rPr lang="en-US" dirty="0"/>
              <a:t>Invest in infrastructure support for road transport: such as improving highways and border facilities.</a:t>
            </a:r>
          </a:p>
          <a:p>
            <a:pPr lvl="0"/>
            <a:r>
              <a:rPr lang="en-US" dirty="0"/>
              <a:t>Promote digital logistics tools: To increase trucking efficiency, promote the use of route optimization systems.</a:t>
            </a:r>
          </a:p>
          <a:p>
            <a:pPr lvl="0"/>
            <a:r>
              <a:rPr lang="en-US" dirty="0"/>
              <a:t>Root-cause analysis: Conduct a root-cause analysis (e.g., cost of transportation, demand decline, geopolitical disruptions).</a:t>
            </a:r>
          </a:p>
          <a:p>
            <a:pPr lvl="0"/>
            <a:r>
              <a:rPr lang="en-US" dirty="0"/>
              <a:t>Policy planning: Policy planning around these top states (Texas, Michigan, California, Illinois) to streamline trade corridors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3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Cont’d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Bottlenecks </a:t>
            </a:r>
            <a:r>
              <a:rPr lang="en-US" dirty="0"/>
              <a:t>or missed opportunities: Benchmark other states against Texas to identify bottlenecks or missed opportunities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Plan maintenance or upgrades: Plan maintenance or upgrades outside of peak months to minimize disruption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Bilateral trade and infrastructure: Focus bilateral trade and infrastructure discussions more heavily with Canada.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3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2613" y="4777380"/>
            <a:ext cx="5486400" cy="154721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Isaac Owusu </a:t>
            </a:r>
            <a:r>
              <a:rPr lang="en-US" b="1" dirty="0" err="1" smtClean="0"/>
              <a:t>Akowuah</a:t>
            </a:r>
            <a:endParaRPr lang="en-US" b="1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Data Analyst | Power BI Developer | ML Engineer</a:t>
            </a:r>
          </a:p>
          <a:p>
            <a:r>
              <a:rPr lang="en-US" dirty="0" smtClean="0">
                <a:hlinkClick r:id="rId2"/>
              </a:rPr>
              <a:t>Website</a:t>
            </a:r>
            <a:r>
              <a:rPr lang="en-US" dirty="0" smtClean="0"/>
              <a:t> | </a:t>
            </a:r>
            <a:r>
              <a:rPr lang="en-US" dirty="0" smtClean="0">
                <a:hlinkClick r:id="rId3"/>
              </a:rPr>
              <a:t>LinkedIn</a:t>
            </a:r>
            <a:r>
              <a:rPr lang="en-US" dirty="0" smtClean="0"/>
              <a:t> | </a:t>
            </a:r>
            <a:r>
              <a:rPr lang="en-US" dirty="0" err="1" smtClean="0">
                <a:hlinkClick r:id="rId4"/>
              </a:rPr>
              <a:t>GitHub</a:t>
            </a:r>
            <a:endParaRPr lang="en-US" dirty="0"/>
          </a:p>
          <a:p>
            <a:r>
              <a:rPr lang="en-US" dirty="0"/>
              <a:t>Email: ioakowuah@gmail.com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762000"/>
            <a:ext cx="6935788" cy="33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8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3025" y="1371601"/>
            <a:ext cx="8944211" cy="4876800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/>
              <a:t>Project Title</a:t>
            </a:r>
          </a:p>
          <a:p>
            <a:pPr lvl="0"/>
            <a:r>
              <a:rPr lang="en-US" sz="2400" dirty="0" smtClean="0"/>
              <a:t>Table of Content</a:t>
            </a:r>
          </a:p>
          <a:p>
            <a:pPr lvl="0"/>
            <a:r>
              <a:rPr lang="en-US" sz="2400" dirty="0" smtClean="0"/>
              <a:t>Project Overview</a:t>
            </a:r>
          </a:p>
          <a:p>
            <a:pPr lvl="0"/>
            <a:r>
              <a:rPr lang="en-US" sz="2400" dirty="0" smtClean="0"/>
              <a:t>Objectives of the Analysis</a:t>
            </a:r>
          </a:p>
          <a:p>
            <a:pPr lvl="0"/>
            <a:r>
              <a:rPr lang="en-US" sz="2400" dirty="0" smtClean="0"/>
              <a:t>Methodology</a:t>
            </a:r>
          </a:p>
          <a:p>
            <a:pPr lvl="0"/>
            <a:r>
              <a:rPr lang="en-US" sz="2400" dirty="0" smtClean="0"/>
              <a:t>Data Preprocessing Steps</a:t>
            </a:r>
          </a:p>
          <a:p>
            <a:pPr lvl="0"/>
            <a:r>
              <a:rPr lang="en-US" sz="2400" dirty="0" smtClean="0"/>
              <a:t>Dashboard Overview</a:t>
            </a:r>
          </a:p>
          <a:p>
            <a:pPr lvl="0"/>
            <a:r>
              <a:rPr lang="en-US" sz="2400" dirty="0" smtClean="0"/>
              <a:t>Key Insights</a:t>
            </a:r>
          </a:p>
          <a:p>
            <a:pPr lvl="0"/>
            <a:r>
              <a:rPr lang="en-US" sz="2400" dirty="0" smtClean="0"/>
              <a:t>Recommendations</a:t>
            </a:r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 smtClean="0"/>
          </a:p>
          <a:p>
            <a:pPr lvl="0"/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Project Title: </a:t>
            </a:r>
            <a:r>
              <a:rPr lang="en-US" dirty="0" err="1"/>
              <a:t>TransBorder</a:t>
            </a:r>
            <a:r>
              <a:rPr lang="en-US" dirty="0"/>
              <a:t>-Freight-Data-Analysis </a:t>
            </a:r>
            <a:r>
              <a:rPr lang="en-US" dirty="0" smtClean="0"/>
              <a:t>Report</a:t>
            </a:r>
          </a:p>
          <a:p>
            <a:pPr lvl="0"/>
            <a:r>
              <a:rPr lang="en-US" dirty="0" smtClean="0"/>
              <a:t>Tool </a:t>
            </a:r>
            <a:r>
              <a:rPr lang="en-US" dirty="0"/>
              <a:t>Used: Microsoft Power </a:t>
            </a:r>
            <a:r>
              <a:rPr lang="en-US" dirty="0" smtClean="0"/>
              <a:t>BI</a:t>
            </a:r>
          </a:p>
          <a:p>
            <a:pPr lvl="0"/>
            <a:r>
              <a:rPr lang="en-US" dirty="0" smtClean="0"/>
              <a:t>Dataset </a:t>
            </a:r>
            <a:r>
              <a:rPr lang="en-US" dirty="0"/>
              <a:t>Source: Bureau of Transportation Statistics (BTS</a:t>
            </a:r>
            <a:r>
              <a:rPr lang="en-US" dirty="0" smtClean="0"/>
              <a:t>)</a:t>
            </a:r>
          </a:p>
          <a:p>
            <a:pPr lvl="0"/>
            <a:r>
              <a:rPr lang="en-US" dirty="0" smtClean="0"/>
              <a:t>Time </a:t>
            </a:r>
            <a:r>
              <a:rPr lang="en-US" dirty="0"/>
              <a:t>Period: Jan 2020 – Sept 2024 (missing Oct-Dec 2020)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64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Analysis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Main Questions:</a:t>
            </a:r>
          </a:p>
          <a:p>
            <a:pPr lvl="0"/>
            <a:r>
              <a:rPr lang="en-US" dirty="0"/>
              <a:t>What is the total value of goods transported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What </a:t>
            </a:r>
            <a:r>
              <a:rPr lang="en-US" dirty="0"/>
              <a:t>is the number of freight movements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What </a:t>
            </a:r>
            <a:r>
              <a:rPr lang="en-US" dirty="0"/>
              <a:t>is the most used transportation mode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What </a:t>
            </a:r>
            <a:r>
              <a:rPr lang="en-US" dirty="0"/>
              <a:t>are the trends in value over the years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What </a:t>
            </a:r>
            <a:r>
              <a:rPr lang="en-US" dirty="0"/>
              <a:t>are the top </a:t>
            </a:r>
            <a:r>
              <a:rPr lang="en-US" dirty="0" smtClean="0"/>
              <a:t>4 </a:t>
            </a:r>
            <a:r>
              <a:rPr lang="en-US" dirty="0"/>
              <a:t>U.S. states by </a:t>
            </a:r>
            <a:r>
              <a:rPr lang="en-US" dirty="0" smtClean="0"/>
              <a:t>Goods value?</a:t>
            </a:r>
          </a:p>
          <a:p>
            <a:pPr lvl="0"/>
            <a:r>
              <a:rPr lang="en-US" dirty="0" smtClean="0"/>
              <a:t>How </a:t>
            </a:r>
            <a:r>
              <a:rPr lang="en-US" dirty="0"/>
              <a:t>does weight vary by month and country</a:t>
            </a:r>
            <a:r>
              <a:rPr lang="en-US" dirty="0" smtClean="0"/>
              <a:t>?</a:t>
            </a:r>
          </a:p>
          <a:p>
            <a:pPr lvl="0"/>
            <a:r>
              <a:rPr lang="en-US" dirty="0" smtClean="0"/>
              <a:t>What </a:t>
            </a:r>
            <a:r>
              <a:rPr lang="en-US" dirty="0"/>
              <a:t>actionable insights can be derived?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6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Approach: </a:t>
            </a:r>
            <a:r>
              <a:rPr lang="en-US" dirty="0" smtClean="0"/>
              <a:t>CRISP-DM </a:t>
            </a:r>
            <a:r>
              <a:rPr lang="en-US" dirty="0"/>
              <a:t>(Cross-Industry Standard Process for Data Mining)</a:t>
            </a:r>
          </a:p>
          <a:p>
            <a:pPr lvl="0"/>
            <a:r>
              <a:rPr lang="en-US" dirty="0"/>
              <a:t>Business </a:t>
            </a:r>
            <a:r>
              <a:rPr lang="en-US" dirty="0" smtClean="0"/>
              <a:t>Understanding</a:t>
            </a:r>
          </a:p>
          <a:p>
            <a:pPr lvl="0"/>
            <a:r>
              <a:rPr lang="en-US" dirty="0" smtClean="0"/>
              <a:t>Data Understanding</a:t>
            </a:r>
          </a:p>
          <a:p>
            <a:pPr lvl="0"/>
            <a:r>
              <a:rPr lang="en-US" dirty="0" smtClean="0"/>
              <a:t>Data Preparation</a:t>
            </a:r>
          </a:p>
          <a:p>
            <a:pPr lvl="0"/>
            <a:r>
              <a:rPr lang="en-US" dirty="0" smtClean="0"/>
              <a:t>Modeling </a:t>
            </a:r>
            <a:r>
              <a:rPr lang="en-US" dirty="0"/>
              <a:t>&amp; </a:t>
            </a:r>
            <a:r>
              <a:rPr lang="en-US" dirty="0" smtClean="0"/>
              <a:t>Visualization</a:t>
            </a:r>
          </a:p>
          <a:p>
            <a:pPr lvl="0"/>
            <a:r>
              <a:rPr lang="en-US" dirty="0" smtClean="0"/>
              <a:t>Evaluation</a:t>
            </a:r>
          </a:p>
          <a:p>
            <a:pPr lvl="0"/>
            <a:r>
              <a:rPr lang="en-US" dirty="0" smtClean="0"/>
              <a:t>Deployment </a:t>
            </a:r>
            <a:r>
              <a:rPr lang="en-US" dirty="0"/>
              <a:t>&amp; Communication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8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Steps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Combined </a:t>
            </a:r>
            <a:r>
              <a:rPr lang="en-US" dirty="0"/>
              <a:t>all CSV files for Power BI </a:t>
            </a:r>
            <a:r>
              <a:rPr lang="en-US" dirty="0" smtClean="0"/>
              <a:t>import</a:t>
            </a:r>
          </a:p>
          <a:p>
            <a:pPr lvl="0"/>
            <a:r>
              <a:rPr lang="en-US" dirty="0" smtClean="0"/>
              <a:t>Transformed </a:t>
            </a:r>
            <a:r>
              <a:rPr lang="en-US" dirty="0"/>
              <a:t>coded categorical columns (e.g., MONTH = 1 → January</a:t>
            </a:r>
            <a:r>
              <a:rPr lang="en-US" dirty="0" smtClean="0"/>
              <a:t>)</a:t>
            </a:r>
          </a:p>
          <a:p>
            <a:r>
              <a:rPr lang="en-US" dirty="0"/>
              <a:t>Transformed data as coded in the dataset dictionary </a:t>
            </a:r>
            <a:endParaRPr lang="en-US" dirty="0" smtClean="0"/>
          </a:p>
          <a:p>
            <a:pPr lvl="0"/>
            <a:r>
              <a:rPr lang="en-US" dirty="0" smtClean="0"/>
              <a:t>Created </a:t>
            </a:r>
            <a:r>
              <a:rPr lang="en-US" dirty="0"/>
              <a:t>calculated fields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Total </a:t>
            </a:r>
            <a:r>
              <a:rPr lang="en-US" dirty="0"/>
              <a:t>Value Transported = SUM(Value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Transportations = COUNT(Transportation Mode</a:t>
            </a:r>
            <a:r>
              <a:rPr lang="en-US" dirty="0" smtClean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79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6061" y="2824018"/>
            <a:ext cx="4701142" cy="762001"/>
          </a:xfrm>
        </p:spPr>
        <p:txBody>
          <a:bodyPr/>
          <a:lstStyle/>
          <a:p>
            <a:r>
              <a:rPr lang="en-US" dirty="0"/>
              <a:t>Total Value Transported: </a:t>
            </a:r>
            <a:endParaRPr lang="en-US" dirty="0" smtClean="0"/>
          </a:p>
          <a:p>
            <a:r>
              <a:rPr lang="en-US" b="1" dirty="0" smtClean="0"/>
              <a:t>$</a:t>
            </a:r>
            <a:r>
              <a:rPr lang="en-US" b="1" dirty="0"/>
              <a:t>108.9 Trillion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012" y="3586020"/>
            <a:ext cx="2597185" cy="1237622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77203" y="2644438"/>
            <a:ext cx="4994009" cy="762001"/>
          </a:xfrm>
        </p:spPr>
        <p:txBody>
          <a:bodyPr/>
          <a:lstStyle/>
          <a:p>
            <a:r>
              <a:rPr lang="en-US" dirty="0"/>
              <a:t>Number of Freight Movements: </a:t>
            </a:r>
            <a:r>
              <a:rPr lang="en-US" b="1" dirty="0" smtClean="0"/>
              <a:t>35 </a:t>
            </a:r>
            <a:r>
              <a:rPr lang="en-US" b="1" dirty="0"/>
              <a:t>Million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722" y="3586019"/>
            <a:ext cx="2786890" cy="1193170"/>
          </a:xfrm>
        </p:spPr>
      </p:pic>
      <p:sp>
        <p:nvSpPr>
          <p:cNvPr id="7" name="TextBox 6"/>
          <p:cNvSpPr txBox="1"/>
          <p:nvPr/>
        </p:nvSpPr>
        <p:spPr>
          <a:xfrm>
            <a:off x="1276061" y="1802368"/>
            <a:ext cx="3429000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en-US" dirty="0"/>
              <a:t>Key Metrics (KPI Cards):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0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of Transportation by Value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1722450"/>
            <a:ext cx="10210801" cy="384015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77788" y="-96982"/>
            <a:ext cx="525779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Key Insights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13007" y="6019800"/>
            <a:ext cx="7372205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Truck</a:t>
            </a:r>
            <a:r>
              <a:rPr lang="en-US" sz="1800" dirty="0"/>
              <a:t> is the dominant mode for freight transportation</a:t>
            </a:r>
            <a:endParaRPr lang="en-US" sz="18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14" y="579468"/>
            <a:ext cx="9402274" cy="868332"/>
          </a:xfrm>
        </p:spPr>
        <p:txBody>
          <a:bodyPr/>
          <a:lstStyle/>
          <a:p>
            <a:r>
              <a:rPr lang="en-US" dirty="0"/>
              <a:t>Value Trends by Year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34" y="1524000"/>
            <a:ext cx="8943975" cy="3805561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-76200"/>
            <a:ext cx="5257799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Key Insights </a:t>
            </a:r>
            <a:r>
              <a:rPr lang="en-US" sz="1800" dirty="0" err="1" smtClean="0"/>
              <a:t>Cont’s</a:t>
            </a:r>
            <a:endParaRPr lang="en-US" sz="1800" dirty="0" smtClean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13007" y="5638800"/>
            <a:ext cx="7372205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2022</a:t>
            </a:r>
            <a:r>
              <a:rPr lang="en-US" sz="1800" dirty="0"/>
              <a:t> had the highest value of goods </a:t>
            </a:r>
            <a:r>
              <a:rPr lang="en-US" sz="1800" dirty="0" smtClean="0"/>
              <a:t>transported</a:t>
            </a:r>
          </a:p>
          <a:p>
            <a:endParaRPr lang="en-US" sz="1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 noticeable </a:t>
            </a:r>
            <a:r>
              <a:rPr lang="en-US" sz="1800" b="1" dirty="0"/>
              <a:t>decline</a:t>
            </a:r>
            <a:r>
              <a:rPr lang="en-US" sz="1800" dirty="0"/>
              <a:t> in 2023 and 2024</a:t>
            </a:r>
            <a:endParaRPr lang="en-US" sz="1800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427FAC-CD3A-494C-985C-09E26C5EA507}">
  <ds:schemaRefs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a4f35948-e619-41b3-aa29-22878b09cfd2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633</TotalTime>
  <Words>499</Words>
  <Application>Microsoft Office PowerPoint</Application>
  <PresentationFormat>Custom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Palatino Linotype</vt:lpstr>
      <vt:lpstr>Wingdings</vt:lpstr>
      <vt:lpstr>Wingdings 3</vt:lpstr>
      <vt:lpstr>Ion</vt:lpstr>
      <vt:lpstr>TransBorder Freight Data Analysis.</vt:lpstr>
      <vt:lpstr>Title and Content Layout with List</vt:lpstr>
      <vt:lpstr>Project Overview</vt:lpstr>
      <vt:lpstr>Objectives of the Analysis</vt:lpstr>
      <vt:lpstr>Methodology</vt:lpstr>
      <vt:lpstr>Data Preprocessing Steps</vt:lpstr>
      <vt:lpstr>Dashboard Overview</vt:lpstr>
      <vt:lpstr>Mode of Transportation by Value</vt:lpstr>
      <vt:lpstr>Value Trends by Year</vt:lpstr>
      <vt:lpstr>Shipping Weight by Month &amp; Country</vt:lpstr>
      <vt:lpstr>Top 4 USA State by Goods Value </vt:lpstr>
      <vt:lpstr>Recommendations</vt:lpstr>
      <vt:lpstr>Recommendations Cont’d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TransBorder Freight Data Analysis</dc:title>
  <dc:creator>Microsoft account</dc:creator>
  <cp:lastModifiedBy>Microsoft account</cp:lastModifiedBy>
  <cp:revision>9</cp:revision>
  <dcterms:created xsi:type="dcterms:W3CDTF">2025-07-21T12:05:10Z</dcterms:created>
  <dcterms:modified xsi:type="dcterms:W3CDTF">2025-07-21T22:38:29Z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