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68" r:id="rId6"/>
    <p:sldId id="269" r:id="rId7"/>
    <p:sldId id="270" r:id="rId8"/>
    <p:sldId id="271" r:id="rId9"/>
    <p:sldId id="263" r:id="rId10"/>
    <p:sldId id="272" r:id="rId11"/>
    <p:sldId id="265" r:id="rId12"/>
  </p:sldIdLst>
  <p:sldSz cx="18288000" cy="10287000"/>
  <p:notesSz cx="6858000" cy="9144000"/>
  <p:embeddedFontLst>
    <p:embeddedFont>
      <p:font typeface="Anton" panose="020B0604020202020204" charset="0"/>
      <p:regular r:id="rId14"/>
    </p:embeddedFont>
    <p:embeddedFont>
      <p:font typeface="Open Sans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2" d="100"/>
          <a:sy n="42" d="100"/>
        </p:scale>
        <p:origin x="3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49117-FFE0-4103-B48F-AFA73015D6FE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8C277-6CBF-479E-B5ED-4B9C52A6C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8C277-6CBF-479E-B5ED-4B9C52A6C8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16FA-550C-4C17-A9C4-2D0599F88346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D09AE-B521-4AB7-8E51-E11DF8A9A053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C848-156F-40C8-A42A-91D6439D9AF8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52E4-44D5-4F2A-B649-930A37B5536E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BAD3-5D2D-41FA-9E31-57F5E101B16A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D7D2C-B6C0-4363-8616-B01AB905CCA5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F051-1EA1-420A-B5C7-E7E492F3B5BF}" type="datetime1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DE9A-DDDC-4D26-8892-F08D9699BE1C}" type="datetime1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7614-9AAA-4575-A152-6FDC7E59C233}" type="datetime1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7292-8FD5-4C6F-8AD9-56C3F94E5876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1E78-66A5-4381-85E2-9FAB44083FD5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5943-973B-4D81-BADA-4E94BC6DC434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02366" y="4554754"/>
            <a:ext cx="15989576" cy="3180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791"/>
              </a:lnSpc>
            </a:pPr>
            <a:r>
              <a:rPr lang="en-US" sz="8800" dirty="0" err="1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TransBorder</a:t>
            </a:r>
            <a:r>
              <a:rPr lang="en-US" sz="8800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 Freight Data Analysis.</a:t>
            </a:r>
            <a:endParaRPr lang="en-US" sz="8800" dirty="0">
              <a:solidFill>
                <a:srgbClr val="FF445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31883" y="7835358"/>
            <a:ext cx="10893293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7"/>
              </a:lnSpc>
            </a:pPr>
            <a:r>
              <a:rPr lang="en-US" sz="2797" b="1" spc="179" dirty="0">
                <a:solidFill>
                  <a:srgbClr val="FF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Deep Dive into Cross-Border Freight Trends and </a:t>
            </a:r>
            <a:r>
              <a:rPr lang="en-US" sz="2797" b="1" spc="179" dirty="0" smtClean="0">
                <a:solidFill>
                  <a:srgbClr val="FF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Recommendations in USA, Canada AND Mexico.</a:t>
            </a:r>
            <a:endParaRPr lang="en-US" sz="2797" b="1" spc="179" dirty="0">
              <a:solidFill>
                <a:srgbClr val="FF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241813" y="8802151"/>
            <a:ext cx="3086100" cy="308610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241813" y="8440825"/>
            <a:ext cx="1191540" cy="119154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28916" y="9058516"/>
            <a:ext cx="399568" cy="39956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6241813" y="1882401"/>
            <a:ext cx="712885" cy="71288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539033" y="3636533"/>
            <a:ext cx="3438827" cy="737246"/>
            <a:chOff x="0" y="0"/>
            <a:chExt cx="1895622" cy="4064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895622" cy="406400"/>
            </a:xfrm>
            <a:custGeom>
              <a:avLst/>
              <a:gdLst/>
              <a:ahLst/>
              <a:cxnLst/>
              <a:rect l="l" t="t" r="r" b="b"/>
              <a:pathLst>
                <a:path w="1895622" h="406400">
                  <a:moveTo>
                    <a:pt x="1692422" y="0"/>
                  </a:moveTo>
                  <a:cubicBezTo>
                    <a:pt x="1804646" y="0"/>
                    <a:pt x="1895622" y="90976"/>
                    <a:pt x="1895622" y="203200"/>
                  </a:cubicBezTo>
                  <a:cubicBezTo>
                    <a:pt x="1895622" y="315424"/>
                    <a:pt x="1804646" y="406400"/>
                    <a:pt x="169242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895622" cy="454025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339249" y="3569139"/>
            <a:ext cx="3778335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sz="2454" b="1" dirty="0" smtClean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By: Isaac Owusu </a:t>
            </a:r>
            <a:r>
              <a:rPr lang="en-US" sz="2454" b="1" dirty="0" err="1" smtClean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Akowuah</a:t>
            </a:r>
            <a:endParaRPr lang="en-US" sz="2454" b="1" dirty="0" smtClean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67345" y="2473055"/>
            <a:ext cx="9396711" cy="1449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75"/>
              </a:lnSpc>
            </a:pPr>
            <a:r>
              <a:rPr lang="en-US" sz="9396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Recommendations</a:t>
            </a:r>
            <a:endParaRPr lang="en-US" sz="9396" dirty="0">
              <a:solidFill>
                <a:srgbClr val="FF445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7345" y="4378422"/>
            <a:ext cx="8405255" cy="5232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ts val="34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alpha val="8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Bottlenecks or missed opportunities: Benchmark other states against Texas to identify bottlenecks or missed opportunities.</a:t>
            </a:r>
          </a:p>
          <a:p>
            <a:pPr marL="342900" lvl="0" indent="-342900">
              <a:lnSpc>
                <a:spcPts val="34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alpha val="8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>
              <a:lnSpc>
                <a:spcPts val="34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alpha val="8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Plan maintenance or upgrades: Plan maintenance or upgrades outside of peak months to minimize disruption.</a:t>
            </a:r>
          </a:p>
          <a:p>
            <a:pPr marL="342900" lvl="0" indent="-342900">
              <a:lnSpc>
                <a:spcPts val="34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alpha val="8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>
              <a:lnSpc>
                <a:spcPts val="34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alpha val="8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Bilateral trade and infrastructure: Focus bilateral trade and infrastructure discussions more heavily with Canada.</a:t>
            </a:r>
          </a:p>
          <a:p>
            <a:pPr marL="342900" lvl="0" indent="-342900" algn="l">
              <a:lnSpc>
                <a:spcPts val="34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b="1" u="none" strike="noStrike" dirty="0">
              <a:solidFill>
                <a:schemeClr val="tx1">
                  <a:alpha val="8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712" y="2075641"/>
            <a:ext cx="8737626" cy="7910795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6222949" y="1135856"/>
            <a:ext cx="997371" cy="997371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8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85863" y="3538238"/>
            <a:ext cx="14516274" cy="3912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66"/>
              </a:lnSpc>
            </a:pPr>
            <a:r>
              <a:rPr lang="en-US" sz="25721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241813" y="8802151"/>
            <a:ext cx="3086100" cy="308610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241813" y="8440825"/>
            <a:ext cx="1191540" cy="119154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28916" y="9058516"/>
            <a:ext cx="399568" cy="39956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6402137" y="1525959"/>
            <a:ext cx="712885" cy="71288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551030" y="4349936"/>
            <a:ext cx="11381566" cy="1138156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64467" y="2185400"/>
            <a:ext cx="7072900" cy="70729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t="-24906" b="-24906"/>
              </a:stretch>
            </a:blipFill>
            <a:ln w="17145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id="13" name="Group 13"/>
          <p:cNvGrpSpPr/>
          <p:nvPr/>
        </p:nvGrpSpPr>
        <p:grpSpPr>
          <a:xfrm>
            <a:off x="9144000" y="7727421"/>
            <a:ext cx="1038609" cy="103860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81000" y="2628900"/>
            <a:ext cx="526838" cy="611602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42342" y="2053437"/>
            <a:ext cx="7038635" cy="144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75"/>
              </a:lnSpc>
            </a:pPr>
            <a:r>
              <a:rPr lang="en-US" sz="3600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Title and Content </a:t>
            </a:r>
            <a:r>
              <a:rPr lang="en-US" sz="3600" dirty="0" smtClean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Layout</a:t>
            </a:r>
            <a:endParaRPr lang="en-US" sz="3600" dirty="0">
              <a:solidFill>
                <a:srgbClr val="FF445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582863" y="4182967"/>
            <a:ext cx="6986401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/>
              <a:t>Project Title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/>
              <a:t>Table of Content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Business Questions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Key </a:t>
            </a:r>
            <a:r>
              <a:rPr lang="en-US" sz="4000" dirty="0"/>
              <a:t>Insights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/>
              <a:t>Recommendations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551030" y="4349936"/>
            <a:ext cx="11381566" cy="1138156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685919" y="1480375"/>
            <a:ext cx="7072900" cy="70729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t="-24906" b="-24906"/>
              </a:stretch>
            </a:blipFill>
            <a:ln w="17145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id="13" name="Group 13"/>
          <p:cNvGrpSpPr/>
          <p:nvPr/>
        </p:nvGrpSpPr>
        <p:grpSpPr>
          <a:xfrm>
            <a:off x="9144000" y="7727421"/>
            <a:ext cx="1038609" cy="103860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925832" y="1237498"/>
            <a:ext cx="7038635" cy="144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75"/>
              </a:lnSpc>
            </a:pPr>
            <a:r>
              <a:rPr lang="en-US" sz="3600" dirty="0" smtClean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Business Questions</a:t>
            </a:r>
            <a:endParaRPr lang="en-US" sz="3600" dirty="0">
              <a:solidFill>
                <a:srgbClr val="FF445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52400" y="2878557"/>
            <a:ext cx="1074420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/>
              <a:t>What is the total value of goods transported</a:t>
            </a:r>
            <a:r>
              <a:rPr lang="en-US" sz="4000" dirty="0" smtClean="0"/>
              <a:t>?</a:t>
            </a:r>
            <a:endParaRPr lang="en-US" sz="4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/>
              <a:t>What is the number of freight movements</a:t>
            </a:r>
            <a:r>
              <a:rPr lang="en-US" sz="4000" dirty="0" smtClean="0"/>
              <a:t>?</a:t>
            </a:r>
            <a:endParaRPr lang="en-US" sz="4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/>
              <a:t>What is the most used transportation mode</a:t>
            </a:r>
            <a:r>
              <a:rPr lang="en-US" sz="4000" dirty="0" smtClean="0"/>
              <a:t>?</a:t>
            </a:r>
            <a:endParaRPr lang="en-US" sz="4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/>
              <a:t>What are the trends in value over the years</a:t>
            </a:r>
            <a:r>
              <a:rPr lang="en-US" sz="4000" dirty="0" smtClean="0"/>
              <a:t>?</a:t>
            </a:r>
            <a:endParaRPr lang="en-US" sz="4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/>
              <a:t>What are the top 4 U.S. states by Goods value</a:t>
            </a:r>
            <a:r>
              <a:rPr lang="en-US" sz="4000" dirty="0" smtClean="0"/>
              <a:t>?</a:t>
            </a:r>
            <a:endParaRPr lang="en-US" sz="4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/>
              <a:t>How does weight vary by month and country</a:t>
            </a:r>
            <a:r>
              <a:rPr lang="en-US" sz="4000" dirty="0" smtClean="0"/>
              <a:t>?</a:t>
            </a:r>
            <a:endParaRPr lang="en-US" sz="4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/>
              <a:t>What actionable insights can be derived?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35348" y="-1752872"/>
            <a:ext cx="8549194" cy="854919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164692" y="3199642"/>
            <a:ext cx="389240" cy="38924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6370527" y="883844"/>
            <a:ext cx="12649200" cy="1207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75"/>
              </a:lnSpc>
            </a:pPr>
            <a:r>
              <a:rPr lang="en-US" sz="3200" dirty="0" smtClean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Total </a:t>
            </a:r>
            <a:r>
              <a:rPr lang="en-US" sz="3200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value of goods transported </a:t>
            </a:r>
            <a:r>
              <a:rPr lang="en-US" sz="3200" dirty="0" smtClean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and number </a:t>
            </a:r>
            <a:r>
              <a:rPr lang="en-US" sz="3200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of </a:t>
            </a:r>
            <a:r>
              <a:rPr lang="en-US" sz="3200" dirty="0" smtClean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freight </a:t>
            </a:r>
            <a:r>
              <a:rPr lang="en-US" sz="3200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movements </a:t>
            </a:r>
            <a:endParaRPr lang="en-US" sz="3200" dirty="0">
              <a:solidFill>
                <a:srgbClr val="FF445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696200" y="2917725"/>
            <a:ext cx="6442865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06"/>
              </a:lnSpc>
            </a:pPr>
            <a:r>
              <a:rPr lang="en-US" sz="2400" b="1" spc="155" dirty="0">
                <a:latin typeface="Montserrat Bold"/>
                <a:ea typeface="Montserrat Bold"/>
                <a:cs typeface="Montserrat Bold"/>
                <a:sym typeface="Montserrat Bold"/>
              </a:rPr>
              <a:t>Total Value Transported: </a:t>
            </a:r>
          </a:p>
          <a:p>
            <a:pPr>
              <a:lnSpc>
                <a:spcPts val="3406"/>
              </a:lnSpc>
            </a:pPr>
            <a:r>
              <a:rPr lang="en-US" sz="2400" b="1" spc="155" dirty="0">
                <a:latin typeface="Montserrat Bold"/>
                <a:ea typeface="Montserrat Bold"/>
                <a:cs typeface="Montserrat Bold"/>
                <a:sym typeface="Montserrat Bold"/>
              </a:rPr>
              <a:t>$108.9 Trillion</a:t>
            </a:r>
            <a:endParaRPr lang="en-US" sz="2400" b="1" spc="155" dirty="0"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grpSp>
        <p:nvGrpSpPr>
          <p:cNvPr id="28" name="Group 16"/>
          <p:cNvGrpSpPr/>
          <p:nvPr/>
        </p:nvGrpSpPr>
        <p:grpSpPr>
          <a:xfrm>
            <a:off x="11887200" y="5219660"/>
            <a:ext cx="389240" cy="389240"/>
            <a:chOff x="0" y="0"/>
            <a:chExt cx="812800" cy="812800"/>
          </a:xfrm>
        </p:grpSpPr>
        <p:sp>
          <p:nvSpPr>
            <p:cNvPr id="29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0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 dirty="0"/>
            </a:p>
          </p:txBody>
        </p:sp>
      </p:grpSp>
      <p:sp>
        <p:nvSpPr>
          <p:cNvPr id="31" name="TextBox 20"/>
          <p:cNvSpPr txBox="1"/>
          <p:nvPr/>
        </p:nvSpPr>
        <p:spPr>
          <a:xfrm>
            <a:off x="12388507" y="5044948"/>
            <a:ext cx="525509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latin typeface="Montserrat Bold" panose="020B0604020202020204" charset="0"/>
              </a:rPr>
              <a:t>Number of Freight Movements: 35 Million</a:t>
            </a:r>
            <a:endParaRPr lang="en-US" sz="2400" b="1" dirty="0">
              <a:latin typeface="Montserrat Bold" panose="020B0604020202020204" charset="0"/>
            </a:endParaRPr>
          </a:p>
        </p:txBody>
      </p:sp>
      <p:sp>
        <p:nvSpPr>
          <p:cNvPr id="35" name="Teardrop 34"/>
          <p:cNvSpPr/>
          <p:nvPr/>
        </p:nvSpPr>
        <p:spPr>
          <a:xfrm>
            <a:off x="2013427" y="4972057"/>
            <a:ext cx="3397066" cy="2893458"/>
          </a:xfrm>
          <a:prstGeom prst="teardrop">
            <a:avLst>
              <a:gd name="adj" fmla="val 20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437571" y="5770565"/>
            <a:ext cx="2775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$108.9T</a:t>
            </a:r>
            <a:endParaRPr lang="en-US" sz="6000" dirty="0"/>
          </a:p>
        </p:txBody>
      </p:sp>
      <p:sp>
        <p:nvSpPr>
          <p:cNvPr id="38" name="Teardrop 37"/>
          <p:cNvSpPr/>
          <p:nvPr/>
        </p:nvSpPr>
        <p:spPr>
          <a:xfrm>
            <a:off x="7457785" y="6735401"/>
            <a:ext cx="2901483" cy="2494434"/>
          </a:xfrm>
          <a:prstGeom prst="teardrop">
            <a:avLst>
              <a:gd name="adj" fmla="val 20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170015" y="7403850"/>
            <a:ext cx="2775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35M</a:t>
            </a:r>
            <a:endParaRPr lang="en-US" sz="6000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929482" y="194814"/>
            <a:ext cx="7038635" cy="1207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75"/>
              </a:lnSpc>
            </a:pPr>
            <a:r>
              <a:rPr lang="en-US" sz="3600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Mode of Transportation by Value</a:t>
            </a:r>
            <a:endParaRPr lang="en-US" sz="3600" dirty="0">
              <a:solidFill>
                <a:srgbClr val="FF445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906000" y="2022928"/>
            <a:ext cx="820276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/>
              <a:t>Truck is the dominant mode for freight </a:t>
            </a:r>
            <a:r>
              <a:rPr lang="en-US" sz="4000" dirty="0" smtClean="0"/>
              <a:t>transportation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The truck route of transportation has 62.32% of all the transportation routes.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The value of goods transported via the truck route is $67.86 trillion.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Railway lines follows with 13.7% having a total value of $14.92 trillion.</a:t>
            </a:r>
            <a:endParaRPr lang="en-US" sz="4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1999516"/>
            <a:ext cx="9433560" cy="7410049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6324600" y="-114300"/>
            <a:ext cx="7038635" cy="1207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75"/>
              </a:lnSpc>
            </a:pPr>
            <a:r>
              <a:rPr lang="en-US" sz="3600" dirty="0" smtClean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Trend by Year and Value</a:t>
            </a:r>
            <a:endParaRPr lang="en-US" sz="3600" dirty="0">
              <a:solidFill>
                <a:srgbClr val="FF445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304801" y="7581900"/>
            <a:ext cx="16326254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There is a gradual rise in the value of goods transported from 2020 to 2022. </a:t>
            </a:r>
            <a:endParaRPr lang="en-US" sz="4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The value of goods peaks in 2022</a:t>
            </a:r>
            <a:endParaRPr lang="en-US" sz="4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/>
              <a:t>A noticeable decline in 2023 and </a:t>
            </a:r>
            <a:r>
              <a:rPr lang="en-US" sz="4000" dirty="0" smtClean="0"/>
              <a:t>2024, from 19 trillion to 3 trillion.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09" y="1418317"/>
            <a:ext cx="14711274" cy="583892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048000" y="-114300"/>
            <a:ext cx="11963400" cy="1449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75"/>
              </a:lnSpc>
            </a:pPr>
            <a:r>
              <a:rPr lang="en-US" sz="3600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Shipping Weight by Month &amp; </a:t>
            </a:r>
            <a:r>
              <a:rPr lang="en-US" sz="3600" dirty="0" smtClean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Country (Canada and Mexico)</a:t>
            </a:r>
            <a:endParaRPr lang="en-US" sz="3600" dirty="0">
              <a:solidFill>
                <a:srgbClr val="FF445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823312" y="7817167"/>
            <a:ext cx="154686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/>
              <a:t>Top </a:t>
            </a:r>
            <a:r>
              <a:rPr lang="en-US" sz="4000" dirty="0" smtClean="0"/>
              <a:t>2 Months </a:t>
            </a:r>
            <a:r>
              <a:rPr lang="en-US" sz="4000" dirty="0"/>
              <a:t>for Weight Transported: January and March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Overall  Canada leads as the country with huge volume of goods transported over Mexico.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960" y="1510410"/>
            <a:ext cx="14082040" cy="599529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867400" y="-200284"/>
            <a:ext cx="11963400" cy="1207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75"/>
              </a:lnSpc>
            </a:pPr>
            <a:r>
              <a:rPr lang="en-US" sz="3600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Top 4 USA State by Goods Value </a:t>
            </a:r>
            <a:endParaRPr lang="en-US" sz="3600" dirty="0">
              <a:solidFill>
                <a:srgbClr val="FF445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368983" y="7155345"/>
            <a:ext cx="15468600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Texas is the leading state where high value of goods are transported.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 smtClean="0"/>
              <a:t>Michigan, California and Illinois follows as the next top three states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4000" dirty="0"/>
              <a:t>Texas led with $15.8 Trillion in transported goods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331" y="1286631"/>
            <a:ext cx="13487399" cy="580082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67345" y="2473055"/>
            <a:ext cx="9396711" cy="1449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75"/>
              </a:lnSpc>
            </a:pPr>
            <a:r>
              <a:rPr lang="en-US" sz="9396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Recommendations</a:t>
            </a:r>
            <a:endParaRPr lang="en-US" sz="9396" dirty="0">
              <a:solidFill>
                <a:srgbClr val="FF445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7345" y="4378422"/>
            <a:ext cx="8405255" cy="5232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ts val="34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alpha val="8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Invest in infrastructure support for road transport: such as improving highways and border facilities.</a:t>
            </a:r>
          </a:p>
          <a:p>
            <a:pPr marL="342900" lvl="0" indent="-342900">
              <a:lnSpc>
                <a:spcPts val="34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alpha val="8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Promote digital logistics tools: To increase trucking efficiency, promote the use of route optimization systems.</a:t>
            </a:r>
          </a:p>
          <a:p>
            <a:pPr marL="342900" lvl="0" indent="-342900">
              <a:lnSpc>
                <a:spcPts val="34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alpha val="8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Root-cause analysis: Conduct a root-cause analysis (e.g., cost of transportation, demand decline, geopolitical disruptions).</a:t>
            </a:r>
          </a:p>
          <a:p>
            <a:pPr marL="342900" lvl="0" indent="-342900">
              <a:lnSpc>
                <a:spcPts val="34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alpha val="8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Policy planning: Policy planning around these top states (Texas, Michigan, California, Illinois) to streamline trade corridors.</a:t>
            </a:r>
          </a:p>
          <a:p>
            <a:pPr marL="342900" lvl="0" indent="-342900" algn="l">
              <a:lnSpc>
                <a:spcPts val="34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b="1" u="none" strike="noStrike" dirty="0">
              <a:solidFill>
                <a:schemeClr val="tx1">
                  <a:alpha val="8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712" y="2075641"/>
            <a:ext cx="8737626" cy="7910795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6222949" y="1135856"/>
            <a:ext cx="997371" cy="997371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451</Words>
  <Application>Microsoft Office PowerPoint</Application>
  <PresentationFormat>Custom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Anton</vt:lpstr>
      <vt:lpstr>Arial</vt:lpstr>
      <vt:lpstr>Open Sans</vt:lpstr>
      <vt:lpstr>Calibri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Red Modern Bold Data Analysis Presentation</dc:title>
  <dc:creator>HP</dc:creator>
  <cp:lastModifiedBy>Microsoft account</cp:lastModifiedBy>
  <cp:revision>13</cp:revision>
  <dcterms:created xsi:type="dcterms:W3CDTF">2006-08-16T00:00:00Z</dcterms:created>
  <dcterms:modified xsi:type="dcterms:W3CDTF">2025-08-21T14:24:03Z</dcterms:modified>
  <dc:identifier>DAGwpebpqWc</dc:identifier>
</cp:coreProperties>
</file>