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74" r:id="rId2"/>
    <p:sldId id="528" r:id="rId3"/>
    <p:sldId id="290" r:id="rId4"/>
    <p:sldId id="548" r:id="rId5"/>
    <p:sldId id="541" r:id="rId6"/>
    <p:sldId id="291" r:id="rId7"/>
    <p:sldId id="531" r:id="rId8"/>
    <p:sldId id="534" r:id="rId9"/>
    <p:sldId id="295" r:id="rId10"/>
    <p:sldId id="296" r:id="rId11"/>
    <p:sldId id="532" r:id="rId12"/>
    <p:sldId id="535" r:id="rId13"/>
    <p:sldId id="536" r:id="rId14"/>
    <p:sldId id="537" r:id="rId15"/>
    <p:sldId id="539" r:id="rId16"/>
    <p:sldId id="542" r:id="rId17"/>
    <p:sldId id="543" r:id="rId18"/>
    <p:sldId id="544" r:id="rId19"/>
    <p:sldId id="545" r:id="rId20"/>
    <p:sldId id="533" r:id="rId21"/>
    <p:sldId id="540" r:id="rId22"/>
    <p:sldId id="546" r:id="rId23"/>
    <p:sldId id="547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63775" autoAdjust="0"/>
  </p:normalViewPr>
  <p:slideViewPr>
    <p:cSldViewPr snapToGrid="0">
      <p:cViewPr varScale="1">
        <p:scale>
          <a:sx n="70" d="100"/>
          <a:sy n="70" d="100"/>
        </p:scale>
        <p:origin x="209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e08a7318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e08a7318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Cognitive services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Azure Functions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Debugging for Azure Functions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VS 2019</a:t>
            </a:r>
            <a:endParaRPr lang="en-US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 platforms, on the other hand, the bill only while the code is being executed. </a:t>
            </a:r>
          </a:p>
          <a:p>
            <a:r>
              <a:rPr lang="en-US" dirty="0"/>
              <a:t>They are designed and shine for systems that are stateless and have a finite, relatively short duration. </a:t>
            </a:r>
          </a:p>
          <a:p>
            <a:r>
              <a:rPr lang="en-US" dirty="0"/>
              <a:t>As such, billing is typically calculated based on a total invocation time. </a:t>
            </a:r>
          </a:p>
          <a:p>
            <a:r>
              <a:rPr lang="en-US" dirty="0"/>
              <a:t>This model works exceptionally well for smaller systems that may get only a few calls or invocations per day. </a:t>
            </a:r>
          </a:p>
          <a:p>
            <a:r>
              <a:rPr lang="en-US" dirty="0"/>
              <a:t>On many platforms, it's possible to run a production system that is always available completely for free. There is no such thing as idle time in the world of serverless.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19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cloud providers provide the ability to scale up or down (that is, be elastic) based on various parameters and metrics. </a:t>
            </a:r>
          </a:p>
          <a:p>
            <a:r>
              <a:rPr lang="en-US" dirty="0"/>
              <a:t>Talk to DevOps folks or engineers who run systems with autoscaling and they will tell you it's not a trivial matter and is difficult to get right.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0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Servers, real or virtual, can and do fail</a:t>
            </a:r>
            <a:r>
              <a:rPr lang="en-US"/>
              <a:t>. </a:t>
            </a:r>
          </a:p>
          <a:p>
            <a:r>
              <a:rPr lang="en-US"/>
              <a:t>Since </a:t>
            </a:r>
            <a:r>
              <a:rPr lang="en-US" dirty="0"/>
              <a:t>the hosts that run your code are now of little or no concern for you, it's a worry not worth having. </a:t>
            </a:r>
          </a:p>
          <a:p>
            <a:r>
              <a:rPr lang="en-US" dirty="0"/>
              <a:t>Just as the management of the operating system is handled for you, so too is the management of failing servers. </a:t>
            </a:r>
          </a:p>
          <a:p>
            <a:r>
              <a:rPr lang="en-US" dirty="0"/>
              <a:t>You can be guaranteed that when your application code should be invoked, it will 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760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essential difference between web frameworks and serverless frameworks is that serverless frameworks often help with the management of application code on a serverless platform.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62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4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e08a7318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e08a7318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90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e08a7318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e08a7318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Monolithic application example (Taxi app):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Multiple third parties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Complex business: payments, billings, trips etc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One single DB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long does the deployment take? Continuous deployment?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long does it take to understand a structure like this?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more scalability, multiple copies of the whole app need to be put on different machines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up to date?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153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e08a73188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e08a73188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Loosely coupled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Some microservices call other microservices - SRP (Single responsibility)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b="1"/>
              <a:t>API Gateway pattern</a:t>
            </a:r>
            <a:r>
              <a:rPr lang="en-GB"/>
              <a:t> -&gt; figures out which API to call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Technologies independant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Deployment complexity increases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e08a7318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e08a7318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Easier to test, but hard to test E2E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How to sync databases? Saga pattern -&gt; Events are triggered when the data is changed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How to manage calls to multiple services (databases)? CQRS pattern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e08a7318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e08a7318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Fault tolerance: what happens when a microservice fails? - image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many microservices does Amazon have?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e08a7318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e08a7318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2009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Fifty million deployments per year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As cloud computing has evolved, so too have the systems and services we software developers have at our disposal.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One of the most revolutionary tools in this domain is lambda functions, or more accurately, </a:t>
            </a:r>
            <a:r>
              <a:rPr lang="en-US" b="1" dirty="0"/>
              <a:t>Functions as a Service</a:t>
            </a:r>
            <a:r>
              <a:rPr lang="en-US" dirty="0"/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step beyond microservices, being able to run, manage, and deploy a single function as a different entity has pushed us into the realm of </a:t>
            </a:r>
            <a:r>
              <a:rPr lang="en-US" dirty="0" err="1"/>
              <a:t>nanoservices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people can agree on a few key attributes.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16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Arguably, this is where the term serverless came from and is at the heart of this entire movement. </a:t>
            </a:r>
          </a:p>
          <a:p>
            <a:r>
              <a:rPr lang="en-US" dirty="0"/>
              <a:t>If we look back not too long ago, we can see a time when operations teams had to purchase physical hardware, mount it in a data center, and configure it. </a:t>
            </a:r>
          </a:p>
          <a:p>
            <a:r>
              <a:rPr lang="en-US" dirty="0"/>
              <a:t>All of this was required before engineers even had the chance of deploying their software. </a:t>
            </a:r>
          </a:p>
          <a:p>
            <a:r>
              <a:rPr lang="en-US" dirty="0"/>
              <a:t>Cloud computing, of course, revolutionized this process and turned it upside down, putting individual engineers in the driver's seat. </a:t>
            </a:r>
          </a:p>
          <a:p>
            <a:r>
              <a:rPr lang="en-US" dirty="0"/>
              <a:t>With a few clicks or API calls, we could now get our very own virtual private server (VPS) in minutes rather than weeks or months. </a:t>
            </a:r>
          </a:p>
          <a:p>
            <a:r>
              <a:rPr lang="en-US" dirty="0"/>
              <a:t>While this was and is incredibly enabling, most of the work of setting up systems remained. </a:t>
            </a:r>
          </a:p>
          <a:p>
            <a:r>
              <a:rPr lang="en-US" dirty="0"/>
              <a:t>A short list of things to worry about includes the following: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Updating the operating system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Securing the operating system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Installing system packages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4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71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7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erless.com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kheath/funcs-todo-csharp" TargetMode="Externa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hyperlink" Target="http://microservices.io/" TargetMode="Externa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/>
              <a:t>Florin Olariu </a:t>
            </a:r>
          </a:p>
          <a:p>
            <a:pPr algn="ctr"/>
            <a:r>
              <a:rPr lang="en-US" dirty="0"/>
              <a:t>“Alexandru Ioan </a:t>
            </a:r>
            <a:r>
              <a:rPr lang="en-US" dirty="0" err="1"/>
              <a:t>Cuza</a:t>
            </a:r>
            <a:r>
              <a:rPr lang="en-US" dirty="0"/>
              <a:t>”, University of </a:t>
            </a:r>
            <a:r>
              <a:rPr lang="en-US" dirty="0" err="1"/>
              <a:t>Ia</a:t>
            </a:r>
            <a:r>
              <a:rPr lang="ro-RO" dirty="0"/>
              <a:t>ș</a:t>
            </a:r>
            <a:r>
              <a:rPr lang="en-US" dirty="0" err="1"/>
              <a:t>i</a:t>
            </a:r>
            <a:endParaRPr lang="en-US" dirty="0"/>
          </a:p>
          <a:p>
            <a:pPr algn="ctr"/>
            <a:r>
              <a:rPr lang="en-US" dirty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/>
              <a:t>Intro</a:t>
            </a:r>
            <a:endParaRPr dirty="0"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300" y="1038217"/>
            <a:ext cx="51054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87BB-BFA9-437C-AD09-F91B3B6F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serverless computing?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4E323-67A1-440B-8864-8FCFFEDA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87BB-BFA9-437C-AD09-F91B3B6F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serverless computing?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4E323-67A1-440B-8864-8FCFFEDA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operating systems to configure or manage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0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87BB-BFA9-437C-AD09-F91B3B6F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serverless computing?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4E323-67A1-440B-8864-8FCFFEDA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operating systems to configure or manage</a:t>
            </a:r>
          </a:p>
          <a:p>
            <a:r>
              <a:rPr lang="en-US" dirty="0"/>
              <a:t>Pay-per-invocation billing model</a:t>
            </a:r>
          </a:p>
          <a:p>
            <a:pPr marL="4000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5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87BB-BFA9-437C-AD09-F91B3B6F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serverless computing?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4E323-67A1-440B-8864-8FCFFEDA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operating systems to configure or manage</a:t>
            </a:r>
          </a:p>
          <a:p>
            <a:r>
              <a:rPr lang="en-US" dirty="0"/>
              <a:t>Pay-per-invocation billing model</a:t>
            </a:r>
          </a:p>
          <a:p>
            <a:r>
              <a:rPr lang="en-US" dirty="0"/>
              <a:t>Ability to automatically scale with usage</a:t>
            </a:r>
          </a:p>
          <a:p>
            <a:pPr marL="4000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0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87BB-BFA9-437C-AD09-F91B3B6F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serverless computing?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4E323-67A1-440B-8864-8FCFFEDA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operating systems to configure or manage</a:t>
            </a:r>
          </a:p>
          <a:p>
            <a:r>
              <a:rPr lang="en-US" dirty="0"/>
              <a:t>Pay-per-invocation billing model</a:t>
            </a:r>
          </a:p>
          <a:p>
            <a:r>
              <a:rPr lang="en-US" dirty="0"/>
              <a:t>Ability to automatically scale with usage</a:t>
            </a:r>
          </a:p>
          <a:p>
            <a:r>
              <a:rPr lang="en-US" dirty="0"/>
              <a:t>Built-in availability and fault tolerance</a:t>
            </a:r>
          </a:p>
          <a:p>
            <a:pPr marL="4000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3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D53B-B3A5-4167-807B-1F56E6B4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4FE4-021D-49B0-855C-3ED13A44B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D53B-B3A5-4167-807B-1F56E6B4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 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190D-4850-4B3A-8B97-09660C49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2219325"/>
            <a:ext cx="10296525" cy="24193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4FE4-021D-49B0-855C-3ED13A44B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0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D6ED-5DB3-426A-A2B4-3FDE530B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DB6BA-1C08-4C0A-9FA0-CB3C3A2B4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Apex </a:t>
            </a:r>
          </a:p>
          <a:p>
            <a:r>
              <a:rPr lang="en-US" dirty="0"/>
              <a:t>Serverless </a:t>
            </a:r>
          </a:p>
          <a:p>
            <a:r>
              <a:rPr lang="en-US" dirty="0" err="1"/>
              <a:t>ClaudiaJS</a:t>
            </a:r>
            <a:r>
              <a:rPr lang="en-US" dirty="0"/>
              <a:t> </a:t>
            </a:r>
          </a:p>
          <a:p>
            <a:r>
              <a:rPr lang="en-US" dirty="0"/>
              <a:t>Kappa </a:t>
            </a:r>
          </a:p>
          <a:p>
            <a:r>
              <a:rPr lang="en-US" dirty="0"/>
              <a:t>SAM (Serverless Application Model from AWS) </a:t>
            </a:r>
          </a:p>
          <a:p>
            <a:r>
              <a:rPr lang="en-US" dirty="0"/>
              <a:t>Chalice (from AWS) </a:t>
            </a:r>
          </a:p>
          <a:p>
            <a:r>
              <a:rPr lang="en-US" dirty="0"/>
              <a:t>Zappa</a:t>
            </a:r>
          </a:p>
        </p:txBody>
      </p:sp>
    </p:spTree>
    <p:extLst>
      <p:ext uri="{BB962C8B-B14F-4D97-AF65-F5344CB8AC3E}">
        <p14:creationId xmlns:p14="http://schemas.microsoft.com/office/powerpoint/2010/main" val="2850436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8647-E5DD-435F-8A96-983874CE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B8D46-7F70-458F-BD85-860FF7C81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https://serverless.com/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Intro</a:t>
            </a:r>
          </a:p>
          <a:p>
            <a:r>
              <a:rPr lang="en-US" dirty="0"/>
              <a:t>What is serverless computing?</a:t>
            </a:r>
          </a:p>
          <a:p>
            <a:r>
              <a:rPr lang="en-US" dirty="0"/>
              <a:t>Serverless frameworks</a:t>
            </a:r>
          </a:p>
          <a:p>
            <a:r>
              <a:rPr lang="en-US" dirty="0"/>
              <a:t>Demo 1</a:t>
            </a:r>
          </a:p>
          <a:p>
            <a:r>
              <a:rPr lang="en-US" dirty="0"/>
              <a:t>Demo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9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F7C4-05E3-4E79-95AB-CC12A3D1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E6B4-5C3E-4F71-8DAC-5786AC9C0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Azure  - Azure Portal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6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F7C4-05E3-4E79-95AB-CC12A3D1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E6B4-5C3E-4F71-8DAC-5786AC9C0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https://github.com/markheath/funcs-todo-csharp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EC62-7070-4811-B382-A4E4AB7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5AC1-BF3E-4B74-94C3-C89A7EF27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buSzPts val="1800"/>
            </a:pPr>
            <a:r>
              <a:rPr lang="en-GB" sz="1800" dirty="0"/>
              <a:t>Microservices</a:t>
            </a:r>
          </a:p>
          <a:p>
            <a:pPr lvl="1" indent="-342900">
              <a:buSzPts val="1800"/>
            </a:pPr>
            <a:r>
              <a:rPr lang="en-GB" sz="1800" u="sng" dirty="0">
                <a:solidFill>
                  <a:schemeClr val="hlink"/>
                </a:solidFill>
                <a:hlinkClick r:id="rId2"/>
              </a:rPr>
              <a:t>http://microservices.io/</a:t>
            </a:r>
            <a:r>
              <a:rPr lang="en-GB" sz="1800" dirty="0"/>
              <a:t> </a:t>
            </a:r>
          </a:p>
          <a:p>
            <a:pPr lvl="1" indent="-342900">
              <a:buSzPts val="1800"/>
            </a:pPr>
            <a:r>
              <a:rPr lang="en-GB" sz="1800" u="sng" dirty="0">
                <a:solidFill>
                  <a:schemeClr val="hlink"/>
                </a:solidFill>
                <a:hlinkClick r:id="rId3"/>
              </a:rPr>
              <a:t>https://martinfowler.com/articles/microservices.html</a:t>
            </a:r>
            <a:r>
              <a:rPr lang="en-GB" sz="1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8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D715-E3C5-41CB-B8A0-7EACAF2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16DE6-9142-44F0-9421-60704BB8A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676;p100">
            <a:extLst>
              <a:ext uri="{FF2B5EF4-FFF2-40B4-BE49-F238E27FC236}">
                <a16:creationId xmlns:a16="http://schemas.microsoft.com/office/drawing/2014/main" id="{9731E016-7DAD-4055-B616-BD2BFC7920B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4718" y="1882741"/>
            <a:ext cx="2672118" cy="3092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813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Thanks! </a:t>
            </a:r>
          </a:p>
          <a:p>
            <a:pPr marL="0" indent="0" algn="ctr">
              <a:buNone/>
            </a:pPr>
            <a:r>
              <a:rPr lang="en-US" sz="4800" dirty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en-US" sz="4800" dirty="0">
                <a:sym typeface="Wingdings" panose="05000000000000000000" pitchFamily="2" charset="2"/>
              </a:rPr>
              <a:t>florin.olariu@centric.eu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/>
              <a:t>Intro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9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/>
              <a:t>Intro</a:t>
            </a:r>
            <a:endParaRPr dirty="0"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888" y="152576"/>
            <a:ext cx="5522226" cy="5831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59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/>
              <a:t>Intro</a:t>
            </a:r>
            <a:endParaRPr dirty="0"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338" y="215176"/>
            <a:ext cx="5729326" cy="58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/>
              <a:t>Intro</a:t>
            </a:r>
            <a:endParaRPr dirty="0"/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296" y="1285574"/>
            <a:ext cx="6721417" cy="4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4B6E-443C-4E13-AEE3-B7BE5FB7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5688E-3397-459B-8C41-C5A63208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2" y="1328273"/>
            <a:ext cx="9593589" cy="47635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22CEC-C029-4DB9-8663-1D807B0C8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1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004" y="985225"/>
            <a:ext cx="7583983" cy="5049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/>
              <a:t>Intro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748</Words>
  <Application>Microsoft Office PowerPoint</Application>
  <PresentationFormat>Widescreen</PresentationFormat>
  <Paragraphs>127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Introduction to .NET</vt:lpstr>
      <vt:lpstr>Agenda</vt:lpstr>
      <vt:lpstr>Demo</vt:lpstr>
      <vt:lpstr>Intro</vt:lpstr>
      <vt:lpstr>Intro</vt:lpstr>
      <vt:lpstr>Intro</vt:lpstr>
      <vt:lpstr>Intro</vt:lpstr>
      <vt:lpstr>Intro</vt:lpstr>
      <vt:lpstr>Intro</vt:lpstr>
      <vt:lpstr>Intro</vt:lpstr>
      <vt:lpstr>What is serverless computing?</vt:lpstr>
      <vt:lpstr>What is serverless computing?</vt:lpstr>
      <vt:lpstr>What is serverless computing?</vt:lpstr>
      <vt:lpstr>What is serverless computing?</vt:lpstr>
      <vt:lpstr>What is serverless computing?</vt:lpstr>
      <vt:lpstr>Serverless frameworks</vt:lpstr>
      <vt:lpstr>Serverless frameworks</vt:lpstr>
      <vt:lpstr>Serverless frameworks</vt:lpstr>
      <vt:lpstr>Serverless frameworks</vt:lpstr>
      <vt:lpstr>Demo 1</vt:lpstr>
      <vt:lpstr>Demo 2</vt:lpstr>
      <vt:lpstr>Resources</vt:lpstr>
      <vt:lpstr>PowerPoint Presentation</vt:lpstr>
      <vt:lpstr>PowerPoint Presentation</vt:lpstr>
    </vt:vector>
  </TitlesOfParts>
  <Company>Centric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1677</cp:revision>
  <dcterms:created xsi:type="dcterms:W3CDTF">2016-09-16T14:15:46Z</dcterms:created>
  <dcterms:modified xsi:type="dcterms:W3CDTF">2019-01-08T20:44:54Z</dcterms:modified>
</cp:coreProperties>
</file>