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 smtClean="0"/>
              <a:t>Bubble</a:t>
            </a:r>
            <a:r>
              <a:rPr lang="ro-RO" baseline="0" dirty="0" smtClean="0"/>
              <a:t> Sort (viteza în microsecunde)</a:t>
            </a:r>
            <a:endParaRPr lang="ro-R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= 10^3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N = 10^3</c:v>
                </c:pt>
                <c:pt idx="1">
                  <c:v>N = 10^4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35000</c:v>
                </c:pt>
                <c:pt idx="1">
                  <c:v>890001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= 10^4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N = 10^3</c:v>
                </c:pt>
                <c:pt idx="1">
                  <c:v>N = 10^4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35000</c:v>
                </c:pt>
                <c:pt idx="1">
                  <c:v>875001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 = 10^5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N = 10^3</c:v>
                </c:pt>
                <c:pt idx="1">
                  <c:v>N = 10^4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35000</c:v>
                </c:pt>
                <c:pt idx="1">
                  <c:v>885001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64939440"/>
        <c:axId val="264940000"/>
        <c:axId val="0"/>
      </c:bar3DChart>
      <c:catAx>
        <c:axId val="26493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264940000"/>
        <c:crosses val="autoZero"/>
        <c:auto val="1"/>
        <c:lblAlgn val="ctr"/>
        <c:lblOffset val="100"/>
        <c:noMultiLvlLbl val="0"/>
      </c:catAx>
      <c:valAx>
        <c:axId val="26494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26493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 smtClean="0"/>
              <a:t>Count</a:t>
            </a:r>
            <a:r>
              <a:rPr lang="ro-RO" baseline="0" dirty="0" smtClean="0"/>
              <a:t> Sort (viteza în microsecunde)</a:t>
            </a:r>
            <a:endParaRPr lang="ro-R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= 10^3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 = 10^3</c:v>
                </c:pt>
                <c:pt idx="1">
                  <c:v>N = 10^6</c:v>
                </c:pt>
                <c:pt idx="2">
                  <c:v>N = 10^8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15000</c:v>
                </c:pt>
                <c:pt idx="2">
                  <c:v>1490002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= 10^4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 = 10^3</c:v>
                </c:pt>
                <c:pt idx="1">
                  <c:v>N = 10^6</c:v>
                </c:pt>
                <c:pt idx="2">
                  <c:v>N = 10^8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15000</c:v>
                </c:pt>
                <c:pt idx="2">
                  <c:v>1490002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 = 10^5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 = 10^3</c:v>
                </c:pt>
                <c:pt idx="1">
                  <c:v>N = 10^6</c:v>
                </c:pt>
                <c:pt idx="2">
                  <c:v>N = 10^8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15000</c:v>
                </c:pt>
                <c:pt idx="2">
                  <c:v>1590002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9409616"/>
        <c:axId val="189410176"/>
        <c:axId val="0"/>
      </c:bar3DChart>
      <c:catAx>
        <c:axId val="18940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9410176"/>
        <c:crosses val="autoZero"/>
        <c:auto val="1"/>
        <c:lblAlgn val="ctr"/>
        <c:lblOffset val="100"/>
        <c:noMultiLvlLbl val="0"/>
      </c:catAx>
      <c:valAx>
        <c:axId val="18941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940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 smtClean="0"/>
              <a:t>Radix</a:t>
            </a:r>
            <a:r>
              <a:rPr lang="ro-RO" baseline="0" dirty="0" smtClean="0"/>
              <a:t> Sort (viteza în microsecunde)</a:t>
            </a:r>
            <a:endParaRPr lang="ro-R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= 10^3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 = 10^3</c:v>
                </c:pt>
                <c:pt idx="1">
                  <c:v>N = 10^6</c:v>
                </c:pt>
                <c:pt idx="2">
                  <c:v>N = 10^8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230000</c:v>
                </c:pt>
                <c:pt idx="2">
                  <c:v>23050032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= 10^4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 = 10^3</c:v>
                </c:pt>
                <c:pt idx="1">
                  <c:v>N = 10^6</c:v>
                </c:pt>
                <c:pt idx="2">
                  <c:v>N = 10^8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310000</c:v>
                </c:pt>
                <c:pt idx="2">
                  <c:v>31290043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 = 10^5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 = 10^3</c:v>
                </c:pt>
                <c:pt idx="1">
                  <c:v>N = 10^6</c:v>
                </c:pt>
                <c:pt idx="2">
                  <c:v>N = 10^8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5000</c:v>
                </c:pt>
                <c:pt idx="1">
                  <c:v>385000</c:v>
                </c:pt>
                <c:pt idx="2">
                  <c:v>38010053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9413536"/>
        <c:axId val="189414096"/>
        <c:axId val="0"/>
      </c:bar3DChart>
      <c:catAx>
        <c:axId val="1894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9414096"/>
        <c:crosses val="autoZero"/>
        <c:auto val="1"/>
        <c:lblAlgn val="ctr"/>
        <c:lblOffset val="100"/>
        <c:noMultiLvlLbl val="0"/>
      </c:catAx>
      <c:valAx>
        <c:axId val="18941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941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 smtClean="0"/>
              <a:t>Merge</a:t>
            </a:r>
            <a:r>
              <a:rPr lang="ro-RO" baseline="0" dirty="0" smtClean="0"/>
              <a:t> Sort (viteza în microsecunde)</a:t>
            </a:r>
            <a:endParaRPr lang="ro-R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= 10^3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 = 10^3</c:v>
                </c:pt>
                <c:pt idx="1">
                  <c:v>N = 10^6</c:v>
                </c:pt>
                <c:pt idx="2">
                  <c:v>N = 10^7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515000</c:v>
                </c:pt>
                <c:pt idx="2">
                  <c:v>5760008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= 10^4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 = 10^3</c:v>
                </c:pt>
                <c:pt idx="1">
                  <c:v>N = 10^6</c:v>
                </c:pt>
                <c:pt idx="2">
                  <c:v>N = 10^7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535000</c:v>
                </c:pt>
                <c:pt idx="2">
                  <c:v>5950008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 = 10^5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N = 10^3</c:v>
                </c:pt>
                <c:pt idx="1">
                  <c:v>N = 10^6</c:v>
                </c:pt>
                <c:pt idx="2">
                  <c:v>N = 10^7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555000</c:v>
                </c:pt>
                <c:pt idx="2">
                  <c:v>6120008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7814944"/>
        <c:axId val="187815504"/>
        <c:axId val="0"/>
      </c:bar3DChart>
      <c:catAx>
        <c:axId val="18781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7815504"/>
        <c:crosses val="autoZero"/>
        <c:auto val="1"/>
        <c:lblAlgn val="ctr"/>
        <c:lblOffset val="100"/>
        <c:noMultiLvlLbl val="0"/>
      </c:catAx>
      <c:valAx>
        <c:axId val="18781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781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dirty="0" smtClean="0"/>
              <a:t>Quick</a:t>
            </a:r>
            <a:r>
              <a:rPr lang="ro-RO" baseline="0" dirty="0" smtClean="0"/>
              <a:t> Sort (viteza în microsecunde)</a:t>
            </a:r>
            <a:endParaRPr lang="ro-R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= 10^3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10^6</c:v>
                </c:pt>
                <c:pt idx="2">
                  <c:v>N = 10^7</c:v>
                </c:pt>
                <c:pt idx="3">
                  <c:v>N = 10^8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6055008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= 10^4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10^6</c:v>
                </c:pt>
                <c:pt idx="2">
                  <c:v>N = 10^7</c:v>
                </c:pt>
                <c:pt idx="3">
                  <c:v>N = 10^8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790001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 = 10^5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10^6</c:v>
                </c:pt>
                <c:pt idx="2">
                  <c:v>N = 10^7</c:v>
                </c:pt>
                <c:pt idx="3">
                  <c:v>N = 10^8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305000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Max = 10^6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10^6</c:v>
                </c:pt>
                <c:pt idx="2">
                  <c:v>N = 10^7</c:v>
                </c:pt>
                <c:pt idx="3">
                  <c:v>N = 10^8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270000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Max = 10^7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10^6</c:v>
                </c:pt>
                <c:pt idx="2">
                  <c:v>N = 10^7</c:v>
                </c:pt>
                <c:pt idx="3">
                  <c:v>N = 10^8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</c:v>
                </c:pt>
                <c:pt idx="1">
                  <c:v>270000</c:v>
                </c:pt>
                <c:pt idx="2">
                  <c:v>3170004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Max = 10^8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10^6</c:v>
                </c:pt>
                <c:pt idx="2">
                  <c:v>N = 10^7</c:v>
                </c:pt>
                <c:pt idx="3">
                  <c:v>N = 10^8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</c:v>
                </c:pt>
                <c:pt idx="1">
                  <c:v>270000</c:v>
                </c:pt>
                <c:pt idx="2">
                  <c:v>3170004</c:v>
                </c:pt>
                <c:pt idx="3">
                  <c:v>35860050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67441776"/>
        <c:axId val="267442336"/>
        <c:axId val="0"/>
      </c:bar3DChart>
      <c:catAx>
        <c:axId val="26744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267442336"/>
        <c:crosses val="autoZero"/>
        <c:auto val="1"/>
        <c:lblAlgn val="ctr"/>
        <c:lblOffset val="100"/>
        <c:noMultiLvlLbl val="0"/>
      </c:catAx>
      <c:valAx>
        <c:axId val="26744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26744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o-RO"/>
              <a:t>Sortări (viteza în secunde)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Bubble Sort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10^4</c:v>
                </c:pt>
                <c:pt idx="2">
                  <c:v>N = 10^6</c:v>
                </c:pt>
                <c:pt idx="3">
                  <c:v>N = 10^8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3.5000000000000003E-2</c:v>
                </c:pt>
                <c:pt idx="1">
                  <c:v>0.88333399999999995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 Sort</c:v>
                </c:pt>
              </c:strCache>
            </c:strRef>
          </c:tx>
          <c:spPr>
            <a:solidFill>
              <a:srgbClr val="FF9900"/>
            </a:solidFill>
            <a:ln>
              <a:solidFill>
                <a:srgbClr val="FF9900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10^4</c:v>
                </c:pt>
                <c:pt idx="2">
                  <c:v>N = 10^6</c:v>
                </c:pt>
                <c:pt idx="3">
                  <c:v>N = 10^8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2">
                  <c:v>1.4999999999999999E-2</c:v>
                </c:pt>
                <c:pt idx="3">
                  <c:v>1.5233350000000001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Radix Sort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10^4</c:v>
                </c:pt>
                <c:pt idx="2">
                  <c:v>N = 10^6</c:v>
                </c:pt>
                <c:pt idx="3">
                  <c:v>N = 10^8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1.6659999999999999E-3</c:v>
                </c:pt>
                <c:pt idx="2">
                  <c:v>0.30833300000000002</c:v>
                </c:pt>
                <c:pt idx="3">
                  <c:v>30.783376000000001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Merge Sort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10^4</c:v>
                </c:pt>
                <c:pt idx="2">
                  <c:v>N = 10^6</c:v>
                </c:pt>
                <c:pt idx="3">
                  <c:v>N = 10^8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2">
                  <c:v>0.53500000000000003</c:v>
                </c:pt>
                <c:pt idx="3">
                  <c:v>64.770089999999996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Quick Sort (cel mai bun caz)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10^4</c:v>
                </c:pt>
                <c:pt idx="2">
                  <c:v>N = 10^6</c:v>
                </c:pt>
                <c:pt idx="3">
                  <c:v>N = 10^8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</c:v>
                </c:pt>
                <c:pt idx="2">
                  <c:v>0.27</c:v>
                </c:pt>
                <c:pt idx="3">
                  <c:v>35.860050000000001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Intro Sort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10^3</c:v>
                </c:pt>
                <c:pt idx="1">
                  <c:v>N = 10^4</c:v>
                </c:pt>
                <c:pt idx="2">
                  <c:v>N = 10^6</c:v>
                </c:pt>
                <c:pt idx="3">
                  <c:v>N = 10^8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</c:v>
                </c:pt>
                <c:pt idx="2">
                  <c:v>0.28499999999999998</c:v>
                </c:pt>
                <c:pt idx="3">
                  <c:v>35.903382999999998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68189888"/>
        <c:axId val="268190448"/>
      </c:barChart>
      <c:catAx>
        <c:axId val="268189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268190448"/>
        <c:crosses val="autoZero"/>
        <c:auto val="1"/>
        <c:lblAlgn val="ctr"/>
        <c:lblOffset val="100"/>
        <c:noMultiLvlLbl val="0"/>
      </c:catAx>
      <c:valAx>
        <c:axId val="268190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26818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AF2A4E-8899-42F7-B8E7-9EDE664C0468}" type="datetimeFigureOut">
              <a:rPr lang="ro-RO" smtClean="0"/>
              <a:t>03.04.2021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9432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03.04.2021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3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03.04.2021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347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03.04.2021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5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03.04.2021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3769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03.04.2021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8934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03.04.2021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3371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03.04.2021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5910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03.04.2021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109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03.04.2021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512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03.04.2021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38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03.04.2021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626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03.04.2021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195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03.04.2021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4212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03.04.2021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177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03.04.2021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8803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2A4E-8899-42F7-B8E7-9EDE664C0468}" type="datetimeFigureOut">
              <a:rPr lang="ro-RO" smtClean="0"/>
              <a:t>03.04.2021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1738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F2A4E-8899-42F7-B8E7-9EDE664C0468}" type="datetimeFigureOut">
              <a:rPr lang="ro-RO" smtClean="0"/>
              <a:t>03.04.2021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17FD-CDDA-4C31-89F9-6500639F1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9526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Sortări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991454"/>
          </a:xfrm>
        </p:spPr>
        <p:txBody>
          <a:bodyPr>
            <a:normAutofit/>
          </a:bodyPr>
          <a:lstStyle/>
          <a:p>
            <a:r>
              <a:rPr lang="ro-RO" dirty="0" smtClean="0"/>
              <a:t>(comparație între 5 tipuri de sortări)</a:t>
            </a:r>
          </a:p>
          <a:p>
            <a:endParaRPr lang="ro-RO" dirty="0"/>
          </a:p>
          <a:p>
            <a:r>
              <a:rPr lang="ro-RO" sz="1400" dirty="0" smtClean="0"/>
              <a:t>Velniceru Ioana-Alexandra</a:t>
            </a:r>
          </a:p>
          <a:p>
            <a:r>
              <a:rPr lang="ro-RO" sz="1400" dirty="0" smtClean="0"/>
              <a:t>Grupa 132</a:t>
            </a:r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35091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Merge Sort</a:t>
            </a:r>
            <a:endParaRPr lang="ro-RO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44516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097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Quick Sort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311951"/>
          </a:xfrm>
        </p:spPr>
        <p:txBody>
          <a:bodyPr>
            <a:normAutofit/>
          </a:bodyPr>
          <a:lstStyle/>
          <a:p>
            <a:r>
              <a:rPr lang="ro-RO" dirty="0" smtClean="0"/>
              <a:t>Cel mai eficient algoritm dintre cei testați în anumite condiții</a:t>
            </a:r>
          </a:p>
          <a:p>
            <a:r>
              <a:rPr lang="ro-RO" dirty="0" smtClean="0"/>
              <a:t>Depinde direct proporțional de N, dar </a:t>
            </a:r>
            <a:r>
              <a:rPr lang="ro-RO" i="1" dirty="0" smtClean="0"/>
              <a:t>invers</a:t>
            </a:r>
            <a:r>
              <a:rPr lang="ro-RO" dirty="0" smtClean="0"/>
              <a:t> proporțional de Max; cu cât este mai mic raportul dintre N și Max, cu atât mai rapid este algoritmul în comparație cu restul celor testați</a:t>
            </a:r>
            <a:r>
              <a:rPr lang="ro-RO" dirty="0"/>
              <a:t> </a:t>
            </a:r>
            <a:r>
              <a:rPr lang="ro-RO" dirty="0" smtClean="0"/>
              <a:t>(până când raportul este echiunitar sau subunitar, caz în care timpul devine constant)</a:t>
            </a:r>
          </a:p>
          <a:p>
            <a:r>
              <a:rPr lang="ro-RO" dirty="0" smtClean="0"/>
              <a:t>Pentru N mare, dar Max mic, algoritmul tinde să eșueze, însă prezintă timpi de executare foarte mici pentru N și Max aproximativ egali (de exemplu, pentru N = 10</a:t>
            </a:r>
            <a:r>
              <a:rPr lang="ro-RO" baseline="30000" dirty="0" smtClean="0"/>
              <a:t>8</a:t>
            </a:r>
            <a:r>
              <a:rPr lang="ro-RO" dirty="0" smtClean="0"/>
              <a:t>, Max = 10</a:t>
            </a:r>
            <a:r>
              <a:rPr lang="ro-RO" baseline="30000" dirty="0" smtClean="0"/>
              <a:t>8</a:t>
            </a:r>
            <a:r>
              <a:rPr lang="ro-RO" dirty="0" smtClean="0"/>
              <a:t>, timpul de executare este de aproximativ 35 de secunde, timp obținut de alți algoritmi pentru Max mult mai mic).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2826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Quick Sort</a:t>
            </a:r>
            <a:endParaRPr lang="ro-RO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112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422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Fiecare algoritm are particularitățile sale, rulând diferit unul de celălalt</a:t>
            </a:r>
          </a:p>
          <a:p>
            <a:r>
              <a:rPr lang="ro-RO" dirty="0" smtClean="0"/>
              <a:t>Dintre algoritmii testați, Bubble Sort este cel mai ineficient, în timp ce Count Sort (ca timp) și Quick Sort (în general) sunt cei mai eficienți.</a:t>
            </a:r>
          </a:p>
          <a:p>
            <a:r>
              <a:rPr lang="ro-RO" dirty="0" smtClean="0"/>
              <a:t>Aproape toți algoritmii depind direct de N, singura excepție importantă fiind Quick Sort pe valori apropiate de cele ale lui N pentru Max.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7992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Comparație Generală (+ introsort)</a:t>
            </a:r>
            <a:endParaRPr lang="ro-RO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96770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270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326073"/>
            <a:ext cx="9905998" cy="1478570"/>
          </a:xfrm>
        </p:spPr>
        <p:txBody>
          <a:bodyPr/>
          <a:lstStyle/>
          <a:p>
            <a:r>
              <a:rPr lang="ro-RO" dirty="0" smtClean="0"/>
              <a:t>Introducere/note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4643"/>
            <a:ext cx="9905999" cy="4682655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Toți cei 5 algoritmi au fost testați în funcție de numărul de elemente (notat cu N) și de numărul maxim care poate apărea în vector (notat cu Max). </a:t>
            </a:r>
          </a:p>
          <a:p>
            <a:r>
              <a:rPr lang="ro-RO" dirty="0" smtClean="0"/>
              <a:t>Testele s-au făcut cu următoarele valori: N = 10</a:t>
            </a:r>
            <a:r>
              <a:rPr lang="ro-RO" baseline="30000" dirty="0" smtClean="0"/>
              <a:t>3</a:t>
            </a:r>
            <a:r>
              <a:rPr lang="ro-RO" dirty="0" smtClean="0"/>
              <a:t>/10</a:t>
            </a:r>
            <a:r>
              <a:rPr lang="ro-RO" baseline="30000" dirty="0" smtClean="0"/>
              <a:t>6</a:t>
            </a:r>
            <a:r>
              <a:rPr lang="ro-RO" dirty="0" smtClean="0"/>
              <a:t>/10</a:t>
            </a:r>
            <a:r>
              <a:rPr lang="ro-RO" baseline="30000" dirty="0" smtClean="0"/>
              <a:t>8</a:t>
            </a:r>
            <a:r>
              <a:rPr lang="ro-RO" dirty="0" smtClean="0"/>
              <a:t> (și alte valori, în funcție de algoritmul testat), Max = 10</a:t>
            </a:r>
            <a:r>
              <a:rPr lang="ro-RO" baseline="30000" dirty="0" smtClean="0"/>
              <a:t>3</a:t>
            </a:r>
            <a:r>
              <a:rPr lang="ro-RO" dirty="0" smtClean="0"/>
              <a:t>/10</a:t>
            </a:r>
            <a:r>
              <a:rPr lang="ro-RO" baseline="30000" dirty="0" smtClean="0"/>
              <a:t>4</a:t>
            </a:r>
            <a:r>
              <a:rPr lang="ro-RO" dirty="0" smtClean="0"/>
              <a:t>/10</a:t>
            </a:r>
            <a:r>
              <a:rPr lang="ro-RO" baseline="30000" dirty="0" smtClean="0"/>
              <a:t>5</a:t>
            </a:r>
            <a:r>
              <a:rPr lang="ro-RO" dirty="0" smtClean="0"/>
              <a:t> (idem ca la N).</a:t>
            </a:r>
          </a:p>
          <a:p>
            <a:r>
              <a:rPr lang="ro-RO" dirty="0" smtClean="0"/>
              <a:t>Pentru N = </a:t>
            </a:r>
            <a:r>
              <a:rPr lang="ro-RO" dirty="0"/>
              <a:t>10</a:t>
            </a:r>
            <a:r>
              <a:rPr lang="ro-RO" baseline="30000" dirty="0"/>
              <a:t>3</a:t>
            </a:r>
            <a:r>
              <a:rPr lang="ro-RO" dirty="0" smtClean="0"/>
              <a:t> și </a:t>
            </a:r>
            <a:r>
              <a:rPr lang="ro-RO" dirty="0"/>
              <a:t>10</a:t>
            </a:r>
            <a:r>
              <a:rPr lang="ro-RO" baseline="30000" dirty="0"/>
              <a:t>6</a:t>
            </a:r>
            <a:r>
              <a:rPr lang="ro-RO" dirty="0" smtClean="0"/>
              <a:t> s-au făcut 3 teste pentru fiecare valoare Max, pentru fiecare algoritm, iar pentru </a:t>
            </a:r>
            <a:r>
              <a:rPr lang="ro-RO" dirty="0"/>
              <a:t>10</a:t>
            </a:r>
            <a:r>
              <a:rPr lang="ro-RO" baseline="30000" dirty="0"/>
              <a:t>8</a:t>
            </a:r>
            <a:r>
              <a:rPr lang="ro-RO" dirty="0" smtClean="0"/>
              <a:t> s-a făcut un singur test.</a:t>
            </a:r>
          </a:p>
          <a:p>
            <a:r>
              <a:rPr lang="ro-RO" dirty="0" smtClean="0"/>
              <a:t>Toți algoritmii au fost implementați în C++, iar toate testele s-au făcut cu numere aleatorii (generate cu mt19937).</a:t>
            </a:r>
          </a:p>
          <a:p>
            <a:r>
              <a:rPr lang="ro-RO" dirty="0" smtClean="0"/>
              <a:t>Algoritmii cu timp de executare mai mare de un minut (60 de milioane de microsecunde) pe anumite valori ale lui N și Max se vor considera </a:t>
            </a:r>
            <a:r>
              <a:rPr lang="ro-RO" b="1" dirty="0" smtClean="0"/>
              <a:t>nerulabili</a:t>
            </a:r>
            <a:r>
              <a:rPr lang="ro-RO" dirty="0" smtClean="0"/>
              <a:t>. (Pentru aceștia se vor face alte teste, cu alte valori specificate.)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3460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Bubble Sort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Cel mai ineficient algoritm dintre cei testați</a:t>
            </a:r>
          </a:p>
          <a:p>
            <a:r>
              <a:rPr lang="ro-RO" dirty="0" smtClean="0"/>
              <a:t>Viteza algoritmului depinde aproape exclusiv de valoarea lui N</a:t>
            </a:r>
          </a:p>
          <a:p>
            <a:r>
              <a:rPr lang="ro-RO" dirty="0" smtClean="0"/>
              <a:t>Pe testele date, rulează până la N = 8*10</a:t>
            </a:r>
            <a:r>
              <a:rPr lang="ro-RO" baseline="30000" dirty="0" smtClean="0"/>
              <a:t>4</a:t>
            </a:r>
            <a:r>
              <a:rPr lang="ro-RO" dirty="0" smtClean="0"/>
              <a:t>, iar pentru N = 10</a:t>
            </a:r>
            <a:r>
              <a:rPr lang="ro-RO" baseline="30000" dirty="0" smtClean="0"/>
              <a:t>4</a:t>
            </a:r>
            <a:r>
              <a:rPr lang="ro-RO" dirty="0"/>
              <a:t> </a:t>
            </a:r>
            <a:r>
              <a:rPr lang="ro-RO" dirty="0" smtClean="0"/>
              <a:t>timpul de executare este puțin sub un milion de microsecunde (1 secundă).</a:t>
            </a:r>
          </a:p>
        </p:txBody>
      </p:sp>
    </p:spTree>
    <p:extLst>
      <p:ext uri="{BB962C8B-B14F-4D97-AF65-F5344CB8AC3E}">
        <p14:creationId xmlns:p14="http://schemas.microsoft.com/office/powerpoint/2010/main" val="264281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Bubble Sort</a:t>
            </a:r>
            <a:endParaRPr lang="ro-RO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30342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00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Count Sort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Foarte rapid (dacă nu cel mai rapid dintre algoritmii testați), însă folosește foarte multă memorie (pe cât de rapid este, pe atât de multă memorie consumă)</a:t>
            </a:r>
          </a:p>
          <a:p>
            <a:r>
              <a:rPr lang="ro-RO" dirty="0" smtClean="0"/>
              <a:t>Algoritmul depinde de N, timp petrecut parcurgând vectorul de frecvență, dar și de Max, pentru alocarea memoriei</a:t>
            </a:r>
          </a:p>
          <a:p>
            <a:r>
              <a:rPr lang="ro-RO" dirty="0" smtClean="0"/>
              <a:t>Pentru N = 10</a:t>
            </a:r>
            <a:r>
              <a:rPr lang="ro-RO" baseline="30000" dirty="0" smtClean="0"/>
              <a:t>8</a:t>
            </a:r>
            <a:r>
              <a:rPr lang="ro-RO" dirty="0" smtClean="0"/>
              <a:t>, timpul de executare este în jur de 1500000 microsecunde (1 secundă și jumătate).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581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Count Sort</a:t>
            </a:r>
            <a:endParaRPr lang="ro-RO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0748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274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</a:t>
            </a:r>
            <a:r>
              <a:rPr lang="ro-RO" dirty="0" smtClean="0"/>
              <a:t>adix </a:t>
            </a:r>
            <a:r>
              <a:rPr lang="ro-RO" dirty="0"/>
              <a:t>S</a:t>
            </a:r>
            <a:r>
              <a:rPr lang="ro-RO" dirty="0" smtClean="0"/>
              <a:t>ort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Algoritm rapid (are viteze asemănătoare cu cele ale Introsort-ului)</a:t>
            </a:r>
          </a:p>
          <a:p>
            <a:r>
              <a:rPr lang="ro-RO" dirty="0" smtClean="0"/>
              <a:t>Depinde în special de Max (pentru N = 10</a:t>
            </a:r>
            <a:r>
              <a:rPr lang="ro-RO" baseline="30000" dirty="0" smtClean="0"/>
              <a:t>8</a:t>
            </a:r>
            <a:r>
              <a:rPr lang="ro-RO" dirty="0" smtClean="0"/>
              <a:t>, timpul de executare variază de la 23 la 38 de secunde, în funcție de Max), însă depinde și de N</a:t>
            </a:r>
          </a:p>
          <a:p>
            <a:r>
              <a:rPr lang="ro-RO" dirty="0" smtClean="0"/>
              <a:t>Algoritmul testat a fost implementat pe baza 2, cu operații pe biți.</a:t>
            </a:r>
          </a:p>
        </p:txBody>
      </p:sp>
    </p:spTree>
    <p:extLst>
      <p:ext uri="{BB962C8B-B14F-4D97-AF65-F5344CB8AC3E}">
        <p14:creationId xmlns:p14="http://schemas.microsoft.com/office/powerpoint/2010/main" val="374287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Radix Sort</a:t>
            </a:r>
            <a:endParaRPr lang="ro-RO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51361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187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Merge Sort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Algoritm relativ rapid</a:t>
            </a:r>
          </a:p>
          <a:p>
            <a:r>
              <a:rPr lang="ro-RO" dirty="0" smtClean="0"/>
              <a:t>Depinde în special de N, rămânând relativ constant indiferent de valoarea lui Max</a:t>
            </a:r>
          </a:p>
          <a:p>
            <a:r>
              <a:rPr lang="ro-RO" dirty="0" smtClean="0"/>
              <a:t>Algoritmul rulează pe testele date până la N = 8*10</a:t>
            </a:r>
            <a:r>
              <a:rPr lang="ro-RO" baseline="30000" dirty="0" smtClean="0"/>
              <a:t>7</a:t>
            </a:r>
            <a:r>
              <a:rPr lang="ro-RO" dirty="0" smtClean="0"/>
              <a:t>, iar pentru N = 10</a:t>
            </a:r>
            <a:r>
              <a:rPr lang="ro-RO" baseline="30000" dirty="0" smtClean="0"/>
              <a:t>7</a:t>
            </a:r>
            <a:r>
              <a:rPr lang="ro-RO" dirty="0" smtClean="0"/>
              <a:t>, timpul de executare este în jur de 7 milioane de microsecunde (7 secunde).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10114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132</TotalTime>
  <Words>649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Sortări</vt:lpstr>
      <vt:lpstr>Introducere/note</vt:lpstr>
      <vt:lpstr>Bubble Sort</vt:lpstr>
      <vt:lpstr>Bubble Sort</vt:lpstr>
      <vt:lpstr>Count Sort</vt:lpstr>
      <vt:lpstr>Count Sort</vt:lpstr>
      <vt:lpstr>Radix Sort</vt:lpstr>
      <vt:lpstr>Radix Sort</vt:lpstr>
      <vt:lpstr>Merge Sort</vt:lpstr>
      <vt:lpstr>Merge Sort</vt:lpstr>
      <vt:lpstr>Quick Sort</vt:lpstr>
      <vt:lpstr>Quick Sort</vt:lpstr>
      <vt:lpstr>Concluzii</vt:lpstr>
      <vt:lpstr>Comparație Generală (+ introsort)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Sortări</dc:title>
  <dc:creator>Ioana</dc:creator>
  <cp:lastModifiedBy>Ioana</cp:lastModifiedBy>
  <cp:revision>23</cp:revision>
  <dcterms:created xsi:type="dcterms:W3CDTF">2021-03-14T16:23:41Z</dcterms:created>
  <dcterms:modified xsi:type="dcterms:W3CDTF">2021-04-03T15:38:00Z</dcterms:modified>
</cp:coreProperties>
</file>