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ro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CCCC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o-RO" dirty="0" smtClean="0"/>
              <a:t>Bubble</a:t>
            </a:r>
            <a:r>
              <a:rPr lang="ro-RO" baseline="0" dirty="0" smtClean="0"/>
              <a:t> Sort (viteza în microsecunde)</a:t>
            </a:r>
            <a:endParaRPr lang="ro-RO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o-RO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Max = 10^3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Sheet1!$A$2:$A$3</c:f>
              <c:strCache>
                <c:ptCount val="2"/>
                <c:pt idx="0">
                  <c:v>N = 10^3</c:v>
                </c:pt>
                <c:pt idx="1">
                  <c:v>N = 10^4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35000</c:v>
                </c:pt>
                <c:pt idx="1">
                  <c:v>890001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Max = 10^4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Sheet1!$A$2:$A$3</c:f>
              <c:strCache>
                <c:ptCount val="2"/>
                <c:pt idx="0">
                  <c:v>N = 10^3</c:v>
                </c:pt>
                <c:pt idx="1">
                  <c:v>N = 10^4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35000</c:v>
                </c:pt>
                <c:pt idx="1">
                  <c:v>875001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Max = 10^5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Sheet1!$A$2:$A$3</c:f>
              <c:strCache>
                <c:ptCount val="2"/>
                <c:pt idx="0">
                  <c:v>N = 10^3</c:v>
                </c:pt>
                <c:pt idx="1">
                  <c:v>N = 10^4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35000</c:v>
                </c:pt>
                <c:pt idx="1">
                  <c:v>885001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53212784"/>
        <c:axId val="153213344"/>
        <c:axId val="0"/>
      </c:bar3DChart>
      <c:catAx>
        <c:axId val="1532127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o-RO"/>
          </a:p>
        </c:txPr>
        <c:crossAx val="153213344"/>
        <c:crosses val="autoZero"/>
        <c:auto val="1"/>
        <c:lblAlgn val="ctr"/>
        <c:lblOffset val="100"/>
        <c:noMultiLvlLbl val="0"/>
      </c:catAx>
      <c:valAx>
        <c:axId val="1532133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o-RO"/>
          </a:p>
        </c:txPr>
        <c:crossAx val="1532127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o-RO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o-RO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o-RO" dirty="0" smtClean="0"/>
              <a:t>Count</a:t>
            </a:r>
            <a:r>
              <a:rPr lang="ro-RO" baseline="0" dirty="0" smtClean="0"/>
              <a:t> Sort (viteza în microsecunde)</a:t>
            </a:r>
            <a:endParaRPr lang="ro-RO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o-RO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Max = 10^3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Sheet1!$A$2:$A$4</c:f>
              <c:strCache>
                <c:ptCount val="3"/>
                <c:pt idx="0">
                  <c:v>N = 10^3</c:v>
                </c:pt>
                <c:pt idx="1">
                  <c:v>N = 10^6</c:v>
                </c:pt>
                <c:pt idx="2">
                  <c:v>N = 10^8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0</c:v>
                </c:pt>
                <c:pt idx="1">
                  <c:v>15000</c:v>
                </c:pt>
                <c:pt idx="2">
                  <c:v>1490002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Max = 10^4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Sheet1!$A$2:$A$4</c:f>
              <c:strCache>
                <c:ptCount val="3"/>
                <c:pt idx="0">
                  <c:v>N = 10^3</c:v>
                </c:pt>
                <c:pt idx="1">
                  <c:v>N = 10^6</c:v>
                </c:pt>
                <c:pt idx="2">
                  <c:v>N = 10^8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0</c:v>
                </c:pt>
                <c:pt idx="1">
                  <c:v>15000</c:v>
                </c:pt>
                <c:pt idx="2">
                  <c:v>1490002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Max = 10^5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Sheet1!$A$2:$A$4</c:f>
              <c:strCache>
                <c:ptCount val="3"/>
                <c:pt idx="0">
                  <c:v>N = 10^3</c:v>
                </c:pt>
                <c:pt idx="1">
                  <c:v>N = 10^6</c:v>
                </c:pt>
                <c:pt idx="2">
                  <c:v>N = 10^8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0</c:v>
                </c:pt>
                <c:pt idx="1">
                  <c:v>15000</c:v>
                </c:pt>
                <c:pt idx="2">
                  <c:v>1590002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53217824"/>
        <c:axId val="153218384"/>
        <c:axId val="0"/>
      </c:bar3DChart>
      <c:catAx>
        <c:axId val="1532178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o-RO"/>
          </a:p>
        </c:txPr>
        <c:crossAx val="153218384"/>
        <c:crosses val="autoZero"/>
        <c:auto val="1"/>
        <c:lblAlgn val="ctr"/>
        <c:lblOffset val="100"/>
        <c:noMultiLvlLbl val="0"/>
      </c:catAx>
      <c:valAx>
        <c:axId val="1532183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o-RO"/>
          </a:p>
        </c:txPr>
        <c:crossAx val="1532178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o-RO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o-RO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o-RO" dirty="0" smtClean="0"/>
              <a:t>Radix</a:t>
            </a:r>
            <a:r>
              <a:rPr lang="ro-RO" baseline="0" dirty="0" smtClean="0"/>
              <a:t> Sort (viteza în microsecunde)</a:t>
            </a:r>
            <a:endParaRPr lang="ro-RO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o-RO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Max = 10^3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Sheet1!$A$2:$A$4</c:f>
              <c:strCache>
                <c:ptCount val="3"/>
                <c:pt idx="0">
                  <c:v>N = 10^3</c:v>
                </c:pt>
                <c:pt idx="1">
                  <c:v>N = 10^6</c:v>
                </c:pt>
                <c:pt idx="2">
                  <c:v>N = 10^8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0</c:v>
                </c:pt>
                <c:pt idx="1">
                  <c:v>230000</c:v>
                </c:pt>
                <c:pt idx="2">
                  <c:v>23050032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Max = 10^4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Sheet1!$A$2:$A$4</c:f>
              <c:strCache>
                <c:ptCount val="3"/>
                <c:pt idx="0">
                  <c:v>N = 10^3</c:v>
                </c:pt>
                <c:pt idx="1">
                  <c:v>N = 10^6</c:v>
                </c:pt>
                <c:pt idx="2">
                  <c:v>N = 10^8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0</c:v>
                </c:pt>
                <c:pt idx="1">
                  <c:v>310000</c:v>
                </c:pt>
                <c:pt idx="2">
                  <c:v>31290043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Max = 10^5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Sheet1!$A$2:$A$4</c:f>
              <c:strCache>
                <c:ptCount val="3"/>
                <c:pt idx="0">
                  <c:v>N = 10^3</c:v>
                </c:pt>
                <c:pt idx="1">
                  <c:v>N = 10^6</c:v>
                </c:pt>
                <c:pt idx="2">
                  <c:v>N = 10^8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5000</c:v>
                </c:pt>
                <c:pt idx="1">
                  <c:v>385000</c:v>
                </c:pt>
                <c:pt idx="2">
                  <c:v>38010053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57520528"/>
        <c:axId val="157521088"/>
        <c:axId val="0"/>
      </c:bar3DChart>
      <c:catAx>
        <c:axId val="1575205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o-RO"/>
          </a:p>
        </c:txPr>
        <c:crossAx val="157521088"/>
        <c:crosses val="autoZero"/>
        <c:auto val="1"/>
        <c:lblAlgn val="ctr"/>
        <c:lblOffset val="100"/>
        <c:noMultiLvlLbl val="0"/>
      </c:catAx>
      <c:valAx>
        <c:axId val="1575210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o-RO"/>
          </a:p>
        </c:txPr>
        <c:crossAx val="1575205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o-RO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o-RO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o-RO" dirty="0" smtClean="0"/>
              <a:t>Merge</a:t>
            </a:r>
            <a:r>
              <a:rPr lang="ro-RO" baseline="0" dirty="0" smtClean="0"/>
              <a:t> Sort (viteza în microsecunde)</a:t>
            </a:r>
            <a:endParaRPr lang="ro-RO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o-RO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Max = 10^3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Sheet1!$A$2:$A$4</c:f>
              <c:strCache>
                <c:ptCount val="3"/>
                <c:pt idx="0">
                  <c:v>N = 10^3</c:v>
                </c:pt>
                <c:pt idx="1">
                  <c:v>N = 10^6</c:v>
                </c:pt>
                <c:pt idx="2">
                  <c:v>N = 10^7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0</c:v>
                </c:pt>
                <c:pt idx="1">
                  <c:v>620000</c:v>
                </c:pt>
                <c:pt idx="2">
                  <c:v>6850009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Max = 10^4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Sheet1!$A$2:$A$4</c:f>
              <c:strCache>
                <c:ptCount val="3"/>
                <c:pt idx="0">
                  <c:v>N = 10^3</c:v>
                </c:pt>
                <c:pt idx="1">
                  <c:v>N = 10^6</c:v>
                </c:pt>
                <c:pt idx="2">
                  <c:v>N = 10^7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0</c:v>
                </c:pt>
                <c:pt idx="1">
                  <c:v>635000</c:v>
                </c:pt>
                <c:pt idx="2">
                  <c:v>7130010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Max = 10^5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Sheet1!$A$2:$A$4</c:f>
              <c:strCache>
                <c:ptCount val="3"/>
                <c:pt idx="0">
                  <c:v>N = 10^3</c:v>
                </c:pt>
                <c:pt idx="1">
                  <c:v>N = 10^6</c:v>
                </c:pt>
                <c:pt idx="2">
                  <c:v>N = 10^7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0</c:v>
                </c:pt>
                <c:pt idx="1">
                  <c:v>655000</c:v>
                </c:pt>
                <c:pt idx="2">
                  <c:v>7190010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57525008"/>
        <c:axId val="157525568"/>
        <c:axId val="0"/>
      </c:bar3DChart>
      <c:catAx>
        <c:axId val="1575250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o-RO"/>
          </a:p>
        </c:txPr>
        <c:crossAx val="157525568"/>
        <c:crosses val="autoZero"/>
        <c:auto val="1"/>
        <c:lblAlgn val="ctr"/>
        <c:lblOffset val="100"/>
        <c:noMultiLvlLbl val="0"/>
      </c:catAx>
      <c:valAx>
        <c:axId val="1575255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o-RO"/>
          </a:p>
        </c:txPr>
        <c:crossAx val="1575250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o-RO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o-RO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o-RO" dirty="0" smtClean="0"/>
              <a:t>Quick</a:t>
            </a:r>
            <a:r>
              <a:rPr lang="ro-RO" baseline="0" dirty="0" smtClean="0"/>
              <a:t> Sort (viteza în microsecunde)</a:t>
            </a:r>
            <a:endParaRPr lang="ro-RO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o-RO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Max = 10^3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Sheet1!$A$2:$A$5</c:f>
              <c:strCache>
                <c:ptCount val="4"/>
                <c:pt idx="0">
                  <c:v>N = 10^3</c:v>
                </c:pt>
                <c:pt idx="1">
                  <c:v>N = 10^6</c:v>
                </c:pt>
                <c:pt idx="2">
                  <c:v>N = 10^7</c:v>
                </c:pt>
                <c:pt idx="3">
                  <c:v>N = 10^8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</c:v>
                </c:pt>
                <c:pt idx="1">
                  <c:v>6055008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Max = 10^4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Sheet1!$A$2:$A$5</c:f>
              <c:strCache>
                <c:ptCount val="4"/>
                <c:pt idx="0">
                  <c:v>N = 10^3</c:v>
                </c:pt>
                <c:pt idx="1">
                  <c:v>N = 10^6</c:v>
                </c:pt>
                <c:pt idx="2">
                  <c:v>N = 10^7</c:v>
                </c:pt>
                <c:pt idx="3">
                  <c:v>N = 10^8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0</c:v>
                </c:pt>
                <c:pt idx="1">
                  <c:v>790001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Max = 10^5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Sheet1!$A$2:$A$5</c:f>
              <c:strCache>
                <c:ptCount val="4"/>
                <c:pt idx="0">
                  <c:v>N = 10^3</c:v>
                </c:pt>
                <c:pt idx="1">
                  <c:v>N = 10^6</c:v>
                </c:pt>
                <c:pt idx="2">
                  <c:v>N = 10^7</c:v>
                </c:pt>
                <c:pt idx="3">
                  <c:v>N = 10^8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0</c:v>
                </c:pt>
                <c:pt idx="1">
                  <c:v>305000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Max = 10^6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Sheet1!$A$2:$A$5</c:f>
              <c:strCache>
                <c:ptCount val="4"/>
                <c:pt idx="0">
                  <c:v>N = 10^3</c:v>
                </c:pt>
                <c:pt idx="1">
                  <c:v>N = 10^6</c:v>
                </c:pt>
                <c:pt idx="2">
                  <c:v>N = 10^7</c:v>
                </c:pt>
                <c:pt idx="3">
                  <c:v>N = 10^8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0</c:v>
                </c:pt>
                <c:pt idx="1">
                  <c:v>270000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Max = 10^7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Sheet1!$A$2:$A$5</c:f>
              <c:strCache>
                <c:ptCount val="4"/>
                <c:pt idx="0">
                  <c:v>N = 10^3</c:v>
                </c:pt>
                <c:pt idx="1">
                  <c:v>N = 10^6</c:v>
                </c:pt>
                <c:pt idx="2">
                  <c:v>N = 10^7</c:v>
                </c:pt>
                <c:pt idx="3">
                  <c:v>N = 10^8</c:v>
                </c:pt>
              </c:strCache>
            </c:strRef>
          </c:cat>
          <c:val>
            <c:numRef>
              <c:f>Sheet1!$F$2:$F$5</c:f>
              <c:numCache>
                <c:formatCode>General</c:formatCode>
                <c:ptCount val="4"/>
                <c:pt idx="0">
                  <c:v>0</c:v>
                </c:pt>
                <c:pt idx="1">
                  <c:v>270000</c:v>
                </c:pt>
                <c:pt idx="2">
                  <c:v>3170004</c:v>
                </c:pt>
              </c:numCache>
            </c:numRef>
          </c:val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Max = 10^8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Sheet1!$A$2:$A$5</c:f>
              <c:strCache>
                <c:ptCount val="4"/>
                <c:pt idx="0">
                  <c:v>N = 10^3</c:v>
                </c:pt>
                <c:pt idx="1">
                  <c:v>N = 10^6</c:v>
                </c:pt>
                <c:pt idx="2">
                  <c:v>N = 10^7</c:v>
                </c:pt>
                <c:pt idx="3">
                  <c:v>N = 10^8</c:v>
                </c:pt>
              </c:strCache>
            </c:strRef>
          </c:cat>
          <c:val>
            <c:numRef>
              <c:f>Sheet1!$G$2:$G$5</c:f>
              <c:numCache>
                <c:formatCode>General</c:formatCode>
                <c:ptCount val="4"/>
                <c:pt idx="0">
                  <c:v>0</c:v>
                </c:pt>
                <c:pt idx="1">
                  <c:v>270000</c:v>
                </c:pt>
                <c:pt idx="2">
                  <c:v>3170004</c:v>
                </c:pt>
                <c:pt idx="3">
                  <c:v>35860050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53931280"/>
        <c:axId val="154255856"/>
        <c:axId val="0"/>
      </c:bar3DChart>
      <c:catAx>
        <c:axId val="1539312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o-RO"/>
          </a:p>
        </c:txPr>
        <c:crossAx val="154255856"/>
        <c:crosses val="autoZero"/>
        <c:auto val="1"/>
        <c:lblAlgn val="ctr"/>
        <c:lblOffset val="100"/>
        <c:noMultiLvlLbl val="0"/>
      </c:catAx>
      <c:valAx>
        <c:axId val="1542558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o-RO"/>
          </a:p>
        </c:txPr>
        <c:crossAx val="1539312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o-RO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o-RO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ro-RO"/>
              <a:t>Sortări (viteza în secunde)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ro-RO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Bubble Sort</c:v>
                </c:pt>
              </c:strCache>
            </c:strRef>
          </c:tx>
          <c:spPr>
            <a:solidFill>
              <a:schemeClr val="bg1"/>
            </a:solidFill>
            <a:ln>
              <a:solidFill>
                <a:schemeClr val="bg1"/>
              </a:solidFill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N = 10^3</c:v>
                </c:pt>
                <c:pt idx="1">
                  <c:v>N = 10^4</c:v>
                </c:pt>
                <c:pt idx="2">
                  <c:v>N = 10^6</c:v>
                </c:pt>
                <c:pt idx="3">
                  <c:v>N = 10^8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3.5000000000000003E-2</c:v>
                </c:pt>
                <c:pt idx="1">
                  <c:v>0.88333399999999995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Count Sort</c:v>
                </c:pt>
              </c:strCache>
            </c:strRef>
          </c:tx>
          <c:spPr>
            <a:solidFill>
              <a:srgbClr val="FF9900"/>
            </a:solidFill>
            <a:ln>
              <a:solidFill>
                <a:srgbClr val="FF9900"/>
              </a:solidFill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N = 10^3</c:v>
                </c:pt>
                <c:pt idx="1">
                  <c:v>N = 10^4</c:v>
                </c:pt>
                <c:pt idx="2">
                  <c:v>N = 10^6</c:v>
                </c:pt>
                <c:pt idx="3">
                  <c:v>N = 10^8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0</c:v>
                </c:pt>
                <c:pt idx="2">
                  <c:v>1.4999999999999999E-2</c:v>
                </c:pt>
                <c:pt idx="3">
                  <c:v>1.5233350000000001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Radix Sort</c:v>
                </c:pt>
              </c:strCache>
            </c:strRef>
          </c:tx>
          <c:spPr>
            <a:solidFill>
              <a:srgbClr val="FF0000"/>
            </a:solidFill>
            <a:ln>
              <a:solidFill>
                <a:srgbClr val="FF0000"/>
              </a:solidFill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N = 10^3</c:v>
                </c:pt>
                <c:pt idx="1">
                  <c:v>N = 10^4</c:v>
                </c:pt>
                <c:pt idx="2">
                  <c:v>N = 10^6</c:v>
                </c:pt>
                <c:pt idx="3">
                  <c:v>N = 10^8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1.6659999999999999E-3</c:v>
                </c:pt>
                <c:pt idx="2">
                  <c:v>0.30833300000000002</c:v>
                </c:pt>
                <c:pt idx="3">
                  <c:v>30.783376000000001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Merge Sort</c:v>
                </c:pt>
              </c:strCache>
            </c:strRef>
          </c:tx>
          <c:spPr>
            <a:solidFill>
              <a:schemeClr val="accent4"/>
            </a:solidFill>
            <a:ln>
              <a:solidFill>
                <a:schemeClr val="accent4"/>
              </a:solidFill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N = 10^3</c:v>
                </c:pt>
                <c:pt idx="1">
                  <c:v>N = 10^4</c:v>
                </c:pt>
                <c:pt idx="2">
                  <c:v>N = 10^6</c:v>
                </c:pt>
                <c:pt idx="3">
                  <c:v>N = 10^8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0</c:v>
                </c:pt>
                <c:pt idx="2">
                  <c:v>0.63666599999999995</c:v>
                </c:pt>
                <c:pt idx="3">
                  <c:v>74.666666000000006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Quick Sort (cel mai bun caz)</c:v>
                </c:pt>
              </c:strCache>
            </c:strRef>
          </c:tx>
          <c:spPr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N = 10^3</c:v>
                </c:pt>
                <c:pt idx="1">
                  <c:v>N = 10^4</c:v>
                </c:pt>
                <c:pt idx="2">
                  <c:v>N = 10^6</c:v>
                </c:pt>
                <c:pt idx="3">
                  <c:v>N = 10^8</c:v>
                </c:pt>
              </c:strCache>
            </c:strRef>
          </c:cat>
          <c:val>
            <c:numRef>
              <c:f>Sheet1!$F$2:$F$5</c:f>
              <c:numCache>
                <c:formatCode>General</c:formatCode>
                <c:ptCount val="4"/>
                <c:pt idx="0">
                  <c:v>0</c:v>
                </c:pt>
                <c:pt idx="2">
                  <c:v>0.27</c:v>
                </c:pt>
                <c:pt idx="3">
                  <c:v>35.860050000000001</c:v>
                </c:pt>
              </c:numCache>
            </c:numRef>
          </c:val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Intro Sort</c:v>
                </c:pt>
              </c:strCache>
            </c:strRef>
          </c:tx>
          <c:spPr>
            <a:solidFill>
              <a:srgbClr val="92D050"/>
            </a:solidFill>
            <a:ln>
              <a:solidFill>
                <a:srgbClr val="92D050"/>
              </a:solidFill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N = 10^3</c:v>
                </c:pt>
                <c:pt idx="1">
                  <c:v>N = 10^4</c:v>
                </c:pt>
                <c:pt idx="2">
                  <c:v>N = 10^6</c:v>
                </c:pt>
                <c:pt idx="3">
                  <c:v>N = 10^8</c:v>
                </c:pt>
              </c:strCache>
            </c:strRef>
          </c:cat>
          <c:val>
            <c:numRef>
              <c:f>Sheet1!$G$2:$G$5</c:f>
              <c:numCache>
                <c:formatCode>General</c:formatCode>
                <c:ptCount val="4"/>
                <c:pt idx="0">
                  <c:v>0</c:v>
                </c:pt>
                <c:pt idx="2">
                  <c:v>0.28499999999999998</c:v>
                </c:pt>
                <c:pt idx="3">
                  <c:v>35.903382999999998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304923936"/>
        <c:axId val="304924496"/>
      </c:barChart>
      <c:catAx>
        <c:axId val="30492393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ro-RO"/>
          </a:p>
        </c:txPr>
        <c:crossAx val="304924496"/>
        <c:crosses val="autoZero"/>
        <c:auto val="1"/>
        <c:lblAlgn val="ctr"/>
        <c:lblOffset val="100"/>
        <c:noMultiLvlLbl val="0"/>
      </c:catAx>
      <c:valAx>
        <c:axId val="30492449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bg1">
                  <a:lumMod val="50000"/>
                  <a:lumOff val="5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ro-RO"/>
          </a:p>
        </c:txPr>
        <c:crossAx val="3049239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ro-RO"/>
        </a:p>
      </c:txPr>
    </c:legend>
    <c:plotVisOnly val="1"/>
    <c:dispBlanksAs val="gap"/>
    <c:showDLblsOverMax val="0"/>
  </c:chart>
  <c:spPr>
    <a:solidFill>
      <a:schemeClr val="tx1"/>
    </a:solidFill>
    <a:ln>
      <a:noFill/>
    </a:ln>
    <a:effectLst/>
  </c:spPr>
  <c:txPr>
    <a:bodyPr/>
    <a:lstStyle/>
    <a:p>
      <a:pPr>
        <a:defRPr>
          <a:solidFill>
            <a:schemeClr val="bg1"/>
          </a:solidFill>
        </a:defRPr>
      </a:pPr>
      <a:endParaRPr lang="ro-RO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7FAF2A4E-8899-42F7-B8E7-9EDE664C0468}" type="datetimeFigureOut">
              <a:rPr lang="ro-RO" smtClean="0"/>
              <a:t>14.03.2021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032917FD-CDDA-4C31-89F9-6500639F156D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294328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F2A4E-8899-42F7-B8E7-9EDE664C0468}" type="datetimeFigureOut">
              <a:rPr lang="ro-RO" smtClean="0"/>
              <a:t>14.03.2021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917FD-CDDA-4C31-89F9-6500639F156D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9732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F2A4E-8899-42F7-B8E7-9EDE664C0468}" type="datetimeFigureOut">
              <a:rPr lang="ro-RO" smtClean="0"/>
              <a:t>14.03.2021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917FD-CDDA-4C31-89F9-6500639F156D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8434708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F2A4E-8899-42F7-B8E7-9EDE664C0468}" type="datetimeFigureOut">
              <a:rPr lang="ro-RO" smtClean="0"/>
              <a:t>14.03.2021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917FD-CDDA-4C31-89F9-6500639F156D}" type="slidenum">
              <a:rPr lang="ro-RO" smtClean="0"/>
              <a:t>‹#›</a:t>
            </a:fld>
            <a:endParaRPr lang="ro-RO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06555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F2A4E-8899-42F7-B8E7-9EDE664C0468}" type="datetimeFigureOut">
              <a:rPr lang="ro-RO" smtClean="0"/>
              <a:t>14.03.2021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917FD-CDDA-4C31-89F9-6500639F156D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7437698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F2A4E-8899-42F7-B8E7-9EDE664C0468}" type="datetimeFigureOut">
              <a:rPr lang="ro-RO" smtClean="0"/>
              <a:t>14.03.2021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917FD-CDDA-4C31-89F9-6500639F156D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8589341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F2A4E-8899-42F7-B8E7-9EDE664C0468}" type="datetimeFigureOut">
              <a:rPr lang="ro-RO" smtClean="0"/>
              <a:t>14.03.2021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917FD-CDDA-4C31-89F9-6500639F156D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2933712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F2A4E-8899-42F7-B8E7-9EDE664C0468}" type="datetimeFigureOut">
              <a:rPr lang="ro-RO" smtClean="0"/>
              <a:t>14.03.2021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917FD-CDDA-4C31-89F9-6500639F156D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8359104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F2A4E-8899-42F7-B8E7-9EDE664C0468}" type="datetimeFigureOut">
              <a:rPr lang="ro-RO" smtClean="0"/>
              <a:t>14.03.2021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917FD-CDDA-4C31-89F9-6500639F156D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01098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F2A4E-8899-42F7-B8E7-9EDE664C0468}" type="datetimeFigureOut">
              <a:rPr lang="ro-RO" smtClean="0"/>
              <a:t>14.03.2021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917FD-CDDA-4C31-89F9-6500639F156D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795126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F2A4E-8899-42F7-B8E7-9EDE664C0468}" type="datetimeFigureOut">
              <a:rPr lang="ro-RO" smtClean="0"/>
              <a:t>14.03.2021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917FD-CDDA-4C31-89F9-6500639F156D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493842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F2A4E-8899-42F7-B8E7-9EDE664C0468}" type="datetimeFigureOut">
              <a:rPr lang="ro-RO" smtClean="0"/>
              <a:t>14.03.2021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917FD-CDDA-4C31-89F9-6500639F156D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546267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F2A4E-8899-42F7-B8E7-9EDE664C0468}" type="datetimeFigureOut">
              <a:rPr lang="ro-RO" smtClean="0"/>
              <a:t>14.03.2021</a:t>
            </a:fld>
            <a:endParaRPr lang="ro-R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917FD-CDDA-4C31-89F9-6500639F156D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871954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F2A4E-8899-42F7-B8E7-9EDE664C0468}" type="datetimeFigureOut">
              <a:rPr lang="ro-RO" smtClean="0"/>
              <a:t>14.03.2021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917FD-CDDA-4C31-89F9-6500639F156D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542126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F2A4E-8899-42F7-B8E7-9EDE664C0468}" type="datetimeFigureOut">
              <a:rPr lang="ro-RO" smtClean="0"/>
              <a:t>14.03.2021</a:t>
            </a:fld>
            <a:endParaRPr lang="ro-R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917FD-CDDA-4C31-89F9-6500639F156D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91770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F2A4E-8899-42F7-B8E7-9EDE664C0468}" type="datetimeFigureOut">
              <a:rPr lang="ro-RO" smtClean="0"/>
              <a:t>14.03.2021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917FD-CDDA-4C31-89F9-6500639F156D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188033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F2A4E-8899-42F7-B8E7-9EDE664C0468}" type="datetimeFigureOut">
              <a:rPr lang="ro-RO" smtClean="0"/>
              <a:t>14.03.2021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917FD-CDDA-4C31-89F9-6500639F156D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817381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AF2A4E-8899-42F7-B8E7-9EDE664C0468}" type="datetimeFigureOut">
              <a:rPr lang="ro-RO" smtClean="0"/>
              <a:t>14.03.2021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2917FD-CDDA-4C31-89F9-6500639F156D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4495264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o-RO" dirty="0" smtClean="0"/>
              <a:t>Sortări</a:t>
            </a:r>
            <a:endParaRPr lang="ro-RO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991454"/>
          </a:xfrm>
        </p:spPr>
        <p:txBody>
          <a:bodyPr>
            <a:normAutofit/>
          </a:bodyPr>
          <a:lstStyle/>
          <a:p>
            <a:r>
              <a:rPr lang="ro-RO" dirty="0" smtClean="0"/>
              <a:t>(comparație între 5 tipuri de sortări</a:t>
            </a:r>
            <a:r>
              <a:rPr lang="ro-RO" dirty="0" smtClean="0"/>
              <a:t>)</a:t>
            </a:r>
          </a:p>
          <a:p>
            <a:endParaRPr lang="ro-RO" dirty="0"/>
          </a:p>
          <a:p>
            <a:r>
              <a:rPr lang="ro-RO" sz="1400" dirty="0" smtClean="0"/>
              <a:t>Velniceru Ioana-Alexandra</a:t>
            </a:r>
          </a:p>
          <a:p>
            <a:r>
              <a:rPr lang="ro-RO" sz="1400" dirty="0" smtClean="0"/>
              <a:t>Grupa 132</a:t>
            </a:r>
            <a:endParaRPr lang="ro-RO" sz="1400" dirty="0"/>
          </a:p>
        </p:txBody>
      </p:sp>
    </p:spTree>
    <p:extLst>
      <p:ext uri="{BB962C8B-B14F-4D97-AF65-F5344CB8AC3E}">
        <p14:creationId xmlns:p14="http://schemas.microsoft.com/office/powerpoint/2010/main" val="3509152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Merge Sort</a:t>
            </a:r>
            <a:endParaRPr lang="ro-RO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9048260"/>
              </p:ext>
            </p:extLst>
          </p:nvPr>
        </p:nvGraphicFramePr>
        <p:xfrm>
          <a:off x="1141413" y="2249488"/>
          <a:ext cx="9906000" cy="35417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509730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Quick Sort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097088"/>
            <a:ext cx="9905999" cy="4311951"/>
          </a:xfrm>
        </p:spPr>
        <p:txBody>
          <a:bodyPr>
            <a:normAutofit/>
          </a:bodyPr>
          <a:lstStyle/>
          <a:p>
            <a:r>
              <a:rPr lang="ro-RO" dirty="0" smtClean="0"/>
              <a:t>Cel mai eficient algoritm dintre </a:t>
            </a:r>
            <a:r>
              <a:rPr lang="ro-RO" dirty="0" smtClean="0"/>
              <a:t>cei testați </a:t>
            </a:r>
            <a:r>
              <a:rPr lang="ro-RO" dirty="0" smtClean="0"/>
              <a:t>în anumite condiții</a:t>
            </a:r>
          </a:p>
          <a:p>
            <a:r>
              <a:rPr lang="ro-RO" dirty="0" smtClean="0"/>
              <a:t>Depinde direct proporțional de N, dar </a:t>
            </a:r>
            <a:r>
              <a:rPr lang="ro-RO" i="1" dirty="0" smtClean="0"/>
              <a:t>invers</a:t>
            </a:r>
            <a:r>
              <a:rPr lang="ro-RO" dirty="0" smtClean="0"/>
              <a:t> proporțional de Max; cu cât este mai mic raportul dintre N și Max, cu atât mai rapid este algoritmul în comparație cu restul celor </a:t>
            </a:r>
            <a:r>
              <a:rPr lang="ro-RO" dirty="0" smtClean="0"/>
              <a:t>testați</a:t>
            </a:r>
            <a:r>
              <a:rPr lang="ro-RO" dirty="0"/>
              <a:t> </a:t>
            </a:r>
            <a:r>
              <a:rPr lang="ro-RO" dirty="0" smtClean="0"/>
              <a:t>(până când raportul este echiunitar sau subunitar, caz în care timpul devine constant)</a:t>
            </a:r>
            <a:endParaRPr lang="ro-RO" dirty="0" smtClean="0"/>
          </a:p>
          <a:p>
            <a:r>
              <a:rPr lang="ro-RO" dirty="0" smtClean="0"/>
              <a:t>Pentru N mare, dar Max mic, algoritmul tinde să eșueze, însă prezintă timpi de executare foarte mici pentru N și Max aproximativ egali (de exemplu, pentru N = 10</a:t>
            </a:r>
            <a:r>
              <a:rPr lang="ro-RO" baseline="30000" dirty="0" smtClean="0"/>
              <a:t>8</a:t>
            </a:r>
            <a:r>
              <a:rPr lang="ro-RO" dirty="0" smtClean="0"/>
              <a:t>, Max = 10</a:t>
            </a:r>
            <a:r>
              <a:rPr lang="ro-RO" baseline="30000" dirty="0" smtClean="0"/>
              <a:t>8</a:t>
            </a:r>
            <a:r>
              <a:rPr lang="ro-RO" dirty="0" smtClean="0"/>
              <a:t>, timpul de executare este de aproximativ 35 de secunde, timp obținut de alți algoritmi pentru Max mult mai mic).</a:t>
            </a:r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6282693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Quick Sort</a:t>
            </a:r>
            <a:endParaRPr lang="ro-RO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91121"/>
              </p:ext>
            </p:extLst>
          </p:nvPr>
        </p:nvGraphicFramePr>
        <p:xfrm>
          <a:off x="1141413" y="2249488"/>
          <a:ext cx="9906000" cy="35417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242237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Concluzii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 smtClean="0"/>
              <a:t>Fiecare algoritm are particularitățile sale, rulând diferit unul de celălalt</a:t>
            </a:r>
          </a:p>
          <a:p>
            <a:r>
              <a:rPr lang="ro-RO" dirty="0" smtClean="0"/>
              <a:t>Dintre algoritmii testați, Bubble Sort este cel mai ineficient, în timp ce Count Sort (ca timp) și Quick Sort (în general) sunt cei mai eficienți.</a:t>
            </a:r>
          </a:p>
          <a:p>
            <a:r>
              <a:rPr lang="ro-RO" dirty="0" smtClean="0"/>
              <a:t>Aproape toți algoritmii depind direct de N, singura excepție importantă fiind Quick Sort pe valori apropiate de cele ale lui N pentru Max.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7799207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Comparație Generală (+ introsort)</a:t>
            </a:r>
            <a:endParaRPr lang="ro-RO" dirty="0"/>
          </a:p>
        </p:txBody>
      </p:sp>
      <p:graphicFrame>
        <p:nvGraphicFramePr>
          <p:cNvPr id="24" name="Content Placeholder 2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89688868"/>
              </p:ext>
            </p:extLst>
          </p:nvPr>
        </p:nvGraphicFramePr>
        <p:xfrm>
          <a:off x="1141413" y="2249488"/>
          <a:ext cx="9906000" cy="35417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32704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4" y="326073"/>
            <a:ext cx="9905998" cy="1478570"/>
          </a:xfrm>
        </p:spPr>
        <p:txBody>
          <a:bodyPr/>
          <a:lstStyle/>
          <a:p>
            <a:r>
              <a:rPr lang="ro-RO" dirty="0" smtClean="0"/>
              <a:t>Introducere/note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804643"/>
            <a:ext cx="9905999" cy="4682655"/>
          </a:xfrm>
        </p:spPr>
        <p:txBody>
          <a:bodyPr>
            <a:normAutofit fontScale="92500" lnSpcReduction="10000"/>
          </a:bodyPr>
          <a:lstStyle/>
          <a:p>
            <a:r>
              <a:rPr lang="ro-RO" dirty="0" smtClean="0"/>
              <a:t>Toți cei 5 algoritmi au fost testați în funcție de numărul de elemente (notat cu N) și de numărul maxim care poate apărea în vector (notat cu Max). </a:t>
            </a:r>
          </a:p>
          <a:p>
            <a:r>
              <a:rPr lang="ro-RO" dirty="0" smtClean="0"/>
              <a:t>Testele s-au făcut cu următoarele valori: N = 10</a:t>
            </a:r>
            <a:r>
              <a:rPr lang="ro-RO" baseline="30000" dirty="0" smtClean="0"/>
              <a:t>3</a:t>
            </a:r>
            <a:r>
              <a:rPr lang="ro-RO" dirty="0" smtClean="0"/>
              <a:t>/10</a:t>
            </a:r>
            <a:r>
              <a:rPr lang="ro-RO" baseline="30000" dirty="0" smtClean="0"/>
              <a:t>6</a:t>
            </a:r>
            <a:r>
              <a:rPr lang="ro-RO" dirty="0" smtClean="0"/>
              <a:t>/10</a:t>
            </a:r>
            <a:r>
              <a:rPr lang="ro-RO" baseline="30000" dirty="0" smtClean="0"/>
              <a:t>8</a:t>
            </a:r>
            <a:r>
              <a:rPr lang="ro-RO" dirty="0" smtClean="0"/>
              <a:t> (și alte valori, în funcție de algoritmul testat), Max = 10</a:t>
            </a:r>
            <a:r>
              <a:rPr lang="ro-RO" baseline="30000" dirty="0" smtClean="0"/>
              <a:t>3</a:t>
            </a:r>
            <a:r>
              <a:rPr lang="ro-RO" dirty="0" smtClean="0"/>
              <a:t>/10</a:t>
            </a:r>
            <a:r>
              <a:rPr lang="ro-RO" baseline="30000" dirty="0" smtClean="0"/>
              <a:t>4</a:t>
            </a:r>
            <a:r>
              <a:rPr lang="ro-RO" dirty="0" smtClean="0"/>
              <a:t>/10</a:t>
            </a:r>
            <a:r>
              <a:rPr lang="ro-RO" baseline="30000" dirty="0" smtClean="0"/>
              <a:t>5</a:t>
            </a:r>
            <a:r>
              <a:rPr lang="ro-RO" dirty="0" smtClean="0"/>
              <a:t> (idem ca la N).</a:t>
            </a:r>
          </a:p>
          <a:p>
            <a:r>
              <a:rPr lang="ro-RO" dirty="0" smtClean="0"/>
              <a:t>Pentru N = </a:t>
            </a:r>
            <a:r>
              <a:rPr lang="ro-RO" dirty="0"/>
              <a:t>10</a:t>
            </a:r>
            <a:r>
              <a:rPr lang="ro-RO" baseline="30000" dirty="0"/>
              <a:t>3</a:t>
            </a:r>
            <a:r>
              <a:rPr lang="ro-RO" dirty="0" smtClean="0"/>
              <a:t> și </a:t>
            </a:r>
            <a:r>
              <a:rPr lang="ro-RO" dirty="0"/>
              <a:t>10</a:t>
            </a:r>
            <a:r>
              <a:rPr lang="ro-RO" baseline="30000" dirty="0"/>
              <a:t>6</a:t>
            </a:r>
            <a:r>
              <a:rPr lang="ro-RO" dirty="0" smtClean="0"/>
              <a:t> s-au făcut 3 teste pentru fiecare valoare Max, pentru fiecare algoritm, iar pentru </a:t>
            </a:r>
            <a:r>
              <a:rPr lang="ro-RO" dirty="0"/>
              <a:t>10</a:t>
            </a:r>
            <a:r>
              <a:rPr lang="ro-RO" baseline="30000" dirty="0"/>
              <a:t>8</a:t>
            </a:r>
            <a:r>
              <a:rPr lang="ro-RO" dirty="0" smtClean="0"/>
              <a:t> </a:t>
            </a:r>
            <a:r>
              <a:rPr lang="ro-RO" dirty="0" smtClean="0"/>
              <a:t>s-a făcut un singur test</a:t>
            </a:r>
            <a:r>
              <a:rPr lang="ro-RO" dirty="0" smtClean="0"/>
              <a:t>.</a:t>
            </a:r>
          </a:p>
          <a:p>
            <a:r>
              <a:rPr lang="ro-RO" dirty="0" smtClean="0"/>
              <a:t>Toți algoritmii au fost implementați în C++, iar toate testele s-au făcut cu numere aleatorii (generate cu mt19937).</a:t>
            </a:r>
            <a:endParaRPr lang="ro-RO" dirty="0" smtClean="0"/>
          </a:p>
          <a:p>
            <a:r>
              <a:rPr lang="ro-RO" dirty="0" smtClean="0"/>
              <a:t>Algoritmii cu timp de executare mai mare de un minut (60 de milioane de microsecunde) </a:t>
            </a:r>
            <a:r>
              <a:rPr lang="ro-RO" dirty="0" smtClean="0"/>
              <a:t>pe anumite valori ale lui N și Max se </a:t>
            </a:r>
            <a:r>
              <a:rPr lang="ro-RO" dirty="0" smtClean="0"/>
              <a:t>vor considera </a:t>
            </a:r>
            <a:r>
              <a:rPr lang="ro-RO" b="1" dirty="0" smtClean="0"/>
              <a:t>nerulabili</a:t>
            </a:r>
            <a:r>
              <a:rPr lang="ro-RO" dirty="0" smtClean="0"/>
              <a:t>. (Pentru aceștia se vor face alte teste, cu alte valori specificate.)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434608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Bubble Sort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 smtClean="0"/>
              <a:t>Cel mai ineficient algoritm dintre </a:t>
            </a:r>
            <a:r>
              <a:rPr lang="ro-RO" dirty="0" smtClean="0"/>
              <a:t>cei testați</a:t>
            </a:r>
            <a:endParaRPr lang="ro-RO" dirty="0" smtClean="0"/>
          </a:p>
          <a:p>
            <a:r>
              <a:rPr lang="ro-RO" dirty="0" smtClean="0"/>
              <a:t>Viteza algoritmului depinde aproape exclusiv de valoarea lui N</a:t>
            </a:r>
          </a:p>
          <a:p>
            <a:r>
              <a:rPr lang="ro-RO" dirty="0" smtClean="0"/>
              <a:t>Pe testele date, rulează până la N = 8*10</a:t>
            </a:r>
            <a:r>
              <a:rPr lang="ro-RO" baseline="30000" dirty="0" smtClean="0"/>
              <a:t>4</a:t>
            </a:r>
            <a:r>
              <a:rPr lang="ro-RO" dirty="0" smtClean="0"/>
              <a:t>, iar pentru N = 10</a:t>
            </a:r>
            <a:r>
              <a:rPr lang="ro-RO" baseline="30000" dirty="0" smtClean="0"/>
              <a:t>4</a:t>
            </a:r>
            <a:r>
              <a:rPr lang="ro-RO" dirty="0"/>
              <a:t> </a:t>
            </a:r>
            <a:r>
              <a:rPr lang="ro-RO" dirty="0" smtClean="0"/>
              <a:t>timpul de executare este puțin sub un milion de microsecunde (1 secundă).</a:t>
            </a:r>
          </a:p>
        </p:txBody>
      </p:sp>
    </p:spTree>
    <p:extLst>
      <p:ext uri="{BB962C8B-B14F-4D97-AF65-F5344CB8AC3E}">
        <p14:creationId xmlns:p14="http://schemas.microsoft.com/office/powerpoint/2010/main" val="2642817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Bubble Sort</a:t>
            </a:r>
            <a:endParaRPr lang="ro-RO" dirty="0"/>
          </a:p>
        </p:txBody>
      </p:sp>
      <p:graphicFrame>
        <p:nvGraphicFramePr>
          <p:cNvPr id="19" name="Content Placeholder 1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3303426"/>
              </p:ext>
            </p:extLst>
          </p:nvPr>
        </p:nvGraphicFramePr>
        <p:xfrm>
          <a:off x="1141413" y="2249488"/>
          <a:ext cx="9906000" cy="35417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31004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Count Sort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 smtClean="0"/>
              <a:t>Foarte rapid (dacă nu cel mai rapid dintre algoritmii testați), însă folosește foarte multă memorie (pe cât de rapid este, pe atât de multă memorie consumă)</a:t>
            </a:r>
          </a:p>
          <a:p>
            <a:r>
              <a:rPr lang="ro-RO" dirty="0" smtClean="0"/>
              <a:t>Algoritmul depinde de N, timp petrecut parcurgând vectorul de frecvență, dar și de Max, pentru alocarea memoriei</a:t>
            </a:r>
          </a:p>
          <a:p>
            <a:r>
              <a:rPr lang="ro-RO" dirty="0" smtClean="0"/>
              <a:t>Pentru N = 10</a:t>
            </a:r>
            <a:r>
              <a:rPr lang="ro-RO" baseline="30000" dirty="0" smtClean="0"/>
              <a:t>8</a:t>
            </a:r>
            <a:r>
              <a:rPr lang="ro-RO" dirty="0" smtClean="0"/>
              <a:t>, timpul de executare este în jur de 1500000 microsecunde (1 secundă și jumătate).</a:t>
            </a:r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965819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Count Sort</a:t>
            </a:r>
            <a:endParaRPr lang="ro-RO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907483"/>
              </p:ext>
            </p:extLst>
          </p:nvPr>
        </p:nvGraphicFramePr>
        <p:xfrm>
          <a:off x="1141413" y="2249488"/>
          <a:ext cx="9906000" cy="35417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627418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R</a:t>
            </a:r>
            <a:r>
              <a:rPr lang="ro-RO" dirty="0" smtClean="0"/>
              <a:t>adix </a:t>
            </a:r>
            <a:r>
              <a:rPr lang="ro-RO" dirty="0"/>
              <a:t>S</a:t>
            </a:r>
            <a:r>
              <a:rPr lang="ro-RO" dirty="0" smtClean="0"/>
              <a:t>ort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 smtClean="0"/>
              <a:t>Algoritm rapid (are viteze asemănătoare cu cele ale Introsort-ului)</a:t>
            </a:r>
          </a:p>
          <a:p>
            <a:r>
              <a:rPr lang="ro-RO" dirty="0" smtClean="0"/>
              <a:t>Depinde în special de Max (pentru N = 10</a:t>
            </a:r>
            <a:r>
              <a:rPr lang="ro-RO" baseline="30000" dirty="0" smtClean="0"/>
              <a:t>8</a:t>
            </a:r>
            <a:r>
              <a:rPr lang="ro-RO" dirty="0" smtClean="0"/>
              <a:t>, timpul de executare variază de la 23 la 38 de secunde, în funcție de Max), însă depinde și de N</a:t>
            </a:r>
          </a:p>
          <a:p>
            <a:r>
              <a:rPr lang="ro-RO" dirty="0" smtClean="0"/>
              <a:t>Algoritmul testat a fost implementat pe baza 2, cu operații pe biți.</a:t>
            </a:r>
          </a:p>
        </p:txBody>
      </p:sp>
    </p:spTree>
    <p:extLst>
      <p:ext uri="{BB962C8B-B14F-4D97-AF65-F5344CB8AC3E}">
        <p14:creationId xmlns:p14="http://schemas.microsoft.com/office/powerpoint/2010/main" val="37428740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Radix Sort</a:t>
            </a:r>
            <a:endParaRPr lang="ro-RO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81513615"/>
              </p:ext>
            </p:extLst>
          </p:nvPr>
        </p:nvGraphicFramePr>
        <p:xfrm>
          <a:off x="1141413" y="2249488"/>
          <a:ext cx="9906000" cy="35417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518766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Merge Sort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 smtClean="0"/>
              <a:t>Algoritm relativ rapid</a:t>
            </a:r>
          </a:p>
          <a:p>
            <a:r>
              <a:rPr lang="ro-RO" dirty="0" smtClean="0"/>
              <a:t>Depinde în special de N, rămânând relativ constant indiferent de valoarea lui Max</a:t>
            </a:r>
          </a:p>
          <a:p>
            <a:r>
              <a:rPr lang="ro-RO" dirty="0" smtClean="0"/>
              <a:t>Algoritmul rulează pe testele date până la N = 8*10</a:t>
            </a:r>
            <a:r>
              <a:rPr lang="ro-RO" baseline="30000" dirty="0" smtClean="0"/>
              <a:t>7</a:t>
            </a:r>
            <a:r>
              <a:rPr lang="ro-RO" dirty="0" smtClean="0"/>
              <a:t>, iar pentru N = 10</a:t>
            </a:r>
            <a:r>
              <a:rPr lang="ro-RO" baseline="30000" dirty="0" smtClean="0"/>
              <a:t>7</a:t>
            </a:r>
            <a:r>
              <a:rPr lang="ro-RO" dirty="0" smtClean="0"/>
              <a:t>, timpul de executare este în jur de 7 milioane de microsecunde (7 secunde).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5101143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127</TotalTime>
  <Words>649</Words>
  <Application>Microsoft Office PowerPoint</Application>
  <PresentationFormat>Widescreen</PresentationFormat>
  <Paragraphs>47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Trebuchet MS</vt:lpstr>
      <vt:lpstr>Tw Cen MT</vt:lpstr>
      <vt:lpstr>Circuit</vt:lpstr>
      <vt:lpstr>Sortări</vt:lpstr>
      <vt:lpstr>Introducere/note</vt:lpstr>
      <vt:lpstr>Bubble Sort</vt:lpstr>
      <vt:lpstr>Bubble Sort</vt:lpstr>
      <vt:lpstr>Count Sort</vt:lpstr>
      <vt:lpstr>Count Sort</vt:lpstr>
      <vt:lpstr>Radix Sort</vt:lpstr>
      <vt:lpstr>Radix Sort</vt:lpstr>
      <vt:lpstr>Merge Sort</vt:lpstr>
      <vt:lpstr>Merge Sort</vt:lpstr>
      <vt:lpstr>Quick Sort</vt:lpstr>
      <vt:lpstr>Quick Sort</vt:lpstr>
      <vt:lpstr>Concluzii</vt:lpstr>
      <vt:lpstr>Comparație Generală (+ introsort)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Sortări</dc:title>
  <dc:creator>Ioana</dc:creator>
  <cp:lastModifiedBy>Ioana</cp:lastModifiedBy>
  <cp:revision>21</cp:revision>
  <dcterms:created xsi:type="dcterms:W3CDTF">2021-03-14T16:23:41Z</dcterms:created>
  <dcterms:modified xsi:type="dcterms:W3CDTF">2021-03-14T18:37:12Z</dcterms:modified>
</cp:coreProperties>
</file>