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71" r:id="rId6"/>
    <p:sldId id="264" r:id="rId7"/>
    <p:sldId id="270" r:id="rId8"/>
    <p:sldId id="258" r:id="rId9"/>
    <p:sldId id="259" r:id="rId10"/>
    <p:sldId id="260" r:id="rId11"/>
    <p:sldId id="267" r:id="rId12"/>
    <p:sldId id="268" r:id="rId13"/>
    <p:sldId id="269" r:id="rId14"/>
    <p:sldId id="273" r:id="rId15"/>
    <p:sldId id="272" r:id="rId16"/>
    <p:sldId id="266" r:id="rId17"/>
    <p:sldId id="25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FCB284C-540D-46F3-9592-14C6DE5DE7D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4D74BBA-3964-4FA4-8683-978E2F6596D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CB284C-540D-46F3-9592-14C6DE5DE7D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D74BBA-3964-4FA4-8683-978E2F6596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CB284C-540D-46F3-9592-14C6DE5DE7D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D74BBA-3964-4FA4-8683-978E2F6596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CB284C-540D-46F3-9592-14C6DE5DE7D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D74BBA-3964-4FA4-8683-978E2F6596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FCB284C-540D-46F3-9592-14C6DE5DE7D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4D74BBA-3964-4FA4-8683-978E2F6596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CB284C-540D-46F3-9592-14C6DE5DE7D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4D74BBA-3964-4FA4-8683-978E2F6596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CB284C-540D-46F3-9592-14C6DE5DE7D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4D74BBA-3964-4FA4-8683-978E2F6596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CB284C-540D-46F3-9592-14C6DE5DE7D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D74BBA-3964-4FA4-8683-978E2F6596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CB284C-540D-46F3-9592-14C6DE5DE7D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D74BBA-3964-4FA4-8683-978E2F6596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FCB284C-540D-46F3-9592-14C6DE5DE7D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4D74BBA-3964-4FA4-8683-978E2F6596D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FCB284C-540D-46F3-9592-14C6DE5DE7D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4D74BBA-3964-4FA4-8683-978E2F6596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8FCB284C-540D-46F3-9592-14C6DE5DE7D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4D74BBA-3964-4FA4-8683-978E2F6596D2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tevidyalay.com/construction-of-dfa-examples-dfa-solved-examples/" TargetMode="External"/><Relationship Id="rId2" Type="http://schemas.openxmlformats.org/officeDocument/2006/relationships/hyperlink" Target="http://andrei.clubcisco.ro/cursuri/3lfa/laboratoare/v1/lab2-afd.pdf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40i4PKpM0cI" TargetMode="External"/><Relationship Id="rId4" Type="http://schemas.openxmlformats.org/officeDocument/2006/relationships/hyperlink" Target="https://www.gatevidyalay.com/how-to-solve-dfa-problems-dfa-solved-exampl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AFD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20000" cy="1752600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Automatul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Finit</a:t>
            </a:r>
            <a:r>
              <a:rPr lang="en-US" sz="4000" b="1" dirty="0" smtClean="0"/>
              <a:t> </a:t>
            </a:r>
          </a:p>
          <a:p>
            <a:r>
              <a:rPr lang="en-US" sz="4000" b="1" dirty="0" smtClean="0"/>
              <a:t>Determinist</a:t>
            </a:r>
            <a:endParaRPr lang="en-US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5334000"/>
            <a:ext cx="5486400" cy="664536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1.3.“Incepe cu </a:t>
            </a:r>
            <a:r>
              <a:rPr lang="en-US" sz="2800" dirty="0" err="1" smtClean="0"/>
              <a:t>aa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 bb”</a:t>
            </a:r>
            <a:endParaRPr lang="en-US" sz="2800" dirty="0"/>
          </a:p>
        </p:txBody>
      </p:sp>
      <p:pic>
        <p:nvPicPr>
          <p:cNvPr id="6" name="Picture Placeholder 5" descr="DFA-startsWIthaaorbb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b="8834"/>
          <a:stretch>
            <a:fillRect/>
          </a:stretch>
        </p:blipFill>
        <p:spPr>
          <a:xfrm>
            <a:off x="1066800" y="381000"/>
            <a:ext cx="6858000" cy="48643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876800"/>
            <a:ext cx="5486400" cy="664536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2.1. “Se </a:t>
            </a:r>
            <a:r>
              <a:rPr lang="en-US" sz="2400" dirty="0" err="1" smtClean="0"/>
              <a:t>termina</a:t>
            </a:r>
            <a:r>
              <a:rPr lang="en-US" sz="2400" dirty="0" smtClean="0"/>
              <a:t> cu 01” </a:t>
            </a:r>
            <a:endParaRPr lang="en-US" sz="2400" dirty="0"/>
          </a:p>
        </p:txBody>
      </p:sp>
      <p:pic>
        <p:nvPicPr>
          <p:cNvPr id="5" name="Picture Placeholder 4" descr="DFA-endsWith01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b="10827"/>
          <a:stretch>
            <a:fillRect/>
          </a:stretch>
        </p:blipFill>
        <p:spPr>
          <a:xfrm>
            <a:off x="1143000" y="228600"/>
            <a:ext cx="6553200" cy="476727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876800"/>
            <a:ext cx="5486400" cy="664536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2.1. “Se </a:t>
            </a:r>
            <a:r>
              <a:rPr lang="en-US" sz="2400" dirty="0" err="1" smtClean="0"/>
              <a:t>termina</a:t>
            </a:r>
            <a:r>
              <a:rPr lang="en-US" sz="2400" dirty="0" smtClean="0"/>
              <a:t> cu </a:t>
            </a:r>
            <a:r>
              <a:rPr lang="en-US" sz="2400" dirty="0" err="1" smtClean="0"/>
              <a:t>abba</a:t>
            </a:r>
            <a:r>
              <a:rPr lang="en-US" sz="2400" dirty="0" smtClean="0"/>
              <a:t>” </a:t>
            </a:r>
            <a:endParaRPr lang="en-US" sz="2400" dirty="0"/>
          </a:p>
        </p:txBody>
      </p:sp>
      <p:pic>
        <p:nvPicPr>
          <p:cNvPr id="6" name="Picture Placeholder 5" descr="DFA-endsWithabba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b="10827"/>
          <a:stretch>
            <a:fillRect/>
          </a:stretch>
        </p:blipFill>
        <p:spPr>
          <a:xfrm>
            <a:off x="0" y="1219200"/>
            <a:ext cx="9144000" cy="3747229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876800"/>
            <a:ext cx="5486400" cy="664536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2.1. “Se </a:t>
            </a:r>
            <a:r>
              <a:rPr lang="en-US" sz="2400" dirty="0" err="1" smtClean="0"/>
              <a:t>termina</a:t>
            </a:r>
            <a:r>
              <a:rPr lang="en-US" sz="2400" dirty="0" smtClean="0"/>
              <a:t> cu 0011” </a:t>
            </a:r>
            <a:endParaRPr lang="en-US" sz="2400" dirty="0"/>
          </a:p>
        </p:txBody>
      </p:sp>
      <p:pic>
        <p:nvPicPr>
          <p:cNvPr id="6" name="Picture Placeholder 5" descr="DFA-endsWith0011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b="10827"/>
          <a:stretch>
            <a:fillRect/>
          </a:stretch>
        </p:blipFill>
        <p:spPr>
          <a:xfrm>
            <a:off x="0" y="990600"/>
            <a:ext cx="9290763" cy="3873138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876800"/>
            <a:ext cx="5486400" cy="664536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3</a:t>
            </a:r>
            <a:r>
              <a:rPr lang="en-US" sz="2400" dirty="0" smtClean="0"/>
              <a:t>.1. “</a:t>
            </a:r>
            <a:r>
              <a:rPr lang="en-US" sz="2400" dirty="0" err="1" smtClean="0"/>
              <a:t>Contine</a:t>
            </a:r>
            <a:r>
              <a:rPr lang="en-US" sz="2400" dirty="0" smtClean="0"/>
              <a:t> 1011” </a:t>
            </a:r>
            <a:endParaRPr lang="en-US" sz="2400" dirty="0"/>
          </a:p>
        </p:txBody>
      </p:sp>
      <p:pic>
        <p:nvPicPr>
          <p:cNvPr id="5" name="Picture Placeholder 4" descr="DFA-contains1011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7143" b="71429"/>
          <a:stretch>
            <a:fillRect/>
          </a:stretch>
        </p:blipFill>
        <p:spPr>
          <a:xfrm>
            <a:off x="228600" y="1828800"/>
            <a:ext cx="8534400" cy="30480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876800"/>
            <a:ext cx="5486400" cy="664536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4</a:t>
            </a:r>
            <a:r>
              <a:rPr lang="en-US" sz="2400" dirty="0" smtClean="0"/>
              <a:t>.1. “De forma exacta 101” </a:t>
            </a:r>
            <a:endParaRPr lang="en-US" sz="2400" dirty="0"/>
          </a:p>
        </p:txBody>
      </p:sp>
      <p:pic>
        <p:nvPicPr>
          <p:cNvPr id="5" name="Picture Placeholder 4" descr="DFA-exactForm101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4762" b="61857"/>
          <a:stretch>
            <a:fillRect/>
          </a:stretch>
        </p:blipFill>
        <p:spPr>
          <a:xfrm>
            <a:off x="381000" y="1066800"/>
            <a:ext cx="8534400" cy="3798448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800600"/>
            <a:ext cx="5943600" cy="664536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5.1.”Incepe cu 0 </a:t>
            </a:r>
            <a:r>
              <a:rPr lang="en-US" sz="2400" dirty="0" err="1" smtClean="0"/>
              <a:t>si</a:t>
            </a:r>
            <a:r>
              <a:rPr lang="en-US" sz="2400" dirty="0" smtClean="0"/>
              <a:t> se </a:t>
            </a:r>
            <a:r>
              <a:rPr lang="en-US" sz="2400" dirty="0" err="1" smtClean="0"/>
              <a:t>termina</a:t>
            </a:r>
            <a:r>
              <a:rPr lang="en-US" sz="2400" dirty="0" smtClean="0"/>
              <a:t> cu 10”</a:t>
            </a:r>
            <a:endParaRPr lang="en-US" sz="2400" dirty="0"/>
          </a:p>
        </p:txBody>
      </p:sp>
      <p:pic>
        <p:nvPicPr>
          <p:cNvPr id="5" name="Picture Placeholder 4" descr="AFD-startsWith0-endsWIth10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7566" b="7566"/>
          <a:stretch>
            <a:fillRect/>
          </a:stretch>
        </p:blipFill>
        <p:spPr/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371600"/>
            <a:ext cx="701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	</a:t>
            </a:r>
            <a:r>
              <a:rPr lang="en-US" sz="2000" i="1" dirty="0" err="1" smtClean="0"/>
              <a:t>Bibliografie</a:t>
            </a:r>
            <a:r>
              <a:rPr lang="en-US" sz="2000" i="1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hlinkClick r:id="rId2"/>
              </a:rPr>
              <a:t>http://andrei.clubcisco.ro/cursuri/3lfa/laboratoare/v1/lab2-afd.pdf</a:t>
            </a:r>
            <a:r>
              <a:rPr lang="en-US" sz="2000" dirty="0" smtClean="0"/>
              <a:t>  “</a:t>
            </a:r>
            <a:r>
              <a:rPr lang="en-US" sz="2000" dirty="0" err="1" smtClean="0"/>
              <a:t>definitii</a:t>
            </a:r>
            <a:r>
              <a:rPr lang="en-US" sz="2000" dirty="0" smtClean="0"/>
              <a:t>”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 </a:t>
            </a:r>
            <a:r>
              <a:rPr lang="en-US" sz="2000" dirty="0" smtClean="0">
                <a:hlinkClick r:id="rId3"/>
              </a:rPr>
              <a:t>https://www.gatevidyalay.com/construction-of-dfa-examples-dfa-solved-examples/</a:t>
            </a:r>
            <a:r>
              <a:rPr lang="en-US" sz="2000" dirty="0" smtClean="0"/>
              <a:t>  “</a:t>
            </a:r>
            <a:r>
              <a:rPr lang="en-US" sz="2000" dirty="0" err="1" smtClean="0"/>
              <a:t>incepeCu</a:t>
            </a:r>
            <a:r>
              <a:rPr lang="en-US" sz="2000" dirty="0" smtClean="0"/>
              <a:t>”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hlinkClick r:id="rId4"/>
              </a:rPr>
              <a:t>https://www.gatevidyalay.com/how-to-solve-dfa-problems-dfa-solved-examples/</a:t>
            </a:r>
            <a:r>
              <a:rPr lang="en-US" sz="2000" dirty="0" smtClean="0"/>
              <a:t> “</a:t>
            </a:r>
            <a:r>
              <a:rPr lang="en-US" sz="2000" dirty="0" err="1" smtClean="0"/>
              <a:t>seTerminaCu</a:t>
            </a:r>
            <a:r>
              <a:rPr lang="en-US" sz="2000" dirty="0" smtClean="0"/>
              <a:t>”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hlinkClick r:id="rId5"/>
              </a:rPr>
              <a:t>https://www.youtube.com/watch?v=40i4PKpM0cI</a:t>
            </a:r>
            <a:r>
              <a:rPr lang="en-US" sz="2000" dirty="0" smtClean="0"/>
              <a:t> “</a:t>
            </a:r>
            <a:r>
              <a:rPr lang="en-US" sz="2000" dirty="0" err="1" smtClean="0"/>
              <a:t>yt</a:t>
            </a:r>
            <a:r>
              <a:rPr lang="en-US" sz="2000" dirty="0" smtClean="0"/>
              <a:t> </a:t>
            </a:r>
            <a:r>
              <a:rPr lang="en-US" sz="2000" dirty="0" err="1" smtClean="0"/>
              <a:t>NesoAcademy</a:t>
            </a:r>
            <a:r>
              <a:rPr lang="en-US" sz="2000" dirty="0" smtClean="0"/>
              <a:t> videos”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990600"/>
            <a:ext cx="6934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n-US" sz="2400" dirty="0" smtClean="0"/>
              <a:t> </a:t>
            </a:r>
            <a:r>
              <a:rPr lang="en-US" sz="2400" i="1" dirty="0" err="1" smtClean="0"/>
              <a:t>Definitie</a:t>
            </a:r>
            <a:r>
              <a:rPr lang="en-US" sz="2400" i="1" dirty="0" smtClean="0"/>
              <a:t>: </a:t>
            </a:r>
            <a:r>
              <a:rPr lang="en-US" sz="2400" dirty="0" smtClean="0"/>
              <a:t>Un AFD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un </a:t>
            </a:r>
            <a:r>
              <a:rPr lang="en-US" sz="2400" dirty="0" err="1" smtClean="0"/>
              <a:t>tuplu</a:t>
            </a:r>
            <a:r>
              <a:rPr lang="en-US" sz="2400" dirty="0" smtClean="0"/>
              <a:t> A=(Q, </a:t>
            </a:r>
            <a:r>
              <a:rPr lang="el-GR" sz="2400" dirty="0" smtClean="0"/>
              <a:t>Σ, δ, </a:t>
            </a:r>
            <a:r>
              <a:rPr lang="en-US" sz="2400" dirty="0" smtClean="0"/>
              <a:t>q0, F), in care: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Q </a:t>
            </a:r>
            <a:r>
              <a:rPr lang="en-US" sz="2400" dirty="0" err="1" smtClean="0"/>
              <a:t>este</a:t>
            </a:r>
            <a:r>
              <a:rPr lang="en-US" sz="2400" dirty="0" smtClean="0"/>
              <a:t> o </a:t>
            </a:r>
            <a:r>
              <a:rPr lang="en-US" sz="2400" dirty="0" err="1" smtClean="0"/>
              <a:t>multime</a:t>
            </a:r>
            <a:r>
              <a:rPr lang="en-US" sz="2400" dirty="0" smtClean="0"/>
              <a:t> </a:t>
            </a:r>
            <a:r>
              <a:rPr lang="en-US" sz="2400" dirty="0" err="1" smtClean="0"/>
              <a:t>finita</a:t>
            </a:r>
            <a:r>
              <a:rPr lang="en-US" sz="2400" dirty="0" smtClean="0"/>
              <a:t> de </a:t>
            </a:r>
            <a:r>
              <a:rPr lang="en-US" sz="2400" dirty="0" err="1" smtClean="0"/>
              <a:t>stari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l-GR" sz="2400" dirty="0" smtClean="0"/>
              <a:t>Σ </a:t>
            </a:r>
            <a:r>
              <a:rPr lang="en-US" sz="2400" dirty="0" err="1" smtClean="0"/>
              <a:t>este</a:t>
            </a:r>
            <a:r>
              <a:rPr lang="en-US" sz="2400" dirty="0" smtClean="0"/>
              <a:t> o </a:t>
            </a:r>
            <a:r>
              <a:rPr lang="en-US" sz="2400" dirty="0" err="1" smtClean="0"/>
              <a:t>multime</a:t>
            </a:r>
            <a:r>
              <a:rPr lang="en-US" sz="2400" dirty="0" smtClean="0"/>
              <a:t> </a:t>
            </a:r>
            <a:r>
              <a:rPr lang="en-US" sz="2400" dirty="0" err="1" smtClean="0"/>
              <a:t>finita</a:t>
            </a:r>
            <a:r>
              <a:rPr lang="en-US" sz="2400" dirty="0" smtClean="0"/>
              <a:t> de </a:t>
            </a:r>
            <a:r>
              <a:rPr lang="en-US" sz="2400" dirty="0" err="1" smtClean="0"/>
              <a:t>simboli</a:t>
            </a:r>
            <a:r>
              <a:rPr lang="en-US" sz="2400" dirty="0" smtClean="0"/>
              <a:t> de </a:t>
            </a:r>
            <a:r>
              <a:rPr lang="en-US" sz="2400" dirty="0" err="1" smtClean="0"/>
              <a:t>intrare</a:t>
            </a:r>
            <a:r>
              <a:rPr lang="en-US" sz="2400" dirty="0" smtClean="0"/>
              <a:t> (</a:t>
            </a:r>
            <a:r>
              <a:rPr lang="en-US" sz="2400" dirty="0" err="1" smtClean="0"/>
              <a:t>alfabetul</a:t>
            </a:r>
            <a:r>
              <a:rPr lang="en-US" sz="2400" dirty="0" smtClean="0"/>
              <a:t> </a:t>
            </a:r>
            <a:r>
              <a:rPr lang="en-US" sz="2400" dirty="0" err="1" smtClean="0"/>
              <a:t>simbolilor</a:t>
            </a:r>
            <a:r>
              <a:rPr lang="en-US" sz="2400" dirty="0" smtClean="0"/>
              <a:t> de </a:t>
            </a:r>
            <a:r>
              <a:rPr lang="en-US" sz="2400" dirty="0" err="1" smtClean="0"/>
              <a:t>intrare</a:t>
            </a:r>
            <a:r>
              <a:rPr lang="en-US" sz="2400" dirty="0" smtClean="0"/>
              <a:t>) ex: {0,1} </a:t>
            </a:r>
            <a:r>
              <a:rPr lang="en-US" sz="2400" dirty="0" err="1" smtClean="0"/>
              <a:t>sau</a:t>
            </a:r>
            <a:r>
              <a:rPr lang="en-US" sz="2400" dirty="0" smtClean="0"/>
              <a:t> {</a:t>
            </a:r>
            <a:r>
              <a:rPr lang="en-US" sz="2400" dirty="0" err="1" smtClean="0"/>
              <a:t>a,b</a:t>
            </a:r>
            <a:r>
              <a:rPr lang="en-US" sz="2400" dirty="0" smtClean="0"/>
              <a:t>}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l-GR" sz="2400" dirty="0" smtClean="0"/>
              <a:t>δ </a:t>
            </a:r>
            <a:r>
              <a:rPr lang="en-US" sz="2400" dirty="0" err="1" smtClean="0"/>
              <a:t>este</a:t>
            </a:r>
            <a:r>
              <a:rPr lang="en-US" sz="2400" dirty="0" smtClean="0"/>
              <a:t> o </a:t>
            </a:r>
            <a:r>
              <a:rPr lang="en-US" sz="2400" dirty="0" err="1" smtClean="0"/>
              <a:t>functie</a:t>
            </a:r>
            <a:r>
              <a:rPr lang="en-US" sz="2400" dirty="0" smtClean="0"/>
              <a:t> de </a:t>
            </a:r>
            <a:r>
              <a:rPr lang="en-US" sz="2400" dirty="0" err="1" smtClean="0"/>
              <a:t>tranzitie</a:t>
            </a:r>
            <a:r>
              <a:rPr lang="en-US" sz="2400" dirty="0" smtClean="0"/>
              <a:t>: </a:t>
            </a:r>
            <a:r>
              <a:rPr lang="el-GR" sz="2400" dirty="0" smtClean="0"/>
              <a:t>δ:</a:t>
            </a:r>
            <a:r>
              <a:rPr lang="en-US" sz="2400" dirty="0" smtClean="0"/>
              <a:t>Q × </a:t>
            </a:r>
            <a:r>
              <a:rPr lang="el-GR" sz="2400" dirty="0" smtClean="0"/>
              <a:t>Σ-&gt; </a:t>
            </a:r>
            <a:r>
              <a:rPr lang="en-US" sz="2400" dirty="0" smtClean="0"/>
              <a:t>Q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q0 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starea</a:t>
            </a:r>
            <a:r>
              <a:rPr lang="en-US" sz="2400" dirty="0" smtClean="0"/>
              <a:t> </a:t>
            </a:r>
            <a:r>
              <a:rPr lang="en-US" sz="2400" dirty="0" err="1" smtClean="0"/>
              <a:t>initiala</a:t>
            </a:r>
            <a:endParaRPr lang="en-US" sz="24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F </a:t>
            </a:r>
            <a:r>
              <a:rPr lang="en-US" sz="2400" dirty="0" err="1" smtClean="0"/>
              <a:t>este</a:t>
            </a:r>
            <a:r>
              <a:rPr lang="en-US" sz="2400" dirty="0" smtClean="0"/>
              <a:t> o </a:t>
            </a:r>
            <a:r>
              <a:rPr lang="en-US" sz="2400" dirty="0" err="1" smtClean="0"/>
              <a:t>multime</a:t>
            </a:r>
            <a:r>
              <a:rPr lang="en-US" sz="2400" dirty="0" smtClean="0"/>
              <a:t> de </a:t>
            </a:r>
            <a:r>
              <a:rPr lang="en-US" sz="2400" dirty="0" err="1" smtClean="0"/>
              <a:t>stari</a:t>
            </a:r>
            <a:r>
              <a:rPr lang="en-US" sz="2400" dirty="0" smtClean="0"/>
              <a:t> finale. 	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533400"/>
            <a:ext cx="792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  <a:r>
              <a:rPr lang="en-US" sz="2400" i="1" dirty="0" smtClean="0"/>
              <a:t>Cum ne </a:t>
            </a:r>
            <a:r>
              <a:rPr lang="en-US" sz="2400" i="1" dirty="0" err="1" smtClean="0"/>
              <a:t>folosim</a:t>
            </a:r>
            <a:r>
              <a:rPr lang="en-US" sz="2400" i="1" dirty="0" smtClean="0"/>
              <a:t> de </a:t>
            </a:r>
            <a:r>
              <a:rPr lang="en-US" sz="2400" i="1" dirty="0" err="1" smtClean="0"/>
              <a:t>functia</a:t>
            </a:r>
            <a:r>
              <a:rPr lang="en-US" sz="2400" i="1" dirty="0" smtClean="0"/>
              <a:t> de </a:t>
            </a:r>
            <a:r>
              <a:rPr lang="en-US" sz="2400" i="1" dirty="0" err="1" smtClean="0"/>
              <a:t>tranzitie</a:t>
            </a:r>
            <a:r>
              <a:rPr lang="en-US" sz="2400" i="1" dirty="0" smtClean="0"/>
              <a:t> </a:t>
            </a:r>
            <a:r>
              <a:rPr lang="el-GR" sz="2400" i="1" dirty="0" smtClean="0"/>
              <a:t>δ </a:t>
            </a:r>
            <a:r>
              <a:rPr lang="en-US" sz="2400" i="1" dirty="0" smtClean="0"/>
              <a:t>?</a:t>
            </a:r>
            <a:endParaRPr lang="en-US" sz="2400" i="1" dirty="0" smtClean="0"/>
          </a:p>
          <a:p>
            <a:r>
              <a:rPr lang="en-US" sz="2400" dirty="0"/>
              <a:t>	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Sa </a:t>
            </a:r>
            <a:r>
              <a:rPr lang="en-US" sz="2400" dirty="0" err="1" smtClean="0"/>
              <a:t>presupunem</a:t>
            </a:r>
            <a:r>
              <a:rPr lang="en-US" sz="2400" dirty="0" smtClean="0"/>
              <a:t> ca </a:t>
            </a:r>
            <a:r>
              <a:rPr lang="en-US" sz="2400" dirty="0" err="1" smtClean="0"/>
              <a:t>pe</a:t>
            </a:r>
            <a:r>
              <a:rPr lang="en-US" sz="2400" dirty="0" smtClean="0"/>
              <a:t> </a:t>
            </a:r>
            <a:r>
              <a:rPr lang="en-US" sz="2400" dirty="0" err="1" smtClean="0"/>
              <a:t>banda</a:t>
            </a:r>
            <a:r>
              <a:rPr lang="en-US" sz="2400" dirty="0" smtClean="0"/>
              <a:t> de </a:t>
            </a:r>
            <a:r>
              <a:rPr lang="en-US" sz="2400" dirty="0" err="1" smtClean="0"/>
              <a:t>intrare</a:t>
            </a:r>
            <a:r>
              <a:rPr lang="en-US" sz="2400" dirty="0" smtClean="0"/>
              <a:t> a </a:t>
            </a:r>
            <a:r>
              <a:rPr lang="en-US" sz="2400" dirty="0" err="1" smtClean="0"/>
              <a:t>unui</a:t>
            </a:r>
            <a:r>
              <a:rPr lang="en-US" sz="2400" dirty="0" smtClean="0"/>
              <a:t> AFD se </a:t>
            </a:r>
            <a:r>
              <a:rPr lang="en-US" sz="2400" dirty="0" err="1" smtClean="0"/>
              <a:t>afla</a:t>
            </a:r>
            <a:r>
              <a:rPr lang="en-US" sz="2400" dirty="0" smtClean="0"/>
              <a:t> </a:t>
            </a:r>
            <a:r>
              <a:rPr lang="en-US" sz="2400" dirty="0" err="1" smtClean="0"/>
              <a:t>urmatoarea</a:t>
            </a:r>
            <a:r>
              <a:rPr lang="en-US" sz="2400" dirty="0" smtClean="0"/>
              <a:t> </a:t>
            </a:r>
            <a:r>
              <a:rPr lang="en-US" sz="2400" dirty="0" err="1" smtClean="0"/>
              <a:t>succesiune</a:t>
            </a:r>
            <a:r>
              <a:rPr lang="en-US" sz="2400" dirty="0" smtClean="0"/>
              <a:t> de </a:t>
            </a:r>
            <a:r>
              <a:rPr lang="en-US" sz="2400" dirty="0" err="1" smtClean="0"/>
              <a:t>simboli</a:t>
            </a:r>
            <a:r>
              <a:rPr lang="en-US" sz="2400" dirty="0" smtClean="0"/>
              <a:t>: a1a2a3...an. </a:t>
            </a:r>
            <a:endParaRPr lang="en-US" sz="2400" dirty="0"/>
          </a:p>
          <a:p>
            <a:r>
              <a:rPr lang="en-US" sz="2400" dirty="0" smtClean="0"/>
              <a:t>	Initial, </a:t>
            </a:r>
            <a:r>
              <a:rPr lang="en-US" sz="2400" dirty="0" err="1" smtClean="0"/>
              <a:t>automatul</a:t>
            </a:r>
            <a:r>
              <a:rPr lang="en-US" sz="2400" dirty="0" smtClean="0"/>
              <a:t> se </a:t>
            </a:r>
            <a:r>
              <a:rPr lang="en-US" sz="2400" dirty="0" err="1" smtClean="0"/>
              <a:t>afla</a:t>
            </a:r>
            <a:r>
              <a:rPr lang="en-US" sz="2400" dirty="0" smtClean="0"/>
              <a:t> in </a:t>
            </a:r>
            <a:r>
              <a:rPr lang="en-US" sz="2400" dirty="0" err="1" smtClean="0"/>
              <a:t>starea</a:t>
            </a:r>
            <a:r>
              <a:rPr lang="en-US" sz="2400" dirty="0" smtClean="0"/>
              <a:t> q0.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a </a:t>
            </a:r>
            <a:r>
              <a:rPr lang="en-US" sz="2400" dirty="0" err="1" smtClean="0"/>
              <a:t>afla</a:t>
            </a:r>
            <a:r>
              <a:rPr lang="en-US" sz="2400" dirty="0" smtClean="0"/>
              <a:t> </a:t>
            </a:r>
            <a:r>
              <a:rPr lang="en-US" sz="2400" dirty="0" err="1" smtClean="0"/>
              <a:t>starea</a:t>
            </a:r>
            <a:r>
              <a:rPr lang="en-US" sz="2400" dirty="0" smtClean="0"/>
              <a:t> in care </a:t>
            </a:r>
            <a:r>
              <a:rPr lang="en-US" sz="2400" dirty="0" err="1" smtClean="0"/>
              <a:t>trece</a:t>
            </a:r>
            <a:r>
              <a:rPr lang="en-US" sz="2400" dirty="0" smtClean="0"/>
              <a:t> </a:t>
            </a:r>
            <a:r>
              <a:rPr lang="en-US" sz="2400" dirty="0" err="1" smtClean="0"/>
              <a:t>automatul</a:t>
            </a:r>
            <a:r>
              <a:rPr lang="en-US" sz="2400" dirty="0" smtClean="0"/>
              <a:t> </a:t>
            </a:r>
            <a:r>
              <a:rPr lang="en-US" sz="2400" dirty="0" err="1" smtClean="0"/>
              <a:t>dupa</a:t>
            </a:r>
            <a:r>
              <a:rPr lang="en-US" sz="2400" dirty="0" smtClean="0"/>
              <a:t> </a:t>
            </a:r>
            <a:r>
              <a:rPr lang="en-US" sz="2400" dirty="0" err="1" smtClean="0"/>
              <a:t>procesarea</a:t>
            </a:r>
            <a:r>
              <a:rPr lang="en-US" sz="2400" dirty="0" smtClean="0"/>
              <a:t> </a:t>
            </a:r>
            <a:r>
              <a:rPr lang="en-US" sz="2400" dirty="0" err="1" smtClean="0"/>
              <a:t>simbolului</a:t>
            </a:r>
            <a:r>
              <a:rPr lang="en-US" sz="2400" dirty="0" smtClean="0"/>
              <a:t> a1, </a:t>
            </a:r>
            <a:r>
              <a:rPr lang="en-US" sz="2400" dirty="0" err="1" smtClean="0"/>
              <a:t>inspectam</a:t>
            </a:r>
            <a:r>
              <a:rPr lang="en-US" sz="2400" dirty="0" smtClean="0"/>
              <a:t> </a:t>
            </a:r>
            <a:r>
              <a:rPr lang="en-US" sz="2400" dirty="0" err="1" smtClean="0"/>
              <a:t>functia</a:t>
            </a:r>
            <a:r>
              <a:rPr lang="en-US" sz="2400" dirty="0" smtClean="0"/>
              <a:t> de </a:t>
            </a:r>
            <a:r>
              <a:rPr lang="en-US" sz="2400" dirty="0" err="1" smtClean="0"/>
              <a:t>tranzitie</a:t>
            </a:r>
            <a:r>
              <a:rPr lang="en-US" sz="2400" dirty="0" smtClean="0"/>
              <a:t> </a:t>
            </a:r>
            <a:r>
              <a:rPr lang="el-GR" sz="2400" dirty="0" smtClean="0"/>
              <a:t>δ. </a:t>
            </a:r>
            <a:r>
              <a:rPr lang="en-US" sz="2400" dirty="0" smtClean="0"/>
              <a:t>Sa </a:t>
            </a:r>
            <a:r>
              <a:rPr lang="en-US" sz="2400" dirty="0" err="1" smtClean="0"/>
              <a:t>presupunem</a:t>
            </a:r>
            <a:r>
              <a:rPr lang="en-US" sz="2400" dirty="0" smtClean="0"/>
              <a:t> ca </a:t>
            </a:r>
            <a:r>
              <a:rPr lang="el-GR" sz="2400" dirty="0" smtClean="0"/>
              <a:t>δ (</a:t>
            </a:r>
            <a:r>
              <a:rPr lang="en-US" sz="2400" dirty="0" smtClean="0"/>
              <a:t>q0, a1)=q1.</a:t>
            </a:r>
            <a:endParaRPr lang="en-US" sz="2400" dirty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Deci</a:t>
            </a:r>
            <a:r>
              <a:rPr lang="en-US" sz="2400" dirty="0" smtClean="0"/>
              <a:t> q1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fi</a:t>
            </a:r>
            <a:r>
              <a:rPr lang="en-US" sz="2400" dirty="0" smtClean="0"/>
              <a:t> </a:t>
            </a:r>
            <a:r>
              <a:rPr lang="en-US" sz="2400" dirty="0" err="1" smtClean="0"/>
              <a:t>starea</a:t>
            </a:r>
            <a:r>
              <a:rPr lang="en-US" sz="2400" dirty="0" smtClean="0"/>
              <a:t> in care se </a:t>
            </a:r>
            <a:r>
              <a:rPr lang="en-US" sz="2400" dirty="0" err="1" smtClean="0"/>
              <a:t>afla</a:t>
            </a:r>
            <a:r>
              <a:rPr lang="en-US" sz="2400" dirty="0" smtClean="0"/>
              <a:t> </a:t>
            </a:r>
            <a:r>
              <a:rPr lang="en-US" sz="2400" dirty="0" err="1" smtClean="0"/>
              <a:t>automatul</a:t>
            </a:r>
            <a:r>
              <a:rPr lang="en-US" sz="2400" dirty="0" smtClean="0"/>
              <a:t> </a:t>
            </a:r>
            <a:r>
              <a:rPr lang="en-US" sz="2400" dirty="0" err="1" smtClean="0"/>
              <a:t>dupa</a:t>
            </a:r>
            <a:r>
              <a:rPr lang="en-US" sz="2400" dirty="0" smtClean="0"/>
              <a:t> </a:t>
            </a:r>
            <a:r>
              <a:rPr lang="en-US" sz="2400" dirty="0" err="1" smtClean="0"/>
              <a:t>procesarea</a:t>
            </a:r>
            <a:r>
              <a:rPr lang="en-US" sz="2400" dirty="0" smtClean="0"/>
              <a:t> </a:t>
            </a:r>
            <a:r>
              <a:rPr lang="en-US" sz="2400" dirty="0" err="1" smtClean="0"/>
              <a:t>lui</a:t>
            </a:r>
            <a:r>
              <a:rPr lang="en-US" sz="2400" dirty="0" smtClean="0"/>
              <a:t> a1. </a:t>
            </a:r>
            <a:r>
              <a:rPr lang="en-US" sz="2400" dirty="0" err="1" smtClean="0"/>
              <a:t>Urmatoarea</a:t>
            </a:r>
            <a:r>
              <a:rPr lang="en-US" sz="2400" dirty="0" smtClean="0"/>
              <a:t> stare in care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trece</a:t>
            </a:r>
            <a:r>
              <a:rPr lang="en-US" sz="2400" dirty="0" smtClean="0"/>
              <a:t> </a:t>
            </a:r>
            <a:r>
              <a:rPr lang="en-US" sz="2400" dirty="0" err="1" smtClean="0"/>
              <a:t>automatul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q2=</a:t>
            </a:r>
            <a:r>
              <a:rPr lang="el-GR" sz="2400" dirty="0" smtClean="0"/>
              <a:t>δ(</a:t>
            </a:r>
            <a:r>
              <a:rPr lang="en-US" sz="2400" dirty="0" smtClean="0"/>
              <a:t>q1,a2). Se continua in </a:t>
            </a:r>
            <a:r>
              <a:rPr lang="en-US" sz="2400" dirty="0" err="1" smtClean="0"/>
              <a:t>aceeasi</a:t>
            </a:r>
            <a:r>
              <a:rPr lang="en-US" sz="2400" dirty="0" smtClean="0"/>
              <a:t> </a:t>
            </a:r>
            <a:r>
              <a:rPr lang="en-US" sz="2400" dirty="0" err="1" smtClean="0"/>
              <a:t>maniera</a:t>
            </a:r>
            <a:r>
              <a:rPr lang="en-US" sz="2400" dirty="0" smtClean="0"/>
              <a:t>, </a:t>
            </a:r>
            <a:r>
              <a:rPr lang="en-US" sz="2400" dirty="0" err="1" smtClean="0"/>
              <a:t>automatul</a:t>
            </a:r>
            <a:r>
              <a:rPr lang="en-US" sz="2400" dirty="0" smtClean="0"/>
              <a:t> </a:t>
            </a:r>
            <a:r>
              <a:rPr lang="en-US" sz="2400" dirty="0" err="1" smtClean="0"/>
              <a:t>ajungand</a:t>
            </a:r>
            <a:r>
              <a:rPr lang="en-US" sz="2400" dirty="0" smtClean="0"/>
              <a:t> in final </a:t>
            </a:r>
            <a:r>
              <a:rPr lang="en-US" sz="2400" dirty="0" err="1" smtClean="0"/>
              <a:t>starea</a:t>
            </a:r>
            <a:r>
              <a:rPr lang="en-US" sz="2400" dirty="0" smtClean="0"/>
              <a:t> qn. </a:t>
            </a:r>
          </a:p>
          <a:p>
            <a:r>
              <a:rPr lang="en-US" sz="2400" dirty="0"/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85800"/>
            <a:ext cx="7924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	</a:t>
            </a:r>
            <a:r>
              <a:rPr lang="en-US" sz="2400" dirty="0" smtClean="0"/>
              <a:t>In </a:t>
            </a:r>
            <a:r>
              <a:rPr lang="en-US" sz="2400" dirty="0" err="1" smtClean="0"/>
              <a:t>acest</a:t>
            </a:r>
            <a:r>
              <a:rPr lang="en-US" sz="2400" dirty="0" smtClean="0"/>
              <a:t> moment nu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exista</a:t>
            </a:r>
            <a:r>
              <a:rPr lang="en-US" sz="2400" dirty="0" smtClean="0"/>
              <a:t> </a:t>
            </a:r>
            <a:r>
              <a:rPr lang="en-US" sz="2400" dirty="0" err="1" smtClean="0"/>
              <a:t>nici</a:t>
            </a:r>
            <a:r>
              <a:rPr lang="en-US" sz="2400" dirty="0" smtClean="0"/>
              <a:t> un </a:t>
            </a:r>
            <a:r>
              <a:rPr lang="en-US" sz="2400" dirty="0" err="1" smtClean="0"/>
              <a:t>simbol</a:t>
            </a:r>
            <a:r>
              <a:rPr lang="en-US" sz="2400" dirty="0" smtClean="0"/>
              <a:t> de </a:t>
            </a:r>
            <a:r>
              <a:rPr lang="en-US" sz="2400" dirty="0" err="1" smtClean="0"/>
              <a:t>procesat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putem</a:t>
            </a:r>
            <a:r>
              <a:rPr lang="en-US" sz="2400" dirty="0" smtClean="0"/>
              <a:t> </a:t>
            </a:r>
            <a:r>
              <a:rPr lang="en-US" sz="2400" dirty="0" err="1" smtClean="0"/>
              <a:t>afirma</a:t>
            </a:r>
            <a:r>
              <a:rPr lang="en-US" sz="2400" dirty="0" smtClean="0"/>
              <a:t> ca </a:t>
            </a:r>
            <a:r>
              <a:rPr lang="en-US" sz="2400" dirty="0" err="1" smtClean="0"/>
              <a:t>sirul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acceptat</a:t>
            </a:r>
            <a:r>
              <a:rPr lang="en-US" sz="2400" dirty="0" smtClean="0"/>
              <a:t> </a:t>
            </a:r>
            <a:r>
              <a:rPr lang="en-US" sz="2400" dirty="0" err="1" smtClean="0"/>
              <a:t>daca</a:t>
            </a:r>
            <a:r>
              <a:rPr lang="en-US" sz="2400" dirty="0" smtClean="0"/>
              <a:t> </a:t>
            </a:r>
            <a:r>
              <a:rPr lang="en-US" sz="2400" dirty="0" err="1" smtClean="0"/>
              <a:t>qn</a:t>
            </a:r>
            <a:r>
              <a:rPr lang="en-US" sz="2400" dirty="0" smtClean="0"/>
              <a:t> </a:t>
            </a:r>
            <a:r>
              <a:rPr lang="en-US" sz="2400" dirty="0" err="1" smtClean="0"/>
              <a:t>reprezinta</a:t>
            </a:r>
            <a:r>
              <a:rPr lang="en-US" sz="2400" dirty="0" smtClean="0"/>
              <a:t> o stare </a:t>
            </a:r>
            <a:r>
              <a:rPr lang="en-US" sz="2400" dirty="0" err="1" smtClean="0"/>
              <a:t>finala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ca nu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acceptat</a:t>
            </a:r>
            <a:r>
              <a:rPr lang="en-US" sz="2400" dirty="0" smtClean="0"/>
              <a:t> </a:t>
            </a:r>
            <a:r>
              <a:rPr lang="en-US" sz="2400" dirty="0" err="1" smtClean="0"/>
              <a:t>daca</a:t>
            </a:r>
            <a:r>
              <a:rPr lang="en-US" sz="2400" dirty="0" smtClean="0"/>
              <a:t> </a:t>
            </a:r>
            <a:r>
              <a:rPr lang="en-US" sz="2400" dirty="0" err="1" smtClean="0"/>
              <a:t>qn</a:t>
            </a:r>
            <a:r>
              <a:rPr lang="en-US" sz="2400" dirty="0" smtClean="0"/>
              <a:t> nu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finala</a:t>
            </a:r>
            <a:r>
              <a:rPr lang="en-US" sz="2400" dirty="0" smtClean="0"/>
              <a:t>.</a:t>
            </a:r>
          </a:p>
          <a:p>
            <a:endParaRPr lang="en-US" sz="2400" i="1" dirty="0" smtClean="0"/>
          </a:p>
          <a:p>
            <a:r>
              <a:rPr lang="en-US" sz="2400" i="1" dirty="0"/>
              <a:t>	</a:t>
            </a:r>
            <a:r>
              <a:rPr lang="en-US" sz="2400" i="1" dirty="0" err="1" smtClean="0"/>
              <a:t>Reprezentari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mai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prietenoase</a:t>
            </a:r>
            <a:r>
              <a:rPr lang="en-US" sz="2400" i="1" dirty="0" smtClean="0"/>
              <a:t> ale AFD </a:t>
            </a:r>
          </a:p>
          <a:p>
            <a:endParaRPr lang="en-US" sz="2400" i="1" dirty="0" smtClean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Pe</a:t>
            </a:r>
            <a:r>
              <a:rPr lang="en-US" sz="2400" dirty="0" smtClean="0"/>
              <a:t> </a:t>
            </a:r>
            <a:r>
              <a:rPr lang="en-US" sz="2400" dirty="0" err="1" smtClean="0"/>
              <a:t>langa</a:t>
            </a:r>
            <a:r>
              <a:rPr lang="en-US" sz="2400" dirty="0" smtClean="0"/>
              <a:t> </a:t>
            </a:r>
            <a:r>
              <a:rPr lang="en-US" sz="2400" dirty="0" err="1" smtClean="0"/>
              <a:t>definitia</a:t>
            </a:r>
            <a:r>
              <a:rPr lang="en-US" sz="2400" dirty="0" smtClean="0"/>
              <a:t> </a:t>
            </a:r>
            <a:r>
              <a:rPr lang="en-US" sz="2400" dirty="0" err="1" smtClean="0"/>
              <a:t>formala</a:t>
            </a:r>
            <a:r>
              <a:rPr lang="en-US" sz="2400" dirty="0" smtClean="0"/>
              <a:t>,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sunt</a:t>
            </a:r>
            <a:r>
              <a:rPr lang="en-US" sz="2400" dirty="0" smtClean="0"/>
              <a:t> </a:t>
            </a:r>
            <a:r>
              <a:rPr lang="en-US" sz="2400" dirty="0" err="1" smtClean="0"/>
              <a:t>utilizate</a:t>
            </a:r>
            <a:r>
              <a:rPr lang="en-US" sz="2400" dirty="0" smtClean="0"/>
              <a:t> </a:t>
            </a:r>
            <a:r>
              <a:rPr lang="en-US" sz="2400" dirty="0" err="1" smtClean="0"/>
              <a:t>doua</a:t>
            </a:r>
            <a:r>
              <a:rPr lang="en-US" sz="2400" dirty="0" smtClean="0"/>
              <a:t> </a:t>
            </a:r>
            <a:r>
              <a:rPr lang="en-US" sz="2400" dirty="0" err="1" smtClean="0"/>
              <a:t>reprezenatri</a:t>
            </a:r>
            <a:r>
              <a:rPr lang="en-US" sz="2400" dirty="0" smtClean="0"/>
              <a:t> ale AFD-</a:t>
            </a:r>
            <a:r>
              <a:rPr lang="en-US" sz="2400" dirty="0" err="1" smtClean="0"/>
              <a:t>urilor</a:t>
            </a:r>
            <a:r>
              <a:rPr lang="en-US" sz="2400" dirty="0" smtClean="0"/>
              <a:t>: </a:t>
            </a:r>
          </a:p>
          <a:p>
            <a:pPr marL="457200" indent="-457200">
              <a:buAutoNum type="arabicPeriod"/>
            </a:pPr>
            <a:r>
              <a:rPr lang="en-US" sz="2400" dirty="0" err="1" smtClean="0"/>
              <a:t>diagrama</a:t>
            </a:r>
            <a:r>
              <a:rPr lang="en-US" sz="2400" dirty="0" smtClean="0"/>
              <a:t> de </a:t>
            </a:r>
            <a:r>
              <a:rPr lang="en-US" sz="2400" dirty="0" err="1" smtClean="0"/>
              <a:t>tranzitii</a:t>
            </a:r>
            <a:r>
              <a:rPr lang="en-US" sz="2400" dirty="0" smtClean="0"/>
              <a:t> (</a:t>
            </a:r>
            <a:r>
              <a:rPr lang="en-US" sz="2400" dirty="0" err="1" smtClean="0"/>
              <a:t>desenul</a:t>
            </a:r>
            <a:r>
              <a:rPr lang="en-US" sz="2400" dirty="0" smtClean="0"/>
              <a:t>)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smtClean="0"/>
              <a:t> </a:t>
            </a:r>
            <a:r>
              <a:rPr lang="en-US" sz="2400" dirty="0" err="1" smtClean="0"/>
              <a:t>tabela</a:t>
            </a:r>
            <a:r>
              <a:rPr lang="en-US" sz="2400" dirty="0" smtClean="0"/>
              <a:t> de </a:t>
            </a:r>
            <a:r>
              <a:rPr lang="en-US" sz="2400" dirty="0" err="1" smtClean="0"/>
              <a:t>tranzitii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85800"/>
            <a:ext cx="7696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	</a:t>
            </a:r>
            <a:r>
              <a:rPr lang="en-US" sz="2400" i="1" dirty="0" smtClean="0"/>
              <a:t>De </a:t>
            </a:r>
            <a:r>
              <a:rPr lang="en-US" sz="2400" i="1" dirty="0" err="1" smtClean="0"/>
              <a:t>ce</a:t>
            </a:r>
            <a:r>
              <a:rPr lang="en-US" sz="2400" i="1" dirty="0" smtClean="0"/>
              <a:t> se </a:t>
            </a:r>
            <a:r>
              <a:rPr lang="en-US" sz="2400" i="1" dirty="0" err="1" smtClean="0"/>
              <a:t>numeste</a:t>
            </a:r>
            <a:r>
              <a:rPr lang="en-US" sz="2400" i="1" dirty="0" smtClean="0"/>
              <a:t> “determinist”?</a:t>
            </a:r>
          </a:p>
          <a:p>
            <a:endParaRPr lang="en-US" sz="2400" i="1" dirty="0"/>
          </a:p>
          <a:p>
            <a:r>
              <a:rPr lang="en-US" sz="2400" dirty="0"/>
              <a:t>	</a:t>
            </a:r>
            <a:r>
              <a:rPr lang="en-US" sz="2400" dirty="0" err="1" smtClean="0"/>
              <a:t>Pentru</a:t>
            </a:r>
            <a:r>
              <a:rPr lang="en-US" sz="2400" dirty="0" smtClean="0"/>
              <a:t> ca </a:t>
            </a:r>
            <a:r>
              <a:rPr lang="en-US" sz="2400" dirty="0" err="1" smtClean="0"/>
              <a:t>poti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determini</a:t>
            </a:r>
            <a:r>
              <a:rPr lang="en-US" sz="2400" dirty="0" smtClean="0"/>
              <a:t> </a:t>
            </a:r>
            <a:r>
              <a:rPr lang="en-US" sz="2400" u="sng" dirty="0" smtClean="0"/>
              <a:t>exact</a:t>
            </a:r>
            <a:r>
              <a:rPr lang="en-US" sz="2400" dirty="0" smtClean="0"/>
              <a:t> </a:t>
            </a:r>
            <a:r>
              <a:rPr lang="en-US" sz="2400" dirty="0" err="1" smtClean="0"/>
              <a:t>starea</a:t>
            </a:r>
            <a:r>
              <a:rPr lang="en-US" sz="2400" dirty="0" smtClean="0"/>
              <a:t> in care </a:t>
            </a:r>
            <a:r>
              <a:rPr lang="en-US" sz="2400" dirty="0" err="1" smtClean="0"/>
              <a:t>ajunge</a:t>
            </a:r>
            <a:r>
              <a:rPr lang="en-US" sz="2400" dirty="0" smtClean="0"/>
              <a:t> la final. </a:t>
            </a:r>
            <a:r>
              <a:rPr lang="en-US" sz="2400" dirty="0" err="1" smtClean="0"/>
              <a:t>Spre</a:t>
            </a:r>
            <a:r>
              <a:rPr lang="en-US" sz="2400" dirty="0" smtClean="0"/>
              <a:t> </a:t>
            </a:r>
            <a:r>
              <a:rPr lang="en-US" sz="2400" dirty="0" err="1" smtClean="0"/>
              <a:t>deosebire</a:t>
            </a:r>
            <a:r>
              <a:rPr lang="en-US" sz="2400" dirty="0" smtClean="0"/>
              <a:t> de </a:t>
            </a:r>
            <a:r>
              <a:rPr lang="en-US" sz="2400" dirty="0" err="1" smtClean="0"/>
              <a:t>cel</a:t>
            </a:r>
            <a:r>
              <a:rPr lang="en-US" sz="2400" dirty="0" smtClean="0"/>
              <a:t> </a:t>
            </a:r>
            <a:r>
              <a:rPr lang="en-US" sz="2400" dirty="0" err="1" smtClean="0"/>
              <a:t>nedeterminist</a:t>
            </a:r>
            <a:r>
              <a:rPr lang="en-US" sz="2400" dirty="0" smtClean="0"/>
              <a:t>, </a:t>
            </a:r>
            <a:r>
              <a:rPr lang="en-US" sz="2400" dirty="0" err="1" smtClean="0"/>
              <a:t>unde</a:t>
            </a:r>
            <a:r>
              <a:rPr lang="en-US" sz="2400" dirty="0" smtClean="0"/>
              <a:t> </a:t>
            </a:r>
            <a:r>
              <a:rPr lang="en-US" sz="2400" dirty="0" err="1" smtClean="0"/>
              <a:t>ai</a:t>
            </a:r>
            <a:r>
              <a:rPr lang="en-US" sz="2400" dirty="0" smtClean="0"/>
              <a:t> o </a:t>
            </a:r>
            <a:r>
              <a:rPr lang="en-US" sz="2400" dirty="0" err="1" smtClean="0"/>
              <a:t>multime</a:t>
            </a:r>
            <a:r>
              <a:rPr lang="en-US" sz="2400" dirty="0" smtClean="0"/>
              <a:t> a </a:t>
            </a:r>
            <a:r>
              <a:rPr lang="en-US" sz="2400" dirty="0" err="1" smtClean="0"/>
              <a:t>starilor</a:t>
            </a:r>
            <a:r>
              <a:rPr lang="en-US" sz="2400" dirty="0" smtClean="0"/>
              <a:t> in care </a:t>
            </a:r>
            <a:r>
              <a:rPr lang="en-US" sz="2400" dirty="0" err="1" smtClean="0"/>
              <a:t>ajunge</a:t>
            </a:r>
            <a:r>
              <a:rPr lang="en-US" sz="2400" dirty="0" smtClean="0"/>
              <a:t> la </a:t>
            </a:r>
            <a:r>
              <a:rPr lang="en-US" sz="2400" dirty="0" err="1" smtClean="0"/>
              <a:t>finalul</a:t>
            </a:r>
            <a:r>
              <a:rPr lang="en-US" sz="2400" dirty="0" smtClean="0"/>
              <a:t> </a:t>
            </a:r>
            <a:r>
              <a:rPr lang="en-US" sz="2400" dirty="0" err="1" smtClean="0"/>
              <a:t>cuvantului</a:t>
            </a:r>
            <a:r>
              <a:rPr lang="en-US" sz="2400" dirty="0" smtClean="0"/>
              <a:t>, </a:t>
            </a:r>
            <a:r>
              <a:rPr lang="en-US" sz="2400" dirty="0" err="1" smtClean="0"/>
              <a:t>aici</a:t>
            </a:r>
            <a:r>
              <a:rPr lang="en-US" sz="2400" dirty="0" smtClean="0"/>
              <a:t> </a:t>
            </a:r>
            <a:r>
              <a:rPr lang="en-US" sz="2400" dirty="0" err="1" smtClean="0"/>
              <a:t>ai</a:t>
            </a:r>
            <a:r>
              <a:rPr lang="en-US" sz="2400" dirty="0" smtClean="0"/>
              <a:t> o </a:t>
            </a:r>
            <a:r>
              <a:rPr lang="en-US" sz="2400" dirty="0" err="1" smtClean="0"/>
              <a:t>singura</a:t>
            </a:r>
            <a:r>
              <a:rPr lang="en-US" sz="2400" dirty="0" smtClean="0"/>
              <a:t> stare de final (stare de final != stare </a:t>
            </a:r>
            <a:r>
              <a:rPr lang="en-US" sz="2400" dirty="0" err="1" smtClean="0"/>
              <a:t>finala</a:t>
            </a:r>
            <a:r>
              <a:rPr lang="en-US" sz="2400" dirty="0" smtClean="0"/>
              <a:t>).</a:t>
            </a:r>
          </a:p>
          <a:p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err="1" smtClean="0"/>
              <a:t>Diferenta</a:t>
            </a:r>
            <a:r>
              <a:rPr lang="en-US" sz="2400" dirty="0" smtClean="0"/>
              <a:t> se </a:t>
            </a:r>
            <a:r>
              <a:rPr lang="en-US" sz="2400" dirty="0" err="1" smtClean="0"/>
              <a:t>vede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in </a:t>
            </a:r>
            <a:r>
              <a:rPr lang="en-US" sz="2400" dirty="0" err="1" smtClean="0"/>
              <a:t>functia</a:t>
            </a:r>
            <a:r>
              <a:rPr lang="en-US" sz="2400" dirty="0" smtClean="0"/>
              <a:t> de </a:t>
            </a:r>
            <a:r>
              <a:rPr lang="en-US" sz="2400" dirty="0" err="1" smtClean="0"/>
              <a:t>tranzitie</a:t>
            </a:r>
            <a:r>
              <a:rPr lang="en-US" sz="2400" dirty="0" smtClean="0"/>
              <a:t>: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AFD      </a:t>
            </a:r>
            <a:r>
              <a:rPr lang="el-GR" sz="2400" dirty="0" smtClean="0"/>
              <a:t>δ:</a:t>
            </a:r>
            <a:r>
              <a:rPr lang="en-US" sz="2400" dirty="0" smtClean="0"/>
              <a:t>Q × </a:t>
            </a:r>
            <a:r>
              <a:rPr lang="el-GR" sz="2400" dirty="0" smtClean="0"/>
              <a:t>Σ-&gt; </a:t>
            </a:r>
            <a:r>
              <a:rPr lang="en-US" sz="2400" dirty="0" smtClean="0"/>
              <a:t>Q 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AFN      </a:t>
            </a:r>
            <a:r>
              <a:rPr lang="el-GR" sz="2400" dirty="0" smtClean="0"/>
              <a:t>δ:</a:t>
            </a:r>
            <a:r>
              <a:rPr lang="en-US" sz="2400" dirty="0" smtClean="0"/>
              <a:t>Q × </a:t>
            </a:r>
            <a:r>
              <a:rPr lang="el-GR" sz="2400" dirty="0" smtClean="0"/>
              <a:t>Σ-&gt; 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Q</a:t>
            </a:r>
            <a:r>
              <a:rPr lang="en-US" sz="2400" dirty="0" smtClean="0"/>
              <a:t> </a:t>
            </a:r>
          </a:p>
          <a:p>
            <a:pPr marL="1371600" lvl="2" indent="-457200"/>
            <a:r>
              <a:rPr lang="en-US" sz="2400" dirty="0" err="1" smtClean="0"/>
              <a:t>Daca</a:t>
            </a:r>
            <a:r>
              <a:rPr lang="en-US" sz="2400" dirty="0" smtClean="0"/>
              <a:t> </a:t>
            </a:r>
            <a:r>
              <a:rPr lang="en-US" sz="2400" dirty="0" err="1" smtClean="0"/>
              <a:t>avem</a:t>
            </a:r>
            <a:r>
              <a:rPr lang="en-US" sz="2400" dirty="0" smtClean="0"/>
              <a:t> Q={A,B,C} ,</a:t>
            </a:r>
            <a:r>
              <a:rPr lang="en-US" sz="2400" dirty="0" err="1" smtClean="0"/>
              <a:t>poate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ajunga</a:t>
            </a:r>
            <a:r>
              <a:rPr lang="en-US" sz="2400" dirty="0" smtClean="0"/>
              <a:t> in:</a:t>
            </a:r>
          </a:p>
          <a:p>
            <a:pPr marL="1371600" lvl="2" indent="-457200">
              <a:buAutoNum type="arabicParenR"/>
            </a:pPr>
            <a:r>
              <a:rPr lang="en-US" sz="2400" dirty="0" smtClean="0"/>
              <a:t>A|B|C</a:t>
            </a:r>
          </a:p>
          <a:p>
            <a:pPr marL="1371600" lvl="2" indent="-457200">
              <a:buAutoNum type="arabicParenR"/>
            </a:pPr>
            <a:r>
              <a:rPr lang="en-US" sz="2400" dirty="0" smtClean="0"/>
              <a:t>A|B|C|AB|AC|BC|ABC (</a:t>
            </a:r>
            <a:r>
              <a:rPr lang="en-US" sz="2400" dirty="0" err="1" smtClean="0"/>
              <a:t>toate</a:t>
            </a:r>
            <a:r>
              <a:rPr lang="en-US" sz="2400" dirty="0" smtClean="0"/>
              <a:t> </a:t>
            </a:r>
            <a:r>
              <a:rPr lang="en-US" sz="2400" dirty="0" err="1" smtClean="0"/>
              <a:t>combinatiile</a:t>
            </a:r>
            <a:r>
              <a:rPr lang="en-US" sz="2400" dirty="0" smtClean="0"/>
              <a:t> </a:t>
            </a:r>
            <a:r>
              <a:rPr lang="en-US" sz="2400" dirty="0" err="1" smtClean="0"/>
              <a:t>posibile</a:t>
            </a:r>
            <a:r>
              <a:rPr lang="en-US" sz="2400" dirty="0" smtClean="0"/>
              <a:t> ale </a:t>
            </a:r>
            <a:r>
              <a:rPr lang="en-US" sz="2400" dirty="0" err="1" smtClean="0"/>
              <a:t>multimii</a:t>
            </a:r>
            <a:r>
              <a:rPr lang="en-US" sz="2400" dirty="0" smtClean="0"/>
              <a:t> Q)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295400"/>
            <a:ext cx="670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	</a:t>
            </a:r>
            <a:r>
              <a:rPr lang="en-US" sz="2400" i="1" dirty="0" err="1" smtClean="0"/>
              <a:t>Tipuri</a:t>
            </a:r>
            <a:r>
              <a:rPr lang="en-US" sz="2400" i="1" dirty="0" smtClean="0"/>
              <a:t>  de </a:t>
            </a:r>
            <a:r>
              <a:rPr lang="en-US" sz="2400" i="1" dirty="0" err="1" smtClean="0"/>
              <a:t>probleme</a:t>
            </a:r>
            <a:endParaRPr lang="en-US" sz="2400" i="1" dirty="0" smtClean="0"/>
          </a:p>
          <a:p>
            <a:endParaRPr lang="en-US" sz="2400" i="1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Tipul</a:t>
            </a:r>
            <a:r>
              <a:rPr lang="en-US" sz="2400" dirty="0" smtClean="0"/>
              <a:t> “</a:t>
            </a:r>
            <a:r>
              <a:rPr lang="en-US" sz="2400" dirty="0" err="1" smtClean="0"/>
              <a:t>incepe</a:t>
            </a:r>
            <a:r>
              <a:rPr lang="en-US" sz="2400" dirty="0" smtClean="0"/>
              <a:t> cu”  (ex: cu 101,a,aa </a:t>
            </a:r>
            <a:r>
              <a:rPr lang="en-US" sz="2400" dirty="0" err="1" smtClean="0"/>
              <a:t>sau</a:t>
            </a:r>
            <a:r>
              <a:rPr lang="en-US" sz="2400" dirty="0" smtClean="0"/>
              <a:t> bb)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Tipul</a:t>
            </a:r>
            <a:r>
              <a:rPr lang="en-US" sz="2400" dirty="0" smtClean="0"/>
              <a:t> “se </a:t>
            </a:r>
            <a:r>
              <a:rPr lang="en-US" sz="2400" dirty="0" err="1" smtClean="0"/>
              <a:t>termina</a:t>
            </a:r>
            <a:r>
              <a:rPr lang="en-US" sz="2400" dirty="0" smtClean="0"/>
              <a:t> cu” (ex:  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Tipul</a:t>
            </a:r>
            <a:r>
              <a:rPr lang="en-US" sz="2400" dirty="0" smtClean="0"/>
              <a:t> “</a:t>
            </a:r>
            <a:r>
              <a:rPr lang="en-US" sz="2400" dirty="0" err="1" smtClean="0"/>
              <a:t>contine</a:t>
            </a:r>
            <a:r>
              <a:rPr lang="en-US" sz="2400" dirty="0" smtClean="0"/>
              <a:t>” (ex: </a:t>
            </a:r>
            <a:r>
              <a:rPr lang="en-US" sz="2400" dirty="0" err="1" smtClean="0"/>
              <a:t>contine</a:t>
            </a:r>
            <a:r>
              <a:rPr lang="en-US" sz="2400" dirty="0" smtClean="0"/>
              <a:t> </a:t>
            </a:r>
            <a:r>
              <a:rPr lang="en-US" sz="2400" dirty="0" err="1" smtClean="0"/>
              <a:t>aabb</a:t>
            </a:r>
            <a:r>
              <a:rPr lang="en-US" sz="2400" dirty="0" smtClean="0"/>
              <a:t>, </a:t>
            </a:r>
            <a:r>
              <a:rPr lang="en-US" sz="2400" dirty="0" err="1" smtClean="0"/>
              <a:t>contine</a:t>
            </a:r>
            <a:r>
              <a:rPr lang="en-US" sz="2400" dirty="0" smtClean="0"/>
              <a:t> </a:t>
            </a:r>
            <a:r>
              <a:rPr lang="en-US" sz="2400" dirty="0" err="1" smtClean="0"/>
              <a:t>abab</a:t>
            </a:r>
            <a:r>
              <a:rPr lang="en-US" sz="2400" dirty="0" smtClean="0"/>
              <a:t>, </a:t>
            </a:r>
            <a:r>
              <a:rPr lang="en-US" sz="2400" dirty="0" err="1" smtClean="0"/>
              <a:t>contine</a:t>
            </a:r>
            <a:r>
              <a:rPr lang="en-US" sz="2400" dirty="0" smtClean="0"/>
              <a:t> 101,etc.)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Tipul</a:t>
            </a:r>
            <a:r>
              <a:rPr lang="en-US" sz="2400" dirty="0" smtClean="0"/>
              <a:t> “</a:t>
            </a:r>
            <a:r>
              <a:rPr lang="en-US" sz="2400" dirty="0" err="1" smtClean="0"/>
              <a:t>structura</a:t>
            </a:r>
            <a:r>
              <a:rPr lang="en-US" sz="2400" dirty="0" smtClean="0"/>
              <a:t> exacta”(ex: </a:t>
            </a:r>
            <a:r>
              <a:rPr lang="en-US" sz="2400" dirty="0" err="1" smtClean="0"/>
              <a:t>cuv</a:t>
            </a:r>
            <a:r>
              <a:rPr lang="en-US" sz="2400" dirty="0" smtClean="0"/>
              <a:t> de forma </a:t>
            </a:r>
            <a:r>
              <a:rPr lang="en-US" sz="2400" dirty="0" err="1" smtClean="0"/>
              <a:t>ab</a:t>
            </a:r>
            <a:r>
              <a:rPr lang="en-US" sz="2400" dirty="0" smtClean="0"/>
              <a:t>, de forma 1011, de forma 00,etc)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Combinatii</a:t>
            </a:r>
            <a:r>
              <a:rPr lang="en-US" sz="2400" dirty="0" smtClean="0"/>
              <a:t> ale </a:t>
            </a:r>
            <a:r>
              <a:rPr lang="en-US" sz="2400" dirty="0" err="1" smtClean="0"/>
              <a:t>acestora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066800"/>
            <a:ext cx="5486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	</a:t>
            </a:r>
            <a:r>
              <a:rPr lang="en-US" sz="2400" i="1" dirty="0" smtClean="0"/>
              <a:t>Cum </a:t>
            </a:r>
            <a:r>
              <a:rPr lang="en-US" sz="2400" i="1" dirty="0" err="1" smtClean="0"/>
              <a:t>rezolvi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problemele</a:t>
            </a:r>
            <a:r>
              <a:rPr lang="en-US" sz="2400" i="1" dirty="0" smtClean="0"/>
              <a:t>?</a:t>
            </a:r>
          </a:p>
          <a:p>
            <a:endParaRPr lang="en-US" sz="2400" i="1" dirty="0"/>
          </a:p>
          <a:p>
            <a:pPr marL="457200" indent="-457200">
              <a:buAutoNum type="arabicParenR"/>
            </a:pPr>
            <a:r>
              <a:rPr lang="en-US" sz="2400" dirty="0" err="1" smtClean="0"/>
              <a:t>Desenezi</a:t>
            </a:r>
            <a:r>
              <a:rPr lang="en-US" sz="2400" dirty="0" smtClean="0"/>
              <a:t> in prima </a:t>
            </a:r>
            <a:r>
              <a:rPr lang="en-US" sz="2400" dirty="0" err="1" smtClean="0"/>
              <a:t>faza</a:t>
            </a:r>
            <a:r>
              <a:rPr lang="en-US" sz="2400" dirty="0" smtClean="0"/>
              <a:t> </a:t>
            </a:r>
            <a:r>
              <a:rPr lang="en-US" sz="2400" dirty="0" err="1" smtClean="0"/>
              <a:t>parcursul</a:t>
            </a:r>
            <a:r>
              <a:rPr lang="en-US" sz="2400" dirty="0" smtClean="0"/>
              <a:t> ideal.</a:t>
            </a:r>
          </a:p>
          <a:p>
            <a:pPr marL="457200" indent="-457200">
              <a:buAutoNum type="arabicParenR"/>
            </a:pPr>
            <a:r>
              <a:rPr lang="en-US" sz="2400" dirty="0" err="1" smtClean="0"/>
              <a:t>Completezi</a:t>
            </a:r>
            <a:r>
              <a:rPr lang="en-US" sz="2400" dirty="0" smtClean="0"/>
              <a:t> </a:t>
            </a:r>
            <a:r>
              <a:rPr lang="en-US" sz="2400" dirty="0" err="1" smtClean="0"/>
              <a:t>starile</a:t>
            </a:r>
            <a:r>
              <a:rPr lang="en-US" sz="2400" dirty="0" smtClean="0"/>
              <a:t> incomplete. O stare </a:t>
            </a:r>
            <a:r>
              <a:rPr lang="en-US" sz="2400" dirty="0" err="1" smtClean="0"/>
              <a:t>completa</a:t>
            </a:r>
            <a:r>
              <a:rPr lang="en-US" sz="2400" dirty="0" smtClean="0"/>
              <a:t> e </a:t>
            </a:r>
            <a:r>
              <a:rPr lang="en-US" sz="2400" dirty="0" err="1" smtClean="0"/>
              <a:t>atunci</a:t>
            </a:r>
            <a:r>
              <a:rPr lang="en-US" sz="2400" dirty="0" smtClean="0"/>
              <a:t> </a:t>
            </a:r>
            <a:r>
              <a:rPr lang="en-US" sz="2400" dirty="0" err="1" smtClean="0"/>
              <a:t>cand</a:t>
            </a:r>
            <a:r>
              <a:rPr lang="en-US" sz="2400" dirty="0" smtClean="0"/>
              <a:t> </a:t>
            </a:r>
            <a:r>
              <a:rPr lang="en-US" sz="2400" dirty="0" err="1" smtClean="0"/>
              <a:t>vezi</a:t>
            </a:r>
            <a:r>
              <a:rPr lang="en-US" sz="2400" dirty="0" smtClean="0"/>
              <a:t> </a:t>
            </a:r>
            <a:r>
              <a:rPr lang="en-US" sz="2400" dirty="0" err="1" smtClean="0"/>
              <a:t>unde</a:t>
            </a:r>
            <a:r>
              <a:rPr lang="en-US" sz="2400" dirty="0" smtClean="0"/>
              <a:t> se duce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toate</a:t>
            </a:r>
            <a:r>
              <a:rPr lang="en-US" sz="2400" dirty="0" smtClean="0"/>
              <a:t> </a:t>
            </a:r>
            <a:r>
              <a:rPr lang="en-US" sz="2400" dirty="0" err="1" smtClean="0"/>
              <a:t>literele</a:t>
            </a:r>
            <a:r>
              <a:rPr lang="en-US" sz="2400" dirty="0" smtClean="0"/>
              <a:t> </a:t>
            </a:r>
            <a:r>
              <a:rPr lang="en-US" sz="2400" dirty="0" err="1" smtClean="0"/>
              <a:t>alfabetului</a:t>
            </a:r>
            <a:r>
              <a:rPr lang="en-US" sz="2400" dirty="0" smtClean="0"/>
              <a:t>.  </a:t>
            </a:r>
            <a:r>
              <a:rPr lang="en-US" sz="2400" dirty="0" err="1" smtClean="0"/>
              <a:t>Daca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e </a:t>
            </a:r>
            <a:r>
              <a:rPr lang="en-US" sz="2400" dirty="0" err="1" smtClean="0"/>
              <a:t>nevoie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poti</a:t>
            </a:r>
            <a:r>
              <a:rPr lang="en-US" sz="2400" dirty="0" smtClean="0"/>
              <a:t> </a:t>
            </a:r>
            <a:r>
              <a:rPr lang="en-US" sz="2400" dirty="0" err="1" smtClean="0"/>
              <a:t>adauga</a:t>
            </a:r>
            <a:r>
              <a:rPr lang="en-US" sz="2400" dirty="0" smtClean="0"/>
              <a:t> </a:t>
            </a:r>
            <a:r>
              <a:rPr lang="en-US" sz="2400" dirty="0" err="1" smtClean="0"/>
              <a:t>stari</a:t>
            </a:r>
            <a:r>
              <a:rPr lang="en-US" sz="2400" dirty="0" smtClean="0"/>
              <a:t>(</a:t>
            </a:r>
            <a:r>
              <a:rPr lang="en-US" sz="2400" dirty="0" err="1" smtClean="0"/>
              <a:t>acestea</a:t>
            </a:r>
            <a:r>
              <a:rPr lang="en-US" sz="2400" dirty="0" smtClean="0"/>
              <a:t> </a:t>
            </a:r>
            <a:r>
              <a:rPr lang="en-US" sz="2400" dirty="0" err="1" smtClean="0"/>
              <a:t>vor</a:t>
            </a:r>
            <a:r>
              <a:rPr lang="en-US" sz="2400" dirty="0" smtClean="0"/>
              <a:t> </a:t>
            </a:r>
            <a:r>
              <a:rPr lang="en-US" sz="2400" dirty="0" err="1" smtClean="0"/>
              <a:t>fi</a:t>
            </a:r>
            <a:r>
              <a:rPr lang="en-US" sz="2400" dirty="0" smtClean="0"/>
              <a:t> </a:t>
            </a:r>
            <a:r>
              <a:rPr lang="en-US" sz="2400" dirty="0" err="1" smtClean="0"/>
              <a:t>doar</a:t>
            </a:r>
            <a:r>
              <a:rPr lang="en-US" sz="2400" dirty="0" smtClean="0"/>
              <a:t> dead states).</a:t>
            </a:r>
          </a:p>
          <a:p>
            <a:pPr marL="457200" indent="-457200">
              <a:buAutoNum type="arabicParenR"/>
            </a:pPr>
            <a:r>
              <a:rPr lang="en-US" sz="2400" dirty="0" err="1" smtClean="0"/>
              <a:t>Adaugand</a:t>
            </a:r>
            <a:r>
              <a:rPr lang="en-US" sz="2400" dirty="0" smtClean="0"/>
              <a:t> </a:t>
            </a:r>
            <a:r>
              <a:rPr lang="en-US" sz="2400" dirty="0" err="1" smtClean="0"/>
              <a:t>stari,vezi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pastrezi</a:t>
            </a:r>
            <a:r>
              <a:rPr lang="en-US" sz="2400" dirty="0" smtClean="0"/>
              <a:t> </a:t>
            </a:r>
            <a:r>
              <a:rPr lang="en-US" sz="2400" dirty="0" err="1" smtClean="0"/>
              <a:t>numarul</a:t>
            </a:r>
            <a:r>
              <a:rPr lang="en-US" sz="2400" dirty="0" smtClean="0"/>
              <a:t> </a:t>
            </a:r>
            <a:r>
              <a:rPr lang="en-US" sz="2400" dirty="0" err="1" smtClean="0"/>
              <a:t>starilor</a:t>
            </a:r>
            <a:r>
              <a:rPr lang="en-US" sz="2400" dirty="0" smtClean="0"/>
              <a:t> la un minim.</a:t>
            </a:r>
          </a:p>
          <a:p>
            <a:pPr marL="457200" indent="-457200">
              <a:buAutoNum type="arabicParenR"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5334000"/>
            <a:ext cx="5486400" cy="664536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1.1.“Incepe cu 101”</a:t>
            </a:r>
            <a:endParaRPr lang="en-US" sz="2800" dirty="0"/>
          </a:p>
        </p:txBody>
      </p:sp>
      <p:pic>
        <p:nvPicPr>
          <p:cNvPr id="5" name="Picture Placeholder 4" descr="DFA-startsWith101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b="8324"/>
          <a:stretch>
            <a:fillRect/>
          </a:stretch>
        </p:blipFill>
        <p:spPr>
          <a:xfrm>
            <a:off x="762000" y="457200"/>
            <a:ext cx="7162800" cy="481118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5334000"/>
            <a:ext cx="5486400" cy="664536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1.2.“Incepe cu a”</a:t>
            </a:r>
            <a:endParaRPr lang="en-US" sz="2800" dirty="0"/>
          </a:p>
        </p:txBody>
      </p:sp>
      <p:pic>
        <p:nvPicPr>
          <p:cNvPr id="6" name="Picture Placeholder 5" descr="DFA-startsWitha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b="9412"/>
          <a:stretch>
            <a:fillRect/>
          </a:stretch>
        </p:blipFill>
        <p:spPr>
          <a:xfrm>
            <a:off x="1600200" y="464353"/>
            <a:ext cx="5791200" cy="4735399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222</TotalTime>
  <Words>73</Words>
  <Application>Microsoft Office PowerPoint</Application>
  <PresentationFormat>On-screen Show (4:3)</PresentationFormat>
  <Paragraphs>58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Foundry</vt:lpstr>
      <vt:lpstr>AFD</vt:lpstr>
      <vt:lpstr>Slide 2</vt:lpstr>
      <vt:lpstr>Slide 3</vt:lpstr>
      <vt:lpstr>Slide 4</vt:lpstr>
      <vt:lpstr>Slide 5</vt:lpstr>
      <vt:lpstr>Slide 6</vt:lpstr>
      <vt:lpstr>Slide 7</vt:lpstr>
      <vt:lpstr>1.1.“Incepe cu 101”</vt:lpstr>
      <vt:lpstr>1.2.“Incepe cu a”</vt:lpstr>
      <vt:lpstr>1.3.“Incepe cu aa sau bb”</vt:lpstr>
      <vt:lpstr>2.1. “Se termina cu 01” </vt:lpstr>
      <vt:lpstr>2.1. “Se termina cu abba” </vt:lpstr>
      <vt:lpstr>2.1. “Se termina cu 0011” </vt:lpstr>
      <vt:lpstr>3.1. “Contine 1011” </vt:lpstr>
      <vt:lpstr>4.1. “De forma exacta 101” </vt:lpstr>
      <vt:lpstr>5.1.”Incepe cu 0 si se termina cu 10”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AFD</dc:title>
  <dc:creator>Ioana</dc:creator>
  <cp:lastModifiedBy>Ioana</cp:lastModifiedBy>
  <cp:revision>20</cp:revision>
  <dcterms:created xsi:type="dcterms:W3CDTF">2019-04-02T05:51:19Z</dcterms:created>
  <dcterms:modified xsi:type="dcterms:W3CDTF">2019-04-02T09:34:14Z</dcterms:modified>
</cp:coreProperties>
</file>