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arlow Semi Condensed Light"/>
      <p:regular r:id="rId16"/>
      <p:bold r:id="rId17"/>
      <p:italic r:id="rId18"/>
      <p:boldItalic r:id="rId19"/>
    </p:embeddedFont>
    <p:embeddedFont>
      <p:font typeface="Garamond"/>
      <p:regular r:id="rId20"/>
      <p:bold r:id="rId21"/>
      <p:italic r:id="rId22"/>
      <p:boldItalic r:id="rId23"/>
    </p:embeddedFon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Light-bold.fntdata"/><Relationship Id="rId16" Type="http://schemas.openxmlformats.org/officeDocument/2006/relationships/font" Target="fonts/BarlowSemiCondensedLight-regular.fntdata"/><Relationship Id="rId19" Type="http://schemas.openxmlformats.org/officeDocument/2006/relationships/font" Target="fonts/BarlowSemiCondensedLight-boldItalic.fntdata"/><Relationship Id="rId18" Type="http://schemas.openxmlformats.org/officeDocument/2006/relationships/font" Target="fonts/BarlowSemiCondensed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8714a43093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8714a43093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714a43093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714a43093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0" y="1345121"/>
            <a:ext cx="3264300" cy="24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Effort Estimation using SBSE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Ioana Chelaru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p42"/>
          <p:cNvPicPr preferRelativeResize="0"/>
          <p:nvPr/>
        </p:nvPicPr>
        <p:blipFill rotWithShape="1">
          <a:blip r:embed="rId3">
            <a:alphaModFix/>
          </a:blip>
          <a:srcRect b="0" l="1484" r="1494" t="0"/>
          <a:stretch/>
        </p:blipFill>
        <p:spPr>
          <a:xfrm>
            <a:off x="5988200" y="1866500"/>
            <a:ext cx="2090950" cy="121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p42"/>
          <p:cNvSpPr txBox="1"/>
          <p:nvPr>
            <p:ph idx="1" type="body"/>
          </p:nvPr>
        </p:nvSpPr>
        <p:spPr>
          <a:xfrm>
            <a:off x="160300" y="69700"/>
            <a:ext cx="5296800" cy="45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K. Dejaeger, W. Verbeke, D. Martens, and B. Baesens. 2012. Data mining techniques for software effort estimation: A comparative study. IEEE Trans. Softw. Engin. 38, 375–397.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G. Wittig and G. Finnie. 1997. Estimating software development effort with connectionist models. Inf. Softw. Technol. 39, 469–476.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H. Park and S. Baek. 2008. An empirical validation of a neural network model for software effort estimation. Expert Syst. Appl. 35, 929–936.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L. Minku and X. Yao. 2013. Software effort estimation as a multiobjective learning problem. ACM Trans. Softw. Engin. Methodol. 22, 4.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N.-H. Chiu and S.-J. Huang. 2007. The adjusted analogy-based software effort estimation based on similarity distances. J. Syst. Softw. 80, 628–640.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A. Heiat. 2002. Comparison of artificial neural network and regression models for estimating software development effort. Inf. Softw. Technol. 44, 911–921.</a:t>
            </a:r>
            <a:endParaRPr sz="9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K. Cowing. Nasa to shut down checkout &amp; launch control system, 2002.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Whigham P.A., Owen C.A., </a:t>
            </a:r>
            <a:r>
              <a:rPr lang="en" sz="900"/>
              <a:t>a</a:t>
            </a:r>
            <a:r>
              <a:rPr lang="en" sz="900"/>
              <a:t>nd MacDonell S.G. </a:t>
            </a:r>
            <a:r>
              <a:rPr lang="en" sz="900"/>
              <a:t>A b</a:t>
            </a:r>
            <a:r>
              <a:rPr lang="en" sz="900"/>
              <a:t>aseline </a:t>
            </a:r>
            <a:r>
              <a:rPr lang="en" sz="900"/>
              <a:t>m</a:t>
            </a:r>
            <a:r>
              <a:rPr lang="en" sz="900"/>
              <a:t>odel </a:t>
            </a:r>
            <a:r>
              <a:rPr lang="en" sz="900"/>
              <a:t>f</a:t>
            </a:r>
            <a:r>
              <a:rPr lang="en" sz="900"/>
              <a:t>or </a:t>
            </a:r>
            <a:r>
              <a:rPr lang="en" sz="900"/>
              <a:t>s</a:t>
            </a:r>
            <a:r>
              <a:rPr lang="en" sz="900"/>
              <a:t>oftware </a:t>
            </a:r>
            <a:r>
              <a:rPr lang="en" sz="900"/>
              <a:t>e</a:t>
            </a:r>
            <a:r>
              <a:rPr lang="en" sz="900"/>
              <a:t>ffort </a:t>
            </a:r>
            <a:r>
              <a:rPr lang="en" sz="900"/>
              <a:t>e</a:t>
            </a:r>
            <a:r>
              <a:rPr lang="en" sz="900"/>
              <a:t>stimation. ACM Transactions on Software Engineering and Methodology 24(3), pp.1-11 (Article 20). doi:10.1145/2738037,2015.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Tianpei Xia, Jianfeng Chen, George Mathew, Xipeng Shen, and Tim Menzies. Why software effort estimation needs sbse. SSBSE’18, 2018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Federica Sarro, Alessio Petrozziello, and Mark Harman. Multi-objective software effort estimation. IEEE/ACM 38th IEEE International Conference on Software Engineering, May 2016.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2475" name="Google Shape;2475;p42"/>
          <p:cNvSpPr txBox="1"/>
          <p:nvPr>
            <p:ph type="title"/>
          </p:nvPr>
        </p:nvSpPr>
        <p:spPr>
          <a:xfrm>
            <a:off x="4739275" y="375350"/>
            <a:ext cx="2976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grpSp>
        <p:nvGrpSpPr>
          <p:cNvPr id="2476" name="Google Shape;2476;p42"/>
          <p:cNvGrpSpPr/>
          <p:nvPr/>
        </p:nvGrpSpPr>
        <p:grpSpPr>
          <a:xfrm>
            <a:off x="5164349" y="1093191"/>
            <a:ext cx="3405313" cy="3234767"/>
            <a:chOff x="1230400" y="410075"/>
            <a:chExt cx="5124625" cy="4728500"/>
          </a:xfrm>
        </p:grpSpPr>
        <p:sp>
          <p:nvSpPr>
            <p:cNvPr id="2477" name="Google Shape;2477;p42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2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2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2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4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566" name="Google Shape;2566;p43"/>
          <p:cNvSpPr txBox="1"/>
          <p:nvPr>
            <p:ph idx="1" type="subTitle"/>
          </p:nvPr>
        </p:nvSpPr>
        <p:spPr>
          <a:xfrm>
            <a:off x="2578725" y="1709925"/>
            <a:ext cx="38403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sz="260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567" name="Google Shape;2567;p43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06548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638352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626825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1" type="subTitle"/>
          </p:nvPr>
        </p:nvSpPr>
        <p:spPr>
          <a:xfrm>
            <a:off x="1580583" y="685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30" name="Google Shape;2130;p34"/>
          <p:cNvSpPr txBox="1"/>
          <p:nvPr>
            <p:ph idx="3" type="subTitle"/>
          </p:nvPr>
        </p:nvSpPr>
        <p:spPr>
          <a:xfrm>
            <a:off x="1545733" y="172087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ATLM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34"/>
          <p:cNvSpPr txBox="1"/>
          <p:nvPr>
            <p:ph idx="5" type="subTitle"/>
          </p:nvPr>
        </p:nvSpPr>
        <p:spPr>
          <a:xfrm>
            <a:off x="1545733" y="27538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Learning</a:t>
            </a:r>
            <a:endParaRPr/>
          </a:p>
        </p:txBody>
      </p:sp>
      <p:sp>
        <p:nvSpPr>
          <p:cNvPr id="2132" name="Google Shape;2132;p34"/>
          <p:cNvSpPr txBox="1"/>
          <p:nvPr>
            <p:ph idx="7" type="subTitle"/>
          </p:nvPr>
        </p:nvSpPr>
        <p:spPr>
          <a:xfrm>
            <a:off x="1545733" y="376119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33" name="Google Shape;2133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4" name="Google Shape;2134;p34"/>
          <p:cNvSpPr txBox="1"/>
          <p:nvPr>
            <p:ph idx="13" type="title"/>
          </p:nvPr>
        </p:nvSpPr>
        <p:spPr>
          <a:xfrm>
            <a:off x="813816" y="175745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5" name="Google Shape;2135;p34"/>
          <p:cNvSpPr txBox="1"/>
          <p:nvPr>
            <p:ph idx="14" type="title"/>
          </p:nvPr>
        </p:nvSpPr>
        <p:spPr>
          <a:xfrm>
            <a:off x="813816" y="279043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6" name="Google Shape;2136;p34"/>
          <p:cNvSpPr txBox="1"/>
          <p:nvPr>
            <p:ph idx="15" type="title"/>
          </p:nvPr>
        </p:nvSpPr>
        <p:spPr>
          <a:xfrm>
            <a:off x="813816" y="377950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1" name="Google Shape;2141;p3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42" name="Google Shape;2142;p3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35"/>
          <p:cNvGrpSpPr/>
          <p:nvPr/>
        </p:nvGrpSpPr>
        <p:grpSpPr>
          <a:xfrm>
            <a:off x="4276267" y="1071174"/>
            <a:ext cx="591455" cy="590639"/>
            <a:chOff x="1190625" y="238125"/>
            <a:chExt cx="5238750" cy="5231525"/>
          </a:xfrm>
        </p:grpSpPr>
        <p:sp>
          <p:nvSpPr>
            <p:cNvPr id="2145" name="Google Shape;2145;p35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55" name="Google Shape;2155;p35"/>
          <p:cNvSpPr txBox="1"/>
          <p:nvPr>
            <p:ph type="title"/>
          </p:nvPr>
        </p:nvSpPr>
        <p:spPr>
          <a:xfrm>
            <a:off x="2167128" y="23420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Effort Estimation</a:t>
            </a:r>
            <a:endParaRPr/>
          </a:p>
        </p:txBody>
      </p:sp>
      <p:sp>
        <p:nvSpPr>
          <p:cNvPr id="2156" name="Google Shape;2156;p35"/>
          <p:cNvSpPr txBox="1"/>
          <p:nvPr>
            <p:ph idx="1" type="subTitle"/>
          </p:nvPr>
        </p:nvSpPr>
        <p:spPr>
          <a:xfrm>
            <a:off x="1853900" y="2975975"/>
            <a:ext cx="55269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Inadequate or overfull funds for a project could cause a considerable waste of resource and time.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example, NASA canceled its incomplete </a:t>
            </a:r>
            <a:r>
              <a:rPr i="1" lang="en" sz="1600"/>
              <a:t>Check-out Launch Control System</a:t>
            </a:r>
            <a:r>
              <a:rPr lang="en" sz="1600"/>
              <a:t> project after the initial $200M estimate was exceeded by another $200M [7].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6"/>
          <p:cNvSpPr txBox="1"/>
          <p:nvPr>
            <p:ph idx="4" type="subTitle"/>
          </p:nvPr>
        </p:nvSpPr>
        <p:spPr>
          <a:xfrm>
            <a:off x="3689550" y="2083575"/>
            <a:ext cx="1764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similar performance to MLR, but not always [6]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2" name="Google Shape;2162;p36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2164" name="Google Shape;2164;p36"/>
          <p:cNvSpPr txBox="1"/>
          <p:nvPr>
            <p:ph idx="3" type="subTitle"/>
          </p:nvPr>
        </p:nvSpPr>
        <p:spPr>
          <a:xfrm>
            <a:off x="3597450" y="1516575"/>
            <a:ext cx="20412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&amp; ANNs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36"/>
          <p:cNvSpPr txBox="1"/>
          <p:nvPr>
            <p:ph idx="6" type="subTitle"/>
          </p:nvPr>
        </p:nvSpPr>
        <p:spPr>
          <a:xfrm>
            <a:off x="5856675" y="2202094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outperformed MLR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6" name="Google Shape;2166;p36"/>
          <p:cNvSpPr txBox="1"/>
          <p:nvPr>
            <p:ph idx="2" type="subTitle"/>
          </p:nvPr>
        </p:nvSpPr>
        <p:spPr>
          <a:xfrm>
            <a:off x="1522425" y="21351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appropriate transformations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7" name="Google Shape;2167;p36"/>
          <p:cNvSpPr txBox="1"/>
          <p:nvPr>
            <p:ph type="title"/>
          </p:nvPr>
        </p:nvSpPr>
        <p:spPr>
          <a:xfrm>
            <a:off x="2739025" y="338325"/>
            <a:ext cx="3314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approaches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6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ensemble of ANNs</a:t>
            </a:r>
            <a:endParaRPr/>
          </a:p>
        </p:txBody>
      </p:sp>
      <p:sp>
        <p:nvSpPr>
          <p:cNvPr id="2169" name="Google Shape;2169;p36"/>
          <p:cNvSpPr txBox="1"/>
          <p:nvPr>
            <p:ph idx="8" type="subTitle"/>
          </p:nvPr>
        </p:nvSpPr>
        <p:spPr>
          <a:xfrm>
            <a:off x="1282400" y="3786025"/>
            <a:ext cx="22302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est performance compared with a variety of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  <p:sp>
        <p:nvSpPr>
          <p:cNvPr id="2170" name="Google Shape;2170;p36"/>
          <p:cNvSpPr txBox="1"/>
          <p:nvPr>
            <p:ph idx="9" type="subTitle"/>
          </p:nvPr>
        </p:nvSpPr>
        <p:spPr>
          <a:xfrm>
            <a:off x="3597450" y="3097147"/>
            <a:ext cx="1949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Networks </a:t>
            </a:r>
            <a:r>
              <a:rPr lang="en"/>
              <a:t>&amp; case-based reasoning</a:t>
            </a:r>
            <a:r>
              <a:rPr lang="en" sz="1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/>
          </a:p>
        </p:txBody>
      </p:sp>
      <p:sp>
        <p:nvSpPr>
          <p:cNvPr id="2171" name="Google Shape;2171;p36"/>
          <p:cNvSpPr txBox="1"/>
          <p:nvPr>
            <p:ph idx="13" type="subTitle"/>
          </p:nvPr>
        </p:nvSpPr>
        <p:spPr>
          <a:xfrm>
            <a:off x="3597450" y="3867925"/>
            <a:ext cx="20772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performed better than MLR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[2]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2" name="Google Shape;2172;p36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Analogy-based approaches</a:t>
            </a:r>
            <a:endParaRPr/>
          </a:p>
        </p:txBody>
      </p:sp>
      <p:sp>
        <p:nvSpPr>
          <p:cNvPr id="2173" name="Google Shape;2173;p36"/>
          <p:cNvSpPr txBox="1"/>
          <p:nvPr>
            <p:ph idx="15" type="subTitle"/>
          </p:nvPr>
        </p:nvSpPr>
        <p:spPr>
          <a:xfrm>
            <a:off x="5754025" y="3786025"/>
            <a:ext cx="22302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etter  results than MLR, ANNs, simple decision trees, and stepwise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7"/>
          <p:cNvSpPr txBox="1"/>
          <p:nvPr>
            <p:ph type="title"/>
          </p:nvPr>
        </p:nvSpPr>
        <p:spPr>
          <a:xfrm>
            <a:off x="2369625" y="2246125"/>
            <a:ext cx="4913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 Automatically Transformed Linear Model </a:t>
            </a:r>
            <a:r>
              <a:rPr lang="en" sz="1200">
                <a:solidFill>
                  <a:schemeClr val="accent6"/>
                </a:solidFill>
              </a:rPr>
              <a:t>[8]</a:t>
            </a:r>
            <a:endParaRPr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8"/>
          <p:cNvSpPr txBox="1"/>
          <p:nvPr>
            <p:ph type="title"/>
          </p:nvPr>
        </p:nvSpPr>
        <p:spPr>
          <a:xfrm>
            <a:off x="4439575" y="338325"/>
            <a:ext cx="24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ATLM</a:t>
            </a:r>
            <a:endParaRPr sz="3200"/>
          </a:p>
        </p:txBody>
      </p:sp>
      <p:pic>
        <p:nvPicPr>
          <p:cNvPr id="2184" name="Google Shape;21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0" y="348450"/>
            <a:ext cx="3648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800" y="1296350"/>
            <a:ext cx="5416226" cy="35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9"/>
          <p:cNvSpPr txBox="1"/>
          <p:nvPr>
            <p:ph type="title"/>
          </p:nvPr>
        </p:nvSpPr>
        <p:spPr>
          <a:xfrm>
            <a:off x="2971800" y="1379975"/>
            <a:ext cx="3200400" cy="17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Optimized Learning </a:t>
            </a:r>
            <a:r>
              <a:rPr lang="en" sz="1200">
                <a:solidFill>
                  <a:schemeClr val="accent6"/>
                </a:solidFill>
              </a:rPr>
              <a:t>[9]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Learning</a:t>
            </a:r>
            <a:endParaRPr/>
          </a:p>
        </p:txBody>
      </p:sp>
      <p:sp>
        <p:nvSpPr>
          <p:cNvPr id="2196" name="Google Shape;2196;p40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Python Scikit-Learn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7" name="Google Shape;2197;p40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Feature map of data mining options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8" name="Google Shape;2198;p40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Utility algorithms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9" name="Google Shape;2199;p40"/>
          <p:cNvSpPr txBox="1"/>
          <p:nvPr/>
        </p:nvSpPr>
        <p:spPr>
          <a:xfrm>
            <a:off x="5669275" y="3609325"/>
            <a:ext cx="2682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Evolutionary optimizer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&amp; automatic mapper facility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0" name="Google Shape;2200;p40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201" name="Google Shape;2201;p40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202" name="Google Shape;2202;p40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3" name="Google Shape;2203;p40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4" name="Google Shape;2204;p40"/>
              <p:cNvCxnSpPr>
                <a:stCxn id="2205" idx="6"/>
                <a:endCxn id="2206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07" name="Google Shape;2207;p40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8" name="Google Shape;2208;p40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206" name="Google Shape;2206;p40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10" name="Google Shape;2210;p40"/>
            <p:cNvCxnSpPr>
              <a:stCxn id="2211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2" name="Google Shape;2212;p40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213" name="Google Shape;2213;p40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0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14" name="Google Shape;2214;p40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5" name="Google Shape;2215;p40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216" name="Google Shape;2216;p40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0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18" name="Google Shape;2218;p40"/>
            <p:cNvCxnSpPr>
              <a:stCxn id="2219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0" name="Google Shape;2220;p40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205" name="Google Shape;2205;p40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1" name="Google Shape;2221;p40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41"/>
          <p:cNvSpPr txBox="1"/>
          <p:nvPr>
            <p:ph type="title"/>
          </p:nvPr>
        </p:nvSpPr>
        <p:spPr>
          <a:xfrm>
            <a:off x="1693599" y="338325"/>
            <a:ext cx="6188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Conclusions &amp; future work</a:t>
            </a:r>
            <a:endParaRPr sz="2600"/>
          </a:p>
        </p:txBody>
      </p:sp>
      <p:sp>
        <p:nvSpPr>
          <p:cNvPr id="2230" name="Google Shape;2230;p41"/>
          <p:cNvSpPr txBox="1"/>
          <p:nvPr>
            <p:ph idx="1" type="subTitle"/>
          </p:nvPr>
        </p:nvSpPr>
        <p:spPr>
          <a:xfrm>
            <a:off x="4425650" y="1491350"/>
            <a:ext cx="43419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Semi Condensed"/>
              <a:buChar char="●"/>
            </a:pPr>
            <a:r>
              <a:rPr lang="en" sz="1800"/>
              <a:t>SBSE has great potential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Semi Condensed"/>
              <a:buChar char="●"/>
            </a:pPr>
            <a:r>
              <a:rPr lang="en" sz="1800"/>
              <a:t>the used method depends on the dataset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Barlow Semi Condensed"/>
              <a:buChar char="●"/>
            </a:pPr>
            <a:r>
              <a:rPr lang="en" sz="1800"/>
              <a:t>consider your resources</a:t>
            </a:r>
            <a:endParaRPr sz="1800"/>
          </a:p>
        </p:txBody>
      </p:sp>
      <p:grpSp>
        <p:nvGrpSpPr>
          <p:cNvPr id="2231" name="Google Shape;2231;p41"/>
          <p:cNvGrpSpPr/>
          <p:nvPr/>
        </p:nvGrpSpPr>
        <p:grpSpPr>
          <a:xfrm>
            <a:off x="558232" y="1213181"/>
            <a:ext cx="3584753" cy="2934361"/>
            <a:chOff x="845850" y="467825"/>
            <a:chExt cx="5996575" cy="4908600"/>
          </a:xfrm>
        </p:grpSpPr>
        <p:sp>
          <p:nvSpPr>
            <p:cNvPr id="2232" name="Google Shape;2232;p41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1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1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1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1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1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1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1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1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1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1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1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1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1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1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1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1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1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1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1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1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1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1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1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1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1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1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1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1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1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1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1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1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1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1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1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1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1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1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1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1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1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1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1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1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1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1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1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1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1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1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1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1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1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1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1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1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1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1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1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1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1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1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1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1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1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1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1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1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1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1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1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1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1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1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1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1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1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1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1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1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1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1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1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1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1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1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