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0" r:id="rId4"/>
    <p:sldId id="272" r:id="rId5"/>
    <p:sldId id="285" r:id="rId6"/>
    <p:sldId id="271" r:id="rId7"/>
    <p:sldId id="289" r:id="rId8"/>
    <p:sldId id="286" r:id="rId9"/>
    <p:sldId id="273" r:id="rId10"/>
    <p:sldId id="278" r:id="rId11"/>
    <p:sldId id="274" r:id="rId12"/>
    <p:sldId id="277" r:id="rId13"/>
    <p:sldId id="275" r:id="rId14"/>
    <p:sldId id="258" r:id="rId15"/>
    <p:sldId id="260" r:id="rId16"/>
    <p:sldId id="261" r:id="rId17"/>
    <p:sldId id="262" r:id="rId18"/>
    <p:sldId id="263" r:id="rId19"/>
    <p:sldId id="269" r:id="rId20"/>
    <p:sldId id="276" r:id="rId21"/>
    <p:sldId id="259" r:id="rId22"/>
    <p:sldId id="279" r:id="rId23"/>
    <p:sldId id="280" r:id="rId24"/>
    <p:sldId id="281" r:id="rId25"/>
    <p:sldId id="282" r:id="rId26"/>
    <p:sldId id="283" r:id="rId27"/>
    <p:sldId id="284" r:id="rId28"/>
    <p:sldId id="287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53"/>
    <p:restoredTop sz="82601" autoAdjust="0"/>
  </p:normalViewPr>
  <p:slideViewPr>
    <p:cSldViewPr>
      <p:cViewPr varScale="1">
        <p:scale>
          <a:sx n="76" d="100"/>
          <a:sy n="76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6930A4-F7A7-4E4A-AEE3-FC57D146AD79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0E70918-2956-46F3-8657-A211B542E253}">
      <dgm:prSet/>
      <dgm:spPr/>
      <dgm:t>
        <a:bodyPr/>
        <a:lstStyle/>
        <a:p>
          <a:r>
            <a:rPr lang="en-US"/>
            <a:t>Code review tool:</a:t>
          </a:r>
        </a:p>
      </dgm:t>
    </dgm:pt>
    <dgm:pt modelId="{976F6585-820A-4529-B26E-779DFFF98B2E}" type="parTrans" cxnId="{C693E71F-4B83-4DE4-B5F2-12D8D82AA5C6}">
      <dgm:prSet/>
      <dgm:spPr/>
      <dgm:t>
        <a:bodyPr/>
        <a:lstStyle/>
        <a:p>
          <a:endParaRPr lang="en-US"/>
        </a:p>
      </dgm:t>
    </dgm:pt>
    <dgm:pt modelId="{859DD536-94AC-4926-B2C9-E0EB3350E329}" type="sibTrans" cxnId="{C693E71F-4B83-4DE4-B5F2-12D8D82AA5C6}">
      <dgm:prSet/>
      <dgm:spPr/>
      <dgm:t>
        <a:bodyPr/>
        <a:lstStyle/>
        <a:p>
          <a:endParaRPr lang="en-US"/>
        </a:p>
      </dgm:t>
    </dgm:pt>
    <dgm:pt modelId="{36B93657-1025-4A68-BCE2-840CEFD09BAD}">
      <dgm:prSet/>
      <dgm:spPr/>
      <dgm:t>
        <a:bodyPr/>
        <a:lstStyle/>
        <a:p>
          <a:r>
            <a:rPr lang="en-US"/>
            <a:t>Resharper</a:t>
          </a:r>
        </a:p>
      </dgm:t>
    </dgm:pt>
    <dgm:pt modelId="{EDD297F3-0056-4506-9C44-17FB60130565}" type="parTrans" cxnId="{F0AA8015-4C97-4A84-B16B-4BADFD8E55F2}">
      <dgm:prSet/>
      <dgm:spPr/>
      <dgm:t>
        <a:bodyPr/>
        <a:lstStyle/>
        <a:p>
          <a:endParaRPr lang="en-US"/>
        </a:p>
      </dgm:t>
    </dgm:pt>
    <dgm:pt modelId="{D185627C-0244-4C3A-925E-D30AA6E96552}" type="sibTrans" cxnId="{F0AA8015-4C97-4A84-B16B-4BADFD8E55F2}">
      <dgm:prSet/>
      <dgm:spPr/>
      <dgm:t>
        <a:bodyPr/>
        <a:lstStyle/>
        <a:p>
          <a:endParaRPr lang="en-US"/>
        </a:p>
      </dgm:t>
    </dgm:pt>
    <dgm:pt modelId="{8CF7FDC0-3725-4EC4-AFE5-5D8D3824557C}">
      <dgm:prSet/>
      <dgm:spPr/>
      <dgm:t>
        <a:bodyPr/>
        <a:lstStyle/>
        <a:p>
          <a:r>
            <a:rPr lang="en-US"/>
            <a:t>PMD</a:t>
          </a:r>
        </a:p>
      </dgm:t>
    </dgm:pt>
    <dgm:pt modelId="{8E11E194-E241-4B5B-A15F-E3B100341FF0}" type="parTrans" cxnId="{A9DBB6BC-FDEB-4B9B-82AE-19658C7DE85D}">
      <dgm:prSet/>
      <dgm:spPr/>
      <dgm:t>
        <a:bodyPr/>
        <a:lstStyle/>
        <a:p>
          <a:endParaRPr lang="en-US"/>
        </a:p>
      </dgm:t>
    </dgm:pt>
    <dgm:pt modelId="{8AA5D5F1-B1EF-4ADC-9272-4348BF2C5F8B}" type="sibTrans" cxnId="{A9DBB6BC-FDEB-4B9B-82AE-19658C7DE85D}">
      <dgm:prSet/>
      <dgm:spPr/>
      <dgm:t>
        <a:bodyPr/>
        <a:lstStyle/>
        <a:p>
          <a:endParaRPr lang="en-US"/>
        </a:p>
      </dgm:t>
    </dgm:pt>
    <dgm:pt modelId="{A6D83CE1-25AB-4776-84CC-D7D6024F00D0}">
      <dgm:prSet/>
      <dgm:spPr/>
      <dgm:t>
        <a:bodyPr/>
        <a:lstStyle/>
        <a:p>
          <a:r>
            <a:rPr lang="en-US"/>
            <a:t>SonarQube</a:t>
          </a:r>
        </a:p>
      </dgm:t>
    </dgm:pt>
    <dgm:pt modelId="{F0D0E135-AF4A-4D77-8724-C61F0E77E3E2}" type="parTrans" cxnId="{D6C9BC40-957E-4612-B232-11B9EE7B1D48}">
      <dgm:prSet/>
      <dgm:spPr/>
      <dgm:t>
        <a:bodyPr/>
        <a:lstStyle/>
        <a:p>
          <a:endParaRPr lang="en-US"/>
        </a:p>
      </dgm:t>
    </dgm:pt>
    <dgm:pt modelId="{42C57F24-45FF-4645-984E-B6225EA019D3}" type="sibTrans" cxnId="{D6C9BC40-957E-4612-B232-11B9EE7B1D48}">
      <dgm:prSet/>
      <dgm:spPr/>
      <dgm:t>
        <a:bodyPr/>
        <a:lstStyle/>
        <a:p>
          <a:endParaRPr lang="en-US"/>
        </a:p>
      </dgm:t>
    </dgm:pt>
    <dgm:pt modelId="{090A6DDD-1292-43DD-BCCB-52464F49A1C8}">
      <dgm:prSet/>
      <dgm:spPr/>
      <dgm:t>
        <a:bodyPr/>
        <a:lstStyle/>
        <a:p>
          <a:r>
            <a:rPr lang="en-US"/>
            <a:t>Pylint</a:t>
          </a:r>
        </a:p>
      </dgm:t>
    </dgm:pt>
    <dgm:pt modelId="{EDAF095D-F5A3-4384-A024-8EE7C318CF1D}" type="parTrans" cxnId="{8A9443AF-1DF2-463E-897B-C51BD6DC7B18}">
      <dgm:prSet/>
      <dgm:spPr/>
      <dgm:t>
        <a:bodyPr/>
        <a:lstStyle/>
        <a:p>
          <a:endParaRPr lang="en-US"/>
        </a:p>
      </dgm:t>
    </dgm:pt>
    <dgm:pt modelId="{33F74EB1-8884-4854-A6E9-26AFF1CDE1CF}" type="sibTrans" cxnId="{8A9443AF-1DF2-463E-897B-C51BD6DC7B18}">
      <dgm:prSet/>
      <dgm:spPr/>
      <dgm:t>
        <a:bodyPr/>
        <a:lstStyle/>
        <a:p>
          <a:endParaRPr lang="en-US"/>
        </a:p>
      </dgm:t>
    </dgm:pt>
    <dgm:pt modelId="{BED741A1-29A4-4FA7-B3BD-20617D6974E1}">
      <dgm:prSet/>
      <dgm:spPr/>
      <dgm:t>
        <a:bodyPr/>
        <a:lstStyle/>
        <a:p>
          <a:r>
            <a:rPr lang="en-US"/>
            <a:t>Answer following questions:</a:t>
          </a:r>
        </a:p>
      </dgm:t>
    </dgm:pt>
    <dgm:pt modelId="{B136F11D-8403-4173-8225-B274DDBC1D43}" type="parTrans" cxnId="{7B31C95C-04DF-46B9-959E-ADB0D57A728A}">
      <dgm:prSet/>
      <dgm:spPr/>
      <dgm:t>
        <a:bodyPr/>
        <a:lstStyle/>
        <a:p>
          <a:endParaRPr lang="en-US"/>
        </a:p>
      </dgm:t>
    </dgm:pt>
    <dgm:pt modelId="{2812FE72-AD38-428C-A5B2-40315BE985C1}" type="sibTrans" cxnId="{7B31C95C-04DF-46B9-959E-ADB0D57A728A}">
      <dgm:prSet/>
      <dgm:spPr/>
      <dgm:t>
        <a:bodyPr/>
        <a:lstStyle/>
        <a:p>
          <a:endParaRPr lang="en-US"/>
        </a:p>
      </dgm:t>
    </dgm:pt>
    <dgm:pt modelId="{488A42BE-2FB4-428B-B130-0887C74901EB}">
      <dgm:prSet/>
      <dgm:spPr/>
      <dgm:t>
        <a:bodyPr/>
        <a:lstStyle/>
        <a:p>
          <a:r>
            <a:rPr lang="en-US"/>
            <a:t>”best” (good) practices?</a:t>
          </a:r>
        </a:p>
      </dgm:t>
    </dgm:pt>
    <dgm:pt modelId="{50E37249-AC5E-48DA-812A-A9843B7B3BDA}" type="parTrans" cxnId="{45A5A251-406E-413B-A40D-5B71C6112C7A}">
      <dgm:prSet/>
      <dgm:spPr/>
      <dgm:t>
        <a:bodyPr/>
        <a:lstStyle/>
        <a:p>
          <a:endParaRPr lang="en-US"/>
        </a:p>
      </dgm:t>
    </dgm:pt>
    <dgm:pt modelId="{9A95FCA3-E26F-42DA-846A-CBDB1772D6B4}" type="sibTrans" cxnId="{45A5A251-406E-413B-A40D-5B71C6112C7A}">
      <dgm:prSet/>
      <dgm:spPr/>
      <dgm:t>
        <a:bodyPr/>
        <a:lstStyle/>
        <a:p>
          <a:endParaRPr lang="en-US"/>
        </a:p>
      </dgm:t>
    </dgm:pt>
    <dgm:pt modelId="{84FB18C9-320D-4D1C-A56B-FE2DD241A12B}">
      <dgm:prSet/>
      <dgm:spPr/>
      <dgm:t>
        <a:bodyPr/>
        <a:lstStyle/>
        <a:p>
          <a:r>
            <a:rPr lang="en-GB"/>
            <a:t>W</a:t>
          </a:r>
          <a:r>
            <a:rPr lang="en-US"/>
            <a:t>hich SQ factors are investigated?</a:t>
          </a:r>
        </a:p>
      </dgm:t>
    </dgm:pt>
    <dgm:pt modelId="{F62B0393-0F91-4E8D-B2C3-562CDF87CA49}" type="parTrans" cxnId="{6EF0417E-4DD3-4026-BB76-877946857134}">
      <dgm:prSet/>
      <dgm:spPr/>
      <dgm:t>
        <a:bodyPr/>
        <a:lstStyle/>
        <a:p>
          <a:endParaRPr lang="en-US"/>
        </a:p>
      </dgm:t>
    </dgm:pt>
    <dgm:pt modelId="{0D64D35A-F084-4867-A4FF-8C8E5508012A}" type="sibTrans" cxnId="{6EF0417E-4DD3-4026-BB76-877946857134}">
      <dgm:prSet/>
      <dgm:spPr/>
      <dgm:t>
        <a:bodyPr/>
        <a:lstStyle/>
        <a:p>
          <a:endParaRPr lang="en-US"/>
        </a:p>
      </dgm:t>
    </dgm:pt>
    <dgm:pt modelId="{FD35AA56-E9AC-A042-A5FA-BA4B42831AB4}" type="pres">
      <dgm:prSet presAssocID="{336930A4-F7A7-4E4A-AEE3-FC57D146AD79}" presName="linear" presStyleCnt="0">
        <dgm:presLayoutVars>
          <dgm:dir/>
          <dgm:animLvl val="lvl"/>
          <dgm:resizeHandles val="exact"/>
        </dgm:presLayoutVars>
      </dgm:prSet>
      <dgm:spPr/>
    </dgm:pt>
    <dgm:pt modelId="{79A43DE5-078B-9648-A22D-D88EE9BBE82F}" type="pres">
      <dgm:prSet presAssocID="{50E70918-2956-46F3-8657-A211B542E253}" presName="parentLin" presStyleCnt="0"/>
      <dgm:spPr/>
    </dgm:pt>
    <dgm:pt modelId="{DF76A73E-7B58-1742-B0B9-DB08A5516C9D}" type="pres">
      <dgm:prSet presAssocID="{50E70918-2956-46F3-8657-A211B542E253}" presName="parentLeftMargin" presStyleLbl="node1" presStyleIdx="0" presStyleCnt="2"/>
      <dgm:spPr/>
    </dgm:pt>
    <dgm:pt modelId="{45EBC8C9-A489-3B4F-80C0-66E4A71D73CC}" type="pres">
      <dgm:prSet presAssocID="{50E70918-2956-46F3-8657-A211B542E25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C89277-73C0-A24C-822E-1E8C58390015}" type="pres">
      <dgm:prSet presAssocID="{50E70918-2956-46F3-8657-A211B542E253}" presName="negativeSpace" presStyleCnt="0"/>
      <dgm:spPr/>
    </dgm:pt>
    <dgm:pt modelId="{78E758EA-A973-A54E-89A7-0B74FBB0722F}" type="pres">
      <dgm:prSet presAssocID="{50E70918-2956-46F3-8657-A211B542E253}" presName="childText" presStyleLbl="conFgAcc1" presStyleIdx="0" presStyleCnt="2">
        <dgm:presLayoutVars>
          <dgm:bulletEnabled val="1"/>
        </dgm:presLayoutVars>
      </dgm:prSet>
      <dgm:spPr/>
    </dgm:pt>
    <dgm:pt modelId="{E740F16B-CB4D-3849-A908-AD3657A15675}" type="pres">
      <dgm:prSet presAssocID="{859DD536-94AC-4926-B2C9-E0EB3350E329}" presName="spaceBetweenRectangles" presStyleCnt="0"/>
      <dgm:spPr/>
    </dgm:pt>
    <dgm:pt modelId="{72239175-EA56-B247-90D2-160F8BF2981C}" type="pres">
      <dgm:prSet presAssocID="{BED741A1-29A4-4FA7-B3BD-20617D6974E1}" presName="parentLin" presStyleCnt="0"/>
      <dgm:spPr/>
    </dgm:pt>
    <dgm:pt modelId="{6B8D3609-97D1-874F-8319-25A1DF040629}" type="pres">
      <dgm:prSet presAssocID="{BED741A1-29A4-4FA7-B3BD-20617D6974E1}" presName="parentLeftMargin" presStyleLbl="node1" presStyleIdx="0" presStyleCnt="2"/>
      <dgm:spPr/>
    </dgm:pt>
    <dgm:pt modelId="{2C7CC21D-4BC2-D540-BA90-1266325F7786}" type="pres">
      <dgm:prSet presAssocID="{BED741A1-29A4-4FA7-B3BD-20617D6974E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F4DA2BA-13FE-BF44-A9F6-7A9A920D7F0E}" type="pres">
      <dgm:prSet presAssocID="{BED741A1-29A4-4FA7-B3BD-20617D6974E1}" presName="negativeSpace" presStyleCnt="0"/>
      <dgm:spPr/>
    </dgm:pt>
    <dgm:pt modelId="{B7F2017B-CD07-C44E-B5AA-058C648A9C52}" type="pres">
      <dgm:prSet presAssocID="{BED741A1-29A4-4FA7-B3BD-20617D6974E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B67890B-83F0-7942-9603-9B05D7C5C255}" type="presOf" srcId="{BED741A1-29A4-4FA7-B3BD-20617D6974E1}" destId="{6B8D3609-97D1-874F-8319-25A1DF040629}" srcOrd="0" destOrd="0" presId="urn:microsoft.com/office/officeart/2005/8/layout/list1"/>
    <dgm:cxn modelId="{F0AA8015-4C97-4A84-B16B-4BADFD8E55F2}" srcId="{50E70918-2956-46F3-8657-A211B542E253}" destId="{36B93657-1025-4A68-BCE2-840CEFD09BAD}" srcOrd="0" destOrd="0" parTransId="{EDD297F3-0056-4506-9C44-17FB60130565}" sibTransId="{D185627C-0244-4C3A-925E-D30AA6E96552}"/>
    <dgm:cxn modelId="{C693E71F-4B83-4DE4-B5F2-12D8D82AA5C6}" srcId="{336930A4-F7A7-4E4A-AEE3-FC57D146AD79}" destId="{50E70918-2956-46F3-8657-A211B542E253}" srcOrd="0" destOrd="0" parTransId="{976F6585-820A-4529-B26E-779DFFF98B2E}" sibTransId="{859DD536-94AC-4926-B2C9-E0EB3350E329}"/>
    <dgm:cxn modelId="{E1201231-DFB2-2D40-BC03-7E304A96A7F9}" type="presOf" srcId="{488A42BE-2FB4-428B-B130-0887C74901EB}" destId="{B7F2017B-CD07-C44E-B5AA-058C648A9C52}" srcOrd="0" destOrd="0" presId="urn:microsoft.com/office/officeart/2005/8/layout/list1"/>
    <dgm:cxn modelId="{D6C9BC40-957E-4612-B232-11B9EE7B1D48}" srcId="{50E70918-2956-46F3-8657-A211B542E253}" destId="{A6D83CE1-25AB-4776-84CC-D7D6024F00D0}" srcOrd="2" destOrd="0" parTransId="{F0D0E135-AF4A-4D77-8724-C61F0E77E3E2}" sibTransId="{42C57F24-45FF-4645-984E-B6225EA019D3}"/>
    <dgm:cxn modelId="{EE886E42-688D-0142-AE51-AAAE61B16ED6}" type="presOf" srcId="{090A6DDD-1292-43DD-BCCB-52464F49A1C8}" destId="{78E758EA-A973-A54E-89A7-0B74FBB0722F}" srcOrd="0" destOrd="3" presId="urn:microsoft.com/office/officeart/2005/8/layout/list1"/>
    <dgm:cxn modelId="{45A5A251-406E-413B-A40D-5B71C6112C7A}" srcId="{BED741A1-29A4-4FA7-B3BD-20617D6974E1}" destId="{488A42BE-2FB4-428B-B130-0887C74901EB}" srcOrd="0" destOrd="0" parTransId="{50E37249-AC5E-48DA-812A-A9843B7B3BDA}" sibTransId="{9A95FCA3-E26F-42DA-846A-CBDB1772D6B4}"/>
    <dgm:cxn modelId="{27C89352-0BA6-ED4F-981C-CE2A7647B161}" type="presOf" srcId="{8CF7FDC0-3725-4EC4-AFE5-5D8D3824557C}" destId="{78E758EA-A973-A54E-89A7-0B74FBB0722F}" srcOrd="0" destOrd="1" presId="urn:microsoft.com/office/officeart/2005/8/layout/list1"/>
    <dgm:cxn modelId="{7B31C95C-04DF-46B9-959E-ADB0D57A728A}" srcId="{336930A4-F7A7-4E4A-AEE3-FC57D146AD79}" destId="{BED741A1-29A4-4FA7-B3BD-20617D6974E1}" srcOrd="1" destOrd="0" parTransId="{B136F11D-8403-4173-8225-B274DDBC1D43}" sibTransId="{2812FE72-AD38-428C-A5B2-40315BE985C1}"/>
    <dgm:cxn modelId="{6EF0417E-4DD3-4026-BB76-877946857134}" srcId="{BED741A1-29A4-4FA7-B3BD-20617D6974E1}" destId="{84FB18C9-320D-4D1C-A56B-FE2DD241A12B}" srcOrd="1" destOrd="0" parTransId="{F62B0393-0F91-4E8D-B2C3-562CDF87CA49}" sibTransId="{0D64D35A-F084-4867-A4FF-8C8E5508012A}"/>
    <dgm:cxn modelId="{9341A17E-5DBB-BD49-B5F1-524D5BD5F67D}" type="presOf" srcId="{36B93657-1025-4A68-BCE2-840CEFD09BAD}" destId="{78E758EA-A973-A54E-89A7-0B74FBB0722F}" srcOrd="0" destOrd="0" presId="urn:microsoft.com/office/officeart/2005/8/layout/list1"/>
    <dgm:cxn modelId="{8A9443AF-1DF2-463E-897B-C51BD6DC7B18}" srcId="{50E70918-2956-46F3-8657-A211B542E253}" destId="{090A6DDD-1292-43DD-BCCB-52464F49A1C8}" srcOrd="3" destOrd="0" parTransId="{EDAF095D-F5A3-4384-A024-8EE7C318CF1D}" sibTransId="{33F74EB1-8884-4854-A6E9-26AFF1CDE1CF}"/>
    <dgm:cxn modelId="{A9DBB6BC-FDEB-4B9B-82AE-19658C7DE85D}" srcId="{50E70918-2956-46F3-8657-A211B542E253}" destId="{8CF7FDC0-3725-4EC4-AFE5-5D8D3824557C}" srcOrd="1" destOrd="0" parTransId="{8E11E194-E241-4B5B-A15F-E3B100341FF0}" sibTransId="{8AA5D5F1-B1EF-4ADC-9272-4348BF2C5F8B}"/>
    <dgm:cxn modelId="{341935C6-01C6-5843-9941-696BBFF8060D}" type="presOf" srcId="{84FB18C9-320D-4D1C-A56B-FE2DD241A12B}" destId="{B7F2017B-CD07-C44E-B5AA-058C648A9C52}" srcOrd="0" destOrd="1" presId="urn:microsoft.com/office/officeart/2005/8/layout/list1"/>
    <dgm:cxn modelId="{CE6830C8-7D11-5B4E-B0E9-AE77944134FA}" type="presOf" srcId="{BED741A1-29A4-4FA7-B3BD-20617D6974E1}" destId="{2C7CC21D-4BC2-D540-BA90-1266325F7786}" srcOrd="1" destOrd="0" presId="urn:microsoft.com/office/officeart/2005/8/layout/list1"/>
    <dgm:cxn modelId="{CBDCADCC-E247-494C-AF83-0006EBB26D12}" type="presOf" srcId="{50E70918-2956-46F3-8657-A211B542E253}" destId="{DF76A73E-7B58-1742-B0B9-DB08A5516C9D}" srcOrd="0" destOrd="0" presId="urn:microsoft.com/office/officeart/2005/8/layout/list1"/>
    <dgm:cxn modelId="{B870AED2-DABE-1C4D-A969-BF887E08BB03}" type="presOf" srcId="{50E70918-2956-46F3-8657-A211B542E253}" destId="{45EBC8C9-A489-3B4F-80C0-66E4A71D73CC}" srcOrd="1" destOrd="0" presId="urn:microsoft.com/office/officeart/2005/8/layout/list1"/>
    <dgm:cxn modelId="{88BC12D6-1812-1749-B110-EC03C1F02FD3}" type="presOf" srcId="{A6D83CE1-25AB-4776-84CC-D7D6024F00D0}" destId="{78E758EA-A973-A54E-89A7-0B74FBB0722F}" srcOrd="0" destOrd="2" presId="urn:microsoft.com/office/officeart/2005/8/layout/list1"/>
    <dgm:cxn modelId="{9B03BFE0-D284-A54E-8A05-9C8EBBF5BB08}" type="presOf" srcId="{336930A4-F7A7-4E4A-AEE3-FC57D146AD79}" destId="{FD35AA56-E9AC-A042-A5FA-BA4B42831AB4}" srcOrd="0" destOrd="0" presId="urn:microsoft.com/office/officeart/2005/8/layout/list1"/>
    <dgm:cxn modelId="{A72F744D-3A4C-BF4F-B031-79EDEB8FAE0B}" type="presParOf" srcId="{FD35AA56-E9AC-A042-A5FA-BA4B42831AB4}" destId="{79A43DE5-078B-9648-A22D-D88EE9BBE82F}" srcOrd="0" destOrd="0" presId="urn:microsoft.com/office/officeart/2005/8/layout/list1"/>
    <dgm:cxn modelId="{148D01B0-ADA1-E948-891F-D2E91009FAB3}" type="presParOf" srcId="{79A43DE5-078B-9648-A22D-D88EE9BBE82F}" destId="{DF76A73E-7B58-1742-B0B9-DB08A5516C9D}" srcOrd="0" destOrd="0" presId="urn:microsoft.com/office/officeart/2005/8/layout/list1"/>
    <dgm:cxn modelId="{42D4F065-71E3-7D44-877F-A7087D6BD957}" type="presParOf" srcId="{79A43DE5-078B-9648-A22D-D88EE9BBE82F}" destId="{45EBC8C9-A489-3B4F-80C0-66E4A71D73CC}" srcOrd="1" destOrd="0" presId="urn:microsoft.com/office/officeart/2005/8/layout/list1"/>
    <dgm:cxn modelId="{E1B9B707-A45F-C84A-9768-26AF53E07E01}" type="presParOf" srcId="{FD35AA56-E9AC-A042-A5FA-BA4B42831AB4}" destId="{A4C89277-73C0-A24C-822E-1E8C58390015}" srcOrd="1" destOrd="0" presId="urn:microsoft.com/office/officeart/2005/8/layout/list1"/>
    <dgm:cxn modelId="{91350086-ABD7-9E4B-89CC-81D88535127E}" type="presParOf" srcId="{FD35AA56-E9AC-A042-A5FA-BA4B42831AB4}" destId="{78E758EA-A973-A54E-89A7-0B74FBB0722F}" srcOrd="2" destOrd="0" presId="urn:microsoft.com/office/officeart/2005/8/layout/list1"/>
    <dgm:cxn modelId="{C741D706-762D-CA4B-AA2C-8C528B338770}" type="presParOf" srcId="{FD35AA56-E9AC-A042-A5FA-BA4B42831AB4}" destId="{E740F16B-CB4D-3849-A908-AD3657A15675}" srcOrd="3" destOrd="0" presId="urn:microsoft.com/office/officeart/2005/8/layout/list1"/>
    <dgm:cxn modelId="{471F5EA4-AF3F-FC41-AAAA-74E6252F4AC6}" type="presParOf" srcId="{FD35AA56-E9AC-A042-A5FA-BA4B42831AB4}" destId="{72239175-EA56-B247-90D2-160F8BF2981C}" srcOrd="4" destOrd="0" presId="urn:microsoft.com/office/officeart/2005/8/layout/list1"/>
    <dgm:cxn modelId="{3A5E6933-9FCF-8149-AA6D-44DF31F8A825}" type="presParOf" srcId="{72239175-EA56-B247-90D2-160F8BF2981C}" destId="{6B8D3609-97D1-874F-8319-25A1DF040629}" srcOrd="0" destOrd="0" presId="urn:microsoft.com/office/officeart/2005/8/layout/list1"/>
    <dgm:cxn modelId="{44BBF55F-497D-094E-A301-6BCAE9A1346E}" type="presParOf" srcId="{72239175-EA56-B247-90D2-160F8BF2981C}" destId="{2C7CC21D-4BC2-D540-BA90-1266325F7786}" srcOrd="1" destOrd="0" presId="urn:microsoft.com/office/officeart/2005/8/layout/list1"/>
    <dgm:cxn modelId="{A049CEDE-1FB1-A54F-9EFC-0D8BE6311967}" type="presParOf" srcId="{FD35AA56-E9AC-A042-A5FA-BA4B42831AB4}" destId="{CF4DA2BA-13FE-BF44-A9F6-7A9A920D7F0E}" srcOrd="5" destOrd="0" presId="urn:microsoft.com/office/officeart/2005/8/layout/list1"/>
    <dgm:cxn modelId="{8FD3202E-DFA6-4F47-9E2C-E51C72DBD13C}" type="presParOf" srcId="{FD35AA56-E9AC-A042-A5FA-BA4B42831AB4}" destId="{B7F2017B-CD07-C44E-B5AA-058C648A9C5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758EA-A973-A54E-89A7-0B74FBB0722F}">
      <dsp:nvSpPr>
        <dsp:cNvPr id="0" name=""/>
        <dsp:cNvSpPr/>
      </dsp:nvSpPr>
      <dsp:spPr>
        <a:xfrm>
          <a:off x="0" y="1062795"/>
          <a:ext cx="5175384" cy="20097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458216" rIns="40166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Resharper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PMD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SonarQube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Pylint</a:t>
          </a:r>
        </a:p>
      </dsp:txBody>
      <dsp:txXfrm>
        <a:off x="0" y="1062795"/>
        <a:ext cx="5175384" cy="2009700"/>
      </dsp:txXfrm>
    </dsp:sp>
    <dsp:sp modelId="{45EBC8C9-A489-3B4F-80C0-66E4A71D73CC}">
      <dsp:nvSpPr>
        <dsp:cNvPr id="0" name=""/>
        <dsp:cNvSpPr/>
      </dsp:nvSpPr>
      <dsp:spPr>
        <a:xfrm>
          <a:off x="258769" y="738075"/>
          <a:ext cx="3622768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Code review tool:</a:t>
          </a:r>
        </a:p>
      </dsp:txBody>
      <dsp:txXfrm>
        <a:off x="290472" y="769778"/>
        <a:ext cx="3559362" cy="586034"/>
      </dsp:txXfrm>
    </dsp:sp>
    <dsp:sp modelId="{B7F2017B-CD07-C44E-B5AA-058C648A9C52}">
      <dsp:nvSpPr>
        <dsp:cNvPr id="0" name=""/>
        <dsp:cNvSpPr/>
      </dsp:nvSpPr>
      <dsp:spPr>
        <a:xfrm>
          <a:off x="0" y="3516015"/>
          <a:ext cx="5175384" cy="128204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458216" rIns="40166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”best” (good) practices?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200" kern="1200"/>
            <a:t>W</a:t>
          </a:r>
          <a:r>
            <a:rPr lang="en-US" sz="2200" kern="1200"/>
            <a:t>hich SQ factors are investigated?</a:t>
          </a:r>
        </a:p>
      </dsp:txBody>
      <dsp:txXfrm>
        <a:off x="0" y="3516015"/>
        <a:ext cx="5175384" cy="1282049"/>
      </dsp:txXfrm>
    </dsp:sp>
    <dsp:sp modelId="{2C7CC21D-4BC2-D540-BA90-1266325F7786}">
      <dsp:nvSpPr>
        <dsp:cNvPr id="0" name=""/>
        <dsp:cNvSpPr/>
      </dsp:nvSpPr>
      <dsp:spPr>
        <a:xfrm>
          <a:off x="258769" y="3191295"/>
          <a:ext cx="3622768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Answer following questions:</a:t>
          </a:r>
        </a:p>
      </dsp:txBody>
      <dsp:txXfrm>
        <a:off x="290472" y="3222998"/>
        <a:ext cx="3559362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6A11A-F7D6-4DE0-B3AF-325556FDEF5C}" type="datetimeFigureOut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2A7CD-96F3-4E0C-A0A9-ECF682F05E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4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Moderator directs the activities</a:t>
            </a:r>
          </a:p>
          <a:p>
            <a:r>
              <a:rPr lang="en-US" dirty="0"/>
              <a:t>Producer</a:t>
            </a:r>
            <a:r>
              <a:rPr lang="en-US" baseline="0" dirty="0"/>
              <a:t> creates materials to be inspected</a:t>
            </a:r>
          </a:p>
          <a:p>
            <a:r>
              <a:rPr lang="en-US" baseline="0" dirty="0"/>
              <a:t>Recorder completes forms</a:t>
            </a:r>
          </a:p>
          <a:p>
            <a:r>
              <a:rPr lang="en-US" baseline="0" dirty="0"/>
              <a:t>Reviewer raise 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2A7CD-96F3-4E0C-A0A9-ECF682F05E1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2A7CD-96F3-4E0C-A0A9-ECF682F05E1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0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2A7CD-96F3-4E0C-A0A9-ECF682F05E1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86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err="1"/>
              <a:t>Knowledge</a:t>
            </a:r>
            <a:r>
              <a:rPr lang="ro-RO" dirty="0"/>
              <a:t> </a:t>
            </a:r>
            <a:r>
              <a:rPr lang="ro-RO" dirty="0" err="1"/>
              <a:t>sharing</a:t>
            </a:r>
            <a:r>
              <a:rPr lang="ro-RO" dirty="0"/>
              <a:t> • </a:t>
            </a:r>
            <a:r>
              <a:rPr lang="ro-RO" dirty="0" err="1"/>
              <a:t>Regarding</a:t>
            </a:r>
            <a:r>
              <a:rPr lang="ro-RO" dirty="0"/>
              <a:t> </a:t>
            </a:r>
            <a:r>
              <a:rPr lang="ro-RO" dirty="0" err="1"/>
              <a:t>designs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specific software </a:t>
            </a:r>
            <a:r>
              <a:rPr lang="ro-RO" dirty="0" err="1"/>
              <a:t>artifacts</a:t>
            </a:r>
            <a:r>
              <a:rPr lang="ro-RO" dirty="0"/>
              <a:t> • </a:t>
            </a:r>
            <a:r>
              <a:rPr lang="ro-RO" dirty="0" err="1"/>
              <a:t>Regarding</a:t>
            </a:r>
            <a:r>
              <a:rPr lang="ro-RO" dirty="0"/>
              <a:t> defect </a:t>
            </a:r>
            <a:r>
              <a:rPr lang="ro-RO" dirty="0" err="1"/>
              <a:t>detection</a:t>
            </a:r>
            <a:r>
              <a:rPr lang="ro-RO" dirty="0"/>
              <a:t> </a:t>
            </a:r>
            <a:r>
              <a:rPr lang="ro-RO" dirty="0" err="1"/>
              <a:t>practices</a:t>
            </a:r>
            <a:endParaRPr lang="ro-RO" dirty="0"/>
          </a:p>
          <a:p>
            <a:endParaRPr lang="ro-RO" dirty="0"/>
          </a:p>
          <a:p>
            <a:r>
              <a:rPr lang="ro-RO" dirty="0" err="1"/>
              <a:t>Find</a:t>
            </a:r>
            <a:r>
              <a:rPr lang="ro-RO" dirty="0"/>
              <a:t> </a:t>
            </a:r>
            <a:r>
              <a:rPr lang="ro-RO" dirty="0" err="1"/>
              <a:t>flaws</a:t>
            </a:r>
            <a:r>
              <a:rPr lang="ro-RO" dirty="0"/>
              <a:t> </a:t>
            </a:r>
            <a:r>
              <a:rPr lang="ro-RO" dirty="0" err="1"/>
              <a:t>early</a:t>
            </a:r>
            <a:r>
              <a:rPr lang="ro-RO" dirty="0"/>
              <a:t> •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dramatically</a:t>
            </a:r>
            <a:r>
              <a:rPr lang="ro-RO" dirty="0"/>
              <a:t> reduce cost of </a:t>
            </a:r>
            <a:r>
              <a:rPr lang="ro-RO" dirty="0" err="1"/>
              <a:t>fixing</a:t>
            </a:r>
            <a:r>
              <a:rPr lang="ro-RO" dirty="0"/>
              <a:t> </a:t>
            </a:r>
            <a:r>
              <a:rPr lang="ro-RO" dirty="0" err="1"/>
              <a:t>them</a:t>
            </a:r>
            <a:r>
              <a:rPr lang="ro-RO" dirty="0"/>
              <a:t> • </a:t>
            </a:r>
            <a:r>
              <a:rPr lang="ro-RO" dirty="0" err="1"/>
              <a:t>During</a:t>
            </a:r>
            <a:r>
              <a:rPr lang="ro-RO" dirty="0"/>
              <a:t> detail design – </a:t>
            </a:r>
            <a:r>
              <a:rPr lang="ro-RO" dirty="0" err="1"/>
              <a:t>even</a:t>
            </a:r>
            <a:r>
              <a:rPr lang="ro-RO" dirty="0"/>
              <a:t> </a:t>
            </a:r>
            <a:r>
              <a:rPr lang="ro-RO" dirty="0" err="1"/>
              <a:t>before</a:t>
            </a:r>
            <a:r>
              <a:rPr lang="ro-RO" dirty="0"/>
              <a:t> code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written</a:t>
            </a:r>
            <a:r>
              <a:rPr lang="ro-RO" dirty="0"/>
              <a:t> • Or code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does</a:t>
            </a:r>
            <a:r>
              <a:rPr lang="ro-RO" dirty="0"/>
              <a:t>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yet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a test </a:t>
            </a:r>
            <a:r>
              <a:rPr lang="ro-RO" dirty="0" err="1"/>
              <a:t>harness</a:t>
            </a:r>
            <a:r>
              <a:rPr lang="ro-RO" dirty="0"/>
              <a:t> • Or code in </a:t>
            </a:r>
            <a:r>
              <a:rPr lang="ro-RO" dirty="0" err="1"/>
              <a:t>which</a:t>
            </a:r>
            <a:r>
              <a:rPr lang="ro-RO" dirty="0"/>
              <a:t> </a:t>
            </a:r>
            <a:r>
              <a:rPr lang="ro-RO" dirty="0" err="1"/>
              <a:t>testing</a:t>
            </a:r>
            <a:r>
              <a:rPr lang="ro-RO" dirty="0"/>
              <a:t> </a:t>
            </a:r>
            <a:r>
              <a:rPr lang="ro-RO" dirty="0" err="1"/>
              <a:t>has</a:t>
            </a:r>
            <a:r>
              <a:rPr lang="ro-RO" dirty="0"/>
              <a:t> </a:t>
            </a:r>
            <a:r>
              <a:rPr lang="ro-RO" dirty="0" err="1"/>
              <a:t>found</a:t>
            </a:r>
            <a:r>
              <a:rPr lang="ro-RO" dirty="0"/>
              <a:t> </a:t>
            </a:r>
            <a:r>
              <a:rPr lang="ro-RO" dirty="0" err="1"/>
              <a:t>flaws</a:t>
            </a:r>
            <a:r>
              <a:rPr lang="ro-RO" dirty="0"/>
              <a:t> but </a:t>
            </a:r>
            <a:r>
              <a:rPr lang="ro-RO" dirty="0" err="1"/>
              <a:t>root</a:t>
            </a:r>
            <a:r>
              <a:rPr lang="ro-RO" dirty="0"/>
              <a:t> </a:t>
            </a:r>
            <a:r>
              <a:rPr lang="ro-RO" dirty="0" err="1"/>
              <a:t>causes</a:t>
            </a:r>
            <a:r>
              <a:rPr lang="ro-RO" dirty="0"/>
              <a:t> are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understood</a:t>
            </a:r>
            <a:endParaRPr lang="ro-RO" dirty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2A7CD-96F3-4E0C-A0A9-ECF682F05E1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5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2A7CD-96F3-4E0C-A0A9-ECF682F05E1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3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EAEC-12F6-4424-A415-0DD01B59213F}" type="datetime1">
              <a:rPr lang="en-US" smtClean="0"/>
              <a:pPr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8193-0182-41C7-97A6-E9E0AB2CA5B7}" type="datetime1">
              <a:rPr lang="en-US" smtClean="0"/>
              <a:pPr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6C5-C808-483E-BB94-8FE71742644A}" type="datetime1">
              <a:rPr lang="en-US" smtClean="0"/>
              <a:pPr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00C71-B1D9-4597-80CA-07A6820593D7}" type="datetime1">
              <a:rPr lang="en-US" smtClean="0"/>
              <a:pPr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CB45-9BC5-4A7E-8E16-9B249F31D062}" type="datetime1">
              <a:rPr lang="en-US" smtClean="0"/>
              <a:pPr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C644-E9CE-45B4-81DB-844D7A62FB9B}" type="datetime1">
              <a:rPr lang="en-US" smtClean="0"/>
              <a:pPr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C2ED-A6C4-40A5-81C4-78D4141C8BBE}" type="datetime1">
              <a:rPr lang="en-US" smtClean="0"/>
              <a:pPr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F7BA-9A61-4B3E-9BEE-8F409DE840B5}" type="datetime1">
              <a:rPr lang="en-US" smtClean="0"/>
              <a:pPr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A0B4-B648-4D6C-B1CE-4049BADC9096}" type="datetime1">
              <a:rPr lang="en-US" smtClean="0"/>
              <a:pPr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222D-ACD1-4E70-A7D2-92FF09C06556}" type="datetime1">
              <a:rPr lang="en-US" smtClean="0"/>
              <a:pPr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FCFE-21C1-47FB-B122-F5DEDFA5B1FE}" type="datetime1">
              <a:rPr lang="en-US" smtClean="0"/>
              <a:pPr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E25D1-DF17-4EB8-AEAB-08336EA75136}" type="datetime1">
              <a:rPr lang="en-US" smtClean="0"/>
              <a:pPr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 Motogna - Software Quality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9DF3D-284C-43C8-AF98-1E839C20E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Requirements%20Checklist.doc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Testing, Inspection, Walkthrough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vs. Debugging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669530"/>
              </p:ext>
            </p:extLst>
          </p:nvPr>
        </p:nvGraphicFramePr>
        <p:xfrm>
          <a:off x="457200" y="1600200"/>
          <a:ext cx="8229600" cy="3886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537"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3516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starts with known conditions, uses predefined methods, and has predictable outcomes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starts from possibly unknown initial conditions and its end cannot be predicted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537">
                <a:tc>
                  <a:txBody>
                    <a:bodyPr/>
                    <a:lstStyle/>
                    <a:p>
                      <a:r>
                        <a:rPr lang="en-US" dirty="0"/>
                        <a:t>Performed by testing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Performed by development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537">
                <a:tc>
                  <a:txBody>
                    <a:bodyPr/>
                    <a:lstStyle/>
                    <a:p>
                      <a:r>
                        <a:rPr lang="en-US" dirty="0"/>
                        <a:t>Can be 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537">
                <a:tc>
                  <a:txBody>
                    <a:bodyPr/>
                    <a:lstStyle/>
                    <a:p>
                      <a:r>
                        <a:rPr lang="en-US" dirty="0"/>
                        <a:t>Goal:</a:t>
                      </a:r>
                      <a:r>
                        <a:rPr lang="en-US" baseline="0" dirty="0"/>
                        <a:t> find as many bugs as possible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Goal: find and remove a 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537">
                <a:tc>
                  <a:txBody>
                    <a:bodyPr/>
                    <a:lstStyle/>
                    <a:p>
                      <a:r>
                        <a:rPr lang="en-US" dirty="0"/>
                        <a:t>Find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cause of the 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53318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testing process</a:t>
            </a:r>
          </a:p>
          <a:p>
            <a:endParaRPr lang="en-US" dirty="0"/>
          </a:p>
          <a:p>
            <a:r>
              <a:rPr lang="en-US" dirty="0"/>
              <a:t>Tool for generating test cases</a:t>
            </a:r>
          </a:p>
          <a:p>
            <a:endParaRPr lang="en-US" dirty="0"/>
          </a:p>
          <a:p>
            <a:r>
              <a:rPr lang="en-US" dirty="0"/>
              <a:t>Tool for performing testing: unit, integration,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endParaRPr lang="en-US" dirty="0"/>
          </a:p>
          <a:p>
            <a:r>
              <a:rPr lang="en-US" dirty="0"/>
              <a:t>C#, Java, Python</a:t>
            </a:r>
          </a:p>
          <a:p>
            <a:r>
              <a:rPr lang="en-US" dirty="0"/>
              <a:t>Mercury</a:t>
            </a:r>
          </a:p>
          <a:p>
            <a:r>
              <a:rPr lang="en-US" dirty="0"/>
              <a:t>Selenium, </a:t>
            </a:r>
            <a:r>
              <a:rPr lang="en-US" dirty="0" err="1"/>
              <a:t>Winrunner</a:t>
            </a:r>
            <a:r>
              <a:rPr lang="en-US" dirty="0"/>
              <a:t>, QTP</a:t>
            </a:r>
          </a:p>
          <a:p>
            <a:r>
              <a:rPr lang="en-US" dirty="0"/>
              <a:t>Application Center Test (ACT) .NET</a:t>
            </a:r>
          </a:p>
          <a:p>
            <a:r>
              <a:rPr lang="en-US" dirty="0" err="1"/>
              <a:t>WebSphere</a:t>
            </a:r>
            <a:r>
              <a:rPr lang="en-US" dirty="0"/>
              <a:t> IBM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0" y="1600200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Unit testing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25908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Component testing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8800" y="3352800"/>
            <a:ext cx="2514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Regression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Conclusion</a:t>
            </a:r>
            <a:r>
              <a:rPr lang="en-US" sz="3600" dirty="0"/>
              <a:t>: </a:t>
            </a:r>
            <a:r>
              <a:rPr lang="en-US" sz="3100" dirty="0"/>
              <a:t>Testing		Software Quality</a:t>
            </a:r>
            <a:r>
              <a:rPr lang="en-US" dirty="0"/>
              <a:t>	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Testing – important part of SQA</a:t>
            </a:r>
          </a:p>
          <a:p>
            <a:pPr>
              <a:buFont typeface="Calibri" pitchFamily="34" charset="0"/>
              <a:buChar char="×"/>
            </a:pPr>
            <a:endParaRPr lang="en-US" dirty="0"/>
          </a:p>
          <a:p>
            <a:pPr>
              <a:buFont typeface="Calibri" pitchFamily="34" charset="0"/>
              <a:buChar char="×"/>
            </a:pPr>
            <a:r>
              <a:rPr lang="en-US" dirty="0"/>
              <a:t>Testing </a:t>
            </a:r>
            <a:r>
              <a:rPr lang="en-US" u="sng" dirty="0"/>
              <a:t>cannot prove</a:t>
            </a:r>
            <a:r>
              <a:rPr lang="en-US" dirty="0"/>
              <a:t> error free programs</a:t>
            </a:r>
          </a:p>
          <a:p>
            <a:pPr>
              <a:buFont typeface="Calibri" pitchFamily="34" charset="0"/>
              <a:buChar char="×"/>
            </a:pPr>
            <a:r>
              <a:rPr lang="en-US" dirty="0"/>
              <a:t>One testing strategy (unit/ component/ integration) – finds </a:t>
            </a:r>
            <a:r>
              <a:rPr lang="en-US" dirty="0">
                <a:sym typeface="Symbol"/>
              </a:rPr>
              <a:t> 50% errors</a:t>
            </a:r>
          </a:p>
          <a:p>
            <a:pPr>
              <a:buFont typeface="Calibri" pitchFamily="34" charset="0"/>
              <a:buChar char="×"/>
            </a:pPr>
            <a:r>
              <a:rPr lang="en-US" dirty="0">
                <a:sym typeface="Symbol"/>
              </a:rPr>
              <a:t>Combination of testing strategies – finds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 60% errors</a:t>
            </a:r>
          </a:p>
          <a:p>
            <a:pPr>
              <a:buNone/>
            </a:pPr>
            <a:r>
              <a:rPr lang="en-US" dirty="0">
                <a:sym typeface="Symbol"/>
              </a:rPr>
              <a:t>	=&gt; only testing does not improve SQ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582551" y="785019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2819400"/>
            <a:ext cx="38100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Myers classic test:</a:t>
            </a:r>
          </a:p>
          <a:p>
            <a:pPr marL="342900" indent="-342900" algn="ctr"/>
            <a:r>
              <a:rPr lang="en-US" sz="2400" dirty="0"/>
              <a:t>1 program – 15 errors</a:t>
            </a:r>
          </a:p>
          <a:p>
            <a:pPr marL="342900" indent="-342900" algn="ctr"/>
            <a:r>
              <a:rPr lang="en-US" sz="2400" dirty="0"/>
              <a:t>Average  </a:t>
            </a:r>
            <a:r>
              <a:rPr lang="en-US" sz="2400" dirty="0">
                <a:sym typeface="Symbol"/>
              </a:rPr>
              <a:t>5 /15</a:t>
            </a:r>
          </a:p>
          <a:p>
            <a:pPr marL="342900" indent="-342900" algn="ctr"/>
            <a:r>
              <a:rPr lang="en-US" sz="2400" dirty="0">
                <a:sym typeface="Symbol"/>
              </a:rPr>
              <a:t>Best  9/15</a:t>
            </a: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Reading or visually inspecting the code</a:t>
            </a:r>
          </a:p>
          <a:p>
            <a:r>
              <a:rPr lang="en-US" dirty="0"/>
              <a:t>best industry practice for detecting software defects </a:t>
            </a:r>
            <a:r>
              <a:rPr lang="en-US" u="sng" dirty="0"/>
              <a:t>early</a:t>
            </a:r>
            <a:r>
              <a:rPr lang="en-US" dirty="0"/>
              <a:t> and </a:t>
            </a:r>
            <a:r>
              <a:rPr lang="en-US" u="sng" dirty="0"/>
              <a:t>learning</a:t>
            </a:r>
            <a:r>
              <a:rPr lang="en-US" dirty="0"/>
              <a:t> about software artifacts</a:t>
            </a:r>
          </a:p>
          <a:p>
            <a:r>
              <a:rPr lang="en-US" dirty="0"/>
              <a:t>Include:</a:t>
            </a:r>
          </a:p>
          <a:p>
            <a:pPr lvl="1"/>
            <a:r>
              <a:rPr lang="en-US" dirty="0"/>
              <a:t>the structured review process, </a:t>
            </a:r>
          </a:p>
          <a:p>
            <a:pPr lvl="1"/>
            <a:r>
              <a:rPr lang="en-US" dirty="0"/>
              <a:t>standard of excellence product checklists, </a:t>
            </a:r>
          </a:p>
          <a:p>
            <a:pPr lvl="1"/>
            <a:r>
              <a:rPr lang="en-US" dirty="0"/>
              <a:t>defined roles of participants, and </a:t>
            </a:r>
          </a:p>
          <a:p>
            <a:pPr lvl="1"/>
            <a:r>
              <a:rPr lang="en-US" dirty="0"/>
              <a:t>the forms and reports</a:t>
            </a:r>
          </a:p>
          <a:p>
            <a:r>
              <a:rPr lang="en-US" dirty="0"/>
              <a:t>Improve reliability, availability and maintainability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Software Inspection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Systematic procedure – all life-cycle</a:t>
            </a:r>
          </a:p>
          <a:p>
            <a:r>
              <a:rPr lang="en-US" dirty="0"/>
              <a:t>Steps</a:t>
            </a:r>
          </a:p>
          <a:p>
            <a:r>
              <a:rPr lang="en-US" dirty="0"/>
              <a:t>System of checklists</a:t>
            </a:r>
          </a:p>
          <a:p>
            <a:r>
              <a:rPr lang="en-US" dirty="0"/>
              <a:t>Roles</a:t>
            </a:r>
          </a:p>
          <a:p>
            <a:r>
              <a:rPr lang="en-US" dirty="0"/>
              <a:t>Forms and reports</a:t>
            </a:r>
          </a:p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410200" y="2133600"/>
            <a:ext cx="3124200" cy="3429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Planning,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Preparation,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Entry criteria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Conduct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Exit criteria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Reporting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Follow-up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81400" y="3429000"/>
            <a:ext cx="2590800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Moderator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Producer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Reader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Reviewer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Recorder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Manager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Consumer</a:t>
            </a:r>
          </a:p>
          <a:p>
            <a:pPr algn="ctr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5800" y="3352800"/>
            <a:ext cx="38100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Inspection Record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Inspection Reporting Form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Report  Summary Form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  <a:p>
            <a:pPr lvl="1"/>
            <a:r>
              <a:rPr lang="en-US" dirty="0"/>
              <a:t>For: requirements, architecture, specification, design, code, test procedure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Contains: completeness, correctness, style, metrics, rules of constructions, multiple views</a:t>
            </a:r>
          </a:p>
          <a:p>
            <a:pPr lvl="1"/>
            <a:endParaRPr lang="en-US" dirty="0"/>
          </a:p>
          <a:p>
            <a:r>
              <a:rPr lang="en-US" dirty="0">
                <a:hlinkClick r:id="rId2" action="ppaction://hlinkfile"/>
              </a:rPr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 Reporting Form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Issue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Line/Page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Defect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Defect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 .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Summary Form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9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Major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Defect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Wrong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/>
                        <a:t>Wrong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Functiona-lity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Maintai-nability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0"/>
            <a:ext cx="8229600" cy="457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Review process diagram </a:t>
            </a:r>
            <a:r>
              <a:rPr lang="en-US" sz="2400" dirty="0"/>
              <a:t>(from </a:t>
            </a:r>
            <a:r>
              <a:rPr lang="en-US" sz="2400" dirty="0" err="1"/>
              <a:t>Galin</a:t>
            </a:r>
            <a:r>
              <a:rPr lang="en-US" sz="2400" dirty="0"/>
              <a:t>-SQA)</a:t>
            </a:r>
          </a:p>
        </p:txBody>
      </p:sp>
      <p:pic>
        <p:nvPicPr>
          <p:cNvPr id="4" name="Picture 3" descr="ReviewProces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30126"/>
            <a:ext cx="5638800" cy="6065874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SQ </a:t>
            </a:r>
            <a:r>
              <a:rPr lang="en-US" dirty="0">
                <a:solidFill>
                  <a:srgbClr val="FF0000"/>
                </a:solidFill>
              </a:rPr>
              <a:t>CONTROL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  <a:p>
            <a:r>
              <a:rPr lang="en-US" dirty="0"/>
              <a:t>Inspections</a:t>
            </a:r>
          </a:p>
          <a:p>
            <a:r>
              <a:rPr lang="en-US" dirty="0"/>
              <a:t>Walkthroughs</a:t>
            </a:r>
          </a:p>
          <a:p>
            <a:r>
              <a:rPr lang="en-US" dirty="0"/>
              <a:t>Reviews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Inspections &amp; walkthroughs – finds 30-70% of </a:t>
            </a:r>
          </a:p>
          <a:p>
            <a:pPr lvl="1"/>
            <a:r>
              <a:rPr lang="en-US" dirty="0"/>
              <a:t>logic design errors</a:t>
            </a:r>
          </a:p>
          <a:p>
            <a:pPr lvl="1"/>
            <a:r>
              <a:rPr lang="en-US" dirty="0"/>
              <a:t>coding errors</a:t>
            </a:r>
          </a:p>
          <a:p>
            <a:r>
              <a:rPr lang="en-US" dirty="0"/>
              <a:t>Inspection - IBM reported an 83% defect detection 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Inspection vs.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ln w="1270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formal review </a:t>
            </a:r>
            <a:r>
              <a:rPr lang="en-US" dirty="0"/>
              <a:t>used to verify that the artifact complies with the standard of excellence</a:t>
            </a:r>
          </a:p>
          <a:p>
            <a:r>
              <a:rPr lang="en-US" dirty="0"/>
              <a:t>serve the needs of quality management in verifying that the software artifact complies with the standard of excellence</a:t>
            </a:r>
          </a:p>
          <a:p>
            <a:r>
              <a:rPr lang="en-US" dirty="0"/>
              <a:t>Used as an exit criterion</a:t>
            </a:r>
          </a:p>
          <a:p>
            <a:r>
              <a:rPr lang="en-US" dirty="0"/>
              <a:t>Uses a structured review process</a:t>
            </a:r>
          </a:p>
          <a:p>
            <a:r>
              <a:rPr lang="en-US" dirty="0"/>
              <a:t>Involves several roles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ln w="1270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informal review</a:t>
            </a:r>
            <a:r>
              <a:rPr lang="en-US" dirty="0"/>
              <a:t> used to confirm the understanding of the producer</a:t>
            </a:r>
          </a:p>
          <a:p>
            <a:endParaRPr lang="en-US" dirty="0"/>
          </a:p>
          <a:p>
            <a:r>
              <a:rPr lang="en-US" dirty="0"/>
              <a:t>serve the needs of the producer or author</a:t>
            </a:r>
          </a:p>
          <a:p>
            <a:endParaRPr lang="en-US" dirty="0"/>
          </a:p>
          <a:p>
            <a:r>
              <a:rPr lang="en-US" dirty="0"/>
              <a:t>may be several walkthroughs in each life-cycle activity. </a:t>
            </a:r>
          </a:p>
          <a:p>
            <a:r>
              <a:rPr lang="en-US" dirty="0"/>
              <a:t>yield open issues and action items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Inspection vs. Testing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S. Motogna - Software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ro-RO" sz="1700" i="1"/>
              <a:t>Issues related to non-functional properties</a:t>
            </a:r>
            <a:r>
              <a:rPr lang="ro-RO" sz="1700"/>
              <a:t>: Maintainability, evolvability, reusability</a:t>
            </a:r>
          </a:p>
          <a:p>
            <a:r>
              <a:rPr lang="ro-RO" sz="1700" i="1"/>
              <a:t>Properties difficult to test</a:t>
            </a:r>
            <a:r>
              <a:rPr lang="ro-RO" sz="1700"/>
              <a:t>: Scalability, efficiency, security, integrity, robustness, reliability, exception handling</a:t>
            </a:r>
          </a:p>
          <a:p>
            <a:r>
              <a:rPr lang="ro-RO" sz="1700" b="1"/>
              <a:t>Artefacts</a:t>
            </a:r>
            <a:r>
              <a:rPr lang="ro-RO" sz="1700"/>
              <a:t>: requirements, architecture, design documents (cannot “execute” as tests)</a:t>
            </a:r>
          </a:p>
        </p:txBody>
      </p:sp>
    </p:spTree>
    <p:extLst>
      <p:ext uri="{BB962C8B-B14F-4D97-AF65-F5344CB8AC3E}">
        <p14:creationId xmlns:p14="http://schemas.microsoft.com/office/powerpoint/2010/main" val="1125306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315999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74171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60ADD5-F79F-614E-AEEF-CD6E0B2B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12489"/>
            <a:ext cx="2153321" cy="2156621"/>
          </a:xfrm>
        </p:spPr>
        <p:txBody>
          <a:bodyPr anchor="t">
            <a:normAutofit/>
          </a:bodyPr>
          <a:lstStyle/>
          <a:p>
            <a:r>
              <a:rPr lang="ro-RO" sz="3100">
                <a:solidFill>
                  <a:srgbClr val="FFFFFF"/>
                </a:solidFill>
              </a:rPr>
              <a:t>Inspection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DC076-7DF0-8B4E-A683-4C4EB9954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91635" y="1418209"/>
            <a:ext cx="2936405" cy="4363844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2400" i="1"/>
              <a:t>   </a:t>
            </a:r>
            <a:r>
              <a:rPr lang="ro-RO" b="1" i="1">
                <a:solidFill>
                  <a:srgbClr val="0432FF"/>
                </a:solidFill>
              </a:rPr>
              <a:t>Benefits</a:t>
            </a:r>
            <a:r>
              <a:rPr lang="ro-RO" b="1">
                <a:solidFill>
                  <a:srgbClr val="0432FF"/>
                </a:solidFill>
              </a:rPr>
              <a:t>: </a:t>
            </a:r>
          </a:p>
          <a:p>
            <a:pPr lvl="1"/>
            <a:r>
              <a:rPr lang="ro-RO"/>
              <a:t>Knowledge sharing</a:t>
            </a:r>
          </a:p>
          <a:p>
            <a:pPr lvl="1"/>
            <a:r>
              <a:rPr lang="ro-RO"/>
              <a:t>Find flaws early</a:t>
            </a:r>
          </a:p>
          <a:p>
            <a:pPr lvl="1"/>
            <a:r>
              <a:rPr lang="ro-RO"/>
              <a:t>Better communication: feedback</a:t>
            </a:r>
          </a:p>
          <a:p>
            <a:pPr lvl="1"/>
            <a:endParaRPr lang="en-US" sz="1700" dirty="0"/>
          </a:p>
          <a:p>
            <a:endParaRPr lang="ro-RO" sz="17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0833AA-2CAD-4C4B-B7FF-9C3D4D52A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5999" y="1437996"/>
            <a:ext cx="2699401" cy="4363844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1700" i="1" dirty="0"/>
              <a:t>   </a:t>
            </a:r>
            <a:r>
              <a:rPr lang="ro-RO" b="1" i="1" dirty="0" err="1">
                <a:solidFill>
                  <a:srgbClr val="FF0000"/>
                </a:solidFill>
              </a:rPr>
              <a:t>Drawbacks</a:t>
            </a:r>
            <a:r>
              <a:rPr lang="ro-RO" b="1" dirty="0">
                <a:solidFill>
                  <a:srgbClr val="FF0000"/>
                </a:solidFill>
              </a:rPr>
              <a:t>:</a:t>
            </a:r>
          </a:p>
          <a:p>
            <a:r>
              <a:rPr lang="ro-RO" sz="2000" dirty="0" err="1"/>
              <a:t>Why</a:t>
            </a:r>
            <a:r>
              <a:rPr lang="ro-RO" sz="2000" dirty="0"/>
              <a:t> fix? </a:t>
            </a:r>
            <a:r>
              <a:rPr lang="ro-RO" sz="2000" dirty="0" err="1"/>
              <a:t>Why</a:t>
            </a:r>
            <a:r>
              <a:rPr lang="ro-RO" sz="2000" dirty="0"/>
              <a:t> </a:t>
            </a:r>
            <a:r>
              <a:rPr lang="ro-RO" sz="2000" dirty="0" err="1"/>
              <a:t>walkthrough</a:t>
            </a:r>
            <a:r>
              <a:rPr lang="ro-RO" sz="2000" dirty="0"/>
              <a:t> code? / The </a:t>
            </a:r>
            <a:r>
              <a:rPr lang="ro-RO" sz="2000" dirty="0" err="1"/>
              <a:t>reviewer</a:t>
            </a:r>
            <a:r>
              <a:rPr lang="ro-RO" sz="2000" dirty="0"/>
              <a:t> </a:t>
            </a:r>
            <a:r>
              <a:rPr lang="ro-RO" sz="2000" dirty="0" err="1"/>
              <a:t>will</a:t>
            </a:r>
            <a:r>
              <a:rPr lang="ro-RO" sz="2000" dirty="0"/>
              <a:t> </a:t>
            </a:r>
            <a:r>
              <a:rPr lang="ro-RO" sz="2000" dirty="0" err="1"/>
              <a:t>find</a:t>
            </a:r>
            <a:r>
              <a:rPr lang="ro-RO" sz="2000" dirty="0"/>
              <a:t> it</a:t>
            </a:r>
          </a:p>
          <a:p>
            <a:r>
              <a:rPr lang="ro-RO" sz="2000" dirty="0" err="1"/>
              <a:t>Used</a:t>
            </a:r>
            <a:r>
              <a:rPr lang="ro-RO" sz="2000" dirty="0"/>
              <a:t> for HR </a:t>
            </a:r>
            <a:r>
              <a:rPr lang="ro-RO" sz="2000" dirty="0" err="1"/>
              <a:t>evaluation</a:t>
            </a:r>
            <a:r>
              <a:rPr lang="ro-RO" sz="20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E5340-6B0E-C04C-903A-F5DA1B9C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57399" y="6171998"/>
            <a:ext cx="4987184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000">
                <a:solidFill>
                  <a:schemeClr val="tx1">
                    <a:alpha val="80000"/>
                  </a:schemeClr>
                </a:solidFill>
              </a:rPr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4018641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4480AD-14C4-FE48-ABFF-61570F22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Code </a:t>
            </a:r>
            <a:r>
              <a:rPr lang="ro-RO" dirty="0" err="1"/>
              <a:t>review</a:t>
            </a:r>
            <a:endParaRPr lang="ro-R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7AB8B9-63D2-9A42-8AB2-40BA2D139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 err="1">
                <a:solidFill>
                  <a:srgbClr val="0432FF"/>
                </a:solidFill>
              </a:rPr>
              <a:t>Definition</a:t>
            </a:r>
            <a:r>
              <a:rPr lang="ro-RO" dirty="0"/>
              <a:t>: </a:t>
            </a:r>
            <a:r>
              <a:rPr lang="ro-RO" i="1" dirty="0"/>
              <a:t>an integral </a:t>
            </a:r>
            <a:r>
              <a:rPr lang="ro-RO" i="1" dirty="0" err="1"/>
              <a:t>process</a:t>
            </a:r>
            <a:r>
              <a:rPr lang="ro-RO" i="1" dirty="0"/>
              <a:t> of software development </a:t>
            </a:r>
            <a:r>
              <a:rPr lang="ro-RO" i="1" dirty="0" err="1"/>
              <a:t>that</a:t>
            </a:r>
            <a:r>
              <a:rPr lang="ro-RO" i="1" dirty="0"/>
              <a:t> </a:t>
            </a:r>
            <a:r>
              <a:rPr lang="ro-RO" i="1" dirty="0" err="1"/>
              <a:t>helps</a:t>
            </a:r>
            <a:r>
              <a:rPr lang="ro-RO" i="1" dirty="0"/>
              <a:t> </a:t>
            </a:r>
            <a:r>
              <a:rPr lang="ro-RO" i="1" dirty="0" err="1"/>
              <a:t>identify</a:t>
            </a:r>
            <a:r>
              <a:rPr lang="ro-RO" i="1" dirty="0"/>
              <a:t> </a:t>
            </a:r>
            <a:r>
              <a:rPr lang="ro-RO" i="1" dirty="0" err="1"/>
              <a:t>bugs</a:t>
            </a:r>
            <a:r>
              <a:rPr lang="ro-RO" i="1" dirty="0"/>
              <a:t> </a:t>
            </a:r>
            <a:r>
              <a:rPr lang="ro-RO" i="1" dirty="0" err="1"/>
              <a:t>and</a:t>
            </a:r>
            <a:r>
              <a:rPr lang="ro-RO" i="1" dirty="0"/>
              <a:t> </a:t>
            </a:r>
            <a:r>
              <a:rPr lang="ro-RO" i="1" dirty="0" err="1"/>
              <a:t>defects</a:t>
            </a:r>
            <a:r>
              <a:rPr lang="ro-RO" i="1" dirty="0"/>
              <a:t> </a:t>
            </a:r>
            <a:r>
              <a:rPr lang="ro-RO" i="1" dirty="0" err="1"/>
              <a:t>before</a:t>
            </a:r>
            <a:r>
              <a:rPr lang="ro-RO" i="1" dirty="0"/>
              <a:t> </a:t>
            </a:r>
            <a:r>
              <a:rPr lang="ro-RO" i="1" dirty="0" err="1"/>
              <a:t>the</a:t>
            </a:r>
            <a:r>
              <a:rPr lang="ro-RO" i="1" dirty="0"/>
              <a:t> </a:t>
            </a:r>
            <a:r>
              <a:rPr lang="ro-RO" i="1" dirty="0" err="1"/>
              <a:t>testing</a:t>
            </a:r>
            <a:r>
              <a:rPr lang="ro-RO" i="1" dirty="0"/>
              <a:t> </a:t>
            </a:r>
            <a:r>
              <a:rPr lang="ro-RO" i="1" dirty="0" err="1"/>
              <a:t>phase</a:t>
            </a:r>
            <a:endParaRPr lang="ro-RO" i="1" dirty="0"/>
          </a:p>
          <a:p>
            <a:r>
              <a:rPr lang="ro-RO" dirty="0" err="1"/>
              <a:t>Human</a:t>
            </a:r>
            <a:r>
              <a:rPr lang="ro-RO" dirty="0"/>
              <a:t> / </a:t>
            </a:r>
            <a:r>
              <a:rPr lang="ro-RO" dirty="0" err="1"/>
              <a:t>automated</a:t>
            </a:r>
            <a:endParaRPr lang="ro-RO" dirty="0"/>
          </a:p>
          <a:p>
            <a:endParaRPr lang="ro-R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5AB3-EE96-2044-8EB9-2CE1685D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8BEAD114-5AF7-954D-90CF-9BEDFDDD2AD0}"/>
              </a:ext>
            </a:extLst>
          </p:cNvPr>
          <p:cNvSpPr/>
          <p:nvPr/>
        </p:nvSpPr>
        <p:spPr>
          <a:xfrm>
            <a:off x="4114800" y="4267200"/>
            <a:ext cx="3429000" cy="1295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3200" b="1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258263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6AE293-1F01-1247-ADED-696F848D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ro-RO" sz="3500">
                <a:solidFill>
                  <a:srgbClr val="FFFFFF"/>
                </a:solidFill>
              </a:rPr>
              <a:t>Code review vs. inspection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91A0F-7405-114A-89F1-346817E5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371600" y="1984248"/>
            <a:ext cx="30861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S. Motogna - Software Quality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AC5D24-2B02-4143-B883-EDC4ED9A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ro-RO" sz="1700"/>
              <a:t>No difference – some authors</a:t>
            </a:r>
          </a:p>
          <a:p>
            <a:endParaRPr lang="ro-RO" sz="1700"/>
          </a:p>
          <a:p>
            <a:pPr marL="0" indent="0">
              <a:buNone/>
            </a:pPr>
            <a:endParaRPr lang="ro-RO" sz="1700"/>
          </a:p>
          <a:p>
            <a:r>
              <a:rPr lang="ro-RO" sz="1700"/>
              <a:t>Inspection: issues not detected by code review</a:t>
            </a:r>
          </a:p>
          <a:p>
            <a:r>
              <a:rPr lang="ro-RO" sz="1700"/>
              <a:t>Automated code review: no human feedback</a:t>
            </a:r>
          </a:p>
          <a:p>
            <a:endParaRPr lang="ro-RO" sz="1700"/>
          </a:p>
          <a:p>
            <a:r>
              <a:rPr lang="ro-RO" sz="1700"/>
              <a:t>Inspection can use code review</a:t>
            </a:r>
          </a:p>
          <a:p>
            <a:endParaRPr lang="ro-RO" sz="1700"/>
          </a:p>
        </p:txBody>
      </p:sp>
    </p:spTree>
    <p:extLst>
      <p:ext uri="{BB962C8B-B14F-4D97-AF65-F5344CB8AC3E}">
        <p14:creationId xmlns:p14="http://schemas.microsoft.com/office/powerpoint/2010/main" val="3053236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522F-A8EF-7948-B3AB-B25331B7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A443-E0FB-A146-A593-2851580D3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Resharper, FxCop</a:t>
            </a:r>
          </a:p>
          <a:p>
            <a:r>
              <a:rPr lang="en-GB" dirty="0"/>
              <a:t>F</a:t>
            </a:r>
            <a:r>
              <a:rPr lang="en-RO" dirty="0"/>
              <a:t>indbugs</a:t>
            </a:r>
          </a:p>
          <a:p>
            <a:r>
              <a:rPr lang="en-RO" dirty="0"/>
              <a:t>PMD</a:t>
            </a:r>
          </a:p>
          <a:p>
            <a:r>
              <a:rPr lang="en-RO" dirty="0"/>
              <a:t>Pylint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92F34-86DA-FC43-9DA2-E94D7E5D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2463961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F67B-375F-4B4E-A3FF-57E8EE08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ReSharper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1B143-A43F-C54F-A6B7-010257AD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FBA52-A049-0A45-B399-92BA95BED0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371600"/>
            <a:ext cx="7391400" cy="429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46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36656-679A-6C46-B2F4-D3A52E28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RO" sz="3200">
                <a:solidFill>
                  <a:srgbClr val="FFFFFF"/>
                </a:solidFill>
              </a:rPr>
              <a:t>3rd generation code review/ static analysis 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4A97C-BAC0-1646-8604-D46AD299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370793" y="1984248"/>
            <a:ext cx="308609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S. Motogna - Software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D33F2-88FC-A14A-AC50-974025D96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GB" sz="1700"/>
              <a:t>A</a:t>
            </a:r>
            <a:r>
              <a:rPr lang="en-RO" sz="1700"/>
              <a:t>nalysis performed on AST (Abstract Syntax Tree)</a:t>
            </a:r>
          </a:p>
          <a:p>
            <a:r>
              <a:rPr lang="en-GB" sz="1700"/>
              <a:t>D</a:t>
            </a:r>
            <a:r>
              <a:rPr lang="en-RO" sz="1700"/>
              <a:t>etect vulnerabilities</a:t>
            </a:r>
          </a:p>
          <a:p>
            <a:r>
              <a:rPr lang="en-GB" sz="1700"/>
              <a:t>R</a:t>
            </a:r>
            <a:r>
              <a:rPr lang="en-RO" sz="1700"/>
              <a:t>ules associated with different quality factors</a:t>
            </a:r>
          </a:p>
          <a:p>
            <a:endParaRPr lang="en-RO" sz="1700"/>
          </a:p>
        </p:txBody>
      </p:sp>
    </p:spTree>
    <p:extLst>
      <p:ext uri="{BB962C8B-B14F-4D97-AF65-F5344CB8AC3E}">
        <p14:creationId xmlns:p14="http://schemas.microsoft.com/office/powerpoint/2010/main" val="12511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F9513-9226-3749-98F4-4629C6A31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RO" sz="4300"/>
              <a:t>Case study - teamwork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  <a:gd name="connsiteX0" fmla="*/ 0 w 5410200"/>
              <a:gd name="connsiteY0" fmla="*/ 0 h 13716"/>
              <a:gd name="connsiteX1" fmla="*/ 622173 w 5410200"/>
              <a:gd name="connsiteY1" fmla="*/ 0 h 13716"/>
              <a:gd name="connsiteX2" fmla="*/ 1136142 w 5410200"/>
              <a:gd name="connsiteY2" fmla="*/ 0 h 13716"/>
              <a:gd name="connsiteX3" fmla="*/ 1920621 w 5410200"/>
              <a:gd name="connsiteY3" fmla="*/ 0 h 13716"/>
              <a:gd name="connsiteX4" fmla="*/ 2542794 w 5410200"/>
              <a:gd name="connsiteY4" fmla="*/ 0 h 13716"/>
              <a:gd name="connsiteX5" fmla="*/ 3164967 w 5410200"/>
              <a:gd name="connsiteY5" fmla="*/ 0 h 13716"/>
              <a:gd name="connsiteX6" fmla="*/ 3949446 w 5410200"/>
              <a:gd name="connsiteY6" fmla="*/ 0 h 13716"/>
              <a:gd name="connsiteX7" fmla="*/ 4517517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165854 w 5410200"/>
              <a:gd name="connsiteY11" fmla="*/ 13716 h 13716"/>
              <a:gd name="connsiteX12" fmla="*/ 3543681 w 5410200"/>
              <a:gd name="connsiteY12" fmla="*/ 13716 h 13716"/>
              <a:gd name="connsiteX13" fmla="*/ 2759202 w 5410200"/>
              <a:gd name="connsiteY13" fmla="*/ 13716 h 13716"/>
              <a:gd name="connsiteX14" fmla="*/ 1974723 w 5410200"/>
              <a:gd name="connsiteY14" fmla="*/ 13716 h 13716"/>
              <a:gd name="connsiteX15" fmla="*/ 1406652 w 5410200"/>
              <a:gd name="connsiteY15" fmla="*/ 13716 h 13716"/>
              <a:gd name="connsiteX16" fmla="*/ 730377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76940" y="8795"/>
                  <a:pt x="295530" y="-3818"/>
                  <a:pt x="568071" y="0"/>
                </a:cubicBezTo>
                <a:cubicBezTo>
                  <a:pt x="821049" y="-7814"/>
                  <a:pt x="977778" y="-9274"/>
                  <a:pt x="1298448" y="0"/>
                </a:cubicBezTo>
                <a:cubicBezTo>
                  <a:pt x="1590381" y="13044"/>
                  <a:pt x="1630605" y="-28"/>
                  <a:pt x="1920621" y="0"/>
                </a:cubicBezTo>
                <a:cubicBezTo>
                  <a:pt x="2206035" y="10386"/>
                  <a:pt x="2357755" y="-28028"/>
                  <a:pt x="2488692" y="0"/>
                </a:cubicBezTo>
                <a:cubicBezTo>
                  <a:pt x="2633521" y="25625"/>
                  <a:pt x="3022777" y="-45440"/>
                  <a:pt x="3219069" y="0"/>
                </a:cubicBezTo>
                <a:cubicBezTo>
                  <a:pt x="3460337" y="63290"/>
                  <a:pt x="3645640" y="26494"/>
                  <a:pt x="3895344" y="0"/>
                </a:cubicBezTo>
                <a:cubicBezTo>
                  <a:pt x="4126339" y="-535"/>
                  <a:pt x="4382665" y="-55222"/>
                  <a:pt x="4571619" y="0"/>
                </a:cubicBezTo>
                <a:cubicBezTo>
                  <a:pt x="4776405" y="-816"/>
                  <a:pt x="5201098" y="-43036"/>
                  <a:pt x="5410200" y="0"/>
                </a:cubicBezTo>
                <a:cubicBezTo>
                  <a:pt x="5409052" y="2649"/>
                  <a:pt x="5410186" y="9063"/>
                  <a:pt x="5410200" y="13716"/>
                </a:cubicBezTo>
                <a:cubicBezTo>
                  <a:pt x="5133704" y="5182"/>
                  <a:pt x="5123444" y="31477"/>
                  <a:pt x="4842129" y="13716"/>
                </a:cubicBezTo>
                <a:cubicBezTo>
                  <a:pt x="4568650" y="-219"/>
                  <a:pt x="4447390" y="8221"/>
                  <a:pt x="4328160" y="13716"/>
                </a:cubicBezTo>
                <a:cubicBezTo>
                  <a:pt x="4227436" y="28078"/>
                  <a:pt x="3754725" y="-2253"/>
                  <a:pt x="3597783" y="13716"/>
                </a:cubicBezTo>
                <a:cubicBezTo>
                  <a:pt x="3459353" y="10223"/>
                  <a:pt x="3317740" y="47315"/>
                  <a:pt x="3029712" y="13716"/>
                </a:cubicBezTo>
                <a:cubicBezTo>
                  <a:pt x="2766446" y="5245"/>
                  <a:pt x="2645518" y="35922"/>
                  <a:pt x="2299335" y="13716"/>
                </a:cubicBezTo>
                <a:cubicBezTo>
                  <a:pt x="1977844" y="23735"/>
                  <a:pt x="1781583" y="-1801"/>
                  <a:pt x="1514856" y="13716"/>
                </a:cubicBezTo>
                <a:cubicBezTo>
                  <a:pt x="1212648" y="18781"/>
                  <a:pt x="1087880" y="-4407"/>
                  <a:pt x="892683" y="13716"/>
                </a:cubicBezTo>
                <a:cubicBezTo>
                  <a:pt x="745769" y="11772"/>
                  <a:pt x="183254" y="-32062"/>
                  <a:pt x="0" y="13716"/>
                </a:cubicBezTo>
                <a:cubicBezTo>
                  <a:pt x="-907" y="9799"/>
                  <a:pt x="-75" y="7151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69468" y="-22806"/>
                  <a:pt x="392563" y="4840"/>
                  <a:pt x="622173" y="0"/>
                </a:cubicBezTo>
                <a:cubicBezTo>
                  <a:pt x="884216" y="-2196"/>
                  <a:pt x="1034637" y="7784"/>
                  <a:pt x="1136142" y="0"/>
                </a:cubicBezTo>
                <a:cubicBezTo>
                  <a:pt x="1204956" y="5920"/>
                  <a:pt x="1559779" y="-61408"/>
                  <a:pt x="1920621" y="0"/>
                </a:cubicBezTo>
                <a:cubicBezTo>
                  <a:pt x="2280250" y="-18581"/>
                  <a:pt x="2372470" y="4128"/>
                  <a:pt x="2542794" y="0"/>
                </a:cubicBezTo>
                <a:cubicBezTo>
                  <a:pt x="2688150" y="-17189"/>
                  <a:pt x="2885478" y="-51412"/>
                  <a:pt x="3164967" y="0"/>
                </a:cubicBezTo>
                <a:cubicBezTo>
                  <a:pt x="3470933" y="16143"/>
                  <a:pt x="3588003" y="-4313"/>
                  <a:pt x="3949446" y="0"/>
                </a:cubicBezTo>
                <a:cubicBezTo>
                  <a:pt x="4331172" y="1470"/>
                  <a:pt x="4289286" y="5331"/>
                  <a:pt x="4517517" y="0"/>
                </a:cubicBezTo>
                <a:cubicBezTo>
                  <a:pt x="4736577" y="41911"/>
                  <a:pt x="5141868" y="443"/>
                  <a:pt x="5410200" y="0"/>
                </a:cubicBezTo>
                <a:cubicBezTo>
                  <a:pt x="5410845" y="2936"/>
                  <a:pt x="5409877" y="9829"/>
                  <a:pt x="5410200" y="13716"/>
                </a:cubicBezTo>
                <a:cubicBezTo>
                  <a:pt x="5130880" y="48304"/>
                  <a:pt x="5008082" y="-27188"/>
                  <a:pt x="4842129" y="13716"/>
                </a:cubicBezTo>
                <a:cubicBezTo>
                  <a:pt x="4629232" y="38478"/>
                  <a:pt x="4430159" y="43872"/>
                  <a:pt x="4165854" y="13716"/>
                </a:cubicBezTo>
                <a:cubicBezTo>
                  <a:pt x="3880517" y="17026"/>
                  <a:pt x="3820863" y="-12209"/>
                  <a:pt x="3543681" y="13716"/>
                </a:cubicBezTo>
                <a:cubicBezTo>
                  <a:pt x="3267577" y="39687"/>
                  <a:pt x="3047131" y="-8774"/>
                  <a:pt x="2759202" y="13716"/>
                </a:cubicBezTo>
                <a:cubicBezTo>
                  <a:pt x="2418778" y="17929"/>
                  <a:pt x="2206820" y="-35095"/>
                  <a:pt x="1974723" y="13716"/>
                </a:cubicBezTo>
                <a:cubicBezTo>
                  <a:pt x="1740429" y="35710"/>
                  <a:pt x="1599301" y="34493"/>
                  <a:pt x="1406652" y="13716"/>
                </a:cubicBezTo>
                <a:cubicBezTo>
                  <a:pt x="1196601" y="3966"/>
                  <a:pt x="938578" y="38717"/>
                  <a:pt x="730377" y="13716"/>
                </a:cubicBezTo>
                <a:cubicBezTo>
                  <a:pt x="524173" y="26651"/>
                  <a:pt x="336004" y="-17469"/>
                  <a:pt x="0" y="13716"/>
                </a:cubicBezTo>
                <a:cubicBezTo>
                  <a:pt x="-377" y="9245"/>
                  <a:pt x="1157" y="3819"/>
                  <a:pt x="0" y="0"/>
                </a:cubicBezTo>
                <a:close/>
              </a:path>
              <a:path w="5410200" h="13716" fill="none" stroke="0" extrusionOk="0">
                <a:moveTo>
                  <a:pt x="0" y="0"/>
                </a:moveTo>
                <a:cubicBezTo>
                  <a:pt x="148438" y="-27720"/>
                  <a:pt x="315263" y="-14841"/>
                  <a:pt x="568071" y="0"/>
                </a:cubicBezTo>
                <a:cubicBezTo>
                  <a:pt x="840209" y="21288"/>
                  <a:pt x="982180" y="-6281"/>
                  <a:pt x="1298448" y="0"/>
                </a:cubicBezTo>
                <a:cubicBezTo>
                  <a:pt x="1577021" y="13763"/>
                  <a:pt x="1630910" y="1060"/>
                  <a:pt x="1920621" y="0"/>
                </a:cubicBezTo>
                <a:cubicBezTo>
                  <a:pt x="2200928" y="-1340"/>
                  <a:pt x="2382869" y="-10369"/>
                  <a:pt x="2488692" y="0"/>
                </a:cubicBezTo>
                <a:cubicBezTo>
                  <a:pt x="2620356" y="20061"/>
                  <a:pt x="3042766" y="-74691"/>
                  <a:pt x="3219069" y="0"/>
                </a:cubicBezTo>
                <a:cubicBezTo>
                  <a:pt x="3395755" y="31704"/>
                  <a:pt x="3646717" y="33546"/>
                  <a:pt x="3895344" y="0"/>
                </a:cubicBezTo>
                <a:cubicBezTo>
                  <a:pt x="4131847" y="-43416"/>
                  <a:pt x="4371681" y="11418"/>
                  <a:pt x="4571619" y="0"/>
                </a:cubicBezTo>
                <a:cubicBezTo>
                  <a:pt x="4799447" y="47677"/>
                  <a:pt x="5212547" y="1562"/>
                  <a:pt x="5410200" y="0"/>
                </a:cubicBezTo>
                <a:cubicBezTo>
                  <a:pt x="5408905" y="2744"/>
                  <a:pt x="5410401" y="9950"/>
                  <a:pt x="5410200" y="13716"/>
                </a:cubicBezTo>
                <a:cubicBezTo>
                  <a:pt x="5139576" y="2947"/>
                  <a:pt x="5122299" y="33775"/>
                  <a:pt x="4842129" y="13716"/>
                </a:cubicBezTo>
                <a:cubicBezTo>
                  <a:pt x="4566356" y="6655"/>
                  <a:pt x="4456854" y="15426"/>
                  <a:pt x="4328160" y="13716"/>
                </a:cubicBezTo>
                <a:cubicBezTo>
                  <a:pt x="4234703" y="-822"/>
                  <a:pt x="3768176" y="-16062"/>
                  <a:pt x="3597783" y="13716"/>
                </a:cubicBezTo>
                <a:cubicBezTo>
                  <a:pt x="3430303" y="10148"/>
                  <a:pt x="3287506" y="20215"/>
                  <a:pt x="3029712" y="13716"/>
                </a:cubicBezTo>
                <a:cubicBezTo>
                  <a:pt x="2742636" y="-2421"/>
                  <a:pt x="2637847" y="18109"/>
                  <a:pt x="2299335" y="13716"/>
                </a:cubicBezTo>
                <a:cubicBezTo>
                  <a:pt x="1959433" y="-7861"/>
                  <a:pt x="1779456" y="37101"/>
                  <a:pt x="1514856" y="13716"/>
                </a:cubicBezTo>
                <a:cubicBezTo>
                  <a:pt x="1212431" y="31797"/>
                  <a:pt x="1086601" y="7282"/>
                  <a:pt x="892683" y="13716"/>
                </a:cubicBezTo>
                <a:cubicBezTo>
                  <a:pt x="721500" y="45800"/>
                  <a:pt x="194249" y="-29802"/>
                  <a:pt x="0" y="13716"/>
                </a:cubicBezTo>
                <a:cubicBezTo>
                  <a:pt x="-508" y="9800"/>
                  <a:pt x="-280" y="682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10200"/>
                      <a:gd name="connsiteY0" fmla="*/ 0 h 13716"/>
                      <a:gd name="connsiteX1" fmla="*/ 568071 w 5410200"/>
                      <a:gd name="connsiteY1" fmla="*/ 0 h 13716"/>
                      <a:gd name="connsiteX2" fmla="*/ 1298448 w 5410200"/>
                      <a:gd name="connsiteY2" fmla="*/ 0 h 13716"/>
                      <a:gd name="connsiteX3" fmla="*/ 1920621 w 5410200"/>
                      <a:gd name="connsiteY3" fmla="*/ 0 h 13716"/>
                      <a:gd name="connsiteX4" fmla="*/ 2488692 w 5410200"/>
                      <a:gd name="connsiteY4" fmla="*/ 0 h 13716"/>
                      <a:gd name="connsiteX5" fmla="*/ 3219069 w 5410200"/>
                      <a:gd name="connsiteY5" fmla="*/ 0 h 13716"/>
                      <a:gd name="connsiteX6" fmla="*/ 3895344 w 5410200"/>
                      <a:gd name="connsiteY6" fmla="*/ 0 h 13716"/>
                      <a:gd name="connsiteX7" fmla="*/ 4571619 w 5410200"/>
                      <a:gd name="connsiteY7" fmla="*/ 0 h 13716"/>
                      <a:gd name="connsiteX8" fmla="*/ 5410200 w 5410200"/>
                      <a:gd name="connsiteY8" fmla="*/ 0 h 13716"/>
                      <a:gd name="connsiteX9" fmla="*/ 5410200 w 5410200"/>
                      <a:gd name="connsiteY9" fmla="*/ 13716 h 13716"/>
                      <a:gd name="connsiteX10" fmla="*/ 4842129 w 5410200"/>
                      <a:gd name="connsiteY10" fmla="*/ 13716 h 13716"/>
                      <a:gd name="connsiteX11" fmla="*/ 4328160 w 5410200"/>
                      <a:gd name="connsiteY11" fmla="*/ 13716 h 13716"/>
                      <a:gd name="connsiteX12" fmla="*/ 3597783 w 5410200"/>
                      <a:gd name="connsiteY12" fmla="*/ 13716 h 13716"/>
                      <a:gd name="connsiteX13" fmla="*/ 3029712 w 5410200"/>
                      <a:gd name="connsiteY13" fmla="*/ 13716 h 13716"/>
                      <a:gd name="connsiteX14" fmla="*/ 2299335 w 5410200"/>
                      <a:gd name="connsiteY14" fmla="*/ 13716 h 13716"/>
                      <a:gd name="connsiteX15" fmla="*/ 1514856 w 5410200"/>
                      <a:gd name="connsiteY15" fmla="*/ 13716 h 13716"/>
                      <a:gd name="connsiteX16" fmla="*/ 892683 w 5410200"/>
                      <a:gd name="connsiteY16" fmla="*/ 13716 h 13716"/>
                      <a:gd name="connsiteX17" fmla="*/ 0 w 5410200"/>
                      <a:gd name="connsiteY17" fmla="*/ 13716 h 13716"/>
                      <a:gd name="connsiteX18" fmla="*/ 0 w 5410200"/>
                      <a:gd name="connsiteY1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410200" h="13716" fill="none" extrusionOk="0">
                        <a:moveTo>
                          <a:pt x="0" y="0"/>
                        </a:moveTo>
                        <a:cubicBezTo>
                          <a:pt x="163050" y="-18707"/>
                          <a:pt x="319321" y="-16364"/>
                          <a:pt x="568071" y="0"/>
                        </a:cubicBezTo>
                        <a:cubicBezTo>
                          <a:pt x="816821" y="16364"/>
                          <a:pt x="1013224" y="-7268"/>
                          <a:pt x="1298448" y="0"/>
                        </a:cubicBezTo>
                        <a:cubicBezTo>
                          <a:pt x="1583672" y="7268"/>
                          <a:pt x="1631711" y="-3367"/>
                          <a:pt x="1920621" y="0"/>
                        </a:cubicBezTo>
                        <a:cubicBezTo>
                          <a:pt x="2209531" y="3367"/>
                          <a:pt x="2364420" y="-19184"/>
                          <a:pt x="2488692" y="0"/>
                        </a:cubicBezTo>
                        <a:cubicBezTo>
                          <a:pt x="2612964" y="19184"/>
                          <a:pt x="3023298" y="-34627"/>
                          <a:pt x="3219069" y="0"/>
                        </a:cubicBezTo>
                        <a:cubicBezTo>
                          <a:pt x="3414840" y="34627"/>
                          <a:pt x="3656810" y="24043"/>
                          <a:pt x="3895344" y="0"/>
                        </a:cubicBezTo>
                        <a:cubicBezTo>
                          <a:pt x="4133879" y="-24043"/>
                          <a:pt x="4393984" y="-19577"/>
                          <a:pt x="4571619" y="0"/>
                        </a:cubicBezTo>
                        <a:cubicBezTo>
                          <a:pt x="4749255" y="19577"/>
                          <a:pt x="5179928" y="-6281"/>
                          <a:pt x="5410200" y="0"/>
                        </a:cubicBezTo>
                        <a:cubicBezTo>
                          <a:pt x="5409587" y="2854"/>
                          <a:pt x="5409791" y="9451"/>
                          <a:pt x="5410200" y="13716"/>
                        </a:cubicBezTo>
                        <a:cubicBezTo>
                          <a:pt x="5139060" y="2179"/>
                          <a:pt x="5121593" y="26463"/>
                          <a:pt x="4842129" y="13716"/>
                        </a:cubicBezTo>
                        <a:cubicBezTo>
                          <a:pt x="4562665" y="969"/>
                          <a:pt x="4448273" y="4915"/>
                          <a:pt x="4328160" y="13716"/>
                        </a:cubicBezTo>
                        <a:cubicBezTo>
                          <a:pt x="4208047" y="22517"/>
                          <a:pt x="3760936" y="17995"/>
                          <a:pt x="3597783" y="13716"/>
                        </a:cubicBezTo>
                        <a:cubicBezTo>
                          <a:pt x="3434630" y="9437"/>
                          <a:pt x="3299718" y="28641"/>
                          <a:pt x="3029712" y="13716"/>
                        </a:cubicBezTo>
                        <a:cubicBezTo>
                          <a:pt x="2759706" y="-1209"/>
                          <a:pt x="2640159" y="22822"/>
                          <a:pt x="2299335" y="13716"/>
                        </a:cubicBezTo>
                        <a:cubicBezTo>
                          <a:pt x="1958511" y="4610"/>
                          <a:pt x="1801186" y="24413"/>
                          <a:pt x="1514856" y="13716"/>
                        </a:cubicBezTo>
                        <a:cubicBezTo>
                          <a:pt x="1228526" y="3019"/>
                          <a:pt x="1063509" y="-9877"/>
                          <a:pt x="892683" y="13716"/>
                        </a:cubicBezTo>
                        <a:cubicBezTo>
                          <a:pt x="721857" y="37309"/>
                          <a:pt x="186945" y="-25469"/>
                          <a:pt x="0" y="13716"/>
                        </a:cubicBezTo>
                        <a:cubicBezTo>
                          <a:pt x="-342" y="9537"/>
                          <a:pt x="-97" y="6817"/>
                          <a:pt x="0" y="0"/>
                        </a:cubicBezTo>
                        <a:close/>
                      </a:path>
                      <a:path w="5410200" h="13716" stroke="0" extrusionOk="0">
                        <a:moveTo>
                          <a:pt x="0" y="0"/>
                        </a:moveTo>
                        <a:cubicBezTo>
                          <a:pt x="285096" y="-4925"/>
                          <a:pt x="376456" y="22268"/>
                          <a:pt x="622173" y="0"/>
                        </a:cubicBezTo>
                        <a:cubicBezTo>
                          <a:pt x="867890" y="-22268"/>
                          <a:pt x="1031392" y="7228"/>
                          <a:pt x="1136142" y="0"/>
                        </a:cubicBezTo>
                        <a:cubicBezTo>
                          <a:pt x="1240892" y="-7228"/>
                          <a:pt x="1561853" y="9877"/>
                          <a:pt x="1920621" y="0"/>
                        </a:cubicBezTo>
                        <a:cubicBezTo>
                          <a:pt x="2279389" y="-9877"/>
                          <a:pt x="2367255" y="19546"/>
                          <a:pt x="2542794" y="0"/>
                        </a:cubicBezTo>
                        <a:cubicBezTo>
                          <a:pt x="2718333" y="-19546"/>
                          <a:pt x="2866732" y="-22226"/>
                          <a:pt x="3164967" y="0"/>
                        </a:cubicBezTo>
                        <a:cubicBezTo>
                          <a:pt x="3463202" y="22226"/>
                          <a:pt x="3568055" y="-2765"/>
                          <a:pt x="3949446" y="0"/>
                        </a:cubicBezTo>
                        <a:cubicBezTo>
                          <a:pt x="4330837" y="2765"/>
                          <a:pt x="4287895" y="10557"/>
                          <a:pt x="4517517" y="0"/>
                        </a:cubicBezTo>
                        <a:cubicBezTo>
                          <a:pt x="4747139" y="-10557"/>
                          <a:pt x="5149588" y="8716"/>
                          <a:pt x="5410200" y="0"/>
                        </a:cubicBezTo>
                        <a:cubicBezTo>
                          <a:pt x="5410660" y="2787"/>
                          <a:pt x="5410166" y="9748"/>
                          <a:pt x="5410200" y="13716"/>
                        </a:cubicBezTo>
                        <a:cubicBezTo>
                          <a:pt x="5163327" y="36922"/>
                          <a:pt x="5008749" y="6121"/>
                          <a:pt x="4842129" y="13716"/>
                        </a:cubicBezTo>
                        <a:cubicBezTo>
                          <a:pt x="4675509" y="21311"/>
                          <a:pt x="4433401" y="-5187"/>
                          <a:pt x="4165854" y="13716"/>
                        </a:cubicBezTo>
                        <a:cubicBezTo>
                          <a:pt x="3898308" y="32619"/>
                          <a:pt x="3809032" y="-13282"/>
                          <a:pt x="3543681" y="13716"/>
                        </a:cubicBezTo>
                        <a:cubicBezTo>
                          <a:pt x="3278330" y="40714"/>
                          <a:pt x="3073876" y="-20489"/>
                          <a:pt x="2759202" y="13716"/>
                        </a:cubicBezTo>
                        <a:cubicBezTo>
                          <a:pt x="2444528" y="47921"/>
                          <a:pt x="2204144" y="-1200"/>
                          <a:pt x="1974723" y="13716"/>
                        </a:cubicBezTo>
                        <a:cubicBezTo>
                          <a:pt x="1745302" y="28632"/>
                          <a:pt x="1602335" y="26918"/>
                          <a:pt x="1406652" y="13716"/>
                        </a:cubicBezTo>
                        <a:cubicBezTo>
                          <a:pt x="1210969" y="514"/>
                          <a:pt x="923948" y="-1411"/>
                          <a:pt x="730377" y="13716"/>
                        </a:cubicBezTo>
                        <a:cubicBezTo>
                          <a:pt x="536806" y="28843"/>
                          <a:pt x="336496" y="-4713"/>
                          <a:pt x="0" y="13716"/>
                        </a:cubicBezTo>
                        <a:cubicBezTo>
                          <a:pt x="-535" y="9547"/>
                          <a:pt x="488" y="4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6B717-F59B-644A-9E5D-F7CCE171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S. Motogna - Software Quality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AACE997-9007-4FAE-9871-D0A82657C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589135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15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gathering information by making observations and comparing them to expectations [Dale Emery]</a:t>
            </a:r>
          </a:p>
          <a:p>
            <a:endParaRPr lang="en-US" dirty="0"/>
          </a:p>
          <a:p>
            <a:r>
              <a:rPr lang="en-US" dirty="0"/>
              <a:t>Most used quality improvement activity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Black-box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White-box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Black-box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tests the functionality of an application </a:t>
            </a:r>
          </a:p>
          <a:p>
            <a:pPr lvl="1"/>
            <a:r>
              <a:rPr lang="en-US" dirty="0"/>
              <a:t>Tester cannot see the inner code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Arial Black" pitchFamily="34" charset="0"/>
              </a:rPr>
              <a:t>White-box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tests internal structures of an application</a:t>
            </a:r>
          </a:p>
          <a:p>
            <a:pPr lvl="1"/>
            <a:r>
              <a:rPr lang="en-US" dirty="0"/>
              <a:t>Tester knows the inner code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248156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Unit testing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506C-6378-BB4A-8765-87100716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Testing -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7FD7-0B54-D842-B935-8D9DEBBE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RO" dirty="0"/>
              <a:t>ypes of testing</a:t>
            </a:r>
          </a:p>
          <a:p>
            <a:r>
              <a:rPr lang="en-GB" dirty="0"/>
              <a:t>R</a:t>
            </a:r>
            <a:r>
              <a:rPr lang="en-RO" dirty="0"/>
              <a:t>esponse: type + short definition  + responsibility</a:t>
            </a:r>
          </a:p>
          <a:p>
            <a:r>
              <a:rPr lang="en-RO" dirty="0"/>
              <a:t>2 teams:</a:t>
            </a:r>
          </a:p>
          <a:p>
            <a:pPr lvl="1"/>
            <a:r>
              <a:rPr lang="en-GB" dirty="0"/>
              <a:t>T</a:t>
            </a:r>
            <a:r>
              <a:rPr lang="en-RO" dirty="0"/>
              <a:t>eam 1: functional</a:t>
            </a:r>
          </a:p>
          <a:p>
            <a:pPr lvl="1"/>
            <a:r>
              <a:rPr lang="en-RO"/>
              <a:t>Team 2: non-functional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1EB4C-F5BC-0B48-BEB9-5CBA882B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371626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Unit testing </a:t>
            </a:r>
            <a:r>
              <a:rPr lang="en-US" dirty="0"/>
              <a:t>– execution of a complete class/ routine written by a single person, tested in isolation</a:t>
            </a:r>
          </a:p>
          <a:p>
            <a:r>
              <a:rPr lang="en-US" dirty="0">
                <a:solidFill>
                  <a:srgbClr val="FF0000"/>
                </a:solidFill>
              </a:rPr>
              <a:t>Component testing</a:t>
            </a:r>
            <a:r>
              <a:rPr lang="en-US" dirty="0"/>
              <a:t> – execution of a class/ package written by several persons, tested in isolation</a:t>
            </a:r>
          </a:p>
          <a:p>
            <a:r>
              <a:rPr lang="en-US" dirty="0">
                <a:solidFill>
                  <a:srgbClr val="FF0000"/>
                </a:solidFill>
              </a:rPr>
              <a:t>Integration testing</a:t>
            </a:r>
            <a:r>
              <a:rPr lang="en-US" dirty="0"/>
              <a:t> – combined execution of 2 or more classes/ components/ packages/ subsystems created by teams – continuous process</a:t>
            </a:r>
          </a:p>
          <a:p>
            <a:r>
              <a:rPr lang="en-US" dirty="0">
                <a:solidFill>
                  <a:srgbClr val="FF0000"/>
                </a:solidFill>
              </a:rPr>
              <a:t>Regression testing</a:t>
            </a:r>
            <a:r>
              <a:rPr lang="en-US" dirty="0"/>
              <a:t> – repetition of previously executed test cases </a:t>
            </a:r>
          </a:p>
          <a:p>
            <a:r>
              <a:rPr lang="en-US" dirty="0">
                <a:solidFill>
                  <a:srgbClr val="FF0000"/>
                </a:solidFill>
              </a:rPr>
              <a:t>System testing</a:t>
            </a:r>
            <a:r>
              <a:rPr lang="en-US" dirty="0"/>
              <a:t> – execution of the final configuration, including integration with other systems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  <p:extLst>
      <p:ext uri="{BB962C8B-B14F-4D97-AF65-F5344CB8AC3E}">
        <p14:creationId xmlns:p14="http://schemas.microsoft.com/office/powerpoint/2010/main" val="29566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 testing?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When you find an error (execute test case) =&gt; 2-steps process:</a:t>
            </a:r>
          </a:p>
          <a:p>
            <a:endParaRPr lang="en-US" dirty="0">
              <a:sym typeface="Symbol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Symbol"/>
              </a:rPr>
              <a:t>Determine the location and category of error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Symbol"/>
              </a:rPr>
              <a:t>Fix the error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Motogna - Software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1145</Words>
  <Application>Microsoft Macintosh PowerPoint</Application>
  <PresentationFormat>On-screen Show (4:3)</PresentationFormat>
  <Paragraphs>248</Paragraphs>
  <Slides>29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Wingdings</vt:lpstr>
      <vt:lpstr>Office Theme</vt:lpstr>
      <vt:lpstr>Course 2</vt:lpstr>
      <vt:lpstr>How to perform SQ CONTROL?</vt:lpstr>
      <vt:lpstr>Testing </vt:lpstr>
      <vt:lpstr>Testing</vt:lpstr>
      <vt:lpstr>Testing</vt:lpstr>
      <vt:lpstr>Testing</vt:lpstr>
      <vt:lpstr>Testing - teamwork</vt:lpstr>
      <vt:lpstr>Testing</vt:lpstr>
      <vt:lpstr>Debugging</vt:lpstr>
      <vt:lpstr>Testing vs. Debugging</vt:lpstr>
      <vt:lpstr>Testing tools</vt:lpstr>
      <vt:lpstr>Testing Tools</vt:lpstr>
      <vt:lpstr>Conclusion: Testing  Software Quality  </vt:lpstr>
      <vt:lpstr>Software Inspection</vt:lpstr>
      <vt:lpstr>Steps in Software Inspection</vt:lpstr>
      <vt:lpstr>PowerPoint Presentation</vt:lpstr>
      <vt:lpstr>Inspection Reporting Form</vt:lpstr>
      <vt:lpstr>Report Summary Form</vt:lpstr>
      <vt:lpstr>PowerPoint Presentation</vt:lpstr>
      <vt:lpstr>SQA?</vt:lpstr>
      <vt:lpstr>Inspection vs. Walkthrough</vt:lpstr>
      <vt:lpstr>Inspection vs. Testing</vt:lpstr>
      <vt:lpstr>Inspection</vt:lpstr>
      <vt:lpstr>Code review</vt:lpstr>
      <vt:lpstr>Code review vs. inspection</vt:lpstr>
      <vt:lpstr>PowerPoint Presentation</vt:lpstr>
      <vt:lpstr>ReSharper</vt:lpstr>
      <vt:lpstr>3rd generation code review/ static analysis tools</vt:lpstr>
      <vt:lpstr>Case study - teamwork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2</dc:title>
  <dc:creator>SIMONA-CLAUDIA MOTOGNA</dc:creator>
  <cp:lastModifiedBy>SIMONA-CLAUDIA MOTOGNA</cp:lastModifiedBy>
  <cp:revision>3</cp:revision>
  <dcterms:created xsi:type="dcterms:W3CDTF">2021-03-02T13:18:37Z</dcterms:created>
  <dcterms:modified xsi:type="dcterms:W3CDTF">2021-03-02T17:45:35Z</dcterms:modified>
</cp:coreProperties>
</file>