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77" r:id="rId2"/>
    <p:sldId id="456" r:id="rId3"/>
    <p:sldId id="466" r:id="rId4"/>
    <p:sldId id="474" r:id="rId5"/>
    <p:sldId id="458" r:id="rId6"/>
    <p:sldId id="459" r:id="rId7"/>
    <p:sldId id="460" r:id="rId8"/>
    <p:sldId id="476" r:id="rId9"/>
    <p:sldId id="475" r:id="rId10"/>
    <p:sldId id="462" r:id="rId11"/>
    <p:sldId id="464" r:id="rId12"/>
    <p:sldId id="457" r:id="rId13"/>
    <p:sldId id="468" r:id="rId14"/>
    <p:sldId id="469" r:id="rId15"/>
    <p:sldId id="470" r:id="rId16"/>
    <p:sldId id="481" r:id="rId17"/>
    <p:sldId id="471" r:id="rId18"/>
    <p:sldId id="477" r:id="rId19"/>
    <p:sldId id="478" r:id="rId20"/>
    <p:sldId id="479" r:id="rId21"/>
    <p:sldId id="480" r:id="rId22"/>
    <p:sldId id="472" r:id="rId23"/>
    <p:sldId id="473" r:id="rId2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A03"/>
    <a:srgbClr val="007A85"/>
    <a:srgbClr val="0F1150"/>
    <a:srgbClr val="B2B2B2"/>
    <a:srgbClr val="ADC610"/>
    <a:srgbClr val="7BA0C9"/>
    <a:srgbClr val="77C0D7"/>
    <a:srgbClr val="775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3" autoAdjust="0"/>
  </p:normalViewPr>
  <p:slideViewPr>
    <p:cSldViewPr snapToGrid="0">
      <p:cViewPr>
        <p:scale>
          <a:sx n="69" d="100"/>
          <a:sy n="69" d="100"/>
        </p:scale>
        <p:origin x="-1416" y="-7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138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02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AC4C9030-4BBA-4C1D-8D41-0D12CFE576C5}" type="datetime1">
              <a:rPr lang="en-US"/>
              <a:pPr>
                <a:defRPr/>
              </a:pPr>
              <a:t>7/4/2013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299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02" y="9119299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A0B3DFB-9176-426B-B10E-7E2954C52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11" y="0"/>
            <a:ext cx="3170489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931" y="4561184"/>
            <a:ext cx="5363341" cy="43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34"/>
            <a:ext cx="3170490" cy="48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11" y="9120834"/>
            <a:ext cx="3170489" cy="48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E4E721-55AE-41DD-B335-A83580D61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29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 documentation: </a:t>
            </a:r>
            <a:r>
              <a:rPr lang="en-US" dirty="0" smtClean="0"/>
              <a:t>user- and developer-wise. We shaped our aim over</a:t>
            </a:r>
            <a:r>
              <a:rPr lang="en-US" baseline="0" dirty="0" smtClean="0"/>
              <a:t> the quarter: to provide documentation for developers. Whenever contributors want to get involved with the project, they have a starting point.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Project quality:</a:t>
            </a:r>
            <a:r>
              <a:rPr lang="en-US" baseline="0" dirty="0" smtClean="0"/>
              <a:t> After patching and patching the system, the quality of the system will be affected =&gt;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Coding standards: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As it is an open source project, with lots of contributors, the code has a lot of styles. They somewhat adopted some coding conventions, but they don’t seem that strict.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</a:t>
            </a:r>
            <a:r>
              <a:rPr lang="en-US" b="1" dirty="0" smtClean="0"/>
              <a:t>Maintenance:</a:t>
            </a:r>
            <a:r>
              <a:rPr lang="en-US" baseline="0" dirty="0" smtClean="0"/>
              <a:t> </a:t>
            </a:r>
            <a:r>
              <a:rPr lang="en-US" dirty="0" smtClean="0"/>
              <a:t>Easier for the core-team to</a:t>
            </a:r>
            <a:r>
              <a:rPr lang="en-US" baseline="0" dirty="0" smtClean="0"/>
              <a:t> identify what changes a contributor did: via pull requests: if the classes changed are the right ones, if they affect the architecture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4E721-55AE-41DD-B335-A83580D61B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 documentation: </a:t>
            </a:r>
            <a:r>
              <a:rPr lang="en-US" dirty="0" smtClean="0"/>
              <a:t>user- and developer-wise. We shaped our aim over</a:t>
            </a:r>
            <a:r>
              <a:rPr lang="en-US" baseline="0" dirty="0" smtClean="0"/>
              <a:t> the quarter: to provide documentation for developers. Whenever contributors want to get involved with the project, they have a starting point.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Project quality:</a:t>
            </a:r>
            <a:r>
              <a:rPr lang="en-US" baseline="0" dirty="0" smtClean="0"/>
              <a:t> After patching and patching the system, the quality of the system will be affected =&gt;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Coding standards: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As it is an open source project, with lots of contributors, the code has a lot of styles. They somewhat adopted some coding conventions, but they don’t seem that strict.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</a:t>
            </a:r>
            <a:r>
              <a:rPr lang="en-US" b="1" dirty="0" smtClean="0"/>
              <a:t>Maintenance:</a:t>
            </a:r>
            <a:r>
              <a:rPr lang="en-US" baseline="0" dirty="0" smtClean="0"/>
              <a:t> </a:t>
            </a:r>
            <a:r>
              <a:rPr lang="en-US" dirty="0" smtClean="0"/>
              <a:t>Easier for the core-team to</a:t>
            </a:r>
            <a:r>
              <a:rPr lang="en-US" baseline="0" dirty="0" smtClean="0"/>
              <a:t> identify what changes a contributor did: via pull requests: if the classes changed are the right ones, if they affect the architecture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4E721-55AE-41DD-B335-A83580D61B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defRPr/>
            </a:pPr>
            <a:fld id="{53541BAE-EA3E-44F2-A815-2764531EBCA1}" type="slidenum">
              <a:rPr lang="nl-NL" sz="1100">
                <a:ea typeface="ＭＳ Ｐゴシック" charset="-128"/>
              </a:rPr>
              <a:pPr algn="r">
                <a:defRPr/>
              </a:pPr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685800" y="267834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 smtClean="0"/>
              <a:t>IN4331 Web Data Management</a:t>
            </a:r>
            <a:br>
              <a:rPr lang="en-US" dirty="0" smtClean="0"/>
            </a:br>
            <a:r>
              <a:rPr lang="en-US" sz="2800" dirty="0" smtClean="0"/>
              <a:t>Assignment outcomes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44850" y="4819877"/>
            <a:ext cx="589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dirty="0" smtClean="0">
                <a:latin typeface="Myriad Pro" pitchFamily="34" charset="0"/>
              </a:rPr>
              <a:t>Ioana </a:t>
            </a:r>
            <a:r>
              <a:rPr lang="en-US" sz="2000" dirty="0" err="1" smtClean="0">
                <a:latin typeface="Myriad Pro" pitchFamily="34" charset="0"/>
              </a:rPr>
              <a:t>Jivet</a:t>
            </a:r>
            <a:r>
              <a:rPr lang="en-US" sz="2000" dirty="0" smtClean="0">
                <a:latin typeface="Myriad Pro" pitchFamily="34" charset="0"/>
              </a:rPr>
              <a:t> (4259610)</a:t>
            </a:r>
          </a:p>
          <a:p>
            <a:pPr algn="r"/>
            <a:r>
              <a:rPr lang="en-US" sz="2000" dirty="0" err="1" smtClean="0">
                <a:latin typeface="Myriad Pro" pitchFamily="34" charset="0"/>
              </a:rPr>
              <a:t>Nidhi</a:t>
            </a:r>
            <a:r>
              <a:rPr lang="en-US" sz="2000" dirty="0" smtClean="0">
                <a:latin typeface="Myriad Pro" pitchFamily="34" charset="0"/>
              </a:rPr>
              <a:t> Singh (4242246)</a:t>
            </a:r>
            <a:endParaRPr lang="en-US" sz="2000" dirty="0">
              <a:latin typeface="Myriad Pr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5"/>
    </mc:Choice>
    <mc:Fallback xmlns="">
      <p:transition spd="slow" advTm="30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828800"/>
            <a:ext cx="7138987" cy="1632857"/>
          </a:xfrm>
        </p:spPr>
        <p:txBody>
          <a:bodyPr/>
          <a:lstStyle/>
          <a:p>
            <a:r>
              <a:rPr lang="en-US" dirty="0" smtClean="0"/>
              <a:t>Create a Match for every opening tag encountered</a:t>
            </a:r>
          </a:p>
          <a:p>
            <a:endParaRPr lang="en-US" dirty="0" smtClean="0"/>
          </a:p>
          <a:p>
            <a:r>
              <a:rPr lang="en-US" dirty="0" smtClean="0"/>
              <a:t>Checks are done only on descendants</a:t>
            </a:r>
            <a:endParaRPr lang="en-US" dirty="0"/>
          </a:p>
        </p:txBody>
      </p:sp>
      <p:pic>
        <p:nvPicPr>
          <p:cNvPr id="4" name="Picture 3" descr="wildcard.png"/>
          <p:cNvPicPr>
            <a:picLocks noChangeAspect="1"/>
          </p:cNvPicPr>
          <p:nvPr/>
        </p:nvPicPr>
        <p:blipFill>
          <a:blip r:embed="rId2"/>
          <a:srcRect l="40593" r="20343" b="56320"/>
          <a:stretch>
            <a:fillRect/>
          </a:stretch>
        </p:blipFill>
        <p:spPr>
          <a:xfrm>
            <a:off x="1665582" y="3086105"/>
            <a:ext cx="5698671" cy="2706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72002" y="3184070"/>
            <a:ext cx="7159625" cy="98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/>
            </a:r>
            <a:b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</a:b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Optional nodes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47281" y="4414220"/>
            <a:ext cx="7138987" cy="71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Validate matches in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endElement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() method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195263" marR="0" lvl="0" indent="-195263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opt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40" y="5006737"/>
            <a:ext cx="3029493" cy="2510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Value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073729"/>
            <a:ext cx="7663316" cy="3506788"/>
          </a:xfrm>
        </p:spPr>
        <p:txBody>
          <a:bodyPr/>
          <a:lstStyle/>
          <a:p>
            <a:r>
              <a:rPr lang="en-US" dirty="0" smtClean="0"/>
              <a:t>Texts are saved in a map and checked against the value predicate stored in the pattern node</a:t>
            </a:r>
            <a:endParaRPr lang="en-US" dirty="0"/>
          </a:p>
        </p:txBody>
      </p:sp>
      <p:pic>
        <p:nvPicPr>
          <p:cNvPr id="4" name="Picture 3" descr="valuepredic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36" y="3244591"/>
            <a:ext cx="7822933" cy="7232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01247" y="1126672"/>
            <a:ext cx="7442654" cy="1244600"/>
          </a:xfrm>
        </p:spPr>
        <p:txBody>
          <a:bodyPr/>
          <a:lstStyle/>
          <a:p>
            <a:pPr>
              <a:defRPr/>
            </a:pPr>
            <a:r>
              <a:rPr lang="en-US" sz="3700" dirty="0" smtClean="0"/>
              <a:t>Assignment 2</a:t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Large-Scale Data Management with HADOOP</a:t>
            </a:r>
            <a:endParaRPr lang="en-US" sz="3700" dirty="0" smtClean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23925" y="1412875"/>
            <a:ext cx="7632700" cy="4538663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Myriad Pro"/>
            </a:endParaRPr>
          </a:p>
          <a:p>
            <a:pPr>
              <a:buNone/>
            </a:pPr>
            <a:endParaRPr lang="en-US" dirty="0" smtClean="0">
              <a:latin typeface="Myriad Pro"/>
            </a:endParaRPr>
          </a:p>
          <a:p>
            <a:pPr lvl="2">
              <a:buNone/>
            </a:pPr>
            <a:endParaRPr lang="en-US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functions</a:t>
            </a:r>
            <a:br>
              <a:rPr lang="en-US" dirty="0" smtClean="0"/>
            </a:br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processing with HADOOP</a:t>
            </a:r>
            <a:br>
              <a:rPr lang="en-US" dirty="0" smtClean="0"/>
            </a:br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: </a:t>
            </a:r>
            <a:r>
              <a:rPr lang="en-US" dirty="0" smtClean="0"/>
              <a:t>movies.xml</a:t>
            </a:r>
          </a:p>
          <a:p>
            <a:endParaRPr lang="en-US" dirty="0" smtClean="0"/>
          </a:p>
          <a:p>
            <a:r>
              <a:rPr lang="en-US" dirty="0" smtClean="0"/>
              <a:t>MAPREDUCE job</a:t>
            </a:r>
          </a:p>
          <a:p>
            <a:pPr lvl="1"/>
            <a:r>
              <a:rPr lang="en-US" sz="1800" dirty="0" smtClean="0"/>
              <a:t>Use of </a:t>
            </a:r>
            <a:r>
              <a:rPr lang="en-US" sz="1800" dirty="0" err="1" smtClean="0"/>
              <a:t>XmlInputFormat</a:t>
            </a:r>
            <a:r>
              <a:rPr lang="en-US" sz="1800" dirty="0" smtClean="0"/>
              <a:t> class to extract text and tags between &lt;movie&gt;&lt;/movie&gt; tag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processing with HADOOP</a:t>
            </a:r>
            <a:br>
              <a:rPr lang="en-US" dirty="0" smtClean="0"/>
            </a:br>
            <a:r>
              <a:rPr lang="en-US" dirty="0" smtClean="0"/>
              <a:t>Exercise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  <a:p>
            <a:pPr lvl="1"/>
            <a:r>
              <a:rPr lang="en-US" sz="1800" dirty="0"/>
              <a:t>The map function receives input value of &lt;movie&gt; &lt;/movie&gt; tag</a:t>
            </a:r>
          </a:p>
          <a:p>
            <a:pPr lvl="1"/>
            <a:r>
              <a:rPr lang="en-US" sz="1800" dirty="0"/>
              <a:t>Uses SAX parser to parse the content of this tag</a:t>
            </a:r>
          </a:p>
          <a:p>
            <a:pPr lvl="1"/>
            <a:r>
              <a:rPr lang="en-US" sz="1800" dirty="0"/>
              <a:t>Fills and returns </a:t>
            </a:r>
            <a:r>
              <a:rPr lang="en-US" sz="1800" dirty="0" err="1"/>
              <a:t>MovieSet</a:t>
            </a:r>
            <a:r>
              <a:rPr lang="en-US" sz="1800" dirty="0"/>
              <a:t> class object with movie details, title, year, genre, summary, director details and actor details.</a:t>
            </a:r>
          </a:p>
          <a:p>
            <a:pPr lvl="1"/>
            <a:r>
              <a:rPr lang="en-US" sz="1800" dirty="0"/>
              <a:t>Calls </a:t>
            </a:r>
            <a:r>
              <a:rPr lang="en-US" sz="1800" dirty="0" err="1"/>
              <a:t>context.write</a:t>
            </a:r>
            <a:r>
              <a:rPr lang="en-US" sz="1800" dirty="0"/>
              <a:t> for two </a:t>
            </a:r>
            <a:r>
              <a:rPr lang="en-US" sz="1800"/>
              <a:t>key </a:t>
            </a:r>
            <a:r>
              <a:rPr lang="en-US" sz="1800" smtClean="0"/>
              <a:t>values</a:t>
            </a:r>
          </a:p>
          <a:p>
            <a:pPr lvl="1"/>
            <a:endParaRPr lang="en-US" sz="1800" dirty="0"/>
          </a:p>
          <a:p>
            <a:r>
              <a:rPr lang="en-US" dirty="0" smtClean="0"/>
              <a:t>Reducer 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 err="1" smtClean="0"/>
              <a:t>MutipleOutputs</a:t>
            </a:r>
            <a:r>
              <a:rPr lang="en-US" sz="1800" dirty="0" smtClean="0"/>
              <a:t> object to write content based on keys.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45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659" y="1773382"/>
            <a:ext cx="7138987" cy="3506788"/>
          </a:xfrm>
        </p:spPr>
        <p:txBody>
          <a:bodyPr/>
          <a:lstStyle/>
          <a:p>
            <a:r>
              <a:rPr lang="en-US" b="1" dirty="0" smtClean="0"/>
              <a:t>Input: Output files of previous exercise</a:t>
            </a:r>
          </a:p>
          <a:p>
            <a:r>
              <a:rPr lang="en-US" b="1" dirty="0" smtClean="0"/>
              <a:t>Query 1</a:t>
            </a:r>
          </a:p>
          <a:p>
            <a:pPr marL="762000" lvl="2" indent="0">
              <a:buNone/>
            </a:pPr>
            <a:r>
              <a:rPr lang="en-IN" b="1" dirty="0" err="1"/>
              <a:t>title_and_actor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-pig/content/TitleAndActor.txt'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  <a:r>
              <a:rPr lang="en-IN" dirty="0" smtClean="0"/>
              <a:t>(</a:t>
            </a:r>
            <a:r>
              <a:rPr lang="en-IN" dirty="0" err="1" smtClean="0"/>
              <a:t>TITLE:chararray,ACTOR_NAME:chararray</a:t>
            </a:r>
            <a:r>
              <a:rPr lang="en-IN" dirty="0"/>
              <a:t>,</a:t>
            </a:r>
          </a:p>
          <a:p>
            <a:pPr marL="1143000" lvl="3" indent="0">
              <a:buNone/>
            </a:pPr>
            <a:r>
              <a:rPr lang="en-IN" sz="1600" dirty="0" err="1" smtClean="0"/>
              <a:t>BIRTH_DATE:int,ROLE:chararray</a:t>
            </a:r>
            <a:r>
              <a:rPr lang="en-IN" sz="1600" dirty="0"/>
              <a:t>);</a:t>
            </a:r>
          </a:p>
          <a:p>
            <a:pPr marL="762000" lvl="2" indent="0">
              <a:buNone/>
            </a:pPr>
            <a:r>
              <a:rPr lang="en-IN" b="1" dirty="0" err="1"/>
              <a:t>grouped_by_title</a:t>
            </a:r>
            <a:r>
              <a:rPr lang="en-IN" dirty="0"/>
              <a:t> = GROUP </a:t>
            </a:r>
            <a:r>
              <a:rPr lang="en-IN" dirty="0" err="1"/>
              <a:t>title_and_actor</a:t>
            </a:r>
            <a:r>
              <a:rPr lang="en-IN" dirty="0"/>
              <a:t> BY TITLE;</a:t>
            </a:r>
          </a:p>
          <a:p>
            <a:pPr marL="762000" lvl="2" indent="0">
              <a:buNone/>
            </a:pPr>
            <a:r>
              <a:rPr lang="en-IN" b="1" dirty="0"/>
              <a:t>result</a:t>
            </a:r>
            <a:r>
              <a:rPr lang="en-IN" dirty="0"/>
              <a:t> = FOREACH </a:t>
            </a:r>
            <a:r>
              <a:rPr lang="en-IN" dirty="0" err="1"/>
              <a:t>grouped_by_title</a:t>
            </a:r>
            <a:r>
              <a:rPr lang="en-IN" dirty="0"/>
              <a:t> GENERATE $0, $1.(ACTOR_NAME, ROLE);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-pig/pig-results/ex1';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2</a:t>
            </a:r>
          </a:p>
          <a:p>
            <a:pPr marL="762000" lvl="2" indent="0">
              <a:buNone/>
            </a:pPr>
            <a:r>
              <a:rPr lang="en-IN" b="1" dirty="0" err="1"/>
              <a:t>dir_and_title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-pig/content/DirAndTitle.txt' USING </a:t>
            </a:r>
            <a:r>
              <a:rPr lang="en-IN" dirty="0" err="1"/>
              <a:t>PigStorage</a:t>
            </a:r>
            <a:r>
              <a:rPr lang="en-IN" dirty="0"/>
              <a:t>('\t') AS (</a:t>
            </a:r>
          </a:p>
          <a:p>
            <a:pPr marL="1143000" lvl="3" indent="0">
              <a:buNone/>
            </a:pPr>
            <a:r>
              <a:rPr lang="en-IN" dirty="0" err="1"/>
              <a:t>DIR_NAME:chararray</a:t>
            </a:r>
            <a:r>
              <a:rPr lang="en-IN" dirty="0"/>
              <a:t>,</a:t>
            </a:r>
          </a:p>
          <a:p>
            <a:pPr marL="1143000" lvl="3" indent="0">
              <a:buNone/>
            </a:pPr>
            <a:r>
              <a:rPr lang="en-IN" dirty="0" err="1"/>
              <a:t>TITLE:chararray</a:t>
            </a:r>
            <a:r>
              <a:rPr lang="en-IN" dirty="0"/>
              <a:t>,</a:t>
            </a:r>
          </a:p>
          <a:p>
            <a:pPr marL="1143000" lvl="3" indent="0">
              <a:buNone/>
            </a:pPr>
            <a:r>
              <a:rPr lang="en-IN" dirty="0" err="1"/>
              <a:t>REL_YEAR:int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b="1" dirty="0" err="1"/>
              <a:t>grouped_by_dir</a:t>
            </a:r>
            <a:r>
              <a:rPr lang="en-IN" dirty="0"/>
              <a:t> = GROUP </a:t>
            </a:r>
            <a:r>
              <a:rPr lang="en-IN" dirty="0" err="1"/>
              <a:t>dir_and_title</a:t>
            </a:r>
            <a:r>
              <a:rPr lang="en-IN" dirty="0"/>
              <a:t> BY DIR_NAME;</a:t>
            </a:r>
          </a:p>
          <a:p>
            <a:pPr marL="762000" lvl="2" indent="0">
              <a:buNone/>
            </a:pPr>
            <a:r>
              <a:rPr lang="en-IN" b="1" dirty="0"/>
              <a:t>result</a:t>
            </a:r>
            <a:r>
              <a:rPr lang="en-IN" dirty="0"/>
              <a:t> = FOREACH </a:t>
            </a:r>
            <a:r>
              <a:rPr lang="en-IN" dirty="0" err="1"/>
              <a:t>grouped_by_dir</a:t>
            </a:r>
            <a:r>
              <a:rPr lang="en-IN" dirty="0"/>
              <a:t> GENERATE $0, $1.TITLE;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-pig/pig-results/ex2';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3</a:t>
            </a:r>
          </a:p>
          <a:p>
            <a:pPr marL="762000" lvl="2" indent="0">
              <a:buNone/>
            </a:pPr>
            <a:r>
              <a:rPr lang="en-IN" b="1" dirty="0"/>
              <a:t>A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-pig/content/TitleAndActor.txt'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  <a:r>
              <a:rPr lang="en-IN" dirty="0" smtClean="0"/>
              <a:t>(</a:t>
            </a:r>
            <a:r>
              <a:rPr lang="en-IN" dirty="0" err="1" smtClean="0"/>
              <a:t>TITLE:chararray,ACTOR_NAME:chararray,BIRTH_DATE:int</a:t>
            </a:r>
            <a:r>
              <a:rPr lang="en-IN" dirty="0"/>
              <a:t>,</a:t>
            </a:r>
          </a:p>
          <a:p>
            <a:pPr marL="762000" lvl="2" indent="0">
              <a:buNone/>
            </a:pPr>
            <a:r>
              <a:rPr lang="en-IN" dirty="0" err="1"/>
              <a:t>ROLE:chararray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b="1" dirty="0"/>
              <a:t>D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-pig/content/DirAndTitle.txt'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  <a:r>
              <a:rPr lang="en-IN" dirty="0" smtClean="0"/>
              <a:t>(</a:t>
            </a:r>
            <a:r>
              <a:rPr lang="en-IN" dirty="0" err="1" smtClean="0"/>
              <a:t>DIR_NAME:chararray,TITLE:chararray,REL_YEAR:int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b="1" dirty="0"/>
              <a:t>X</a:t>
            </a:r>
            <a:r>
              <a:rPr lang="en-IN" dirty="0"/>
              <a:t> = COGROUP A by TITLE, D BY TITLE;</a:t>
            </a:r>
          </a:p>
          <a:p>
            <a:pPr marL="762000" lvl="2" indent="0">
              <a:buNone/>
            </a:pPr>
            <a:r>
              <a:rPr lang="en-IN" b="1" dirty="0"/>
              <a:t>result</a:t>
            </a:r>
            <a:r>
              <a:rPr lang="en-IN" dirty="0"/>
              <a:t> = FOREACH X GENERATE $0, $2.DIR_NAME, $1.ACTOR_NAME;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-pig/pig-results/ex3</a:t>
            </a:r>
            <a:r>
              <a:rPr lang="en-IN" dirty="0">
                <a:latin typeface="CMTT9"/>
              </a:rPr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0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17575" y="1240972"/>
            <a:ext cx="7159625" cy="1244600"/>
          </a:xfrm>
        </p:spPr>
        <p:txBody>
          <a:bodyPr/>
          <a:lstStyle/>
          <a:p>
            <a:pPr>
              <a:defRPr/>
            </a:pPr>
            <a:r>
              <a:rPr lang="en-US" sz="3700" dirty="0" smtClean="0"/>
              <a:t>Assignment 1</a:t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Tree Pattern Evaluation</a:t>
            </a:r>
            <a:endParaRPr lang="en-US" sz="3700" dirty="0" smtClean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23925" y="1412875"/>
            <a:ext cx="7632700" cy="4538663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Myriad Pro"/>
            </a:endParaRPr>
          </a:p>
          <a:p>
            <a:pPr>
              <a:buNone/>
            </a:pPr>
            <a:endParaRPr lang="en-US" dirty="0" smtClean="0">
              <a:latin typeface="Myriad Pro"/>
            </a:endParaRPr>
          </a:p>
          <a:p>
            <a:pPr lvl="2">
              <a:buNone/>
            </a:pPr>
            <a:endParaRPr lang="en-US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4</a:t>
            </a:r>
          </a:p>
          <a:p>
            <a:pPr marL="762000" lvl="2" indent="0">
              <a:buNone/>
            </a:pPr>
            <a:r>
              <a:rPr lang="en-IN" b="1" dirty="0"/>
              <a:t>A</a:t>
            </a:r>
            <a:r>
              <a:rPr lang="en-IN" dirty="0"/>
              <a:t> = LOAD '</a:t>
            </a:r>
            <a:r>
              <a:rPr lang="en-IN" dirty="0" err="1"/>
              <a:t>wdm</a:t>
            </a:r>
            <a:r>
              <a:rPr lang="en-IN" dirty="0"/>
              <a:t>-pig/content/TitleAndActor.txt' USING </a:t>
            </a:r>
            <a:r>
              <a:rPr lang="en-IN" dirty="0" err="1"/>
              <a:t>PigStorage</a:t>
            </a:r>
            <a:r>
              <a:rPr lang="en-IN" dirty="0"/>
              <a:t>('\t') AS (</a:t>
            </a:r>
            <a:r>
              <a:rPr lang="en-IN" dirty="0" err="1" smtClean="0"/>
              <a:t>TITLE:chararray,ACTOR_NAME:chararray</a:t>
            </a:r>
            <a:r>
              <a:rPr lang="en-IN" dirty="0" smtClean="0"/>
              <a:t>,</a:t>
            </a:r>
          </a:p>
          <a:p>
            <a:pPr marL="762000" lvl="2" indent="0">
              <a:buNone/>
            </a:pPr>
            <a:r>
              <a:rPr lang="en-IN" dirty="0" err="1" smtClean="0"/>
              <a:t>BIRTH_DATE:int,ROLE:chararray</a:t>
            </a:r>
            <a:r>
              <a:rPr lang="en-IN" dirty="0" smtClean="0"/>
              <a:t>);</a:t>
            </a:r>
          </a:p>
          <a:p>
            <a:pPr marL="762000" lvl="2" indent="0">
              <a:buNone/>
            </a:pPr>
            <a:r>
              <a:rPr lang="en-IN" b="1" dirty="0" smtClean="0"/>
              <a:t>D</a:t>
            </a:r>
            <a:r>
              <a:rPr lang="en-IN" dirty="0" smtClean="0"/>
              <a:t> </a:t>
            </a:r>
            <a:r>
              <a:rPr lang="en-IN" dirty="0"/>
              <a:t>= LOAD '</a:t>
            </a:r>
            <a:r>
              <a:rPr lang="en-IN" dirty="0" err="1"/>
              <a:t>wdm</a:t>
            </a:r>
            <a:r>
              <a:rPr lang="en-IN" dirty="0"/>
              <a:t>-pig/content/DirAndTitle.txt' USING </a:t>
            </a:r>
            <a:r>
              <a:rPr lang="en-IN" dirty="0" err="1"/>
              <a:t>PigStorage</a:t>
            </a:r>
            <a:r>
              <a:rPr lang="en-IN" dirty="0"/>
              <a:t>('\t') AS (</a:t>
            </a:r>
            <a:r>
              <a:rPr lang="en-IN" dirty="0" err="1" smtClean="0"/>
              <a:t>DIR_NAME:chararray,TITLE:chararray,REL_YEAR:int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b="1" dirty="0"/>
              <a:t>X</a:t>
            </a:r>
            <a:r>
              <a:rPr lang="en-IN" dirty="0"/>
              <a:t> = COGROUP A by ACTOR_NAME INNER, D BY DIR_NAME INNER;</a:t>
            </a:r>
          </a:p>
          <a:p>
            <a:pPr marL="762000" lvl="2" indent="0">
              <a:buNone/>
            </a:pPr>
            <a:r>
              <a:rPr lang="en-IN" b="1" dirty="0"/>
              <a:t>result</a:t>
            </a:r>
            <a:r>
              <a:rPr lang="en-IN" dirty="0"/>
              <a:t> = FOREACH X GENERATE $0, $1.TITLE, $2.TITLE;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-pig/pig-results/ex4';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5</a:t>
            </a:r>
          </a:p>
          <a:p>
            <a:pPr marL="762000" lvl="2" indent="0">
              <a:buNone/>
            </a:pPr>
            <a:r>
              <a:rPr lang="en-IN" dirty="0"/>
              <a:t>A = LOAD '</a:t>
            </a:r>
            <a:r>
              <a:rPr lang="en-IN" dirty="0" err="1"/>
              <a:t>wdm</a:t>
            </a:r>
            <a:r>
              <a:rPr lang="en-IN" dirty="0"/>
              <a:t>-pig/content/TitleAndActor.txt' USING </a:t>
            </a:r>
            <a:r>
              <a:rPr lang="en-IN" dirty="0" err="1"/>
              <a:t>PigStorage</a:t>
            </a:r>
            <a:r>
              <a:rPr lang="en-IN" dirty="0"/>
              <a:t>('\t') AS (</a:t>
            </a:r>
            <a:r>
              <a:rPr lang="en-IN" dirty="0" err="1" smtClean="0"/>
              <a:t>TITLE:chararray,ACTOR_NAME:chararray,BIRTH_DATE:int</a:t>
            </a:r>
            <a:r>
              <a:rPr lang="en-IN" dirty="0"/>
              <a:t>,</a:t>
            </a:r>
          </a:p>
          <a:p>
            <a:pPr marL="762000" lvl="2" indent="0">
              <a:buNone/>
            </a:pPr>
            <a:r>
              <a:rPr lang="en-IN" dirty="0" err="1"/>
              <a:t>ROLE:chararray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dirty="0"/>
              <a:t>D = LOAD '</a:t>
            </a:r>
            <a:r>
              <a:rPr lang="en-IN" dirty="0" err="1"/>
              <a:t>wdm</a:t>
            </a:r>
            <a:r>
              <a:rPr lang="en-IN" dirty="0"/>
              <a:t>-pig/content/DirAndTitle.txt'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  <a:r>
              <a:rPr lang="en-IN" dirty="0" smtClean="0"/>
              <a:t>(</a:t>
            </a:r>
            <a:r>
              <a:rPr lang="en-IN" dirty="0" err="1" smtClean="0"/>
              <a:t>DIR_NAME:chararray,TITLE:chararray,REL_YEAR:int</a:t>
            </a:r>
            <a:r>
              <a:rPr lang="en-IN" dirty="0"/>
              <a:t>);</a:t>
            </a:r>
          </a:p>
          <a:p>
            <a:pPr marL="762000" lvl="2" indent="0">
              <a:buNone/>
            </a:pPr>
            <a:r>
              <a:rPr lang="en-IN" dirty="0"/>
              <a:t>X = JOIN A by TITLE, D BY TITLE;</a:t>
            </a:r>
          </a:p>
          <a:p>
            <a:pPr marL="762000" lvl="2" indent="0">
              <a:buNone/>
            </a:pPr>
            <a:r>
              <a:rPr lang="en-IN" dirty="0"/>
              <a:t>F = FILTER X BY $1==$4;</a:t>
            </a:r>
          </a:p>
          <a:p>
            <a:pPr marL="762000" lvl="2" indent="0">
              <a:buNone/>
            </a:pPr>
            <a:r>
              <a:rPr lang="en-IN" dirty="0"/>
              <a:t>result = FOREACH F GENERATE $1;</a:t>
            </a:r>
          </a:p>
          <a:p>
            <a:pPr marL="762000" lvl="2" indent="0">
              <a:buNone/>
            </a:pPr>
            <a:r>
              <a:rPr lang="en-IN" dirty="0"/>
              <a:t>STORE result INTO '</a:t>
            </a:r>
            <a:r>
              <a:rPr lang="en-IN" dirty="0" err="1"/>
              <a:t>wdm</a:t>
            </a:r>
            <a:r>
              <a:rPr lang="en-IN" dirty="0"/>
              <a:t>-pig/pig-results/ex5';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file project</a:t>
            </a:r>
            <a:br>
              <a:rPr lang="en-US" dirty="0" smtClean="0"/>
            </a:br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685800" y="267834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 smtClean="0"/>
              <a:t>IN4331 Web Data Management</a:t>
            </a:r>
            <a:br>
              <a:rPr lang="en-US" dirty="0" smtClean="0"/>
            </a:br>
            <a:r>
              <a:rPr lang="en-US" sz="2800" dirty="0" smtClean="0"/>
              <a:t>Assignment outcomes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44850" y="4819877"/>
            <a:ext cx="589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dirty="0" smtClean="0">
                <a:latin typeface="Myriad Pro" pitchFamily="34" charset="0"/>
              </a:rPr>
              <a:t>Ioana </a:t>
            </a:r>
            <a:r>
              <a:rPr lang="en-US" sz="2000" dirty="0" err="1" smtClean="0">
                <a:latin typeface="Myriad Pro" pitchFamily="34" charset="0"/>
              </a:rPr>
              <a:t>Jivet</a:t>
            </a:r>
            <a:r>
              <a:rPr lang="en-US" sz="2000" dirty="0" smtClean="0">
                <a:latin typeface="Myriad Pro" pitchFamily="34" charset="0"/>
              </a:rPr>
              <a:t> (4259610)</a:t>
            </a:r>
          </a:p>
          <a:p>
            <a:pPr algn="r"/>
            <a:r>
              <a:rPr lang="en-US" sz="2000" dirty="0" err="1" smtClean="0">
                <a:latin typeface="Myriad Pro" pitchFamily="34" charset="0"/>
              </a:rPr>
              <a:t>Nidhi</a:t>
            </a:r>
            <a:r>
              <a:rPr lang="en-US" sz="2000" dirty="0" smtClean="0">
                <a:latin typeface="Myriad Pro" pitchFamily="34" charset="0"/>
              </a:rPr>
              <a:t> Singh (4242246)</a:t>
            </a:r>
            <a:endParaRPr lang="en-US" sz="2000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pattern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obtain query results from XML files</a:t>
            </a:r>
            <a:endParaRPr lang="en-US" dirty="0"/>
          </a:p>
        </p:txBody>
      </p:sp>
      <p:pic>
        <p:nvPicPr>
          <p:cNvPr id="6" name="Picture 5" descr="tree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6" y="2438947"/>
            <a:ext cx="6156506" cy="3308710"/>
          </a:xfrm>
          <a:prstGeom prst="rect">
            <a:avLst/>
          </a:prstGeom>
        </p:spPr>
      </p:pic>
      <p:pic>
        <p:nvPicPr>
          <p:cNvPr id="7" name="Picture 6" descr="pattern_tre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08" y="2817976"/>
            <a:ext cx="2325468" cy="1868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ee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6" y="2438947"/>
            <a:ext cx="6156506" cy="3308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pattern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obtain query results from XML files</a:t>
            </a:r>
            <a:endParaRPr lang="en-US" dirty="0"/>
          </a:p>
        </p:txBody>
      </p:sp>
      <p:pic>
        <p:nvPicPr>
          <p:cNvPr id="7" name="Picture 6" descr="pattern_tre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08" y="2817976"/>
            <a:ext cx="2325468" cy="1868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208314" y="3135086"/>
            <a:ext cx="816429" cy="293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32515" y="3140529"/>
            <a:ext cx="859972" cy="3211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8971" y="3695701"/>
            <a:ext cx="816429" cy="293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43100" y="4201886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75603" y="4207325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46358" y="4261751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70592" y="3668481"/>
            <a:ext cx="740152" cy="2993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392386" y="3690250"/>
            <a:ext cx="702129" cy="2775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3778" y="4191010"/>
            <a:ext cx="985165" cy="28301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77779" y="4718968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59179" y="4724411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29934" y="4778837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9943" y="4991114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461615" y="4474042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XML files</a:t>
            </a:r>
          </a:p>
          <a:p>
            <a:endParaRPr lang="en-US" dirty="0" smtClean="0"/>
          </a:p>
          <a:p>
            <a:r>
              <a:rPr lang="en-US" dirty="0" smtClean="0"/>
              <a:t>Support for tree patterns: marked nodes, optional nodes, wildcards and value predicates</a:t>
            </a:r>
            <a:endParaRPr lang="en-US" dirty="0"/>
          </a:p>
        </p:txBody>
      </p:sp>
      <p:pic>
        <p:nvPicPr>
          <p:cNvPr id="6" name="Picture 5" descr="XML_pattern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00" y="3326842"/>
            <a:ext cx="4819908" cy="2518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pattern SAX parser</a:t>
            </a:r>
            <a:endParaRPr lang="en-US" dirty="0"/>
          </a:p>
        </p:txBody>
      </p:sp>
      <p:pic>
        <p:nvPicPr>
          <p:cNvPr id="6" name="Picture 5" descr="patternn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77" y="2684574"/>
            <a:ext cx="6115691" cy="1969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algorithm</a:t>
            </a:r>
            <a:endParaRPr lang="en-US" dirty="0"/>
          </a:p>
        </p:txBody>
      </p:sp>
      <p:pic>
        <p:nvPicPr>
          <p:cNvPr id="4" name="Content Placeholder 3" descr="u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4233"/>
            <a:ext cx="9270722" cy="2246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a SAX parser</a:t>
            </a:r>
          </a:p>
          <a:p>
            <a:pPr lvl="2"/>
            <a:r>
              <a:rPr lang="en-US" dirty="0" err="1" smtClean="0"/>
              <a:t>startDocument</a:t>
            </a:r>
            <a:r>
              <a:rPr lang="en-US" dirty="0" smtClean="0"/>
              <a:t>(), </a:t>
            </a:r>
            <a:r>
              <a:rPr lang="en-US" dirty="0" err="1" smtClean="0"/>
              <a:t>endDocument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startElement</a:t>
            </a:r>
            <a:r>
              <a:rPr lang="en-US" dirty="0" smtClean="0"/>
              <a:t>(), </a:t>
            </a:r>
            <a:r>
              <a:rPr lang="en-US" dirty="0" err="1" smtClean="0"/>
              <a:t>endElement</a:t>
            </a:r>
            <a:r>
              <a:rPr lang="en-US" dirty="0" smtClean="0"/>
              <a:t>(), characters()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Tags are manipulated through a stack</a:t>
            </a:r>
          </a:p>
          <a:p>
            <a:endParaRPr lang="en-US" dirty="0" smtClean="0"/>
          </a:p>
          <a:p>
            <a:r>
              <a:rPr lang="en-US" dirty="0" smtClean="0"/>
              <a:t>Checks for valid matches</a:t>
            </a:r>
          </a:p>
          <a:p>
            <a:endParaRPr lang="en-US" dirty="0" smtClean="0"/>
          </a:p>
          <a:p>
            <a:r>
              <a:rPr lang="en-US" dirty="0" smtClean="0"/>
              <a:t>Ancestor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ee_example.png"/>
          <p:cNvPicPr>
            <a:picLocks noChangeAspect="1"/>
          </p:cNvPicPr>
          <p:nvPr/>
        </p:nvPicPr>
        <p:blipFill>
          <a:blip r:embed="rId2"/>
          <a:srcRect b="10857"/>
          <a:stretch>
            <a:fillRect/>
          </a:stretch>
        </p:blipFill>
        <p:spPr>
          <a:xfrm>
            <a:off x="1337361" y="2994133"/>
            <a:ext cx="6156506" cy="294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run, the results are stored in the root </a:t>
            </a:r>
            <a:r>
              <a:rPr lang="en-US" dirty="0" err="1" smtClean="0"/>
              <a:t>TPEStack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 are extracted recursively, in a depth-first manner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377571" y="3679386"/>
            <a:ext cx="859972" cy="3211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0659" y="4746182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91414" y="4800608"/>
            <a:ext cx="587829" cy="288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15648" y="4207338"/>
            <a:ext cx="740152" cy="2993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37442" y="4229107"/>
            <a:ext cx="702129" cy="2775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04235" y="5263268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574990" y="5317694"/>
            <a:ext cx="685808" cy="27757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84999" y="5529971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06671" y="5012899"/>
            <a:ext cx="936214" cy="26668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14207</TotalTime>
  <Words>837</Words>
  <Application>Microsoft Office PowerPoint</Application>
  <PresentationFormat>On-screen Show (4:3)</PresentationFormat>
  <Paragraphs>112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text</vt:lpstr>
      <vt:lpstr>IN4331 Web Data Management Assignment outcomes</vt:lpstr>
      <vt:lpstr>Assignment 1    Tree Pattern Evaluation</vt:lpstr>
      <vt:lpstr>Tree pattern evaluation</vt:lpstr>
      <vt:lpstr>Tree pattern evaluation</vt:lpstr>
      <vt:lpstr>Input</vt:lpstr>
      <vt:lpstr>Query representation</vt:lpstr>
      <vt:lpstr>The evaluation algorithm</vt:lpstr>
      <vt:lpstr>The evaluation algorithm</vt:lpstr>
      <vt:lpstr>Match extraction</vt:lpstr>
      <vt:lpstr>Extensions Wildcards</vt:lpstr>
      <vt:lpstr>Extensions Value predicates</vt:lpstr>
      <vt:lpstr>Assignment 2   Large-Scale Data Management with HADOOP</vt:lpstr>
      <vt:lpstr>MapReduce jobs</vt:lpstr>
      <vt:lpstr>Combiner functions Exercise 1</vt:lpstr>
      <vt:lpstr>XML processing with HADOOP Exercise 2</vt:lpstr>
      <vt:lpstr>XML processing with HADOOP Exercise 2 </vt:lpstr>
      <vt:lpstr>PIGLATIN scripts Exercise 3</vt:lpstr>
      <vt:lpstr>PIGLATIN scripts Exercise 3</vt:lpstr>
      <vt:lpstr>PIGLATIN scripts Exercise 3</vt:lpstr>
      <vt:lpstr>PIGLATIN scripts Exercise 3</vt:lpstr>
      <vt:lpstr>PIGLATIN scripts Exercise 3</vt:lpstr>
      <vt:lpstr>Inverted file project Exercise 4</vt:lpstr>
      <vt:lpstr>IN4331 Web Data Management Assignment outcomes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Nidhi</cp:lastModifiedBy>
  <cp:revision>1524</cp:revision>
  <cp:lastPrinted>2010-08-18T11:28:56Z</cp:lastPrinted>
  <dcterms:created xsi:type="dcterms:W3CDTF">2011-02-22T09:03:58Z</dcterms:created>
  <dcterms:modified xsi:type="dcterms:W3CDTF">2013-07-04T09:08:11Z</dcterms:modified>
</cp:coreProperties>
</file>