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4" r:id="rId9"/>
    <p:sldId id="265" r:id="rId10"/>
    <p:sldId id="267"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BED745-14C4-4709-AE78-84B6AD7C1A2D}" v="2299" dt="2021-03-14T21:42:41.6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3/14/2021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3/14/2021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3/14/2021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3/14/2021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3/14/2021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3944" y="1718269"/>
            <a:ext cx="9193413" cy="1987937"/>
          </a:xfrm>
        </p:spPr>
        <p:txBody>
          <a:bodyPr/>
          <a:lstStyle/>
          <a:p>
            <a:r>
              <a:rPr lang="en-US" dirty="0">
                <a:latin typeface="Franklin Gothic Book"/>
                <a:cs typeface="AngsanaUPC"/>
              </a:rPr>
              <a:t>Sorting </a:t>
            </a:r>
            <a:r>
              <a:rPr lang="en-US" dirty="0">
                <a:latin typeface="Franklin Gothic Book"/>
                <a:ea typeface="+mj-lt"/>
                <a:cs typeface="+mj-lt"/>
              </a:rPr>
              <a:t>algorithms</a:t>
            </a:r>
            <a:endParaRPr lang="en-US" dirty="0">
              <a:latin typeface="Franklin Gothic Book"/>
            </a:endParaRPr>
          </a:p>
        </p:txBody>
      </p:sp>
      <p:sp>
        <p:nvSpPr>
          <p:cNvPr id="3" name="Subtitle 2"/>
          <p:cNvSpPr>
            <a:spLocks noGrp="1"/>
          </p:cNvSpPr>
          <p:nvPr>
            <p:ph type="subTitle" idx="1"/>
          </p:nvPr>
        </p:nvSpPr>
        <p:spPr>
          <a:xfrm>
            <a:off x="2399169" y="3785832"/>
            <a:ext cx="6831673" cy="1086237"/>
          </a:xfrm>
        </p:spPr>
        <p:txBody>
          <a:bodyPr vert="horz" lIns="91440" tIns="45720" rIns="91440" bIns="45720" rtlCol="0" anchor="t">
            <a:normAutofit/>
          </a:bodyPr>
          <a:lstStyle/>
          <a:p>
            <a:r>
              <a:rPr lang="en-US" dirty="0">
                <a:ea typeface="+mn-lt"/>
                <a:cs typeface="+mn-lt"/>
              </a:rPr>
              <a:t>- comparison -</a:t>
            </a:r>
            <a:endParaRPr lang="en-US" dirty="0"/>
          </a:p>
        </p:txBody>
      </p:sp>
    </p:spTree>
    <p:extLst>
      <p:ext uri="{BB962C8B-B14F-4D97-AF65-F5344CB8AC3E}">
        <p14:creationId xmlns:p14="http://schemas.microsoft.com/office/powerpoint/2010/main" val="3601082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C47CA-D111-494C-9C59-65E69B500005}"/>
              </a:ext>
            </a:extLst>
          </p:cNvPr>
          <p:cNvSpPr>
            <a:spLocks noGrp="1"/>
          </p:cNvSpPr>
          <p:nvPr>
            <p:ph type="title"/>
          </p:nvPr>
        </p:nvSpPr>
        <p:spPr>
          <a:xfrm>
            <a:off x="723900" y="685800"/>
            <a:ext cx="4046220" cy="2157884"/>
          </a:xfrm>
        </p:spPr>
        <p:txBody>
          <a:bodyPr/>
          <a:lstStyle/>
          <a:p>
            <a:r>
              <a:rPr lang="en-US" b="1">
                <a:ea typeface="+mj-lt"/>
                <a:cs typeface="+mj-lt"/>
              </a:rPr>
              <a:t>Comparasions</a:t>
            </a:r>
            <a:endParaRPr lang="en-US">
              <a:ea typeface="+mj-lt"/>
              <a:cs typeface="+mj-lt"/>
            </a:endParaRPr>
          </a:p>
          <a:p>
            <a:endParaRPr lang="en-US" dirty="0"/>
          </a:p>
        </p:txBody>
      </p:sp>
      <p:sp>
        <p:nvSpPr>
          <p:cNvPr id="3" name="Content Placeholder 2">
            <a:extLst>
              <a:ext uri="{FF2B5EF4-FFF2-40B4-BE49-F238E27FC236}">
                <a16:creationId xmlns:a16="http://schemas.microsoft.com/office/drawing/2014/main" id="{162E21E7-3693-4BF6-9C48-E9322B43AEE5}"/>
              </a:ext>
            </a:extLst>
          </p:cNvPr>
          <p:cNvSpPr>
            <a:spLocks noGrp="1"/>
          </p:cNvSpPr>
          <p:nvPr>
            <p:ph idx="1"/>
          </p:nvPr>
        </p:nvSpPr>
        <p:spPr/>
        <p:txBody>
          <a:bodyPr vert="horz" lIns="91440" tIns="45720" rIns="91440" bIns="45720" rtlCol="0" anchor="t">
            <a:normAutofit/>
          </a:bodyPr>
          <a:lstStyle/>
          <a:p>
            <a:pPr marL="0" indent="0">
              <a:buNone/>
            </a:pPr>
            <a:r>
              <a:rPr lang="en-US"/>
              <a:t>Quick Sort vs Merge Sort vs Radix Sort</a:t>
            </a:r>
            <a:endParaRPr lang="en-US" dirty="0"/>
          </a:p>
          <a:p>
            <a:pPr marL="383540" indent="-383540"/>
            <a:r>
              <a:rPr lang="en-US" sz="1900">
                <a:ea typeface="+mn-lt"/>
                <a:cs typeface="+mn-lt"/>
              </a:rPr>
              <a:t>Merge sort is more efficient and works faster than Quick sort in case of larger array size or datasets. Quick sort is more efficient and works faster than Merge sort in case of smaller array size or datasets.</a:t>
            </a:r>
            <a:r>
              <a:rPr lang="en-US" sz="1900" dirty="0">
                <a:ea typeface="+mn-lt"/>
                <a:cs typeface="+mn-lt"/>
              </a:rPr>
              <a:t> </a:t>
            </a:r>
          </a:p>
          <a:p>
            <a:pPr marL="383540" indent="-383540"/>
            <a:endParaRPr lang="en-US" sz="1900" dirty="0"/>
          </a:p>
          <a:p>
            <a:pPr marL="383540" indent="-383540"/>
            <a:r>
              <a:rPr lang="en-US" sz="1900">
                <a:ea typeface="+mn-lt"/>
                <a:cs typeface="+mn-lt"/>
              </a:rPr>
              <a:t>For a number of elements bigger than 10^5, Radix Sort is </a:t>
            </a:r>
            <a:r>
              <a:rPr lang="en-US" sz="1900" i="1">
                <a:ea typeface="+mn-lt"/>
                <a:cs typeface="+mn-lt"/>
              </a:rPr>
              <a:t>more efficient </a:t>
            </a:r>
            <a:r>
              <a:rPr lang="en-US" sz="1900">
                <a:ea typeface="+mn-lt"/>
                <a:cs typeface="+mn-lt"/>
              </a:rPr>
              <a:t>(for 10^7 elements the difference is aprox 600 ms.) , but it uses additional memory in contrast with the other. </a:t>
            </a:r>
            <a:br>
              <a:rPr lang="en-US" sz="1900" dirty="0">
                <a:ea typeface="+mn-lt"/>
                <a:cs typeface="+mn-lt"/>
              </a:rPr>
            </a:br>
            <a:endParaRPr lang="en-US" dirty="0">
              <a:ea typeface="+mn-lt"/>
              <a:cs typeface="+mn-lt"/>
            </a:endParaRPr>
          </a:p>
        </p:txBody>
      </p:sp>
      <p:sp>
        <p:nvSpPr>
          <p:cNvPr id="4" name="Text Placeholder 3">
            <a:extLst>
              <a:ext uri="{FF2B5EF4-FFF2-40B4-BE49-F238E27FC236}">
                <a16:creationId xmlns:a16="http://schemas.microsoft.com/office/drawing/2014/main" id="{086DD553-9865-49F6-BF9F-EB066FD087B1}"/>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609272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15B0C-D171-4843-862F-C698468BF32C}"/>
              </a:ext>
            </a:extLst>
          </p:cNvPr>
          <p:cNvSpPr>
            <a:spLocks noGrp="1"/>
          </p:cNvSpPr>
          <p:nvPr>
            <p:ph type="title"/>
          </p:nvPr>
        </p:nvSpPr>
        <p:spPr>
          <a:xfrm>
            <a:off x="723900" y="685800"/>
            <a:ext cx="4046220" cy="2157884"/>
          </a:xfrm>
        </p:spPr>
        <p:txBody>
          <a:bodyPr/>
          <a:lstStyle/>
          <a:p>
            <a:r>
              <a:rPr lang="en-US" b="1">
                <a:ea typeface="+mj-lt"/>
                <a:cs typeface="+mj-lt"/>
              </a:rPr>
              <a:t>Comparasions</a:t>
            </a:r>
            <a:endParaRPr lang="en-US">
              <a:ea typeface="+mj-lt"/>
              <a:cs typeface="+mj-lt"/>
            </a:endParaRPr>
          </a:p>
          <a:p>
            <a:endParaRPr lang="en-US" dirty="0"/>
          </a:p>
        </p:txBody>
      </p:sp>
      <p:sp>
        <p:nvSpPr>
          <p:cNvPr id="3" name="Content Placeholder 2">
            <a:extLst>
              <a:ext uri="{FF2B5EF4-FFF2-40B4-BE49-F238E27FC236}">
                <a16:creationId xmlns:a16="http://schemas.microsoft.com/office/drawing/2014/main" id="{717FED2F-E5AB-4ED0-9B3F-D79A568FBB04}"/>
              </a:ext>
            </a:extLst>
          </p:cNvPr>
          <p:cNvSpPr>
            <a:spLocks noGrp="1"/>
          </p:cNvSpPr>
          <p:nvPr>
            <p:ph idx="1"/>
          </p:nvPr>
        </p:nvSpPr>
        <p:spPr/>
        <p:txBody>
          <a:bodyPr vert="horz" lIns="91440" tIns="45720" rIns="91440" bIns="45720" rtlCol="0" anchor="t">
            <a:normAutofit/>
          </a:bodyPr>
          <a:lstStyle/>
          <a:p>
            <a:pPr marL="383540" indent="-383540"/>
            <a:r>
              <a:rPr lang="en-US">
                <a:ea typeface="+mn-lt"/>
                <a:cs typeface="+mn-lt"/>
              </a:rPr>
              <a:t>Quick Sort in its general form is an in-place sort, whereas merge sort requires O(N) extra storage, n denoting the array size which may be quite expensive. Allocating and de-allocating the extra space used for merge sort increases the running time of the algorithm. Comparing average time we find that both type of sorts have O(NlogN) average but the constants differ. For arrays, merge sort loses due to the use of extra O(N) storage space.</a:t>
            </a:r>
            <a:endParaRPr lang="en-US"/>
          </a:p>
          <a:p>
            <a:pPr marL="383540" indent="-383540"/>
            <a:r>
              <a:rPr lang="en-US">
                <a:ea typeface="+mn-lt"/>
                <a:cs typeface="+mn-lt"/>
              </a:rPr>
              <a:t>Most practical implementations of Quick Sort use randomized version. The randomized version has expected time complexity of O(nLogn)</a:t>
            </a:r>
            <a:endParaRPr lang="en-US"/>
          </a:p>
        </p:txBody>
      </p:sp>
      <p:sp>
        <p:nvSpPr>
          <p:cNvPr id="4" name="Text Placeholder 3">
            <a:extLst>
              <a:ext uri="{FF2B5EF4-FFF2-40B4-BE49-F238E27FC236}">
                <a16:creationId xmlns:a16="http://schemas.microsoft.com/office/drawing/2014/main" id="{BB0C8B7D-03EE-4F06-9B0B-80ED15045634}"/>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628403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EB3A-6BA2-464F-93A9-112029B74355}"/>
              </a:ext>
            </a:extLst>
          </p:cNvPr>
          <p:cNvSpPr>
            <a:spLocks noGrp="1"/>
          </p:cNvSpPr>
          <p:nvPr>
            <p:ph type="title"/>
          </p:nvPr>
        </p:nvSpPr>
        <p:spPr/>
        <p:txBody>
          <a:bodyPr/>
          <a:lstStyle/>
          <a:p>
            <a:r>
              <a:rPr lang="en-US" b="1" dirty="0"/>
              <a:t>Bubble</a:t>
            </a:r>
            <a:br>
              <a:rPr lang="en-US" b="1" dirty="0"/>
            </a:br>
            <a:r>
              <a:rPr lang="en-US" b="1" dirty="0"/>
              <a:t>Sort</a:t>
            </a:r>
          </a:p>
        </p:txBody>
      </p:sp>
      <p:sp>
        <p:nvSpPr>
          <p:cNvPr id="3" name="Content Placeholder 2">
            <a:extLst>
              <a:ext uri="{FF2B5EF4-FFF2-40B4-BE49-F238E27FC236}">
                <a16:creationId xmlns:a16="http://schemas.microsoft.com/office/drawing/2014/main" id="{622418B9-E74B-403E-A4CD-9389430EA7B8}"/>
              </a:ext>
            </a:extLst>
          </p:cNvPr>
          <p:cNvSpPr>
            <a:spLocks noGrp="1"/>
          </p:cNvSpPr>
          <p:nvPr>
            <p:ph idx="1"/>
          </p:nvPr>
        </p:nvSpPr>
        <p:spPr>
          <a:xfrm>
            <a:off x="6256020" y="876301"/>
            <a:ext cx="5212080" cy="5175250"/>
          </a:xfrm>
        </p:spPr>
        <p:txBody>
          <a:bodyPr vert="horz" lIns="91440" tIns="45720" rIns="91440" bIns="45720" rtlCol="0" anchor="t">
            <a:normAutofit lnSpcReduction="10000"/>
          </a:bodyPr>
          <a:lstStyle/>
          <a:p>
            <a:pPr marL="383540" indent="-383540"/>
            <a:r>
              <a:rPr lang="en-US" dirty="0"/>
              <a:t>Best Case:</a:t>
            </a:r>
          </a:p>
          <a:p>
            <a:pPr lvl="1" indent="-383540"/>
            <a:r>
              <a:rPr lang="en-US" i="0" dirty="0">
                <a:ea typeface="+mn-lt"/>
                <a:cs typeface="+mn-lt"/>
              </a:rPr>
              <a:t>Time complexity: O(n)</a:t>
            </a:r>
          </a:p>
          <a:p>
            <a:pPr marL="530860" lvl="1" indent="0">
              <a:buNone/>
            </a:pPr>
            <a:r>
              <a:rPr lang="en-US" dirty="0"/>
              <a:t>(the array is already sorted)</a:t>
            </a:r>
          </a:p>
          <a:p>
            <a:pPr marL="530860" lvl="1" indent="0">
              <a:buNone/>
            </a:pPr>
            <a:endParaRPr lang="en-US" dirty="0"/>
          </a:p>
          <a:p>
            <a:pPr marL="383540" indent="-383540"/>
            <a:r>
              <a:rPr lang="en-US" dirty="0"/>
              <a:t>Worst Case:</a:t>
            </a:r>
          </a:p>
          <a:p>
            <a:pPr lvl="1" indent="-383540"/>
            <a:r>
              <a:rPr lang="en-US" i="0" dirty="0">
                <a:ea typeface="+mn-lt"/>
                <a:cs typeface="+mn-lt"/>
              </a:rPr>
              <a:t>Time complexity: O(n^2)</a:t>
            </a:r>
          </a:p>
          <a:p>
            <a:pPr marL="530860" lvl="1" indent="0">
              <a:buNone/>
            </a:pPr>
            <a:r>
              <a:rPr lang="en-US" dirty="0"/>
              <a:t>(the array is reversed)</a:t>
            </a:r>
          </a:p>
          <a:p>
            <a:pPr marL="530860" lvl="1" indent="0">
              <a:buNone/>
            </a:pPr>
            <a:endParaRPr lang="en-US" dirty="0"/>
          </a:p>
          <a:p>
            <a:pPr marL="383540" indent="-383540"/>
            <a:r>
              <a:rPr lang="en-US" dirty="0"/>
              <a:t>Average Case:</a:t>
            </a:r>
          </a:p>
          <a:p>
            <a:pPr lvl="1" indent="-383540"/>
            <a:r>
              <a:rPr lang="en-US" i="0" dirty="0">
                <a:ea typeface="+mn-lt"/>
                <a:cs typeface="+mn-lt"/>
              </a:rPr>
              <a:t>Time complexity: O(n^2)</a:t>
            </a:r>
          </a:p>
          <a:p>
            <a:pPr lvl="1" indent="-383540"/>
            <a:endParaRPr lang="en-US" dirty="0"/>
          </a:p>
          <a:p>
            <a:pPr marL="383540" indent="-383540"/>
            <a:r>
              <a:rPr lang="en-US" dirty="0"/>
              <a:t>Auxiliary Space: O(1)</a:t>
            </a:r>
          </a:p>
          <a:p>
            <a:pPr marL="383540" indent="-383540"/>
            <a:endParaRPr lang="en-US" dirty="0"/>
          </a:p>
          <a:p>
            <a:pPr marL="383540" indent="-383540"/>
            <a:r>
              <a:rPr lang="en-US" dirty="0"/>
              <a:t>Stable Algorithm</a:t>
            </a:r>
            <a:endParaRPr lang="en-US" i="0" dirty="0"/>
          </a:p>
          <a:p>
            <a:pPr marL="530860" lvl="1" indent="0">
              <a:buNone/>
            </a:pPr>
            <a:endParaRPr lang="en-US" i="0" dirty="0"/>
          </a:p>
          <a:p>
            <a:pPr lvl="1" indent="-383540"/>
            <a:endParaRPr lang="en-US" i="0" dirty="0"/>
          </a:p>
        </p:txBody>
      </p:sp>
      <p:sp>
        <p:nvSpPr>
          <p:cNvPr id="4" name="Text Placeholder 3">
            <a:extLst>
              <a:ext uri="{FF2B5EF4-FFF2-40B4-BE49-F238E27FC236}">
                <a16:creationId xmlns:a16="http://schemas.microsoft.com/office/drawing/2014/main" id="{C633FD8C-9699-499A-AAC5-E9204807425E}"/>
              </a:ext>
            </a:extLst>
          </p:cNvPr>
          <p:cNvSpPr>
            <a:spLocks noGrp="1"/>
          </p:cNvSpPr>
          <p:nvPr>
            <p:ph type="body" sz="half" idx="2"/>
          </p:nvPr>
        </p:nvSpPr>
        <p:spPr>
          <a:xfrm>
            <a:off x="723900" y="2856344"/>
            <a:ext cx="3855720" cy="3011056"/>
          </a:xfrm>
        </p:spPr>
        <p:txBody>
          <a:bodyPr vert="horz" lIns="91440" tIns="45720" rIns="91440" bIns="45720" rtlCol="0" anchor="t">
            <a:normAutofit/>
          </a:bodyPr>
          <a:lstStyle/>
          <a:p>
            <a:pPr>
              <a:lnSpc>
                <a:spcPct val="112999"/>
              </a:lnSpc>
            </a:pPr>
            <a:r>
              <a:rPr lang="en-US" dirty="0">
                <a:ea typeface="+mn-lt"/>
                <a:cs typeface="+mn-lt"/>
              </a:rPr>
              <a:t>The method works by examining each set of adjacent elements in the string, from left to right, switching their positions if they are out of order. The algorithm then repeats this process until it can run through the entire string and find no two elements that need to be swapped.</a:t>
            </a:r>
            <a:endParaRPr lang="en-US" dirty="0"/>
          </a:p>
        </p:txBody>
      </p:sp>
    </p:spTree>
    <p:extLst>
      <p:ext uri="{BB962C8B-B14F-4D97-AF65-F5344CB8AC3E}">
        <p14:creationId xmlns:p14="http://schemas.microsoft.com/office/powerpoint/2010/main" val="264002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A55E8-EB7C-4B58-AA05-D54E33DFEAA4}"/>
              </a:ext>
            </a:extLst>
          </p:cNvPr>
          <p:cNvSpPr>
            <a:spLocks noGrp="1"/>
          </p:cNvSpPr>
          <p:nvPr>
            <p:ph type="title"/>
          </p:nvPr>
        </p:nvSpPr>
        <p:spPr/>
        <p:txBody>
          <a:bodyPr/>
          <a:lstStyle/>
          <a:p>
            <a:r>
              <a:rPr lang="en-US" b="1" dirty="0"/>
              <a:t>Count</a:t>
            </a:r>
            <a:br>
              <a:rPr lang="en-US" b="1" dirty="0"/>
            </a:br>
            <a:r>
              <a:rPr lang="en-US" b="1" dirty="0"/>
              <a:t>Sort</a:t>
            </a:r>
          </a:p>
        </p:txBody>
      </p:sp>
      <p:sp>
        <p:nvSpPr>
          <p:cNvPr id="3" name="Content Placeholder 2">
            <a:extLst>
              <a:ext uri="{FF2B5EF4-FFF2-40B4-BE49-F238E27FC236}">
                <a16:creationId xmlns:a16="http://schemas.microsoft.com/office/drawing/2014/main" id="{F010E306-5CF9-45CC-9928-8E9552980189}"/>
              </a:ext>
            </a:extLst>
          </p:cNvPr>
          <p:cNvSpPr>
            <a:spLocks noGrp="1"/>
          </p:cNvSpPr>
          <p:nvPr>
            <p:ph idx="1"/>
          </p:nvPr>
        </p:nvSpPr>
        <p:spPr/>
        <p:txBody>
          <a:bodyPr vert="horz" lIns="91440" tIns="45720" rIns="91440" bIns="45720" rtlCol="0" anchor="t">
            <a:normAutofit/>
          </a:bodyPr>
          <a:lstStyle/>
          <a:p>
            <a:pPr marL="383540" indent="-383540"/>
            <a:r>
              <a:rPr lang="en-US">
                <a:ea typeface="+mn-lt"/>
                <a:cs typeface="+mn-lt"/>
              </a:rPr>
              <a:t>Time complexity: O(n+k) where n is the number of elements in input array and k is the range of input</a:t>
            </a:r>
            <a:endParaRPr lang="en-US" i="0" dirty="0">
              <a:ea typeface="+mn-lt"/>
              <a:cs typeface="+mn-lt"/>
            </a:endParaRPr>
          </a:p>
          <a:p>
            <a:pPr lvl="1" indent="-383540"/>
            <a:endParaRPr lang="en-US" i="0" dirty="0">
              <a:ea typeface="+mn-lt"/>
              <a:cs typeface="+mn-lt"/>
            </a:endParaRPr>
          </a:p>
          <a:p>
            <a:pPr marL="383540" indent="-383540"/>
            <a:r>
              <a:rPr lang="en-US">
                <a:ea typeface="+mn-lt"/>
                <a:cs typeface="+mn-lt"/>
              </a:rPr>
              <a:t>Auxiliary Space: O(n+k)</a:t>
            </a:r>
            <a:endParaRPr lang="en-US" dirty="0">
              <a:ea typeface="+mn-lt"/>
              <a:cs typeface="+mn-lt"/>
            </a:endParaRPr>
          </a:p>
          <a:p>
            <a:pPr marL="383540" indent="-383540"/>
            <a:endParaRPr lang="en-US" dirty="0">
              <a:ea typeface="+mn-lt"/>
              <a:cs typeface="+mn-lt"/>
            </a:endParaRPr>
          </a:p>
          <a:p>
            <a:pPr marL="383540" indent="-383540"/>
            <a:r>
              <a:rPr lang="en-US" dirty="0">
                <a:ea typeface="+mn-lt"/>
                <a:cs typeface="+mn-lt"/>
              </a:rPr>
              <a:t>Stable Algorithm</a:t>
            </a:r>
            <a:endParaRPr lang="en-US" dirty="0"/>
          </a:p>
        </p:txBody>
      </p:sp>
      <p:sp>
        <p:nvSpPr>
          <p:cNvPr id="4" name="Text Placeholder 3">
            <a:extLst>
              <a:ext uri="{FF2B5EF4-FFF2-40B4-BE49-F238E27FC236}">
                <a16:creationId xmlns:a16="http://schemas.microsoft.com/office/drawing/2014/main" id="{5A42B0A1-2779-4DA5-B275-44077279F348}"/>
              </a:ext>
            </a:extLst>
          </p:cNvPr>
          <p:cNvSpPr>
            <a:spLocks noGrp="1"/>
          </p:cNvSpPr>
          <p:nvPr>
            <p:ph type="body" sz="half" idx="2"/>
          </p:nvPr>
        </p:nvSpPr>
        <p:spPr/>
        <p:txBody>
          <a:bodyPr vert="horz" lIns="91440" tIns="45720" rIns="91440" bIns="45720" rtlCol="0" anchor="t">
            <a:normAutofit/>
          </a:bodyPr>
          <a:lstStyle/>
          <a:p>
            <a:pPr>
              <a:lnSpc>
                <a:spcPct val="112999"/>
              </a:lnSpc>
            </a:pPr>
            <a:r>
              <a:rPr lang="en-US" dirty="0">
                <a:ea typeface="+mn-lt"/>
                <a:cs typeface="+mn-lt"/>
              </a:rPr>
              <a:t>Counting sort is a sorting algorithm that sorts the elements of an array by counting the number of occurrences of each unique element in the array. The count is stored in an auxiliary array and the sorting is done by mapping the count as an index of the auxiliary array.</a:t>
            </a:r>
            <a:endParaRPr lang="en-US" dirty="0"/>
          </a:p>
        </p:txBody>
      </p:sp>
    </p:spTree>
    <p:extLst>
      <p:ext uri="{BB962C8B-B14F-4D97-AF65-F5344CB8AC3E}">
        <p14:creationId xmlns:p14="http://schemas.microsoft.com/office/powerpoint/2010/main" val="2704990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8DC7E-1FE0-4ACB-8F44-C821C200B203}"/>
              </a:ext>
            </a:extLst>
          </p:cNvPr>
          <p:cNvSpPr>
            <a:spLocks noGrp="1"/>
          </p:cNvSpPr>
          <p:nvPr>
            <p:ph type="title"/>
          </p:nvPr>
        </p:nvSpPr>
        <p:spPr/>
        <p:txBody>
          <a:bodyPr/>
          <a:lstStyle/>
          <a:p>
            <a:r>
              <a:rPr lang="en-US" b="1" dirty="0"/>
              <a:t>Merge</a:t>
            </a:r>
            <a:br>
              <a:rPr lang="en-US" b="1" dirty="0"/>
            </a:br>
            <a:r>
              <a:rPr lang="en-US" b="1" dirty="0"/>
              <a:t>Sort</a:t>
            </a:r>
          </a:p>
        </p:txBody>
      </p:sp>
      <p:sp>
        <p:nvSpPr>
          <p:cNvPr id="3" name="Content Placeholder 2">
            <a:extLst>
              <a:ext uri="{FF2B5EF4-FFF2-40B4-BE49-F238E27FC236}">
                <a16:creationId xmlns:a16="http://schemas.microsoft.com/office/drawing/2014/main" id="{F4BF9281-633E-436A-A6B9-6E720A958DD2}"/>
              </a:ext>
            </a:extLst>
          </p:cNvPr>
          <p:cNvSpPr>
            <a:spLocks noGrp="1"/>
          </p:cNvSpPr>
          <p:nvPr>
            <p:ph idx="1"/>
          </p:nvPr>
        </p:nvSpPr>
        <p:spPr/>
        <p:txBody>
          <a:bodyPr vert="horz" lIns="91440" tIns="45720" rIns="91440" bIns="45720" rtlCol="0" anchor="t">
            <a:normAutofit/>
          </a:bodyPr>
          <a:lstStyle/>
          <a:p>
            <a:pPr marL="383540" indent="-383540"/>
            <a:r>
              <a:rPr lang="en-US">
                <a:ea typeface="+mn-lt"/>
                <a:cs typeface="+mn-lt"/>
              </a:rPr>
              <a:t>Time complexity:</a:t>
            </a:r>
            <a:r>
              <a:rPr lang="en-US" b="1">
                <a:ea typeface="+mn-lt"/>
                <a:cs typeface="+mn-lt"/>
              </a:rPr>
              <a:t> </a:t>
            </a:r>
            <a:r>
              <a:rPr lang="en-US">
                <a:ea typeface="+mn-lt"/>
                <a:cs typeface="+mn-lt"/>
              </a:rPr>
              <a:t>It falls in case II of Master Method and the solution of the recurrence is θ(nLogn);</a:t>
            </a:r>
            <a:endParaRPr lang="en-US" b="1" dirty="0">
              <a:ea typeface="+mn-lt"/>
              <a:cs typeface="+mn-lt"/>
            </a:endParaRPr>
          </a:p>
          <a:p>
            <a:pPr marL="383540" indent="-383540"/>
            <a:endParaRPr lang="en-US" dirty="0">
              <a:ea typeface="+mn-lt"/>
              <a:cs typeface="+mn-lt"/>
            </a:endParaRPr>
          </a:p>
          <a:p>
            <a:pPr marL="383540" indent="-383540"/>
            <a:r>
              <a:rPr lang="en-US">
                <a:ea typeface="+mn-lt"/>
                <a:cs typeface="+mn-lt"/>
              </a:rPr>
              <a:t>Auxiliary Space</a:t>
            </a:r>
            <a:r>
              <a:rPr lang="en-US" b="1">
                <a:ea typeface="+mn-lt"/>
                <a:cs typeface="+mn-lt"/>
              </a:rPr>
              <a:t>:</a:t>
            </a:r>
            <a:r>
              <a:rPr lang="en-US">
                <a:ea typeface="+mn-lt"/>
                <a:cs typeface="+mn-lt"/>
              </a:rPr>
              <a:t> O(n)</a:t>
            </a:r>
            <a:endParaRPr lang="en-US"/>
          </a:p>
          <a:p>
            <a:pPr marL="383540" indent="-383540"/>
            <a:endParaRPr lang="en-US" dirty="0"/>
          </a:p>
          <a:p>
            <a:pPr marL="383540" indent="-383540"/>
            <a:r>
              <a:rPr lang="en-US"/>
              <a:t>Stable Algorithm</a:t>
            </a:r>
            <a:endParaRPr lang="en-US" dirty="0"/>
          </a:p>
        </p:txBody>
      </p:sp>
      <p:sp>
        <p:nvSpPr>
          <p:cNvPr id="4" name="Text Placeholder 3">
            <a:extLst>
              <a:ext uri="{FF2B5EF4-FFF2-40B4-BE49-F238E27FC236}">
                <a16:creationId xmlns:a16="http://schemas.microsoft.com/office/drawing/2014/main" id="{5B7E96A2-8496-4257-A39B-DC85B0FEF210}"/>
              </a:ext>
            </a:extLst>
          </p:cNvPr>
          <p:cNvSpPr>
            <a:spLocks noGrp="1"/>
          </p:cNvSpPr>
          <p:nvPr>
            <p:ph type="body" sz="half" idx="2"/>
          </p:nvPr>
        </p:nvSpPr>
        <p:spPr/>
        <p:txBody>
          <a:bodyPr vert="horz" lIns="91440" tIns="45720" rIns="91440" bIns="45720" rtlCol="0" anchor="t">
            <a:normAutofit/>
          </a:bodyPr>
          <a:lstStyle/>
          <a:p>
            <a:pPr>
              <a:lnSpc>
                <a:spcPct val="112999"/>
              </a:lnSpc>
            </a:pPr>
            <a:r>
              <a:rPr lang="en-US">
                <a:ea typeface="+mn-lt"/>
                <a:cs typeface="+mn-lt"/>
              </a:rPr>
              <a:t>Merge Sort is a divide and conquer algorithm. It works by recursively breaking down a problem into two or more sub-problems of the same or related type, until these become simple enough to be solved directly. The solutions to the sub-problems are then combined to give a solution to the original problem. So Merge Sort first divides the array into equal halves and then combines them in a sorted manner.</a:t>
            </a:r>
            <a:endParaRPr lang="en-US"/>
          </a:p>
        </p:txBody>
      </p:sp>
    </p:spTree>
    <p:extLst>
      <p:ext uri="{BB962C8B-B14F-4D97-AF65-F5344CB8AC3E}">
        <p14:creationId xmlns:p14="http://schemas.microsoft.com/office/powerpoint/2010/main" val="2521952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05F48-C04C-40DE-9D6E-68B0A1043E3F}"/>
              </a:ext>
            </a:extLst>
          </p:cNvPr>
          <p:cNvSpPr>
            <a:spLocks noGrp="1"/>
          </p:cNvSpPr>
          <p:nvPr>
            <p:ph type="title"/>
          </p:nvPr>
        </p:nvSpPr>
        <p:spPr/>
        <p:txBody>
          <a:bodyPr/>
          <a:lstStyle/>
          <a:p>
            <a:r>
              <a:rPr lang="en-US" b="1" dirty="0"/>
              <a:t>Quick</a:t>
            </a:r>
            <a:br>
              <a:rPr lang="en-US" b="1" dirty="0"/>
            </a:br>
            <a:r>
              <a:rPr lang="en-US" b="1" dirty="0"/>
              <a:t>Sort</a:t>
            </a:r>
          </a:p>
        </p:txBody>
      </p:sp>
      <p:sp>
        <p:nvSpPr>
          <p:cNvPr id="3" name="Content Placeholder 2">
            <a:extLst>
              <a:ext uri="{FF2B5EF4-FFF2-40B4-BE49-F238E27FC236}">
                <a16:creationId xmlns:a16="http://schemas.microsoft.com/office/drawing/2014/main" id="{33FAEB7F-2DAF-4617-BB13-D15380E6B886}"/>
              </a:ext>
            </a:extLst>
          </p:cNvPr>
          <p:cNvSpPr>
            <a:spLocks noGrp="1"/>
          </p:cNvSpPr>
          <p:nvPr>
            <p:ph idx="1"/>
          </p:nvPr>
        </p:nvSpPr>
        <p:spPr/>
        <p:txBody>
          <a:bodyPr vert="horz" lIns="91440" tIns="45720" rIns="91440" bIns="45720" rtlCol="0" anchor="t">
            <a:normAutofit/>
          </a:bodyPr>
          <a:lstStyle/>
          <a:p>
            <a:pPr marL="383540" indent="-383540"/>
            <a:r>
              <a:rPr lang="en-US"/>
              <a:t>Time complexity:</a:t>
            </a:r>
          </a:p>
          <a:p>
            <a:pPr marL="0" indent="0">
              <a:buNone/>
            </a:pPr>
            <a:r>
              <a:rPr lang="en-US" dirty="0">
                <a:ea typeface="+mn-lt"/>
                <a:cs typeface="+mn-lt"/>
              </a:rPr>
              <a:t>Using random pivoting improves the expected or average time complexity to O (n log n). The </a:t>
            </a:r>
            <a:r>
              <a:rPr lang="en-US">
                <a:ea typeface="+mn-lt"/>
                <a:cs typeface="+mn-lt"/>
              </a:rPr>
              <a:t>Worst-Case complexity is still O ( n^2 )</a:t>
            </a:r>
            <a:endParaRPr lang="en-US"/>
          </a:p>
          <a:p>
            <a:pPr marL="0" indent="0">
              <a:buNone/>
            </a:pPr>
            <a:endParaRPr lang="en-US" dirty="0">
              <a:ea typeface="+mn-lt"/>
              <a:cs typeface="+mn-lt"/>
            </a:endParaRPr>
          </a:p>
          <a:p>
            <a:pPr marL="383540" indent="-383540"/>
            <a:r>
              <a:rPr lang="en-US">
                <a:ea typeface="+mn-lt"/>
                <a:cs typeface="+mn-lt"/>
              </a:rPr>
              <a:t>Not stable</a:t>
            </a:r>
            <a:endParaRPr lang="en-US" dirty="0">
              <a:ea typeface="+mn-lt"/>
              <a:cs typeface="+mn-lt"/>
            </a:endParaRPr>
          </a:p>
          <a:p>
            <a:pPr marL="383540" indent="-383540"/>
            <a:endParaRPr lang="en-US" dirty="0">
              <a:ea typeface="+mn-lt"/>
              <a:cs typeface="+mn-lt"/>
            </a:endParaRPr>
          </a:p>
          <a:p>
            <a:pPr marL="383540" indent="-383540"/>
            <a:r>
              <a:rPr lang="en-US">
                <a:ea typeface="+mn-lt"/>
                <a:cs typeface="+mn-lt"/>
              </a:rPr>
              <a:t>In place algorithm.</a:t>
            </a:r>
            <a:endParaRPr lang="en-US" dirty="0">
              <a:ea typeface="+mn-lt"/>
              <a:cs typeface="+mn-lt"/>
            </a:endParaRPr>
          </a:p>
          <a:p>
            <a:pPr marL="383540" indent="-383540"/>
            <a:endParaRPr lang="en-US" dirty="0">
              <a:ea typeface="+mn-lt"/>
              <a:cs typeface="+mn-lt"/>
            </a:endParaRPr>
          </a:p>
          <a:p>
            <a:pPr marL="383540" indent="-383540"/>
            <a:r>
              <a:rPr lang="en-US">
                <a:ea typeface="+mn-lt"/>
                <a:cs typeface="+mn-lt"/>
              </a:rPr>
              <a:t>In-place sorting means no additional storage space is used to perform sorting (except recursion stack).</a:t>
            </a: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p:txBody>
      </p:sp>
      <p:sp>
        <p:nvSpPr>
          <p:cNvPr id="4" name="Text Placeholder 3">
            <a:extLst>
              <a:ext uri="{FF2B5EF4-FFF2-40B4-BE49-F238E27FC236}">
                <a16:creationId xmlns:a16="http://schemas.microsoft.com/office/drawing/2014/main" id="{2792A458-817E-478B-819E-0A894866A603}"/>
              </a:ext>
            </a:extLst>
          </p:cNvPr>
          <p:cNvSpPr>
            <a:spLocks noGrp="1"/>
          </p:cNvSpPr>
          <p:nvPr>
            <p:ph type="body" sz="half" idx="2"/>
          </p:nvPr>
        </p:nvSpPr>
        <p:spPr/>
        <p:txBody>
          <a:bodyPr vert="horz" lIns="91440" tIns="45720" rIns="91440" bIns="45720" rtlCol="0" anchor="t">
            <a:normAutofit/>
          </a:bodyPr>
          <a:lstStyle/>
          <a:p>
            <a:pPr>
              <a:lnSpc>
                <a:spcPct val="112999"/>
              </a:lnSpc>
            </a:pPr>
            <a:r>
              <a:rPr lang="en-US">
                <a:ea typeface="+mn-lt"/>
                <a:cs typeface="+mn-lt"/>
              </a:rPr>
              <a:t>In QuickSort we first partition the array in </a:t>
            </a:r>
            <a:r>
              <a:rPr lang="en-US" dirty="0">
                <a:ea typeface="+mn-lt"/>
                <a:cs typeface="+mn-lt"/>
              </a:rPr>
              <a:t>place such that all elements to the left of the pivot element are smaller, while all </a:t>
            </a:r>
            <a:r>
              <a:rPr lang="en-US">
                <a:ea typeface="+mn-lt"/>
                <a:cs typeface="+mn-lt"/>
              </a:rPr>
              <a:t>elements to the right of the pivot (which in this case is a random value containted in the array) are </a:t>
            </a:r>
            <a:r>
              <a:rPr lang="en-US" dirty="0">
                <a:ea typeface="+mn-lt"/>
                <a:cs typeface="+mn-lt"/>
              </a:rPr>
              <a:t>greater that the pivot. Then we recursively call the same procedure for left and right subarrays. </a:t>
            </a:r>
            <a:endParaRPr lang="en-US" dirty="0"/>
          </a:p>
        </p:txBody>
      </p:sp>
      <p:sp>
        <p:nvSpPr>
          <p:cNvPr id="5" name="TextBox 4">
            <a:extLst>
              <a:ext uri="{FF2B5EF4-FFF2-40B4-BE49-F238E27FC236}">
                <a16:creationId xmlns:a16="http://schemas.microsoft.com/office/drawing/2014/main" id="{E9EA9E1B-8C8F-48A1-8A8E-07A73609481F}"/>
              </a:ext>
            </a:extLst>
          </p:cNvPr>
          <p:cNvSpPr txBox="1"/>
          <p:nvPr/>
        </p:nvSpPr>
        <p:spPr>
          <a:xfrm>
            <a:off x="723900" y="204737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Pivot: Randomized</a:t>
            </a:r>
          </a:p>
        </p:txBody>
      </p:sp>
    </p:spTree>
    <p:extLst>
      <p:ext uri="{BB962C8B-B14F-4D97-AF65-F5344CB8AC3E}">
        <p14:creationId xmlns:p14="http://schemas.microsoft.com/office/powerpoint/2010/main" val="3237022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F8431-CA46-4AE3-9514-10240B2884D0}"/>
              </a:ext>
            </a:extLst>
          </p:cNvPr>
          <p:cNvSpPr>
            <a:spLocks noGrp="1"/>
          </p:cNvSpPr>
          <p:nvPr>
            <p:ph type="title"/>
          </p:nvPr>
        </p:nvSpPr>
        <p:spPr/>
        <p:txBody>
          <a:bodyPr/>
          <a:lstStyle/>
          <a:p>
            <a:r>
              <a:rPr lang="en-US" b="1" dirty="0"/>
              <a:t>Quick</a:t>
            </a:r>
            <a:br>
              <a:rPr lang="en-US" b="1" dirty="0"/>
            </a:br>
            <a:r>
              <a:rPr lang="en-US" b="1" dirty="0"/>
              <a:t>Sort</a:t>
            </a:r>
          </a:p>
        </p:txBody>
      </p:sp>
      <p:sp>
        <p:nvSpPr>
          <p:cNvPr id="3" name="Content Placeholder 2">
            <a:extLst>
              <a:ext uri="{FF2B5EF4-FFF2-40B4-BE49-F238E27FC236}">
                <a16:creationId xmlns:a16="http://schemas.microsoft.com/office/drawing/2014/main" id="{A0008CA9-993A-44A4-B25C-61F08C209A41}"/>
              </a:ext>
            </a:extLst>
          </p:cNvPr>
          <p:cNvSpPr>
            <a:spLocks noGrp="1"/>
          </p:cNvSpPr>
          <p:nvPr>
            <p:ph idx="1"/>
          </p:nvPr>
        </p:nvSpPr>
        <p:spPr/>
        <p:txBody>
          <a:bodyPr vert="horz" lIns="91440" tIns="45720" rIns="91440" bIns="45720" rtlCol="0" anchor="t">
            <a:normAutofit/>
          </a:bodyPr>
          <a:lstStyle/>
          <a:p>
            <a:pPr marL="383540" indent="-383540"/>
            <a:r>
              <a:rPr lang="en-US"/>
              <a:t>Time complexity:</a:t>
            </a:r>
          </a:p>
          <a:p>
            <a:pPr marL="0" indent="0">
              <a:buNone/>
            </a:pPr>
            <a:r>
              <a:rPr lang="en-US"/>
              <a:t>Worst case: O(n^2)</a:t>
            </a:r>
          </a:p>
          <a:p>
            <a:pPr marL="0" indent="0">
              <a:buNone/>
            </a:pPr>
            <a:r>
              <a:rPr lang="en-US">
                <a:ea typeface="+mn-lt"/>
                <a:cs typeface="+mn-lt"/>
              </a:rPr>
              <a:t>The worst case for Quick Sort using the median-of-3 method is when the selected pivot reduces the problem size by the smallest possible amount. This means that the selected pivot provides as far-off a partition as is possible. And since we are using the median-of-3 method, the selected partition cannot be either the largest or smallest element since our selected method ensures that the partition has an element larger and smaller than the median.</a:t>
            </a:r>
          </a:p>
          <a:p>
            <a:pPr marL="0" indent="0">
              <a:buNone/>
            </a:pPr>
            <a:endParaRPr lang="en-US" dirty="0"/>
          </a:p>
          <a:p>
            <a:pPr marL="0" indent="0">
              <a:buNone/>
            </a:pPr>
            <a:r>
              <a:rPr lang="en-US"/>
              <a:t>Best/Average case:</a:t>
            </a:r>
            <a:r>
              <a:rPr lang="en-US">
                <a:ea typeface="+mn-lt"/>
                <a:cs typeface="+mn-lt"/>
              </a:rPr>
              <a:t> O(nlogn)</a:t>
            </a:r>
            <a:endParaRPr lang="en-US" dirty="0"/>
          </a:p>
        </p:txBody>
      </p:sp>
      <p:sp>
        <p:nvSpPr>
          <p:cNvPr id="4" name="Text Placeholder 3">
            <a:extLst>
              <a:ext uri="{FF2B5EF4-FFF2-40B4-BE49-F238E27FC236}">
                <a16:creationId xmlns:a16="http://schemas.microsoft.com/office/drawing/2014/main" id="{64E1268B-0CE8-495E-A4B2-CAE80CDE2D2D}"/>
              </a:ext>
            </a:extLst>
          </p:cNvPr>
          <p:cNvSpPr>
            <a:spLocks noGrp="1"/>
          </p:cNvSpPr>
          <p:nvPr>
            <p:ph type="body" sz="half" idx="2"/>
          </p:nvPr>
        </p:nvSpPr>
        <p:spPr/>
        <p:txBody>
          <a:bodyPr vert="horz" lIns="91440" tIns="45720" rIns="91440" bIns="45720" rtlCol="0" anchor="t">
            <a:normAutofit/>
          </a:bodyPr>
          <a:lstStyle/>
          <a:p>
            <a:pPr>
              <a:lnSpc>
                <a:spcPct val="112999"/>
              </a:lnSpc>
            </a:pPr>
            <a:r>
              <a:rPr lang="en-US">
                <a:ea typeface="+mn-lt"/>
                <a:cs typeface="+mn-lt"/>
              </a:rPr>
              <a:t>The median of three has you look at the first, middle and last elements of the array, and choose the median of those three elements as the pivot.</a:t>
            </a:r>
            <a:endParaRPr lang="en-US"/>
          </a:p>
        </p:txBody>
      </p:sp>
      <p:sp>
        <p:nvSpPr>
          <p:cNvPr id="5" name="TextBox 4">
            <a:extLst>
              <a:ext uri="{FF2B5EF4-FFF2-40B4-BE49-F238E27FC236}">
                <a16:creationId xmlns:a16="http://schemas.microsoft.com/office/drawing/2014/main" id="{A13E0DAA-DE65-448D-863D-9F6FDF787C10}"/>
              </a:ext>
            </a:extLst>
          </p:cNvPr>
          <p:cNvSpPr txBox="1"/>
          <p:nvPr/>
        </p:nvSpPr>
        <p:spPr>
          <a:xfrm>
            <a:off x="723900" y="2057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Pivot: Median by 3</a:t>
            </a:r>
          </a:p>
        </p:txBody>
      </p:sp>
    </p:spTree>
    <p:extLst>
      <p:ext uri="{BB962C8B-B14F-4D97-AF65-F5344CB8AC3E}">
        <p14:creationId xmlns:p14="http://schemas.microsoft.com/office/powerpoint/2010/main" val="3608197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138A4-3350-4C8E-9B0E-75E206501C9F}"/>
              </a:ext>
            </a:extLst>
          </p:cNvPr>
          <p:cNvSpPr>
            <a:spLocks noGrp="1"/>
          </p:cNvSpPr>
          <p:nvPr>
            <p:ph type="title"/>
          </p:nvPr>
        </p:nvSpPr>
        <p:spPr/>
        <p:txBody>
          <a:bodyPr/>
          <a:lstStyle/>
          <a:p>
            <a:r>
              <a:rPr lang="en-US" b="1" dirty="0"/>
              <a:t>Radix</a:t>
            </a:r>
            <a:br>
              <a:rPr lang="en-US" b="1" dirty="0"/>
            </a:br>
            <a:r>
              <a:rPr lang="en-US" b="1" dirty="0"/>
              <a:t>Sort</a:t>
            </a:r>
          </a:p>
        </p:txBody>
      </p:sp>
      <p:sp>
        <p:nvSpPr>
          <p:cNvPr id="3" name="Content Placeholder 2">
            <a:extLst>
              <a:ext uri="{FF2B5EF4-FFF2-40B4-BE49-F238E27FC236}">
                <a16:creationId xmlns:a16="http://schemas.microsoft.com/office/drawing/2014/main" id="{0D7D2B77-5F3C-435E-ADCC-434AE8615803}"/>
              </a:ext>
            </a:extLst>
          </p:cNvPr>
          <p:cNvSpPr>
            <a:spLocks noGrp="1"/>
          </p:cNvSpPr>
          <p:nvPr>
            <p:ph idx="1"/>
          </p:nvPr>
        </p:nvSpPr>
        <p:spPr/>
        <p:txBody>
          <a:bodyPr vert="horz" lIns="91440" tIns="45720" rIns="91440" bIns="45720" rtlCol="0" anchor="t">
            <a:normAutofit/>
          </a:bodyPr>
          <a:lstStyle/>
          <a:p>
            <a:pPr marL="383540" indent="-383540"/>
            <a:r>
              <a:rPr lang="en-US">
                <a:ea typeface="+mn-lt"/>
                <a:cs typeface="+mn-lt"/>
              </a:rPr>
              <a:t>Let there be d digits in input integers. Radix Sort takes O(d*(n+b)) time where b is the base for representing numbers, for example, for the decimal system, b is 10. What is the value of d? If k is the maximum possible value, then d would be O(log</a:t>
            </a:r>
            <a:r>
              <a:rPr lang="en-US" baseline="-25000">
                <a:ea typeface="+mn-lt"/>
                <a:cs typeface="+mn-lt"/>
              </a:rPr>
              <a:t>b</a:t>
            </a:r>
            <a:r>
              <a:rPr lang="en-US">
                <a:ea typeface="+mn-lt"/>
                <a:cs typeface="+mn-lt"/>
              </a:rPr>
              <a:t>(k)). So overall time complexity is O((n+b) * log</a:t>
            </a:r>
            <a:r>
              <a:rPr lang="en-US" baseline="-25000">
                <a:ea typeface="+mn-lt"/>
                <a:cs typeface="+mn-lt"/>
              </a:rPr>
              <a:t>b</a:t>
            </a:r>
            <a:r>
              <a:rPr lang="en-US">
                <a:ea typeface="+mn-lt"/>
                <a:cs typeface="+mn-lt"/>
              </a:rPr>
              <a:t>(k)).</a:t>
            </a:r>
          </a:p>
          <a:p>
            <a:pPr marL="383540" indent="-383540"/>
            <a:endParaRPr lang="en-US" dirty="0"/>
          </a:p>
          <a:p>
            <a:pPr marL="383540" indent="-383540"/>
            <a:r>
              <a:rPr lang="en-US"/>
              <a:t>Stable Algorithm</a:t>
            </a:r>
          </a:p>
          <a:p>
            <a:pPr marL="383540" indent="-383540"/>
            <a:endParaRPr lang="en-US" dirty="0"/>
          </a:p>
          <a:p>
            <a:pPr marL="383540" indent="-383540"/>
            <a:r>
              <a:rPr lang="en-US"/>
              <a:t>Auxiliary space: O(b)</a:t>
            </a:r>
            <a:endParaRPr lang="en-US" dirty="0"/>
          </a:p>
        </p:txBody>
      </p:sp>
      <p:sp>
        <p:nvSpPr>
          <p:cNvPr id="4" name="Text Placeholder 3">
            <a:extLst>
              <a:ext uri="{FF2B5EF4-FFF2-40B4-BE49-F238E27FC236}">
                <a16:creationId xmlns:a16="http://schemas.microsoft.com/office/drawing/2014/main" id="{FB09806C-6271-4817-A2A3-E3F01458048C}"/>
              </a:ext>
            </a:extLst>
          </p:cNvPr>
          <p:cNvSpPr>
            <a:spLocks noGrp="1"/>
          </p:cNvSpPr>
          <p:nvPr>
            <p:ph type="body" sz="half" idx="2"/>
          </p:nvPr>
        </p:nvSpPr>
        <p:spPr/>
        <p:txBody>
          <a:bodyPr vert="horz" lIns="91440" tIns="45720" rIns="91440" bIns="45720" rtlCol="0" anchor="t">
            <a:normAutofit/>
          </a:bodyPr>
          <a:lstStyle/>
          <a:p>
            <a:pPr>
              <a:lnSpc>
                <a:spcPct val="112999"/>
              </a:lnSpc>
            </a:pPr>
            <a:r>
              <a:rPr lang="en-US">
                <a:ea typeface="+mn-lt"/>
                <a:cs typeface="+mn-lt"/>
              </a:rPr>
              <a:t>Radix sort is an integer sorting algorithm that sorts data with integer keys by grouping the keys by individual digits that share the same significant position and value (place value). Radix sort uses counting sort as a subroutine to sort an array of numbers.</a:t>
            </a:r>
          </a:p>
          <a:p>
            <a:pPr>
              <a:lnSpc>
                <a:spcPct val="112999"/>
              </a:lnSpc>
            </a:pPr>
            <a:endParaRPr lang="en-US" dirty="0"/>
          </a:p>
        </p:txBody>
      </p:sp>
      <p:sp>
        <p:nvSpPr>
          <p:cNvPr id="5" name="TextBox 4">
            <a:extLst>
              <a:ext uri="{FF2B5EF4-FFF2-40B4-BE49-F238E27FC236}">
                <a16:creationId xmlns:a16="http://schemas.microsoft.com/office/drawing/2014/main" id="{27BE451F-85C3-487B-907F-2D26888E3262}"/>
              </a:ext>
            </a:extLst>
          </p:cNvPr>
          <p:cNvSpPr txBox="1"/>
          <p:nvPr/>
        </p:nvSpPr>
        <p:spPr>
          <a:xfrm>
            <a:off x="663742" y="22479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Base 10, 4, 16</a:t>
            </a:r>
            <a:endParaRPr lang="en-US" dirty="0"/>
          </a:p>
        </p:txBody>
      </p:sp>
    </p:spTree>
    <p:extLst>
      <p:ext uri="{BB962C8B-B14F-4D97-AF65-F5344CB8AC3E}">
        <p14:creationId xmlns:p14="http://schemas.microsoft.com/office/powerpoint/2010/main" val="2349101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5657B-A9AE-4B14-A43C-570D013A6D22}"/>
              </a:ext>
            </a:extLst>
          </p:cNvPr>
          <p:cNvSpPr>
            <a:spLocks noGrp="1"/>
          </p:cNvSpPr>
          <p:nvPr>
            <p:ph type="title"/>
          </p:nvPr>
        </p:nvSpPr>
        <p:spPr/>
        <p:txBody>
          <a:bodyPr/>
          <a:lstStyle/>
          <a:p>
            <a:r>
              <a:rPr lang="en-US" b="1"/>
              <a:t>Sort</a:t>
            </a:r>
            <a:br>
              <a:rPr lang="en-US" b="1" dirty="0"/>
            </a:br>
            <a:r>
              <a:rPr lang="en-US" b="1"/>
              <a:t>(native)</a:t>
            </a:r>
            <a:endParaRPr lang="en-US" b="1" dirty="0"/>
          </a:p>
        </p:txBody>
      </p:sp>
      <p:sp>
        <p:nvSpPr>
          <p:cNvPr id="3" name="Content Placeholder 2">
            <a:extLst>
              <a:ext uri="{FF2B5EF4-FFF2-40B4-BE49-F238E27FC236}">
                <a16:creationId xmlns:a16="http://schemas.microsoft.com/office/drawing/2014/main" id="{75BA8165-C5C7-4A71-A1FC-FD9AA4DAAA2B}"/>
              </a:ext>
            </a:extLst>
          </p:cNvPr>
          <p:cNvSpPr>
            <a:spLocks noGrp="1"/>
          </p:cNvSpPr>
          <p:nvPr>
            <p:ph idx="1"/>
          </p:nvPr>
        </p:nvSpPr>
        <p:spPr/>
        <p:txBody>
          <a:bodyPr vert="horz" lIns="91440" tIns="45720" rIns="91440" bIns="45720" rtlCol="0" anchor="t">
            <a:normAutofit/>
          </a:bodyPr>
          <a:lstStyle/>
          <a:p>
            <a:pPr marL="383540" indent="-383540"/>
            <a:r>
              <a:rPr lang="en-US"/>
              <a:t>Time complexity: </a:t>
            </a:r>
            <a:r>
              <a:rPr lang="en-US">
                <a:ea typeface="+mn-lt"/>
                <a:cs typeface="+mn-lt"/>
              </a:rPr>
              <a:t>O(nlogn);</a:t>
            </a:r>
          </a:p>
          <a:p>
            <a:pPr marL="383540" indent="-383540"/>
            <a:endParaRPr lang="en-US" dirty="0"/>
          </a:p>
          <a:p>
            <a:pPr marL="383540" indent="-383540"/>
            <a:r>
              <a:rPr lang="en-US"/>
              <a:t>Not stable</a:t>
            </a:r>
          </a:p>
          <a:p>
            <a:pPr marL="383540" indent="-383540"/>
            <a:endParaRPr lang="en-US" dirty="0"/>
          </a:p>
          <a:p>
            <a:pPr marL="383540" indent="-383540"/>
            <a:r>
              <a:rPr lang="en-US"/>
              <a:t>Auxiliary space: O(logn)</a:t>
            </a:r>
            <a:endParaRPr lang="en-US" dirty="0"/>
          </a:p>
        </p:txBody>
      </p:sp>
      <p:sp>
        <p:nvSpPr>
          <p:cNvPr id="4" name="Text Placeholder 3">
            <a:extLst>
              <a:ext uri="{FF2B5EF4-FFF2-40B4-BE49-F238E27FC236}">
                <a16:creationId xmlns:a16="http://schemas.microsoft.com/office/drawing/2014/main" id="{2CB5EA0F-1D23-4797-9C99-D5073C075583}"/>
              </a:ext>
            </a:extLst>
          </p:cNvPr>
          <p:cNvSpPr>
            <a:spLocks noGrp="1"/>
          </p:cNvSpPr>
          <p:nvPr>
            <p:ph type="body" sz="half" idx="2"/>
          </p:nvPr>
        </p:nvSpPr>
        <p:spPr/>
        <p:txBody>
          <a:bodyPr vert="horz" lIns="91440" tIns="45720" rIns="91440" bIns="45720" rtlCol="0" anchor="t">
            <a:normAutofit/>
          </a:bodyPr>
          <a:lstStyle/>
          <a:p>
            <a:pPr>
              <a:lnSpc>
                <a:spcPct val="112999"/>
              </a:lnSpc>
            </a:pPr>
            <a:r>
              <a:rPr lang="en-US">
                <a:ea typeface="+mn-lt"/>
                <a:cs typeface="+mn-lt"/>
              </a:rPr>
              <a:t>It internally uses IntroSort - implemented </a:t>
            </a:r>
            <a:r>
              <a:rPr lang="en-US" dirty="0">
                <a:ea typeface="+mn-lt"/>
                <a:cs typeface="+mn-lt"/>
              </a:rPr>
              <a:t>using hybrid of QuickSort, HeapSort and InsertionSort.By default, it uses QuickSort but if QuickSort is doing unfair partitioning and taking more than N*logN time, it switches to HeapSort and when the array size becomes really small, it switches to InsertionSort;</a:t>
            </a:r>
            <a:endParaRPr lang="en-US" dirty="0"/>
          </a:p>
          <a:p>
            <a:pPr>
              <a:lnSpc>
                <a:spcPct val="112999"/>
              </a:lnSpc>
            </a:pPr>
            <a:endParaRPr lang="en-US" dirty="0"/>
          </a:p>
        </p:txBody>
      </p:sp>
    </p:spTree>
    <p:extLst>
      <p:ext uri="{BB962C8B-B14F-4D97-AF65-F5344CB8AC3E}">
        <p14:creationId xmlns:p14="http://schemas.microsoft.com/office/powerpoint/2010/main" val="3775880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8DB3E-505B-45D5-94CB-68F7693A2DB8}"/>
              </a:ext>
            </a:extLst>
          </p:cNvPr>
          <p:cNvSpPr>
            <a:spLocks noGrp="1"/>
          </p:cNvSpPr>
          <p:nvPr>
            <p:ph type="title"/>
          </p:nvPr>
        </p:nvSpPr>
        <p:spPr>
          <a:xfrm>
            <a:off x="723900" y="685800"/>
            <a:ext cx="4066272" cy="2157884"/>
          </a:xfrm>
        </p:spPr>
        <p:txBody>
          <a:bodyPr/>
          <a:lstStyle/>
          <a:p>
            <a:r>
              <a:rPr lang="en-US" b="1"/>
              <a:t>Comparasions</a:t>
            </a:r>
          </a:p>
        </p:txBody>
      </p:sp>
      <p:sp>
        <p:nvSpPr>
          <p:cNvPr id="3" name="Content Placeholder 2">
            <a:extLst>
              <a:ext uri="{FF2B5EF4-FFF2-40B4-BE49-F238E27FC236}">
                <a16:creationId xmlns:a16="http://schemas.microsoft.com/office/drawing/2014/main" id="{4F7CABBD-A8A7-4339-A4FB-0F410E7ACE52}"/>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a:t>Bubble sort vs Count sort</a:t>
            </a:r>
          </a:p>
          <a:p>
            <a:pPr marL="0" indent="0">
              <a:buNone/>
            </a:pPr>
            <a:endParaRPr lang="en-US" dirty="0"/>
          </a:p>
          <a:p>
            <a:pPr marL="383540" indent="-383540"/>
            <a:r>
              <a:rPr lang="en-US"/>
              <a:t>Maximum value:</a:t>
            </a:r>
            <a:endParaRPr lang="en-US" dirty="0"/>
          </a:p>
          <a:p>
            <a:pPr marL="0" indent="0">
              <a:buNone/>
            </a:pPr>
            <a:r>
              <a:rPr lang="en-US"/>
              <a:t>       10 ^ 7                   10^5</a:t>
            </a:r>
          </a:p>
          <a:p>
            <a:pPr marL="383540" indent="-383540"/>
            <a:r>
              <a:rPr lang="en-US"/>
              <a:t>Maximum elements:</a:t>
            </a:r>
          </a:p>
          <a:p>
            <a:pPr marL="0" indent="0">
              <a:buNone/>
            </a:pPr>
            <a:r>
              <a:rPr lang="en-US"/>
              <a:t>       10 ^ 4                    10^7</a:t>
            </a:r>
          </a:p>
          <a:p>
            <a:pPr marL="383540" indent="-383540"/>
            <a:endParaRPr lang="en-US" dirty="0"/>
          </a:p>
          <a:p>
            <a:pPr marL="383540" indent="-383540"/>
            <a:endParaRPr lang="en-US" dirty="0"/>
          </a:p>
          <a:p>
            <a:pPr marL="383540" indent="-383540"/>
            <a:r>
              <a:rPr lang="en-US"/>
              <a:t>Conclusion:</a:t>
            </a:r>
          </a:p>
          <a:p>
            <a:pPr marL="0" indent="0">
              <a:buNone/>
            </a:pPr>
            <a:r>
              <a:rPr lang="en-US" dirty="0">
                <a:ea typeface="+mn-lt"/>
                <a:cs typeface="+mn-lt"/>
              </a:rPr>
              <a:t>We use Bubble Sort for few elements, large values and Count Sort for a larger number of elements, with values &lt; 10 ^ 5, Moreover, for Count Sort, the maximum time is 4 ms (for 10^5 elements), 20 ms (for 10^6 </a:t>
            </a:r>
            <a:r>
              <a:rPr lang="en-US">
                <a:ea typeface="+mn-lt"/>
                <a:cs typeface="+mn-lt"/>
              </a:rPr>
              <a:t>elements).                               </a:t>
            </a:r>
            <a:endParaRPr lang="en-US"/>
          </a:p>
        </p:txBody>
      </p:sp>
      <p:sp>
        <p:nvSpPr>
          <p:cNvPr id="4" name="Text Placeholder 3">
            <a:extLst>
              <a:ext uri="{FF2B5EF4-FFF2-40B4-BE49-F238E27FC236}">
                <a16:creationId xmlns:a16="http://schemas.microsoft.com/office/drawing/2014/main" id="{06133D1F-9D98-4CB9-A3BA-210263137E0D}"/>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1939779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TF00001241</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Crop</vt:lpstr>
      <vt:lpstr>Sorting algorithms</vt:lpstr>
      <vt:lpstr>Bubble Sort</vt:lpstr>
      <vt:lpstr>Count Sort</vt:lpstr>
      <vt:lpstr>Merge Sort</vt:lpstr>
      <vt:lpstr>Quick Sort</vt:lpstr>
      <vt:lpstr>Quick Sort</vt:lpstr>
      <vt:lpstr>Radix Sort</vt:lpstr>
      <vt:lpstr>Sort (native)</vt:lpstr>
      <vt:lpstr>Comparasions</vt:lpstr>
      <vt:lpstr>Comparasions </vt:lpstr>
      <vt:lpstr>Comparasions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208</cp:revision>
  <dcterms:created xsi:type="dcterms:W3CDTF">2021-03-14T11:55:35Z</dcterms:created>
  <dcterms:modified xsi:type="dcterms:W3CDTF">2021-03-14T21:43:03Z</dcterms:modified>
</cp:coreProperties>
</file>