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59" r:id="rId3"/>
    <p:sldId id="274" r:id="rId4"/>
    <p:sldId id="287" r:id="rId5"/>
    <p:sldId id="288" r:id="rId6"/>
    <p:sldId id="286" r:id="rId7"/>
    <p:sldId id="289" r:id="rId8"/>
    <p:sldId id="290" r:id="rId9"/>
    <p:sldId id="291" r:id="rId10"/>
    <p:sldId id="292" r:id="rId11"/>
    <p:sldId id="299" r:id="rId12"/>
    <p:sldId id="293" r:id="rId13"/>
    <p:sldId id="295" r:id="rId14"/>
    <p:sldId id="296" r:id="rId15"/>
    <p:sldId id="297" r:id="rId16"/>
    <p:sldId id="298" r:id="rId17"/>
    <p:sldId id="300" r:id="rId18"/>
    <p:sldId id="261" r:id="rId19"/>
    <p:sldId id="262" r:id="rId20"/>
    <p:sldId id="263" r:id="rId21"/>
    <p:sldId id="264" r:id="rId22"/>
    <p:sldId id="265" r:id="rId23"/>
    <p:sldId id="266" r:id="rId24"/>
    <p:sldId id="285" r:id="rId25"/>
    <p:sldId id="28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3" r:id="rId34"/>
    <p:sldId id="282" r:id="rId35"/>
    <p:sldId id="267" r:id="rId36"/>
    <p:sldId id="268" r:id="rId37"/>
    <p:sldId id="270" r:id="rId38"/>
    <p:sldId id="269" r:id="rId39"/>
    <p:sldId id="271" r:id="rId40"/>
    <p:sldId id="272" r:id="rId41"/>
    <p:sldId id="273" r:id="rId42"/>
    <p:sldId id="260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86FFF-A1CF-49AF-A2C1-13F112C27D03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9D3FA-836E-4A1E-8AB1-05A1872BA2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D3FA-836E-4A1E-8AB1-05A1872BA27F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9D3FA-836E-4A1E-8AB1-05A1872BA27F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026618-AFAC-4A17-9DA1-30D017228556}" type="datetimeFigureOut">
              <a:rPr lang="zh-TW" altLang="en-US" smtClean="0"/>
              <a:pPr/>
              <a:t>2019/2/25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A79C55-B21A-4491-8BAA-F2B385FAF7F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73323"/>
            <a:ext cx="9144000" cy="338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編譯選項、除錯、</a:t>
            </a:r>
            <a:r>
              <a:rPr lang="zh-TW" altLang="en-US" dirty="0" smtClean="0"/>
              <a:t>逆向工程及在資訊安全中的應用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NLS - Native Language Security</a:t>
            </a:r>
          </a:p>
          <a:p>
            <a:r>
              <a:rPr lang="en-US" altLang="zh-TW" dirty="0" smtClean="0"/>
              <a:t>Next Generation and Low-Level Security Startup Program</a:t>
            </a:r>
          </a:p>
          <a:p>
            <a:r>
              <a:rPr lang="en-US" altLang="zh-TW" dirty="0" smtClean="0"/>
              <a:t>Speaker: </a:t>
            </a:r>
            <a:r>
              <a:rPr lang="zh-TW" altLang="en-US" dirty="0" smtClean="0"/>
              <a:t>黃廷宇</a:t>
            </a:r>
            <a:r>
              <a:rPr lang="en-US" altLang="zh-TW" dirty="0" smtClean="0"/>
              <a:t>(Edwin)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c</a:t>
            </a:r>
            <a:r>
              <a:rPr lang="en-US" altLang="zh-TW" dirty="0" err="1" smtClean="0"/>
              <a:t>allq</a:t>
            </a:r>
            <a:r>
              <a:rPr lang="en-US" altLang="zh-TW" dirty="0" smtClean="0"/>
              <a:t>: 64 bits call</a:t>
            </a:r>
          </a:p>
          <a:p>
            <a:pPr lvl="1"/>
            <a:r>
              <a:rPr lang="en-US" altLang="zh-TW" dirty="0" err="1" smtClean="0"/>
              <a:t>tempDEST</a:t>
            </a:r>
            <a:r>
              <a:rPr lang="en-US" altLang="zh-TW" dirty="0" smtClean="0"/>
              <a:t> ← </a:t>
            </a:r>
            <a:r>
              <a:rPr lang="en-US" altLang="zh-TW" dirty="0" err="1" smtClean="0"/>
              <a:t>SignExtend</a:t>
            </a:r>
            <a:r>
              <a:rPr lang="en-US" altLang="zh-TW" dirty="0" smtClean="0"/>
              <a:t>(DEST);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tempRIP</a:t>
            </a:r>
            <a:r>
              <a:rPr lang="en-US" altLang="zh-TW" dirty="0" smtClean="0"/>
              <a:t> </a:t>
            </a:r>
            <a:r>
              <a:rPr lang="en-US" altLang="zh-TW" dirty="0" smtClean="0"/>
              <a:t>← RIP + </a:t>
            </a:r>
            <a:r>
              <a:rPr lang="en-US" altLang="zh-TW" dirty="0" err="1" smtClean="0"/>
              <a:t>tempDEST</a:t>
            </a:r>
            <a:r>
              <a:rPr lang="en-US" altLang="zh-TW" dirty="0" smtClean="0"/>
              <a:t>;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IF </a:t>
            </a:r>
            <a:r>
              <a:rPr lang="en-US" altLang="zh-TW" dirty="0" smtClean="0">
                <a:solidFill>
                  <a:srgbClr val="FF0000"/>
                </a:solidFill>
              </a:rPr>
              <a:t>stack not large enough for a 8-byte return address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THEN </a:t>
            </a:r>
            <a:r>
              <a:rPr lang="en-US" altLang="zh-TW" dirty="0" smtClean="0">
                <a:solidFill>
                  <a:srgbClr val="FF0000"/>
                </a:solidFill>
              </a:rPr>
              <a:t>#SS(0);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FI</a:t>
            </a:r>
            <a:r>
              <a:rPr lang="en-US" altLang="zh-TW" dirty="0" smtClean="0">
                <a:solidFill>
                  <a:srgbClr val="FF0000"/>
                </a:solidFill>
              </a:rPr>
              <a:t>;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/>
              <a:t>Push(RIP</a:t>
            </a:r>
            <a:r>
              <a:rPr lang="en-US" altLang="zh-TW" b="1" dirty="0" smtClean="0"/>
              <a:t>); </a:t>
            </a:r>
            <a:endParaRPr lang="en-US" altLang="zh-TW" b="1" dirty="0" smtClean="0"/>
          </a:p>
          <a:p>
            <a:pPr lvl="1"/>
            <a:r>
              <a:rPr lang="en-US" altLang="zh-TW" b="1" dirty="0" smtClean="0"/>
              <a:t>RIP </a:t>
            </a:r>
            <a:r>
              <a:rPr lang="en-US" altLang="zh-TW" b="1" dirty="0" smtClean="0"/>
              <a:t>← </a:t>
            </a:r>
            <a:r>
              <a:rPr lang="en-US" altLang="zh-TW" b="1" dirty="0" err="1" smtClean="0"/>
              <a:t>tempRIP</a:t>
            </a:r>
            <a:r>
              <a:rPr lang="en-US" altLang="zh-TW" b="1" dirty="0" smtClean="0"/>
              <a:t>;</a:t>
            </a:r>
            <a:endParaRPr lang="zh-TW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71600" y="5589240"/>
          <a:ext cx="47882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218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p</a:t>
            </a:r>
            <a:r>
              <a:rPr lang="en-US" altLang="zh-TW" dirty="0" err="1" smtClean="0"/>
              <a:t>ushq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RSP ← RSP – </a:t>
            </a:r>
            <a:r>
              <a:rPr lang="en-US" altLang="zh-TW" dirty="0" smtClean="0"/>
              <a:t>8</a:t>
            </a:r>
          </a:p>
          <a:p>
            <a:pPr lvl="1"/>
            <a:r>
              <a:rPr lang="en-US" altLang="zh-TW" dirty="0" smtClean="0"/>
              <a:t>Memory[SS:RSP</a:t>
            </a:r>
            <a:r>
              <a:rPr lang="en-US" altLang="zh-TW" dirty="0" smtClean="0"/>
              <a:t>] ← </a:t>
            </a:r>
            <a:r>
              <a:rPr lang="en-US" altLang="zh-TW" dirty="0" smtClean="0"/>
              <a:t>SRC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8" y="3573016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91880" y="3645024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RSP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44208" y="3645024"/>
          <a:ext cx="2453854" cy="21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30"/>
                <a:gridCol w="1502624"/>
              </a:tblGrid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pointer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RSP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[DATA]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[TOP DATA]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42292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New stack: empty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 variable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9200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891376"/>
            <a:ext cx="4211960" cy="413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83829"/>
            <a:ext cx="4932040" cy="197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4898944" y="1971496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45024"/>
            <a:ext cx="4932040" cy="124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331640" y="4509120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763688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Old stack top = old RSP = RSP+4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98944" y="3555672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-19456" y="5445224"/>
            <a:ext cx="4087400" cy="1868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460432" y="63813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1891" y="992568"/>
            <a:ext cx="4212109" cy="403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48400"/>
            <a:ext cx="4932039" cy="111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err="1" smtClean="0"/>
              <a:t>Eax</a:t>
            </a:r>
            <a:r>
              <a:rPr lang="en-US" altLang="zh-TW" dirty="0" smtClean="0"/>
              <a:t>=0, before call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5016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32040" y="2000680"/>
            <a:ext cx="4176464" cy="432048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509120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763688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Old stack top = old RSP = RSP+4</a:t>
            </a:r>
            <a:endParaRPr lang="zh-TW" altLang="en-US" dirty="0">
              <a:solidFill>
                <a:srgbClr val="FFC000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12976"/>
            <a:ext cx="4065188" cy="54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4932040" y="1136584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79512" y="5517232"/>
            <a:ext cx="4320480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0032" y="3555672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-9728" y="3501008"/>
            <a:ext cx="4005664" cy="23939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460432" y="638132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162" y="1060456"/>
            <a:ext cx="4215838" cy="395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15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20896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Old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RIP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13372" y="2054928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493880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472514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Old stack top = old RSP = RSP+4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141952"/>
            <a:ext cx="432048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2996952"/>
            <a:ext cx="3862553" cy="74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3347864" y="4312528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eip</a:t>
            </a:r>
            <a:r>
              <a:rPr lang="en-US" altLang="zh-TW" dirty="0" smtClean="0">
                <a:solidFill>
                  <a:srgbClr val="FF0000"/>
                </a:solidFill>
              </a:rPr>
              <a:t> is pushed: after called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580736"/>
            <a:ext cx="367240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-9728" y="3240256"/>
            <a:ext cx="3789640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60432" y="615601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&lt;-ESP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2813" y="1087840"/>
            <a:ext cx="4231187" cy="39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20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4932039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5048279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Calling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</a:rPr>
                        <a:t> convention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Old RBP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13372" y="2097960"/>
            <a:ext cx="4176464" cy="43204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365104"/>
            <a:ext cx="158417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31640" y="465313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Push old RBP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297600"/>
            <a:ext cx="432048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347864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eip</a:t>
            </a:r>
            <a:r>
              <a:rPr lang="en-US" altLang="zh-TW" dirty="0" smtClean="0">
                <a:solidFill>
                  <a:srgbClr val="FFC000"/>
                </a:solidFill>
              </a:rPr>
              <a:t> is pushed: after called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627576"/>
            <a:ext cx="3816424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068960"/>
            <a:ext cx="3474495" cy="64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-9728" y="3279168"/>
            <a:ext cx="3429600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60432" y="58052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60432" y="65880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&lt;-EBP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1" y="1111208"/>
            <a:ext cx="4211960" cy="393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17032"/>
            <a:ext cx="4932040" cy="117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869160"/>
            <a:ext cx="4937116" cy="19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5004048" cy="5373216"/>
          </a:xfrm>
        </p:spPr>
        <p:txBody>
          <a:bodyPr/>
          <a:lstStyle/>
          <a:p>
            <a:r>
              <a:rPr lang="en-US" altLang="zh-TW" dirty="0" smtClean="0"/>
              <a:t>Dynamic analysis of </a:t>
            </a:r>
            <a:r>
              <a:rPr lang="en-US" altLang="zh-TW" dirty="0" err="1" smtClean="0"/>
              <a:t>callq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觀察堆疊、</a:t>
            </a:r>
            <a:r>
              <a:rPr lang="en-US" altLang="zh-TW" dirty="0" smtClean="0"/>
              <a:t>RIP</a:t>
            </a:r>
          </a:p>
          <a:p>
            <a:pPr lvl="2"/>
            <a:r>
              <a:rPr lang="en-US" altLang="zh-TW" dirty="0" smtClean="0"/>
              <a:t>Called function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13372" y="2119320"/>
            <a:ext cx="4176464" cy="362048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331640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331640" y="465313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Push old RBP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5384848"/>
            <a:ext cx="4427984" cy="2260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347864" y="4365104"/>
            <a:ext cx="1584176" cy="216024"/>
          </a:xfrm>
          <a:prstGeom prst="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458112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C000"/>
                </a:solidFill>
              </a:rPr>
              <a:t>eip</a:t>
            </a:r>
            <a:r>
              <a:rPr lang="en-US" altLang="zh-TW" dirty="0" smtClean="0">
                <a:solidFill>
                  <a:srgbClr val="FFC000"/>
                </a:solidFill>
              </a:rPr>
              <a:t> is pushed: after called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60032" y="3608120"/>
            <a:ext cx="3816424" cy="2316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996952"/>
            <a:ext cx="4211326" cy="73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0" y="3212976"/>
            <a:ext cx="3923928" cy="245208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932040" y="5048279"/>
          <a:ext cx="4211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939"/>
                <a:gridCol w="2044021"/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X64 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stack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 rowSpan="2"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Calling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</a:rPr>
                        <a:t> convention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Old RBP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Old</a:t>
                      </a:r>
                      <a:r>
                        <a:rPr lang="en-US" altLang="zh-TW" baseline="0" dirty="0" smtClean="0"/>
                        <a:t> RIP</a:t>
                      </a:r>
                      <a:endParaRPr lang="zh-TW" alt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8460432" y="57239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&lt;-ESP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60432" y="593998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&lt;-EBP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Make It’s </a:t>
            </a:r>
            <a:r>
              <a:rPr lang="en-US" altLang="zh-TW" dirty="0" err="1" smtClean="0"/>
              <a:t>execuable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function reverse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(“Hello, World!!\n”);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我是誰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基礎概念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ASM IN 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Linux APIs</a:t>
            </a:r>
          </a:p>
          <a:p>
            <a:pPr lvl="1"/>
            <a:r>
              <a:rPr lang="en-US" altLang="zh-TW" dirty="0" smtClean="0"/>
              <a:t>IA-32</a:t>
            </a:r>
            <a:endParaRPr lang="en-US" altLang="zh-TW" dirty="0" smtClean="0"/>
          </a:p>
          <a:p>
            <a:r>
              <a:rPr lang="zh-TW" altLang="en-US" dirty="0" smtClean="0"/>
              <a:t>再談第一支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載</a:t>
            </a:r>
            <a:r>
              <a:rPr lang="zh-TW" altLang="en-US" dirty="0" smtClean="0"/>
              <a:t>入器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 執行檔檔頭到進入點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ELF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r>
              <a:rPr lang="zh-TW" altLang="en-US" dirty="0" smtClean="0"/>
              <a:t>編譯器選項</a:t>
            </a:r>
            <a:endParaRPr lang="en-US" altLang="zh-TW" dirty="0" smtClean="0"/>
          </a:p>
          <a:p>
            <a:r>
              <a:rPr lang="zh-TW" altLang="en-US" dirty="0" smtClean="0"/>
              <a:t>動態分析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除錯</a:t>
            </a:r>
            <a:r>
              <a:rPr lang="en-US" altLang="zh-TW" dirty="0" smtClean="0"/>
              <a:t>(Debugging)</a:t>
            </a:r>
          </a:p>
          <a:p>
            <a:pPr lvl="1"/>
            <a:r>
              <a:rPr lang="zh-TW" altLang="en-US" dirty="0" smtClean="0"/>
              <a:t>儀</a:t>
            </a:r>
            <a:r>
              <a:rPr lang="zh-TW" altLang="en-US" dirty="0" smtClean="0"/>
              <a:t>控</a:t>
            </a:r>
            <a:r>
              <a:rPr lang="en-US" altLang="zh-TW" dirty="0" smtClean="0"/>
              <a:t>(</a:t>
            </a:r>
            <a:r>
              <a:rPr lang="en-US" altLang="zh-TW" dirty="0" smtClean="0"/>
              <a:t>Binary Instrumentation)</a:t>
            </a:r>
          </a:p>
          <a:p>
            <a:pPr lvl="1"/>
            <a:r>
              <a:rPr lang="zh-TW" altLang="en-US" dirty="0" smtClean="0"/>
              <a:t>模擬</a:t>
            </a:r>
            <a:r>
              <a:rPr lang="en-US" altLang="zh-TW" dirty="0" smtClean="0"/>
              <a:t>(emulation)</a:t>
            </a:r>
            <a:endParaRPr lang="en-US" altLang="zh-TW" dirty="0" smtClean="0"/>
          </a:p>
          <a:p>
            <a:r>
              <a:rPr lang="zh-TW" altLang="en-US" dirty="0" smtClean="0"/>
              <a:t>靜</a:t>
            </a:r>
            <a:r>
              <a:rPr lang="zh-TW" altLang="en-US" dirty="0" smtClean="0"/>
              <a:t>態分析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符號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(Symbolic Execution)</a:t>
            </a:r>
          </a:p>
          <a:p>
            <a:pPr lvl="1"/>
            <a:r>
              <a:rPr lang="zh-TW" altLang="en-US" dirty="0" smtClean="0"/>
              <a:t>反組</a:t>
            </a:r>
            <a:r>
              <a:rPr lang="zh-TW" altLang="en-US" dirty="0" smtClean="0"/>
              <a:t>譯</a:t>
            </a:r>
            <a:r>
              <a:rPr lang="en-US" altLang="zh-TW" dirty="0" smtClean="0"/>
              <a:t>(Disassembly)</a:t>
            </a:r>
          </a:p>
          <a:p>
            <a:pPr lvl="1"/>
            <a:r>
              <a:rPr lang="zh-TW" altLang="en-US" dirty="0" smtClean="0"/>
              <a:t>逆向</a:t>
            </a:r>
            <a:r>
              <a:rPr lang="zh-TW" altLang="en-US" dirty="0" smtClean="0"/>
              <a:t>工程</a:t>
            </a:r>
            <a:r>
              <a:rPr lang="en-US" altLang="zh-TW" dirty="0" smtClean="0"/>
              <a:t>(Reverse Engineering)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21-7B86-4553-8DA8-FFD0BB46111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>
              <a:buNone/>
            </a:pPr>
            <a:r>
              <a:rPr lang="en-US" altLang="zh-TW" dirty="0" smtClean="0"/>
              <a:t>    char* string = “Hello, World!!\n”;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err="1" smtClean="0"/>
              <a:t>printf</a:t>
            </a:r>
            <a:r>
              <a:rPr lang="en-US" altLang="zh-TW" dirty="0" smtClean="0"/>
              <a:t>(string);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r>
              <a:rPr lang="en-US" altLang="zh-TW" dirty="0" smtClean="0"/>
              <a:t> compare to ASM</a:t>
            </a:r>
          </a:p>
          <a:p>
            <a:pPr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argc</a:t>
            </a:r>
            <a:r>
              <a:rPr lang="en-US" altLang="zh-TW" dirty="0" smtClean="0"/>
              <a:t>, char*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[]){</a:t>
            </a:r>
          </a:p>
          <a:p>
            <a:pPr>
              <a:buNone/>
            </a:pPr>
            <a:r>
              <a:rPr lang="en-US" altLang="zh-TW" dirty="0" smtClean="0"/>
              <a:t>    char* string = “Hello, World!!”;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puts(string);</a:t>
            </a:r>
          </a:p>
          <a:p>
            <a:pPr lvl="1">
              <a:buNone/>
            </a:pPr>
            <a:r>
              <a:rPr lang="en-US" altLang="zh-TW" dirty="0" smtClean="0"/>
              <a:t>return 0;</a:t>
            </a:r>
          </a:p>
          <a:p>
            <a:pPr>
              <a:buNone/>
            </a:pPr>
            <a:r>
              <a:rPr lang="en-US" altLang="zh-TW" dirty="0" smtClean="0"/>
              <a:t>}</a:t>
            </a:r>
          </a:p>
          <a:p>
            <a:pPr>
              <a:buNone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main(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argc</a:t>
            </a:r>
            <a:r>
              <a:rPr lang="en-US" altLang="zh-TW" sz="2000" dirty="0" smtClean="0"/>
              <a:t>, char* </a:t>
            </a:r>
            <a:r>
              <a:rPr lang="en-US" altLang="zh-TW" sz="2000" dirty="0" err="1" smtClean="0"/>
              <a:t>argv</a:t>
            </a:r>
            <a:r>
              <a:rPr lang="en-US" altLang="zh-TW" sz="2000" dirty="0" smtClean="0"/>
              <a:t>[]){</a:t>
            </a:r>
          </a:p>
          <a:p>
            <a:pPr>
              <a:buNone/>
            </a:pPr>
            <a:r>
              <a:rPr lang="en-US" altLang="zh-TW" sz="2000" dirty="0" smtClean="0"/>
              <a:t>   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char* string = “Hello, World!!”;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puts(string);</a:t>
            </a:r>
          </a:p>
          <a:p>
            <a:pPr lvl="1">
              <a:buNone/>
            </a:pPr>
            <a:r>
              <a:rPr lang="en-US" altLang="zh-TW" sz="2000" dirty="0" smtClean="0"/>
              <a:t>return 0;</a:t>
            </a:r>
          </a:p>
          <a:p>
            <a:pPr>
              <a:buNone/>
            </a:pPr>
            <a:r>
              <a:rPr lang="en-US" altLang="zh-TW" sz="2000" dirty="0" smtClean="0"/>
              <a:t>}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488668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Gcc</a:t>
            </a:r>
            <a:r>
              <a:rPr lang="en-US" altLang="zh-TW" dirty="0" smtClean="0"/>
              <a:t> option: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FirstProg.c</a:t>
            </a:r>
            <a:r>
              <a:rPr lang="en-US" altLang="zh-TW" dirty="0" smtClean="0"/>
              <a:t> -o </a:t>
            </a:r>
            <a:r>
              <a:rPr lang="en-US" altLang="zh-TW" dirty="0" err="1" smtClean="0"/>
              <a:t>FirstProg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9952" y="1484784"/>
          <a:ext cx="5004048" cy="537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59"/>
                <a:gridCol w="1563765"/>
                <a:gridCol w="2502024"/>
              </a:tblGrid>
              <a:tr h="29851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位址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位元組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組合語言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push   </a:t>
                      </a:r>
                      <a:r>
                        <a:rPr lang="en-US" altLang="zh-TW" sz="1200" dirty="0" err="1" smtClean="0"/>
                        <a:t>rbp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48 89 e5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</a:t>
                      </a:r>
                      <a:r>
                        <a:rPr lang="en-US" altLang="zh-TW" sz="1200" dirty="0" err="1" smtClean="0"/>
                        <a:t>rbp,rsp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48 83 </a:t>
                      </a:r>
                      <a:r>
                        <a:rPr lang="en-US" altLang="zh-TW" sz="1200" dirty="0" err="1" smtClean="0"/>
                        <a:t>ec</a:t>
                      </a:r>
                      <a:r>
                        <a:rPr lang="en-US" altLang="zh-TW" sz="1200" dirty="0" smtClean="0"/>
                        <a:t> 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sub    rsp,0x10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89 7d </a:t>
                      </a:r>
                      <a:r>
                        <a:rPr lang="en-US" altLang="zh-TW" sz="1200" dirty="0" err="1" smtClean="0"/>
                        <a:t>fc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DWORD PTR [rbp-0x4],</a:t>
                      </a:r>
                      <a:r>
                        <a:rPr lang="en-US" altLang="zh-TW" sz="1200" dirty="0" err="1" smtClean="0"/>
                        <a:t>edi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89 75 f0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QWORD PTR [rbp-0x10],</a:t>
                      </a:r>
                      <a:r>
                        <a:rPr lang="en-US" altLang="zh-TW" sz="1200" dirty="0" err="1" smtClean="0"/>
                        <a:t>rsi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c1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e8 b7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ad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a3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b8 00 00 00 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en-US" altLang="zh-TW" sz="1200" dirty="0" err="1" smtClean="0"/>
                        <a:t>eax</a:t>
                      </a:r>
                      <a:r>
                        <a:rPr lang="en-US" altLang="zh-TW" sz="1200" dirty="0" smtClean="0"/>
                        <a:t>, 0x0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leave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C3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ret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再談第一支程式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‘main’ C </a:t>
            </a:r>
            <a:r>
              <a:rPr lang="en-US" altLang="zh-TW" dirty="0" err="1" smtClean="0"/>
              <a:t>pseudocode</a:t>
            </a:r>
            <a:endParaRPr lang="en-US" altLang="zh-TW" dirty="0" smtClean="0"/>
          </a:p>
          <a:p>
            <a:pPr>
              <a:buNone/>
            </a:pPr>
            <a:r>
              <a:rPr lang="en-US" altLang="zh-TW" sz="1800" b="1" dirty="0" err="1" smtClean="0"/>
              <a:t>int</a:t>
            </a:r>
            <a:r>
              <a:rPr lang="en-US" altLang="zh-TW" sz="1800" b="1" dirty="0" smtClean="0"/>
              <a:t> main(</a:t>
            </a:r>
            <a:r>
              <a:rPr lang="en-US" altLang="zh-TW" sz="1800" b="1" dirty="0" err="1" smtClean="0"/>
              <a:t>int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argc</a:t>
            </a:r>
            <a:r>
              <a:rPr lang="en-US" altLang="zh-TW" sz="1800" b="1" dirty="0" smtClean="0"/>
              <a:t>, char* </a:t>
            </a:r>
            <a:r>
              <a:rPr lang="en-US" altLang="zh-TW" sz="1800" b="1" dirty="0" err="1" smtClean="0"/>
              <a:t>argv</a:t>
            </a:r>
            <a:r>
              <a:rPr lang="en-US" altLang="zh-TW" sz="1800" b="1" dirty="0" smtClean="0"/>
              <a:t>[]){</a:t>
            </a:r>
          </a:p>
          <a:p>
            <a:pPr>
              <a:buNone/>
            </a:pPr>
            <a:r>
              <a:rPr lang="en-US" altLang="zh-TW" sz="1800" dirty="0" smtClean="0"/>
              <a:t>push </a:t>
            </a:r>
            <a:r>
              <a:rPr lang="en-US" altLang="zh-TW" sz="1800" dirty="0" err="1" smtClean="0"/>
              <a:t>rbp</a:t>
            </a: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rbp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rsp</a:t>
            </a:r>
            <a:endParaRPr lang="en-US" altLang="zh-TW" sz="1800" b="1" dirty="0" smtClean="0"/>
          </a:p>
          <a:p>
            <a:pPr>
              <a:buNone/>
            </a:pPr>
            <a:r>
              <a:rPr lang="en-US" altLang="zh-TW" sz="1800" b="1" dirty="0" smtClean="0"/>
              <a:t>    </a:t>
            </a:r>
            <a:r>
              <a:rPr lang="zh-TW" altLang="en-US" sz="1800" b="1" dirty="0" smtClean="0"/>
              <a:t>     </a:t>
            </a:r>
            <a:r>
              <a:rPr lang="en-US" altLang="zh-TW" sz="1800" b="1" dirty="0" smtClean="0"/>
              <a:t>char* string = “Hello, World!!”;</a:t>
            </a:r>
          </a:p>
          <a:p>
            <a:pPr lvl="1">
              <a:buNone/>
            </a:pPr>
            <a:r>
              <a:rPr lang="en-US" altLang="zh-TW" sz="1800" dirty="0" smtClean="0"/>
              <a:t>sub rsp,0x10</a:t>
            </a:r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DWORD PTR [rbp-0x4],</a:t>
            </a:r>
            <a:r>
              <a:rPr lang="en-US" altLang="zh-TW" sz="1800" dirty="0" err="1" smtClean="0"/>
              <a:t>edi</a:t>
            </a:r>
            <a:endParaRPr lang="zh-TW" altLang="en-US" sz="1800" dirty="0" smtClean="0"/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QWORD PTR [rbp-0x10],</a:t>
            </a:r>
            <a:r>
              <a:rPr lang="en-US" altLang="zh-TW" sz="1800" dirty="0" err="1" smtClean="0"/>
              <a:t>rsi</a:t>
            </a:r>
            <a:endParaRPr lang="en-US" altLang="zh-TW" sz="1800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puts(string);</a:t>
            </a:r>
          </a:p>
          <a:p>
            <a:pPr lvl="1" fontAlgn="t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   edi,0x4005f4</a:t>
            </a:r>
            <a:endParaRPr lang="zh-TW" altLang="zh-TW" sz="1800" dirty="0" smtClean="0"/>
          </a:p>
          <a:p>
            <a:pPr lvl="1" fontAlgn="t">
              <a:buNone/>
            </a:pPr>
            <a:r>
              <a:rPr lang="en-US" altLang="zh-TW" sz="1800" dirty="0" smtClean="0"/>
              <a:t>call   400400 &lt;</a:t>
            </a:r>
            <a:r>
              <a:rPr lang="en-US" altLang="zh-TW" sz="1800" dirty="0" err="1" smtClean="0"/>
              <a:t>puts@plt</a:t>
            </a:r>
            <a:r>
              <a:rPr lang="en-US" altLang="zh-TW" sz="1800" dirty="0" smtClean="0"/>
              <a:t>&gt;</a:t>
            </a:r>
            <a:endParaRPr lang="en-US" altLang="zh-TW" sz="1800" b="1" dirty="0" smtClean="0"/>
          </a:p>
          <a:p>
            <a:pPr lvl="1">
              <a:buNone/>
            </a:pPr>
            <a:r>
              <a:rPr lang="en-US" altLang="zh-TW" sz="1800" b="1" dirty="0" smtClean="0"/>
              <a:t>return 0;</a:t>
            </a:r>
          </a:p>
          <a:p>
            <a:pPr lvl="1">
              <a:buNone/>
            </a:pPr>
            <a:r>
              <a:rPr lang="en-US" altLang="zh-TW" sz="1800" dirty="0" err="1" smtClean="0"/>
              <a:t>mov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eax</a:t>
            </a:r>
            <a:r>
              <a:rPr lang="en-US" altLang="zh-TW" sz="1800" dirty="0" smtClean="0"/>
              <a:t>, 0x0</a:t>
            </a:r>
            <a:endParaRPr lang="en-US" altLang="zh-TW" sz="1800" b="1" dirty="0" smtClean="0"/>
          </a:p>
          <a:p>
            <a:pPr>
              <a:buNone/>
            </a:pPr>
            <a:r>
              <a:rPr lang="en-US" altLang="zh-TW" sz="1800" b="1" dirty="0" smtClean="0"/>
              <a:t>}</a:t>
            </a:r>
          </a:p>
          <a:p>
            <a:pPr>
              <a:buNone/>
            </a:pPr>
            <a:r>
              <a:rPr lang="en-US" altLang="zh-TW" sz="1800" dirty="0" smtClean="0"/>
              <a:t>leave</a:t>
            </a:r>
          </a:p>
          <a:p>
            <a:pPr>
              <a:buNone/>
            </a:pPr>
            <a:r>
              <a:rPr lang="en-US" altLang="zh-TW" sz="1800" dirty="0" smtClean="0"/>
              <a:t>ret</a:t>
            </a:r>
            <a:endParaRPr lang="en-US" altLang="zh-TW" sz="1800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259988" y="0"/>
            <a:ext cx="38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Gcc</a:t>
            </a:r>
            <a:r>
              <a:rPr lang="en-US" altLang="zh-TW" dirty="0" smtClean="0">
                <a:solidFill>
                  <a:schemeClr val="bg1"/>
                </a:solidFill>
              </a:rPr>
              <a:t> option: </a:t>
            </a:r>
            <a:r>
              <a:rPr lang="en-US" altLang="zh-TW" dirty="0" err="1" smtClean="0">
                <a:solidFill>
                  <a:schemeClr val="bg1"/>
                </a:solidFill>
              </a:rPr>
              <a:t>gcc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FirstProg.c</a:t>
            </a:r>
            <a:r>
              <a:rPr lang="en-US" altLang="zh-TW" dirty="0" smtClean="0">
                <a:solidFill>
                  <a:schemeClr val="bg1"/>
                </a:solidFill>
              </a:rPr>
              <a:t> -o </a:t>
            </a:r>
            <a:r>
              <a:rPr lang="en-US" altLang="zh-TW" dirty="0" err="1" smtClean="0">
                <a:solidFill>
                  <a:schemeClr val="bg1"/>
                </a:solidFill>
              </a:rPr>
              <a:t>FirstProg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9952" y="1484784"/>
          <a:ext cx="5004048" cy="5373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59"/>
                <a:gridCol w="1563765"/>
                <a:gridCol w="2502024"/>
              </a:tblGrid>
              <a:tr h="298512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位址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位元組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組合語言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55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push   </a:t>
                      </a:r>
                      <a:r>
                        <a:rPr lang="en-US" altLang="zh-TW" sz="1200" dirty="0" err="1" smtClean="0"/>
                        <a:t>rbp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48 89 e5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</a:t>
                      </a:r>
                      <a:r>
                        <a:rPr lang="en-US" altLang="zh-TW" sz="1200" dirty="0" err="1" smtClean="0"/>
                        <a:t>rbp,rsp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48 83 </a:t>
                      </a:r>
                      <a:r>
                        <a:rPr lang="en-US" altLang="zh-TW" sz="1200" dirty="0" err="1" smtClean="0"/>
                        <a:t>ec</a:t>
                      </a:r>
                      <a:r>
                        <a:rPr lang="en-US" altLang="zh-TW" sz="1200" dirty="0" smtClean="0"/>
                        <a:t> 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sub    rsp,0x10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0x40052e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89 7d </a:t>
                      </a:r>
                      <a:r>
                        <a:rPr lang="en-US" altLang="zh-TW" sz="1200" dirty="0" err="1" smtClean="0"/>
                        <a:t>fc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DWORD PTR [rbp-0x4],</a:t>
                      </a:r>
                      <a:r>
                        <a:rPr lang="en-US" altLang="zh-TW" sz="1200" dirty="0" err="1" smtClean="0"/>
                        <a:t>edi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48 89 75 f0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QWORD PTR [rbp-0x10],</a:t>
                      </a:r>
                      <a:r>
                        <a:rPr lang="en-US" altLang="zh-TW" sz="1200" dirty="0" err="1" smtClean="0"/>
                        <a:t>rsi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c1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0x40053f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e8 b7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0x40054e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ad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bf f4 05 40 00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   edi,0x4005f4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e8 a3 </a:t>
                      </a:r>
                      <a:r>
                        <a:rPr lang="en-US" altLang="zh-TW" sz="1200" dirty="0" err="1" smtClean="0"/>
                        <a:t>fe</a:t>
                      </a:r>
                      <a:r>
                        <a:rPr lang="en-US" altLang="zh-TW" sz="1200" dirty="0" smtClean="0"/>
                        <a:t> ff </a:t>
                      </a:r>
                      <a:r>
                        <a:rPr lang="en-US" altLang="zh-TW" sz="1200" dirty="0" err="1" smtClean="0"/>
                        <a:t>ff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call   400400 &lt;</a:t>
                      </a:r>
                      <a:r>
                        <a:rPr lang="en-US" altLang="zh-TW" sz="1200" dirty="0" err="1" smtClean="0"/>
                        <a:t>puts@plt</a:t>
                      </a:r>
                      <a:r>
                        <a:rPr lang="en-US" altLang="zh-TW" sz="1200" dirty="0" smtClean="0"/>
                        <a:t>&gt;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0x40055d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b8 00 00 00 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err="1" smtClean="0"/>
                        <a:t>mov</a:t>
                      </a:r>
                      <a:r>
                        <a:rPr lang="en-US" altLang="zh-TW" sz="1200" dirty="0" smtClean="0"/>
                        <a:t> </a:t>
                      </a:r>
                      <a:r>
                        <a:rPr lang="en-US" altLang="zh-TW" sz="1200" dirty="0" err="1" smtClean="0"/>
                        <a:t>eax</a:t>
                      </a:r>
                      <a:r>
                        <a:rPr lang="en-US" altLang="zh-TW" sz="1200" dirty="0" smtClean="0"/>
                        <a:t>, 0x0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leave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C3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ret</a:t>
                      </a:r>
                      <a:endParaRPr lang="zh-TW" altLang="en-US" sz="1200" dirty="0"/>
                    </a:p>
                  </a:txBody>
                  <a:tcPr/>
                </a:tc>
              </a:tr>
              <a:tr h="298512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0x400564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 using ASM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IA-32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General Purpose Registers</a:t>
            </a:r>
          </a:p>
          <a:p>
            <a:pPr lvl="1"/>
            <a:r>
              <a:rPr lang="en-US" altLang="zh-TW" dirty="0" smtClean="0"/>
              <a:t>EAX</a:t>
            </a:r>
          </a:p>
          <a:p>
            <a:pPr lvl="1"/>
            <a:r>
              <a:rPr lang="en-US" altLang="zh-TW" dirty="0" smtClean="0"/>
              <a:t>EBX</a:t>
            </a:r>
          </a:p>
          <a:p>
            <a:pPr lvl="1"/>
            <a:r>
              <a:rPr lang="en-US" altLang="zh-TW" dirty="0" smtClean="0"/>
              <a:t>ECX</a:t>
            </a:r>
          </a:p>
          <a:p>
            <a:pPr lvl="1"/>
            <a:r>
              <a:rPr lang="en-US" altLang="zh-TW" dirty="0" smtClean="0"/>
              <a:t>EDX</a:t>
            </a:r>
          </a:p>
          <a:p>
            <a:pPr lvl="1"/>
            <a:r>
              <a:rPr lang="en-US" altLang="zh-TW" dirty="0" smtClean="0"/>
              <a:t>ESI</a:t>
            </a:r>
          </a:p>
          <a:p>
            <a:pPr lvl="1"/>
            <a:r>
              <a:rPr lang="en-US" altLang="zh-TW" dirty="0" smtClean="0"/>
              <a:t>EDI</a:t>
            </a:r>
          </a:p>
          <a:p>
            <a:pPr lvl="1"/>
            <a:r>
              <a:rPr lang="en-US" altLang="zh-TW" dirty="0" smtClean="0"/>
              <a:t>EBP</a:t>
            </a:r>
          </a:p>
          <a:p>
            <a:pPr lvl="1"/>
            <a:r>
              <a:rPr lang="en-US" altLang="zh-TW" dirty="0" smtClean="0"/>
              <a:t>ESP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hexdump</a:t>
            </a:r>
            <a:r>
              <a:rPr lang="en-US" altLang="zh-TW" sz="2400" dirty="0" smtClean="0"/>
              <a:t> executable</a:t>
            </a:r>
          </a:p>
          <a:p>
            <a:pPr lvl="1"/>
            <a:r>
              <a:rPr lang="zh-TW" altLang="en-US" sz="1800" dirty="0" smtClean="0"/>
              <a:t>從</a:t>
            </a:r>
            <a:r>
              <a:rPr lang="en-US" altLang="zh-TW" sz="1800" dirty="0" smtClean="0"/>
              <a:t>PE</a:t>
            </a:r>
            <a:r>
              <a:rPr lang="zh-TW" altLang="en-US" sz="1800" dirty="0" smtClean="0"/>
              <a:t>檔頭我們知道執行檔的標頭為</a:t>
            </a:r>
            <a:r>
              <a:rPr lang="en-US" altLang="zh-TW" sz="1800" dirty="0" smtClean="0"/>
              <a:t>0x5A4D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(“MZ”)</a:t>
            </a:r>
            <a:endParaRPr lang="zh-TW" altLang="en-US" sz="1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 l="12897" r="16639"/>
          <a:stretch>
            <a:fillRect/>
          </a:stretch>
        </p:blipFill>
        <p:spPr bwMode="auto">
          <a:xfrm>
            <a:off x="0" y="2420888"/>
            <a:ext cx="5508104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26622" y="6550223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參考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https</a:t>
            </a:r>
            <a:r>
              <a:rPr lang="en-US" altLang="zh-TW" sz="1400" dirty="0" smtClean="0"/>
              <a:t>://upload.wikimedia.org/wikipedia/commons/1/1b/Portable_Executable_32_bit_Structure_in_SVG_fixed.svg</a:t>
            </a:r>
            <a:endParaRPr lang="zh-TW" altLang="en-US" sz="1400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797252"/>
            <a:ext cx="7994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8196" y="2276872"/>
            <a:ext cx="3615804" cy="34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向右箭號 10"/>
          <p:cNvSpPr/>
          <p:nvPr/>
        </p:nvSpPr>
        <p:spPr>
          <a:xfrm rot="5400000">
            <a:off x="7380312" y="5517232"/>
            <a:ext cx="360040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364088" y="3068960"/>
            <a:ext cx="360040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0" y="3140968"/>
            <a:ext cx="1512168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Check PE executable: </a:t>
            </a:r>
            <a:r>
              <a:rPr lang="en-US" altLang="zh-TW" dirty="0" err="1" smtClean="0"/>
              <a:t>IsPEExecutableSignature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11602"/>
            <a:ext cx="9144000" cy="474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3350" y="6362700"/>
            <a:ext cx="6470650" cy="4953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Locate PE header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2897" r="16639"/>
          <a:stretch>
            <a:fillRect/>
          </a:stretch>
        </p:blipFill>
        <p:spPr bwMode="auto">
          <a:xfrm>
            <a:off x="0" y="2060848"/>
            <a:ext cx="5508104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699792" y="3140968"/>
            <a:ext cx="2808312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 l="4273" r="5204"/>
          <a:stretch>
            <a:fillRect/>
          </a:stretch>
        </p:blipFill>
        <p:spPr bwMode="auto">
          <a:xfrm>
            <a:off x="0" y="3429000"/>
            <a:ext cx="5328592" cy="221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3528" y="4077072"/>
            <a:ext cx="1872208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7723" y="3356992"/>
            <a:ext cx="3706277" cy="2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524328" y="3861048"/>
            <a:ext cx="360040" cy="14401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80112" y="4581128"/>
            <a:ext cx="356388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 cstate="print"/>
          <a:srcRect r="24211"/>
          <a:stretch>
            <a:fillRect/>
          </a:stretch>
        </p:blipFill>
        <p:spPr bwMode="auto">
          <a:xfrm>
            <a:off x="0" y="591185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字方塊 11"/>
          <p:cNvSpPr txBox="1"/>
          <p:nvPr/>
        </p:nvSpPr>
        <p:spPr>
          <a:xfrm>
            <a:off x="6695728" y="5688449"/>
            <a:ext cx="2448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參考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:https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://upload.wikimedia.org/wikipedia/commons/1/1b/Portable_Executable_32_bit_Structure_in_SVG_fixed.svg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Get Offset as Tool</a:t>
            </a:r>
          </a:p>
          <a:p>
            <a:pPr lvl="1"/>
            <a:r>
              <a:rPr lang="en-US" altLang="zh-TW" sz="2400" dirty="0" smtClean="0"/>
              <a:t>From offset 0x3c to get COFF header’s offset</a:t>
            </a:r>
            <a:endParaRPr lang="zh-TW" altLang="en-US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067300"/>
            <a:ext cx="78581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20888"/>
            <a:ext cx="87439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640" y="4293096"/>
            <a:ext cx="3384376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622" y="0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參考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</a:rPr>
              <a:t>://upload.wikimedia.org/wikipedia/commons/1/1b/Portable_Executable_32_bit_Structure_in_SVG_fixed.svg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en-US" altLang="zh-TW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Windows API </a:t>
            </a:r>
            <a:r>
              <a:rPr lang="zh-TW" altLang="en-US" dirty="0" smtClean="0"/>
              <a:t>架構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3721-7B86-4553-8DA8-FFD0BB46111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31640" y="2132856"/>
            <a:ext cx="149046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Win32 APIs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7544" y="3140968"/>
            <a:ext cx="77768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Ntdll.dll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43608" y="4271888"/>
            <a:ext cx="20665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System Service Dispatch Table (SSDT)</a:t>
            </a:r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827584" y="5517232"/>
            <a:ext cx="2727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System Service Routine</a:t>
            </a:r>
          </a:p>
          <a:p>
            <a:pPr algn="ctr"/>
            <a:r>
              <a:rPr lang="en-US" altLang="zh-TW" dirty="0" smtClean="0"/>
              <a:t>(</a:t>
            </a:r>
            <a:r>
              <a:rPr lang="en-US" altLang="zh-TW" dirty="0" err="1" smtClean="0"/>
              <a:t>CreateFile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OpenProcess</a:t>
            </a:r>
            <a:r>
              <a:rPr lang="en-US" altLang="zh-TW" dirty="0" smtClean="0"/>
              <a:t>, …etc.)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12160" y="2132856"/>
            <a:ext cx="1800200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DeviceIoControl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051720" y="285293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7504" y="4005064"/>
            <a:ext cx="892899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951320" y="2863984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051720" y="38416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40152" y="4261728"/>
            <a:ext cx="20665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I/O Manager</a:t>
            </a:r>
            <a:endParaRPr lang="zh-TW" altLang="en-US" sz="16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6948264" y="38416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39552" y="393305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System call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308304" y="39330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IOCTL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407901" y="3356992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User</a:t>
            </a:r>
          </a:p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407901" y="4005064"/>
            <a:ext cx="80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Kernel</a:t>
            </a:r>
          </a:p>
          <a:p>
            <a:r>
              <a:rPr lang="en-US" altLang="zh-TW" dirty="0" smtClean="0"/>
              <a:t>Mode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072040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12192" y="5517232"/>
            <a:ext cx="2727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Kernel-Mode Drivers</a:t>
            </a:r>
          </a:p>
          <a:p>
            <a:pPr algn="ctr"/>
            <a:r>
              <a:rPr lang="en-US" altLang="zh-TW" dirty="0" smtClean="0"/>
              <a:t>(ntfs.sys, tcpip.sys, http.sys, … etc.)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6956648" y="5085184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Entry Point RVA is at COFF+0x28</a:t>
            </a:r>
          </a:p>
          <a:p>
            <a:pPr lvl="1"/>
            <a:r>
              <a:rPr lang="en-US" altLang="zh-TW" sz="2000" dirty="0" smtClean="0"/>
              <a:t>RVA is at file</a:t>
            </a:r>
          </a:p>
          <a:p>
            <a:pPr lvl="1"/>
            <a:r>
              <a:rPr lang="en-US" altLang="zh-TW" sz="2000" dirty="0" smtClean="0"/>
              <a:t>VA is at memory</a:t>
            </a:r>
          </a:p>
          <a:p>
            <a:pPr lvl="1"/>
            <a:r>
              <a:rPr lang="en-US" altLang="zh-TW" sz="2000" dirty="0" smtClean="0"/>
              <a:t>RVA -&gt; VA is need</a:t>
            </a:r>
            <a:endParaRPr lang="zh-TW" alt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01208"/>
            <a:ext cx="9144001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5125" y="2132856"/>
            <a:ext cx="62388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05064"/>
            <a:ext cx="64770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Section Headers</a:t>
            </a:r>
          </a:p>
          <a:p>
            <a:pPr lvl="1"/>
            <a:r>
              <a:rPr lang="zh-TW" altLang="en-US" dirty="0" smtClean="0"/>
              <a:t>執行檔會分成幾個區段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.text: code</a:t>
            </a:r>
          </a:p>
          <a:p>
            <a:pPr lvl="1"/>
            <a:r>
              <a:rPr lang="en-US" altLang="zh-TW" dirty="0" smtClean="0"/>
              <a:t>.data: </a:t>
            </a:r>
            <a:r>
              <a:rPr lang="en-US" altLang="zh-TW" dirty="0" err="1" smtClean="0"/>
              <a:t>datas</a:t>
            </a:r>
            <a:r>
              <a:rPr lang="en-US" altLang="zh-TW" dirty="0" smtClean="0"/>
              <a:t>, strings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49080"/>
            <a:ext cx="7607300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26622" y="6550223"/>
            <a:ext cx="891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參考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https</a:t>
            </a:r>
            <a:r>
              <a:rPr lang="en-US" altLang="zh-TW" sz="1400" dirty="0" smtClean="0"/>
              <a:t>://upload.wikimedia.org/wikipedia/commons/1/1b/Portable_Executable_32_bit_Structure_in_SVG_fixed.svg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3096344"/>
          </a:xfrm>
        </p:spPr>
        <p:txBody>
          <a:bodyPr/>
          <a:lstStyle/>
          <a:p>
            <a:r>
              <a:rPr lang="zh-TW" altLang="en-US" dirty="0" smtClean="0"/>
              <a:t>載</a:t>
            </a:r>
            <a:r>
              <a:rPr lang="zh-TW" altLang="en-US" dirty="0" smtClean="0"/>
              <a:t>入點判斷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IMAGE_FILE_HEADER::Characteristics</a:t>
            </a:r>
            <a:r>
              <a:rPr lang="zh-TW" altLang="en-US" dirty="0" smtClean="0"/>
              <a:t>是否包含</a:t>
            </a:r>
            <a:r>
              <a:rPr lang="en-US" altLang="zh-TW" b="1" dirty="0" smtClean="0"/>
              <a:t>IMAGE_FILE_RELOCS_STRIPPED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IMAGE_OPTIONAL_HEADER32(64)::</a:t>
            </a:r>
            <a:r>
              <a:rPr lang="en-US" altLang="zh-TW" b="1" dirty="0" err="1" smtClean="0"/>
              <a:t>ImageBase</a:t>
            </a:r>
            <a:r>
              <a:rPr lang="zh-TW" altLang="en-US" dirty="0" smtClean="0"/>
              <a:t>被占用。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 </a:t>
            </a:r>
            <a:r>
              <a:rPr lang="en-US" altLang="zh-TW" dirty="0" smtClean="0"/>
              <a:t>(XOR)</a:t>
            </a:r>
            <a:r>
              <a:rPr lang="zh-TW" altLang="en-US" dirty="0" smtClean="0"/>
              <a:t>以上兩者都為真或都為否皆會讀取</a:t>
            </a:r>
            <a:r>
              <a:rPr lang="en-US" altLang="zh-TW" dirty="0" smtClean="0"/>
              <a:t>section table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6024" y="5661248"/>
            <a:ext cx="108012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9712" y="5661248"/>
            <a:ext cx="108012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923928" y="5661248"/>
            <a:ext cx="1080120" cy="4320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364088" y="5661248"/>
            <a:ext cx="1080120" cy="4320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76864" y="5661248"/>
            <a:ext cx="108012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43608" y="4653136"/>
            <a:ext cx="2460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Let </a:t>
            </a:r>
          </a:p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is Address of section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S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 is Size of section </a:t>
            </a:r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0" y="609329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7584" y="60932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835696" y="609329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5776" y="60932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636393" y="609329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3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499992" y="61136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3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3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184057" y="609329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4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042640" y="60932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4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4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559824" y="609329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5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8408744" y="60932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r>
              <a:rPr lang="en-US" altLang="zh-TW" baseline="-25000" dirty="0" smtClean="0"/>
              <a:t>5</a:t>
            </a:r>
            <a:r>
              <a:rPr lang="en-US" altLang="zh-TW" dirty="0" smtClean="0"/>
              <a:t>+S</a:t>
            </a:r>
            <a:r>
              <a:rPr lang="en-US" altLang="zh-TW" baseline="-25000" dirty="0" smtClean="0"/>
              <a:t>5</a:t>
            </a:r>
          </a:p>
        </p:txBody>
      </p:sp>
      <p:cxnSp>
        <p:nvCxnSpPr>
          <p:cNvPr id="26" name="直線接點 25"/>
          <p:cNvCxnSpPr/>
          <p:nvPr/>
        </p:nvCxnSpPr>
        <p:spPr>
          <a:xfrm>
            <a:off x="0" y="5661248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-6032" y="6093296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ELF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增加除錯符號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3707904" cy="5373216"/>
          </a:xfrm>
        </p:spPr>
        <p:txBody>
          <a:bodyPr/>
          <a:lstStyle/>
          <a:p>
            <a:r>
              <a:rPr lang="zh-TW" altLang="en-US" dirty="0" smtClean="0"/>
              <a:t>增加除錯符號的選項</a:t>
            </a:r>
            <a:r>
              <a:rPr lang="en-US" altLang="zh-TW" dirty="0" smtClean="0"/>
              <a:t>: -g</a:t>
            </a:r>
          </a:p>
          <a:p>
            <a:pPr lvl="1"/>
            <a:r>
              <a:rPr lang="en-US" altLang="zh-TW" dirty="0" err="1" smtClean="0"/>
              <a:t>g</a:t>
            </a:r>
            <a:r>
              <a:rPr lang="en-US" altLang="zh-TW" dirty="0" err="1" smtClean="0"/>
              <a:t>cc</a:t>
            </a:r>
            <a:r>
              <a:rPr lang="en-US" altLang="zh-TW" dirty="0" smtClean="0"/>
              <a:t> -g </a:t>
            </a:r>
            <a:r>
              <a:rPr lang="en-US" altLang="zh-TW" dirty="0" err="1" smtClean="0"/>
              <a:t>main.c</a:t>
            </a:r>
            <a:r>
              <a:rPr lang="en-US" altLang="zh-TW" dirty="0" smtClean="0"/>
              <a:t> -o main</a:t>
            </a:r>
          </a:p>
          <a:p>
            <a:r>
              <a:rPr lang="zh-TW" altLang="en-US" dirty="0" smtClean="0"/>
              <a:t>除錯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list: 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break [num]: </a:t>
            </a:r>
            <a:r>
              <a:rPr lang="zh-TW" altLang="en-US" dirty="0" smtClean="0"/>
              <a:t>原始碼行數的斷點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next/step: </a:t>
            </a:r>
            <a:r>
              <a:rPr lang="zh-TW" altLang="en-US" dirty="0" smtClean="0"/>
              <a:t>原始碼的</a:t>
            </a:r>
            <a:r>
              <a:rPr lang="en-US" altLang="zh-TW" dirty="0" smtClean="0"/>
              <a:t>trace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327150"/>
            <a:ext cx="5436096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zh-TW" altLang="en-US" dirty="0" smtClean="0"/>
              <a:t>由</a:t>
            </a:r>
            <a:r>
              <a:rPr lang="zh-TW" altLang="en-US" dirty="0" smtClean="0"/>
              <a:t>程式進入</a:t>
            </a:r>
            <a:r>
              <a:rPr lang="zh-TW" altLang="en-US" dirty="0" smtClean="0"/>
              <a:t>點</a:t>
            </a:r>
            <a:r>
              <a:rPr lang="en-US" altLang="zh-TW" dirty="0" smtClean="0"/>
              <a:t>(entry point)</a:t>
            </a:r>
            <a:r>
              <a:rPr lang="zh-TW" altLang="en-US" dirty="0" smtClean="0"/>
              <a:t>開始進行程式碼追蹤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語言進入點為</a:t>
            </a:r>
            <a:r>
              <a:rPr lang="en-US" altLang="zh-TW" dirty="0" smtClean="0"/>
              <a:t>main</a:t>
            </a:r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504" y="2636912"/>
            <a:ext cx="4608512" cy="403244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altLang="zh-TW" dirty="0" smtClean="0"/>
              <a:t>void func1(){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func3();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</a:t>
            </a:r>
            <a:r>
              <a:rPr lang="en-US" altLang="zh-TW" dirty="0" err="1" smtClean="0"/>
              <a:t>ettype</a:t>
            </a:r>
            <a:r>
              <a:rPr lang="en-US" altLang="zh-TW" dirty="0" smtClean="0"/>
              <a:t> func2(){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 func3();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res = func4();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return res;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func3(char*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(“[%s] Here\n”);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</a:t>
            </a:r>
            <a:r>
              <a:rPr lang="en-US" altLang="zh-TW" dirty="0" err="1" smtClean="0"/>
              <a:t>ettype</a:t>
            </a:r>
            <a:r>
              <a:rPr lang="en-US" altLang="zh-TW" dirty="0" smtClean="0"/>
              <a:t> func4(){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return (</a:t>
            </a:r>
            <a:r>
              <a:rPr lang="en-US" altLang="zh-TW" dirty="0" err="1" smtClean="0"/>
              <a:t>rettype</a:t>
            </a:r>
            <a:r>
              <a:rPr lang="en-US" altLang="zh-TW" dirty="0" smtClean="0"/>
              <a:t>)0;</a:t>
            </a:r>
          </a:p>
          <a:p>
            <a:r>
              <a:rPr lang="en-US" altLang="zh-TW" dirty="0" smtClean="0"/>
              <a:t>}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main(){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…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func1();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res = func2();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60032" y="4149080"/>
            <a:ext cx="504056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3981450"/>
            <a:ext cx="34194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6156176" y="2204864"/>
            <a:ext cx="25282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graph g{</a:t>
            </a:r>
          </a:p>
          <a:p>
            <a:r>
              <a:rPr lang="en-US" altLang="zh-TW" dirty="0" smtClean="0"/>
              <a:t>	main -&gt; func1;</a:t>
            </a:r>
          </a:p>
          <a:p>
            <a:r>
              <a:rPr lang="en-US" altLang="zh-TW" dirty="0" smtClean="0"/>
              <a:t>	main -&gt; func2;</a:t>
            </a:r>
          </a:p>
          <a:p>
            <a:r>
              <a:rPr lang="en-US" altLang="zh-TW" dirty="0" smtClean="0"/>
              <a:t>	func1 -&gt; func3;</a:t>
            </a:r>
          </a:p>
          <a:p>
            <a:r>
              <a:rPr lang="en-US" altLang="zh-TW" dirty="0" smtClean="0"/>
              <a:t>	func2 -&gt; func3;</a:t>
            </a:r>
          </a:p>
          <a:p>
            <a:r>
              <a:rPr lang="en-US" altLang="zh-TW" dirty="0" smtClean="0"/>
              <a:t>	func2 -&gt; func4;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52320" y="4293096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72400" y="429309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err="1" smtClean="0"/>
              <a:t>Backtrace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Breakpoint</a:t>
            </a:r>
            <a:r>
              <a:rPr lang="zh-TW" altLang="en-US" dirty="0" smtClean="0"/>
              <a:t>的回朔堆疊</a:t>
            </a:r>
            <a:r>
              <a:rPr lang="en-US" altLang="zh-TW" dirty="0" smtClean="0"/>
              <a:t>:</a:t>
            </a:r>
            <a:r>
              <a:rPr lang="en-US" altLang="zh-TW" b="1" dirty="0" smtClean="0">
                <a:solidFill>
                  <a:srgbClr val="FF0000"/>
                </a:solidFill>
              </a:rPr>
              <a:t>main, func2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2636912"/>
            <a:ext cx="4608512" cy="403244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US" altLang="zh-TW" dirty="0" smtClean="0"/>
              <a:t>void func1(){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func3();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</a:t>
            </a:r>
            <a:r>
              <a:rPr lang="en-US" altLang="zh-TW" dirty="0" err="1" smtClean="0"/>
              <a:t>ettype</a:t>
            </a:r>
            <a:r>
              <a:rPr lang="en-US" altLang="zh-TW" dirty="0" smtClean="0"/>
              <a:t> func2(){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 func3();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res = func4();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</a:t>
            </a:r>
            <a:r>
              <a:rPr lang="en-US" altLang="zh-TW" b="1" dirty="0" smtClean="0">
                <a:solidFill>
                  <a:srgbClr val="FF0000"/>
                </a:solidFill>
              </a:rPr>
              <a:t>// breakpoint </a:t>
            </a:r>
            <a:r>
              <a:rPr lang="zh-TW" altLang="en-US" b="1" dirty="0" smtClean="0">
                <a:solidFill>
                  <a:srgbClr val="FF0000"/>
                </a:solidFill>
              </a:rPr>
              <a:t>在這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return res;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func3(char* </a:t>
            </a:r>
            <a:r>
              <a:rPr lang="en-US" altLang="zh-TW" dirty="0" err="1" smtClean="0"/>
              <a:t>msg</a:t>
            </a:r>
            <a:r>
              <a:rPr lang="en-US" altLang="zh-TW" dirty="0" smtClean="0"/>
              <a:t>){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(“[%s] Here\n”);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</a:t>
            </a:r>
            <a:r>
              <a:rPr lang="en-US" altLang="zh-TW" dirty="0" err="1" smtClean="0"/>
              <a:t>ettype</a:t>
            </a:r>
            <a:r>
              <a:rPr lang="en-US" altLang="zh-TW" dirty="0" smtClean="0"/>
              <a:t> func4(){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return (</a:t>
            </a:r>
            <a:r>
              <a:rPr lang="en-US" altLang="zh-TW" dirty="0" err="1" smtClean="0"/>
              <a:t>rettype</a:t>
            </a:r>
            <a:r>
              <a:rPr lang="en-US" altLang="zh-TW" dirty="0" smtClean="0"/>
              <a:t>)0;</a:t>
            </a:r>
          </a:p>
          <a:p>
            <a:r>
              <a:rPr lang="en-US" altLang="zh-TW" dirty="0" smtClean="0"/>
              <a:t>}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main(){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…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func1();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/>
              <a:t>   res = func2();</a:t>
            </a:r>
          </a:p>
          <a:p>
            <a:r>
              <a:rPr lang="en-US" altLang="zh-TW" dirty="0" smtClean="0"/>
              <a:t>}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60032" y="4149080"/>
            <a:ext cx="504056" cy="36004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780928"/>
            <a:ext cx="34194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235899" y="3092574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955979" y="309257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9795" y="4316710"/>
            <a:ext cx="648072" cy="360040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10" idx="0"/>
          </p:cNvCxnSpPr>
          <p:nvPr/>
        </p:nvCxnSpPr>
        <p:spPr>
          <a:xfrm flipV="1">
            <a:off x="6623831" y="3524622"/>
            <a:ext cx="61206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Function calls before main</a:t>
            </a:r>
          </a:p>
          <a:p>
            <a:pPr lvl="1"/>
            <a:r>
              <a:rPr lang="en-US" altLang="zh-TW" b="1" dirty="0" smtClean="0"/>
              <a:t>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past-main </a:t>
            </a:r>
            <a:r>
              <a:rPr lang="en-US" altLang="zh-TW" b="1" dirty="0" smtClean="0"/>
              <a:t>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set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past-main </a:t>
            </a:r>
            <a:r>
              <a:rPr lang="en-US" altLang="zh-TW" b="1" dirty="0" smtClean="0"/>
              <a:t>off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/>
              <a:t>show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backtrace</a:t>
            </a:r>
            <a:r>
              <a:rPr lang="en-US" altLang="zh-TW" dirty="0" smtClean="0"/>
              <a:t> </a:t>
            </a:r>
            <a:r>
              <a:rPr lang="en-US" altLang="zh-TW" dirty="0" smtClean="0"/>
              <a:t>past-main</a:t>
            </a:r>
          </a:p>
          <a:p>
            <a:pPr lvl="1"/>
            <a:r>
              <a:rPr lang="zh-TW" altLang="en-US" dirty="0" smtClean="0"/>
              <a:t>設定</a:t>
            </a:r>
            <a:r>
              <a:rPr lang="en-US" altLang="zh-TW" dirty="0" err="1" smtClean="0"/>
              <a:t>backtrace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main</a:t>
            </a:r>
            <a:r>
              <a:rPr lang="zh-TW" altLang="en-US" dirty="0" smtClean="0"/>
              <a:t>之前的呼叫堆疊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94488"/>
            <a:ext cx="9144000" cy="216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Intel </a:t>
            </a:r>
            <a:r>
              <a:rPr lang="zh-TW" altLang="en-US" dirty="0" smtClean="0"/>
              <a:t>斷點技術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Interrupt </a:t>
            </a:r>
            <a:r>
              <a:rPr lang="en-US" altLang="zh-TW" b="1" dirty="0" smtClean="0"/>
              <a:t>3</a:t>
            </a:r>
            <a:r>
              <a:rPr lang="en-US" altLang="zh-TW" dirty="0" smtClean="0"/>
              <a:t> - trap to </a:t>
            </a:r>
            <a:r>
              <a:rPr lang="en-US" altLang="zh-TW" dirty="0" smtClean="0"/>
              <a:t>debugger</a:t>
            </a:r>
          </a:p>
          <a:p>
            <a:pPr lvl="2"/>
            <a:r>
              <a:rPr lang="en-US" altLang="zh-TW" dirty="0" smtClean="0"/>
              <a:t>Code: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0xCC </a:t>
            </a:r>
            <a:r>
              <a:rPr lang="en-US" altLang="zh-TW" dirty="0" smtClean="0"/>
              <a:t>Mnemonic</a:t>
            </a:r>
            <a:r>
              <a:rPr lang="en-US" altLang="zh-TW" dirty="0" smtClean="0"/>
              <a:t>: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INT 3</a:t>
            </a:r>
          </a:p>
          <a:p>
            <a:pPr lvl="2"/>
            <a:r>
              <a:rPr lang="en-US" altLang="zh-TW" dirty="0" smtClean="0"/>
              <a:t>Code: 0xCD03 Mnemonic: INT imm8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b="1" dirty="0" smtClean="0"/>
              <a:t>Interrupt 4</a:t>
            </a:r>
            <a:r>
              <a:rPr lang="en-US" altLang="zh-TW" dirty="0" smtClean="0"/>
              <a:t> - if overflow flag is </a:t>
            </a:r>
            <a:r>
              <a:rPr lang="en-US" altLang="zh-TW" dirty="0" smtClean="0"/>
              <a:t>1</a:t>
            </a:r>
          </a:p>
          <a:p>
            <a:pPr lvl="2"/>
            <a:r>
              <a:rPr lang="en-US" altLang="zh-TW" dirty="0" smtClean="0"/>
              <a:t>Code: 0xCE Mnemonic: INT 4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b="1" dirty="0" err="1" smtClean="0"/>
              <a:t>DebugBreak</a:t>
            </a:r>
            <a:r>
              <a:rPr lang="en-US" altLang="zh-TW" dirty="0" smtClean="0"/>
              <a:t> - </a:t>
            </a:r>
            <a:r>
              <a:rPr lang="en-US" altLang="zh-TW" dirty="0" smtClean="0"/>
              <a:t>Causes a breakpoint exception to occur in the current process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b="1" dirty="0" err="1" smtClean="0"/>
              <a:t>DebugBreakProcess</a:t>
            </a:r>
            <a:r>
              <a:rPr lang="en-US" altLang="zh-TW" dirty="0" smtClean="0"/>
              <a:t> - </a:t>
            </a:r>
            <a:r>
              <a:rPr lang="en-US" altLang="zh-TW" dirty="0" smtClean="0"/>
              <a:t>Causes a breakpoint exception to occur in the specified process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smtClean="0"/>
              <a:t>r</a:t>
            </a:r>
            <a:r>
              <a:rPr lang="en-US" altLang="zh-TW" dirty="0" smtClean="0"/>
              <a:t>eturn 1234 =&gt; 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 $1234, %</a:t>
            </a:r>
            <a:r>
              <a:rPr lang="en-US" altLang="zh-TW" dirty="0" err="1" smtClean="0"/>
              <a:t>eax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5652120" cy="304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9144000" cy="1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Windows injection int3 Debugging</a:t>
            </a:r>
            <a:r>
              <a:rPr lang="zh-TW" altLang="en-US" dirty="0" smtClean="0"/>
              <a:t>原理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3 &lt;=&gt; 0xCC</a:t>
            </a:r>
          </a:p>
          <a:p>
            <a:pPr lvl="1"/>
            <a:r>
              <a:rPr lang="en-US" altLang="zh-TW" dirty="0" smtClean="0"/>
              <a:t>1 bytes code</a:t>
            </a:r>
          </a:p>
          <a:p>
            <a:pPr lvl="2"/>
            <a:r>
              <a:rPr lang="zh-TW" altLang="en-US" dirty="0" smtClean="0"/>
              <a:t>指令第一個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保存下來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換為 </a:t>
            </a:r>
            <a:r>
              <a:rPr lang="en-US" altLang="zh-TW" dirty="0" smtClean="0"/>
              <a:t>0xCC</a:t>
            </a:r>
          </a:p>
          <a:p>
            <a:pPr lvl="2"/>
            <a:r>
              <a:rPr lang="zh-TW" altLang="en-US" dirty="0" smtClean="0"/>
              <a:t>除錯器收到</a:t>
            </a:r>
            <a:r>
              <a:rPr lang="zh-TW" altLang="en-US" dirty="0" smtClean="0"/>
              <a:t>後將指令恢復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換</a:t>
            </a:r>
            <a:r>
              <a:rPr lang="zh-TW" altLang="en-US" dirty="0" smtClean="0"/>
              <a:t>為原</a:t>
            </a:r>
            <a:r>
              <a:rPr lang="en-US" altLang="zh-TW" dirty="0" smtClean="0"/>
              <a:t>byte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迴圈與逆向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while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sz="2400" dirty="0" smtClean="0"/>
              <a:t>r</a:t>
            </a:r>
            <a:r>
              <a:rPr lang="en-US" altLang="zh-TW" sz="2400" dirty="0" smtClean="0"/>
              <a:t>eturn 1234 =&gt; </a:t>
            </a:r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$1234, %</a:t>
            </a:r>
            <a:r>
              <a:rPr lang="en-US" altLang="zh-TW" sz="2400" dirty="0" err="1" smtClean="0"/>
              <a:t>eax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m</a:t>
            </a:r>
            <a:r>
              <a:rPr lang="en-US" altLang="zh-TW" sz="2400" dirty="0" err="1" smtClean="0"/>
              <a:t>ov</a:t>
            </a:r>
            <a:r>
              <a:rPr lang="en-US" altLang="zh-TW" sz="2400" dirty="0" smtClean="0"/>
              <a:t> 1234, %</a:t>
            </a:r>
            <a:r>
              <a:rPr lang="en-US" altLang="zh-TW" sz="2400" dirty="0" err="1" smtClean="0"/>
              <a:t>eax</a:t>
            </a:r>
            <a:r>
              <a:rPr lang="en-US" altLang="zh-TW" sz="2400" dirty="0" smtClean="0"/>
              <a:t> =&gt; access violation</a:t>
            </a:r>
            <a:endParaRPr lang="zh-TW" alt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4314828" cy="253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517232"/>
            <a:ext cx="9144000" cy="1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5300" y="2996952"/>
            <a:ext cx="48387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6156176" cy="5373216"/>
          </a:xfrm>
        </p:spPr>
        <p:txBody>
          <a:bodyPr/>
          <a:lstStyle/>
          <a:p>
            <a:r>
              <a:rPr lang="en-US" altLang="zh-TW" dirty="0" smtClean="0"/>
              <a:t>Function Stack</a:t>
            </a:r>
            <a:endParaRPr lang="en-US" altLang="zh-TW" dirty="0" smtClean="0"/>
          </a:p>
          <a:p>
            <a:pPr lvl="1"/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1234, %</a:t>
            </a:r>
            <a:r>
              <a:rPr lang="en-US" altLang="zh-TW" sz="2400" dirty="0" err="1" smtClean="0"/>
              <a:t>eax</a:t>
            </a:r>
            <a:r>
              <a:rPr lang="en-US" altLang="zh-TW" sz="2400" dirty="0" smtClean="0"/>
              <a:t> =&gt; </a:t>
            </a:r>
            <a:r>
              <a:rPr lang="en-US" altLang="zh-TW" sz="2400" dirty="0" smtClean="0"/>
              <a:t>return value address 1234</a:t>
            </a:r>
          </a:p>
          <a:p>
            <a:pPr lvl="2"/>
            <a:r>
              <a:rPr lang="zh-TW" altLang="en-US" sz="2000" dirty="0" smtClean="0"/>
              <a:t>編譯</a:t>
            </a:r>
            <a:r>
              <a:rPr lang="zh-TW" altLang="en-US" sz="2000" dirty="0" smtClean="0"/>
              <a:t>前</a:t>
            </a:r>
            <a:r>
              <a:rPr lang="en-US" altLang="zh-TW" sz="2000" dirty="0" smtClean="0"/>
              <a:t>:</a:t>
            </a:r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endParaRPr lang="en-US" altLang="zh-TW" sz="2000" dirty="0" smtClean="0"/>
          </a:p>
          <a:p>
            <a:pPr lvl="2"/>
            <a:r>
              <a:rPr lang="zh-TW" altLang="en-US" sz="2000" dirty="0" smtClean="0"/>
              <a:t>編譯</a:t>
            </a:r>
            <a:r>
              <a:rPr lang="zh-TW" altLang="en-US" sz="2000" dirty="0" smtClean="0"/>
              <a:t>後</a:t>
            </a:r>
            <a:r>
              <a:rPr lang="en-US" altLang="zh-TW" sz="2000" dirty="0" smtClean="0"/>
              <a:t>:</a:t>
            </a:r>
          </a:p>
          <a:p>
            <a:pPr lvl="2"/>
            <a:endParaRPr lang="zh-TW" altLang="en-US" sz="2000" dirty="0" smtClean="0"/>
          </a:p>
          <a:p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575080"/>
            <a:ext cx="2915816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2976"/>
            <a:ext cx="9144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5229200"/>
            <a:ext cx="9144001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444208" y="2060848"/>
            <a:ext cx="1080120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39952" y="5877272"/>
            <a:ext cx="2376264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基礎</a:t>
            </a:r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sz="2400" dirty="0" smtClean="0"/>
              <a:t>Stack static analysis</a:t>
            </a:r>
          </a:p>
          <a:p>
            <a:pPr lvl="2"/>
            <a:r>
              <a:rPr lang="en-US" altLang="zh-TW" sz="2000" dirty="0" smtClean="0"/>
              <a:t>p</a:t>
            </a:r>
            <a:r>
              <a:rPr lang="en-US" altLang="zh-TW" sz="2000" dirty="0" smtClean="0"/>
              <a:t>ush </a:t>
            </a:r>
            <a:r>
              <a:rPr lang="en-US" altLang="zh-TW" sz="2000" dirty="0" err="1" smtClean="0"/>
              <a:t>rbp</a:t>
            </a:r>
            <a:endParaRPr lang="en-US" altLang="zh-TW" sz="2000" dirty="0" smtClean="0"/>
          </a:p>
          <a:p>
            <a:pPr lvl="2"/>
            <a:r>
              <a:rPr lang="en-US" altLang="zh-TW" sz="2000" dirty="0" err="1" smtClean="0"/>
              <a:t>rbp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rsp</a:t>
            </a:r>
            <a:endParaRPr lang="en-US" altLang="zh-TW" sz="2000" dirty="0" smtClean="0"/>
          </a:p>
          <a:p>
            <a:pPr lvl="2"/>
            <a:r>
              <a:rPr lang="en-US" altLang="zh-TW" sz="2000" dirty="0" err="1" smtClean="0"/>
              <a:t>rsp</a:t>
            </a:r>
            <a:r>
              <a:rPr lang="en-US" altLang="zh-TW" sz="2000" dirty="0" smtClean="0"/>
              <a:t> -= 10</a:t>
            </a:r>
          </a:p>
          <a:p>
            <a:pPr lvl="2"/>
            <a:endParaRPr lang="en-US" altLang="zh-TW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89386"/>
            <a:ext cx="4211960" cy="324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88993"/>
            <a:ext cx="9144000" cy="216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220072" y="2996952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47664" y="5373216"/>
            <a:ext cx="4464496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smtClean="0"/>
              <a:t>Dynamic analysis</a:t>
            </a:r>
          </a:p>
          <a:p>
            <a:pPr lvl="1"/>
            <a:r>
              <a:rPr lang="en-US" altLang="zh-TW" dirty="0" smtClean="0"/>
              <a:t>Break main</a:t>
            </a:r>
            <a:endParaRPr lang="zh-TW" alt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132572"/>
            <a:ext cx="5724128" cy="472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3419872" y="4077072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484784"/>
            <a:ext cx="3491880" cy="5373216"/>
          </a:xfrm>
        </p:spPr>
        <p:txBody>
          <a:bodyPr/>
          <a:lstStyle/>
          <a:p>
            <a:r>
              <a:rPr lang="en-US" altLang="zh-TW" dirty="0" smtClean="0"/>
              <a:t>Inline assembly: gas</a:t>
            </a:r>
          </a:p>
          <a:p>
            <a:pPr lvl="1"/>
            <a:r>
              <a:rPr lang="en-US" altLang="zh-TW" dirty="0" err="1" smtClean="0"/>
              <a:t>Stepi</a:t>
            </a:r>
            <a:r>
              <a:rPr lang="en-US" altLang="zh-TW" dirty="0" smtClean="0"/>
              <a:t>: step instruction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1886" y="3212976"/>
            <a:ext cx="6332113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809520" y="3231264"/>
            <a:ext cx="1512168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99232" y="3635880"/>
            <a:ext cx="648072" cy="21602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08376" y="4005064"/>
            <a:ext cx="2051656" cy="251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131840" y="4437112"/>
            <a:ext cx="5328592" cy="61149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771800" y="4365104"/>
            <a:ext cx="360040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4050</TotalTime>
  <Words>1612</Words>
  <Application>Microsoft Office PowerPoint</Application>
  <PresentationFormat>如螢幕大小 (4:3)</PresentationFormat>
  <Paragraphs>499</Paragraphs>
  <Slides>42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佈景主題1</vt:lpstr>
      <vt:lpstr>C編譯選項、除錯、逆向工程及在資訊安全中的應用</vt:lpstr>
      <vt:lpstr>大綱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基礎概念</vt:lpstr>
      <vt:lpstr>再談第一支程式</vt:lpstr>
      <vt:lpstr>再談第一支程式</vt:lpstr>
      <vt:lpstr>再談第一支程式</vt:lpstr>
      <vt:lpstr>再談第一支程式</vt:lpstr>
      <vt:lpstr>再談第一支程式</vt:lpstr>
      <vt:lpstr>再談第一支程式</vt:lpstr>
      <vt:lpstr>C using ASM</vt:lpstr>
      <vt:lpstr>IA-32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PE程式設計</vt:lpstr>
      <vt:lpstr>ELF程式設計</vt:lpstr>
      <vt:lpstr>增加除錯符號</vt:lpstr>
      <vt:lpstr>流程分析</vt:lpstr>
      <vt:lpstr>流程分析</vt:lpstr>
      <vt:lpstr>流程分析</vt:lpstr>
      <vt:lpstr>流程分析</vt:lpstr>
      <vt:lpstr>流程分析</vt:lpstr>
      <vt:lpstr>投影片 41</vt:lpstr>
      <vt:lpstr>C迴圈與逆向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C編譯中的流程分析、逆向工程及在資訊安全中的應用</dc:title>
  <dc:creator>user</dc:creator>
  <cp:lastModifiedBy>user</cp:lastModifiedBy>
  <cp:revision>27</cp:revision>
  <dcterms:created xsi:type="dcterms:W3CDTF">2019-02-21T15:35:10Z</dcterms:created>
  <dcterms:modified xsi:type="dcterms:W3CDTF">2019-02-27T10:16:53Z</dcterms:modified>
</cp:coreProperties>
</file>