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27432000" cy="36576000"/>
  <p:notesSz cx="7099300" cy="9385300"/>
  <p:defaultTextStyle>
    <a:defPPr>
      <a:defRPr lang="en-US"/>
    </a:defPPr>
    <a:lvl1pPr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828800" indent="-13716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657600" indent="-27432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5486400" indent="-41148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7315200" indent="-54864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28A"/>
    <a:srgbClr val="48A59D"/>
    <a:srgbClr val="52C4BD"/>
    <a:srgbClr val="4EB9B2"/>
    <a:srgbClr val="4EBEB7"/>
    <a:srgbClr val="F9AE3A"/>
    <a:srgbClr val="CB463F"/>
    <a:srgbClr val="47A59E"/>
    <a:srgbClr val="48ACA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894" autoAdjust="0"/>
  </p:normalViewPr>
  <p:slideViewPr>
    <p:cSldViewPr snapToObjects="1">
      <p:cViewPr>
        <p:scale>
          <a:sx n="124" d="100"/>
          <a:sy n="124" d="100"/>
        </p:scale>
        <p:origin x="-864" y="-954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837BA-9D93-4C45-B54F-B65A88BB093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73163"/>
            <a:ext cx="237490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6438"/>
            <a:ext cx="5680075" cy="3695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40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EC41-D6FA-5445-AE63-3C837EB9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73163"/>
            <a:ext cx="2374900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EC41-D6FA-5445-AE63-3C837EB93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4DB1E-41A8-E54A-800F-F17AFBB7E653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37DCB-8F25-FC46-B34A-2951527D1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52DECA-0A1D-0240-A600-9B0E6B064816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22D95-82B2-B34F-83EF-86E8288FC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40"/>
            <a:ext cx="18516600" cy="1664377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40"/>
            <a:ext cx="55092600" cy="166437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B6E5F-2457-E047-AF01-FD9EB6B1BF37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9D5AB-493D-5F44-8375-27AF1E762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3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7969F3-8075-4E4B-B9C7-9AB254318FC4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37862-ADEE-CA49-8977-4EF092634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860F2-537E-1C45-B563-1A77FD18276D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9767C-0D77-754C-BDBC-0D47D95B0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3608D6-724D-F649-AE0F-681D9AED40D8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64010-2721-B04A-9EEC-F52F415EF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6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E9FAD-AEE0-E048-918D-1FE4549385A9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6D6E9-5636-0046-BEB1-D08818386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5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41B02-99A4-624E-96E0-17FE2BED8740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B6E7A-76F0-5843-AA66-1AD8773B32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9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AA21B-70D0-FE4A-B77D-89D033F1E9E9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2345B-D759-7B49-855C-4F2511542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38361-AA2F-8440-9463-173E61B275FC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39F6-C36E-FB4F-81D4-554DC31A9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1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4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12B0A-FF2B-4B48-83AB-69356E5B56DB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425D6-B8C1-A34D-929C-F00840AC3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7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400"/>
            <a:ext cx="24688800" cy="2413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1064"/>
            <a:ext cx="6400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BAEF236-8F70-304D-8928-5E711761D5B8}" type="datetime1">
              <a:rPr lang="en-US" altLang="en-US" smtClean="0"/>
              <a:t>1/23/2024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1064"/>
            <a:ext cx="8686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ctr">
              <a:defRPr sz="48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1064"/>
            <a:ext cx="6400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r"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6906D25-5BF4-C248-8085-602A80377C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1828800" rtl="0" eaLnBrk="0" fontAlgn="base" hangingPunct="0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371600" indent="-13716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971800" indent="-11430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45720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64008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82296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50CC71-3812-861C-8C31-301822C05B27}"/>
              </a:ext>
            </a:extLst>
          </p:cNvPr>
          <p:cNvSpPr/>
          <p:nvPr/>
        </p:nvSpPr>
        <p:spPr>
          <a:xfrm>
            <a:off x="-24384" y="5105830"/>
            <a:ext cx="27456384" cy="7453534"/>
          </a:xfrm>
          <a:prstGeom prst="rect">
            <a:avLst/>
          </a:prstGeom>
          <a:solidFill>
            <a:srgbClr val="4EB9B2">
              <a:alpha val="6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14" name="Title Placeholder 1"/>
          <p:cNvSpPr txBox="1">
            <a:spLocks/>
          </p:cNvSpPr>
          <p:nvPr/>
        </p:nvSpPr>
        <p:spPr bwMode="auto">
          <a:xfrm>
            <a:off x="533400" y="796189"/>
            <a:ext cx="13149947" cy="44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6000" b="1" dirty="0">
                <a:latin typeface="Century Gothic" panose="020B0502020202020204" pitchFamily="34" charset="0"/>
              </a:rPr>
              <a:t>Making proper use of residual drift analysis results in FEMA P-58 loss estimation.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3200" b="1" i="1" dirty="0">
                <a:latin typeface="Century Gothic" panose="020B0502020202020204" pitchFamily="34" charset="0"/>
              </a:rPr>
              <a:t>Increasing EDP generation accuracy, reducing estimation bias.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Ioannis Vouvakis Manousakis</a:t>
            </a:r>
            <a:r>
              <a:rPr lang="en-US" altLang="en-US" sz="28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1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, Adam Zsarnóczay</a:t>
            </a:r>
            <a:r>
              <a:rPr lang="en-US" altLang="en-US" sz="28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2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, Dimitrios Konstantinidis</a:t>
            </a:r>
            <a:r>
              <a:rPr lang="en-US" altLang="en-US" sz="28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3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0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1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University of California, Berkeley, </a:t>
            </a:r>
            <a:r>
              <a:rPr lang="en-US" altLang="en-US" sz="20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2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Stanford University, </a:t>
            </a:r>
            <a:r>
              <a:rPr lang="en-US" altLang="en-US" sz="20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3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University of California, Berkeley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11000B-0FB7-4425-9789-76C97A25AD93}"/>
              </a:ext>
            </a:extLst>
          </p:cNvPr>
          <p:cNvSpPr/>
          <p:nvPr/>
        </p:nvSpPr>
        <p:spPr>
          <a:xfrm>
            <a:off x="762002" y="6629398"/>
            <a:ext cx="13073745" cy="265176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41FFF9-A37D-4B1E-A984-40C31CD86C2C}"/>
              </a:ext>
            </a:extLst>
          </p:cNvPr>
          <p:cNvSpPr/>
          <p:nvPr/>
        </p:nvSpPr>
        <p:spPr>
          <a:xfrm>
            <a:off x="13563602" y="6629398"/>
            <a:ext cx="13182599" cy="265176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97BD4-4343-914B-87DB-108544CEFD61}"/>
              </a:ext>
            </a:extLst>
          </p:cNvPr>
          <p:cNvCxnSpPr>
            <a:cxnSpLocks/>
          </p:cNvCxnSpPr>
          <p:nvPr/>
        </p:nvCxnSpPr>
        <p:spPr>
          <a:xfrm>
            <a:off x="17015703" y="829797"/>
            <a:ext cx="14915" cy="2871770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C1BB20E-6CA9-AC36-0FFF-EC870A11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900" y="757224"/>
            <a:ext cx="5959011" cy="13913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AC017F-AB60-0E6C-FF9A-2178D2ACF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900" y="2458434"/>
            <a:ext cx="6034035" cy="1431805"/>
          </a:xfrm>
          <a:prstGeom prst="rect">
            <a:avLst/>
          </a:prstGeom>
        </p:spPr>
      </p:pic>
      <p:sp>
        <p:nvSpPr>
          <p:cNvPr id="38" name="Title Placeholder 1">
            <a:extLst>
              <a:ext uri="{FF2B5EF4-FFF2-40B4-BE49-F238E27FC236}">
                <a16:creationId xmlns:a16="http://schemas.microsoft.com/office/drawing/2014/main" id="{C11B70BE-3631-18AC-E15A-27C2E142A785}"/>
              </a:ext>
            </a:extLst>
          </p:cNvPr>
          <p:cNvSpPr txBox="1">
            <a:spLocks/>
          </p:cNvSpPr>
          <p:nvPr/>
        </p:nvSpPr>
        <p:spPr bwMode="auto">
          <a:xfrm>
            <a:off x="28803600" y="13172467"/>
            <a:ext cx="8034460" cy="54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Introduction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For best results keep copy at </a:t>
            </a:r>
            <a:r>
              <a:rPr lang="en-US" sz="3600" b="1" dirty="0">
                <a:latin typeface="Palatino" pitchFamily="2" charset="77"/>
                <a:ea typeface="Palatino" pitchFamily="2" charset="77"/>
              </a:rPr>
              <a:t>36pt minimum</a:t>
            </a:r>
            <a:r>
              <a:rPr lang="en-US" sz="3600" dirty="0">
                <a:latin typeface="Palatino" pitchFamily="2" charset="77"/>
                <a:ea typeface="Palatino" pitchFamily="2" charset="77"/>
              </a:rPr>
              <a:t>. 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Aim for </a:t>
            </a:r>
            <a:r>
              <a:rPr lang="en-US" sz="3600" b="1" dirty="0">
                <a:latin typeface="Palatino" pitchFamily="2" charset="77"/>
                <a:ea typeface="Palatino" pitchFamily="2" charset="77"/>
              </a:rPr>
              <a:t>1000 words or less</a:t>
            </a:r>
            <a:r>
              <a:rPr lang="en-US" sz="3600" dirty="0">
                <a:latin typeface="Palatino" pitchFamily="2" charset="77"/>
                <a:ea typeface="Palatino" pitchFamily="2" charset="77"/>
              </a:rPr>
              <a:t>.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Palatino" pitchFamily="2" charset="77"/>
                <a:ea typeface="Palatino" pitchFamily="2" charset="77"/>
              </a:rPr>
              <a:t>Whitespace</a:t>
            </a:r>
            <a:r>
              <a:rPr lang="en-US" sz="3600" dirty="0">
                <a:latin typeface="Palatino" pitchFamily="2" charset="77"/>
                <a:ea typeface="Palatino" pitchFamily="2" charset="77"/>
              </a:rPr>
              <a:t> is helpful for readers. Give plenty of room around figures.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7389AA-7EEC-6180-2419-32165C8BB465}"/>
              </a:ext>
            </a:extLst>
          </p:cNvPr>
          <p:cNvSpPr/>
          <p:nvPr/>
        </p:nvSpPr>
        <p:spPr>
          <a:xfrm>
            <a:off x="37142866" y="19778848"/>
            <a:ext cx="7775247" cy="4766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2C21B187-BE50-6465-FFFF-E54486B0995D}"/>
              </a:ext>
            </a:extLst>
          </p:cNvPr>
          <p:cNvSpPr txBox="1">
            <a:spLocks/>
          </p:cNvSpPr>
          <p:nvPr/>
        </p:nvSpPr>
        <p:spPr bwMode="auto">
          <a:xfrm>
            <a:off x="37668102" y="21669670"/>
            <a:ext cx="6346642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8288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36576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54864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73152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91440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Graph/Imagery</a:t>
            </a:r>
          </a:p>
        </p:txBody>
      </p:sp>
      <p:sp>
        <p:nvSpPr>
          <p:cNvPr id="53" name="Title Placeholder 1">
            <a:extLst>
              <a:ext uri="{FF2B5EF4-FFF2-40B4-BE49-F238E27FC236}">
                <a16:creationId xmlns:a16="http://schemas.microsoft.com/office/drawing/2014/main" id="{B9BA7894-EF40-9C84-3CA8-ACE75BA1D73B}"/>
              </a:ext>
            </a:extLst>
          </p:cNvPr>
          <p:cNvSpPr txBox="1">
            <a:spLocks/>
          </p:cNvSpPr>
          <p:nvPr/>
        </p:nvSpPr>
        <p:spPr bwMode="auto">
          <a:xfrm>
            <a:off x="1296375" y="5653953"/>
            <a:ext cx="19695485" cy="64147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1520"/>
              </a:lnSpc>
              <a:spcAft>
                <a:spcPts val="1200"/>
              </a:spcAft>
            </a:pPr>
            <a:r>
              <a:rPr lang="en-US" altLang="en-US" sz="6000" dirty="0">
                <a:latin typeface="Century Gothic" panose="020B0502020202020204" pitchFamily="34" charset="0"/>
              </a:rPr>
              <a:t>In </a:t>
            </a:r>
            <a:r>
              <a:rPr lang="en-US" altLang="en-US" sz="6000" b="1" dirty="0">
                <a:latin typeface="Century Gothic" panose="020B0502020202020204" pitchFamily="34" charset="0"/>
              </a:rPr>
              <a:t>FEMA P-58 </a:t>
            </a:r>
            <a:r>
              <a:rPr lang="en-US" altLang="en-US" sz="6000" dirty="0">
                <a:latin typeface="Century Gothic" panose="020B0502020202020204" pitchFamily="34" charset="0"/>
              </a:rPr>
              <a:t>applications, </a:t>
            </a:r>
            <a:r>
              <a:rPr lang="en-US" altLang="en-US" sz="6000" b="1" dirty="0">
                <a:latin typeface="Century Gothic" panose="020B0502020202020204" pitchFamily="34" charset="0"/>
              </a:rPr>
              <a:t>residual story drifts </a:t>
            </a:r>
            <a:r>
              <a:rPr lang="en-US" altLang="en-US" sz="6000" dirty="0">
                <a:latin typeface="Century Gothic" panose="020B0502020202020204" pitchFamily="34" charset="0"/>
              </a:rPr>
              <a:t>should be properly sampled</a:t>
            </a:r>
            <a:r>
              <a:rPr lang="en-US" altLang="en-US" sz="6000" b="1" dirty="0">
                <a:latin typeface="Century Gothic" panose="020B0502020202020204" pitchFamily="34" charset="0"/>
              </a:rPr>
              <a:t> </a:t>
            </a:r>
            <a:r>
              <a:rPr lang="en-US" altLang="en-US" sz="6000" dirty="0">
                <a:latin typeface="Century Gothic" panose="020B0502020202020204" pitchFamily="34" charset="0"/>
              </a:rPr>
              <a:t>to avoid biased loss estimates. Current methods </a:t>
            </a:r>
            <a:r>
              <a:rPr lang="en-US" altLang="en-US" sz="6000" b="1" dirty="0">
                <a:latin typeface="Century Gothic" panose="020B0502020202020204" pitchFamily="34" charset="0"/>
              </a:rPr>
              <a:t>fail to achieve a good fit</a:t>
            </a:r>
            <a:r>
              <a:rPr lang="en-US" altLang="en-US" sz="6000" dirty="0">
                <a:latin typeface="Century Gothic" panose="020B0502020202020204" pitchFamily="34" charset="0"/>
              </a:rPr>
              <a:t>. We offer an approach that addresses this issue.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8FF5DB1A-4842-B1B8-9B6F-7992BAF39E43}"/>
              </a:ext>
            </a:extLst>
          </p:cNvPr>
          <p:cNvSpPr txBox="1">
            <a:spLocks/>
          </p:cNvSpPr>
          <p:nvPr/>
        </p:nvSpPr>
        <p:spPr bwMode="auto">
          <a:xfrm>
            <a:off x="28870908" y="19697062"/>
            <a:ext cx="8038303" cy="62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Methods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Method text goes here, could be a single paragraph or multiple bullet points.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second bullet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third bullet</a:t>
            </a:r>
          </a:p>
          <a:p>
            <a:pPr eaLnBrk="1" hangingPunct="1">
              <a:lnSpc>
                <a:spcPts val="5280"/>
              </a:lnSpc>
              <a:spcBef>
                <a:spcPts val="600"/>
              </a:spcBef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Continued text without bullets.</a:t>
            </a: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7A9C90-E67A-02AA-90AA-4A25CECC8234}"/>
              </a:ext>
            </a:extLst>
          </p:cNvPr>
          <p:cNvCxnSpPr>
            <a:cxnSpLocks/>
          </p:cNvCxnSpPr>
          <p:nvPr/>
        </p:nvCxnSpPr>
        <p:spPr>
          <a:xfrm>
            <a:off x="45716160" y="13547677"/>
            <a:ext cx="0" cy="23422867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1" name="Title Placeholder 1">
            <a:extLst>
              <a:ext uri="{FF2B5EF4-FFF2-40B4-BE49-F238E27FC236}">
                <a16:creationId xmlns:a16="http://schemas.microsoft.com/office/drawing/2014/main" id="{639671F6-308D-448D-5E8F-7C374BB8DE09}"/>
              </a:ext>
            </a:extLst>
          </p:cNvPr>
          <p:cNvSpPr txBox="1">
            <a:spLocks/>
          </p:cNvSpPr>
          <p:nvPr/>
        </p:nvSpPr>
        <p:spPr bwMode="auto">
          <a:xfrm>
            <a:off x="46166465" y="29191164"/>
            <a:ext cx="8038303" cy="452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Conclusions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Conclusions go here, could be a single paragraph or multiple bullet points.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second bullet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third bullet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0DBA3B-A6B3-FA15-D8D6-33C1A98AC88C}"/>
              </a:ext>
            </a:extLst>
          </p:cNvPr>
          <p:cNvSpPr/>
          <p:nvPr/>
        </p:nvSpPr>
        <p:spPr>
          <a:xfrm>
            <a:off x="37139625" y="29866271"/>
            <a:ext cx="7778490" cy="42467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EDDA38-8479-737C-C633-AEE682916A8A}"/>
              </a:ext>
            </a:extLst>
          </p:cNvPr>
          <p:cNvSpPr/>
          <p:nvPr/>
        </p:nvSpPr>
        <p:spPr>
          <a:xfrm>
            <a:off x="46368463" y="22740332"/>
            <a:ext cx="7778490" cy="4766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3BC59F-9549-CAC0-7C40-73E9FF56EAC3}"/>
              </a:ext>
            </a:extLst>
          </p:cNvPr>
          <p:cNvSpPr txBox="1"/>
          <p:nvPr/>
        </p:nvSpPr>
        <p:spPr>
          <a:xfrm>
            <a:off x="37208106" y="24809066"/>
            <a:ext cx="7557613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entury Gothic" panose="020B0502020202020204" pitchFamily="34" charset="0"/>
              </a:rPr>
              <a:t>Figure text goes here.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67D02E-5CFC-1432-E6E6-A0DEA321A6E5}"/>
              </a:ext>
            </a:extLst>
          </p:cNvPr>
          <p:cNvSpPr txBox="1"/>
          <p:nvPr/>
        </p:nvSpPr>
        <p:spPr>
          <a:xfrm>
            <a:off x="37138369" y="34351823"/>
            <a:ext cx="7557613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entury Gothic" panose="020B0502020202020204" pitchFamily="34" charset="0"/>
              </a:rPr>
              <a:t>Figure text goes here. </a:t>
            </a:r>
          </a:p>
        </p:txBody>
      </p:sp>
      <p:sp>
        <p:nvSpPr>
          <p:cNvPr id="82" name="Content Placeholder 4">
            <a:extLst>
              <a:ext uri="{FF2B5EF4-FFF2-40B4-BE49-F238E27FC236}">
                <a16:creationId xmlns:a16="http://schemas.microsoft.com/office/drawing/2014/main" id="{AFD4436B-EA0B-EEE3-E202-096B2C9531A7}"/>
              </a:ext>
            </a:extLst>
          </p:cNvPr>
          <p:cNvSpPr txBox="1">
            <a:spLocks/>
          </p:cNvSpPr>
          <p:nvPr/>
        </p:nvSpPr>
        <p:spPr bwMode="auto">
          <a:xfrm>
            <a:off x="37945468" y="31757092"/>
            <a:ext cx="6346642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8288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36576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54864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73152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91440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Graph/Imagery</a:t>
            </a:r>
          </a:p>
        </p:txBody>
      </p:sp>
      <p:sp>
        <p:nvSpPr>
          <p:cNvPr id="83" name="Content Placeholder 4">
            <a:extLst>
              <a:ext uri="{FF2B5EF4-FFF2-40B4-BE49-F238E27FC236}">
                <a16:creationId xmlns:a16="http://schemas.microsoft.com/office/drawing/2014/main" id="{62E4C8F6-DAF7-3920-F836-FC0C01D5934B}"/>
              </a:ext>
            </a:extLst>
          </p:cNvPr>
          <p:cNvSpPr txBox="1">
            <a:spLocks/>
          </p:cNvSpPr>
          <p:nvPr/>
        </p:nvSpPr>
        <p:spPr bwMode="auto">
          <a:xfrm>
            <a:off x="47596466" y="24423873"/>
            <a:ext cx="6346642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8288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36576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54864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7315200" indent="0" algn="ctr" defTabSz="18288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91440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1828800" rtl="0" eaLnBrk="1" latinLnBrk="0" hangingPunct="1">
              <a:spcBef>
                <a:spcPct val="20000"/>
              </a:spcBef>
              <a:buFont typeface="Arial"/>
              <a:buNone/>
              <a:defRPr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Graph/Imagery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2EFB8E-9EBA-DF41-B0DE-519FD9B8D66D}"/>
              </a:ext>
            </a:extLst>
          </p:cNvPr>
          <p:cNvSpPr txBox="1"/>
          <p:nvPr/>
        </p:nvSpPr>
        <p:spPr>
          <a:xfrm>
            <a:off x="46367207" y="27836874"/>
            <a:ext cx="7557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entury Gothic" panose="020B0502020202020204" pitchFamily="34" charset="0"/>
              </a:rPr>
              <a:t>Figure text goes here. </a:t>
            </a:r>
          </a:p>
        </p:txBody>
      </p:sp>
      <p:sp>
        <p:nvSpPr>
          <p:cNvPr id="85" name="Title Placeholder 1">
            <a:extLst>
              <a:ext uri="{FF2B5EF4-FFF2-40B4-BE49-F238E27FC236}">
                <a16:creationId xmlns:a16="http://schemas.microsoft.com/office/drawing/2014/main" id="{4E542966-869D-B929-74EE-640B6D5FC3D5}"/>
              </a:ext>
            </a:extLst>
          </p:cNvPr>
          <p:cNvSpPr txBox="1">
            <a:spLocks/>
          </p:cNvSpPr>
          <p:nvPr/>
        </p:nvSpPr>
        <p:spPr bwMode="auto">
          <a:xfrm>
            <a:off x="28870908" y="25918582"/>
            <a:ext cx="16050448" cy="26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Method text could be used without bullets. Method text could be used without bullets. Method text could be used without bullets. Method text could be used without bullets.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itle Placeholder 1">
            <a:extLst>
              <a:ext uri="{FF2B5EF4-FFF2-40B4-BE49-F238E27FC236}">
                <a16:creationId xmlns:a16="http://schemas.microsoft.com/office/drawing/2014/main" id="{7DBE5F2F-C633-99E1-087D-59AFF8A21DFA}"/>
              </a:ext>
            </a:extLst>
          </p:cNvPr>
          <p:cNvSpPr txBox="1">
            <a:spLocks/>
          </p:cNvSpPr>
          <p:nvPr/>
        </p:nvSpPr>
        <p:spPr bwMode="auto">
          <a:xfrm>
            <a:off x="46293291" y="17931910"/>
            <a:ext cx="8038303" cy="407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Results text could be used without bullets. Results text could be used without bullets. Results text could be used without bullets. Results text could be used without bullets.</a:t>
            </a:r>
            <a:endParaRPr lang="en-US" alt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itle Placeholder 1">
            <a:extLst>
              <a:ext uri="{FF2B5EF4-FFF2-40B4-BE49-F238E27FC236}">
                <a16:creationId xmlns:a16="http://schemas.microsoft.com/office/drawing/2014/main" id="{53EFB63E-5727-F1CC-122F-695177A7C2D2}"/>
              </a:ext>
            </a:extLst>
          </p:cNvPr>
          <p:cNvSpPr txBox="1">
            <a:spLocks/>
          </p:cNvSpPr>
          <p:nvPr/>
        </p:nvSpPr>
        <p:spPr bwMode="auto">
          <a:xfrm>
            <a:off x="28799758" y="29724506"/>
            <a:ext cx="8038303" cy="433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Another Heading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Text goes here, could be a single paragraph or multiple bullet points.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second bullet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third bullet</a:t>
            </a:r>
            <a:endParaRPr lang="en-US" alt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DC134AD-8974-124F-FDC4-9C034D695102}"/>
              </a:ext>
            </a:extLst>
          </p:cNvPr>
          <p:cNvCxnSpPr>
            <a:cxnSpLocks/>
          </p:cNvCxnSpPr>
          <p:nvPr/>
        </p:nvCxnSpPr>
        <p:spPr>
          <a:xfrm flipH="1">
            <a:off x="28875962" y="19101644"/>
            <a:ext cx="16104438" cy="0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5" name="Title Placeholder 1">
            <a:extLst>
              <a:ext uri="{FF2B5EF4-FFF2-40B4-BE49-F238E27FC236}">
                <a16:creationId xmlns:a16="http://schemas.microsoft.com/office/drawing/2014/main" id="{A543A4DF-756F-B7E0-3D4D-2122B75B4D2D}"/>
              </a:ext>
            </a:extLst>
          </p:cNvPr>
          <p:cNvSpPr txBox="1">
            <a:spLocks/>
          </p:cNvSpPr>
          <p:nvPr/>
        </p:nvSpPr>
        <p:spPr bwMode="auto">
          <a:xfrm>
            <a:off x="37142866" y="13172467"/>
            <a:ext cx="7778490" cy="54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Method text could be used without bullets. Method text could be used without bullets. Method text could be used without bullets. Method text could be used without bullets.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4FBEFD8-7388-4A83-FFD8-E59598ABE051}"/>
              </a:ext>
            </a:extLst>
          </p:cNvPr>
          <p:cNvSpPr txBox="1">
            <a:spLocks/>
          </p:cNvSpPr>
          <p:nvPr/>
        </p:nvSpPr>
        <p:spPr bwMode="auto">
          <a:xfrm>
            <a:off x="46298345" y="13172467"/>
            <a:ext cx="8038303" cy="534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Results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Results text goes here, could be a single paragraph or multiple bullet points.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second bullet</a:t>
            </a:r>
          </a:p>
          <a:p>
            <a:pPr marL="342900" indent="-342900" eaLnBrk="1" hangingPunct="1">
              <a:lnSpc>
                <a:spcPts val="52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This could be the third bullet</a:t>
            </a: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</a:pP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ts val="528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78CBCD-33B4-919E-804D-B1FA8F903CC1}"/>
              </a:ext>
            </a:extLst>
          </p:cNvPr>
          <p:cNvCxnSpPr>
            <a:cxnSpLocks/>
          </p:cNvCxnSpPr>
          <p:nvPr/>
        </p:nvCxnSpPr>
        <p:spPr>
          <a:xfrm flipH="1">
            <a:off x="46368463" y="28931444"/>
            <a:ext cx="8175432" cy="0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A18E49-3C45-D482-00BB-598A4A8B225B}"/>
              </a:ext>
            </a:extLst>
          </p:cNvPr>
          <p:cNvCxnSpPr>
            <a:cxnSpLocks/>
          </p:cNvCxnSpPr>
          <p:nvPr/>
        </p:nvCxnSpPr>
        <p:spPr>
          <a:xfrm flipH="1">
            <a:off x="28872912" y="29083666"/>
            <a:ext cx="16104438" cy="0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1C88104-9964-312B-75BA-61D14EF842D0}"/>
              </a:ext>
            </a:extLst>
          </p:cNvPr>
          <p:cNvSpPr txBox="1">
            <a:spLocks/>
          </p:cNvSpPr>
          <p:nvPr/>
        </p:nvSpPr>
        <p:spPr bwMode="auto">
          <a:xfrm>
            <a:off x="28886205" y="35065544"/>
            <a:ext cx="16462075" cy="237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2800" b="1" dirty="0">
                <a:latin typeface="Century Gothic" panose="020B0502020202020204" pitchFamily="34" charset="0"/>
              </a:rPr>
              <a:t>References</a:t>
            </a:r>
          </a:p>
          <a:p>
            <a:pPr marL="300038" indent="-300038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This could be the first reference</a:t>
            </a:r>
          </a:p>
          <a:p>
            <a:pPr marL="300038" indent="-300038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This could be the second reference</a:t>
            </a:r>
          </a:p>
          <a:p>
            <a:pPr marL="300038" indent="-300038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This could be the third reference</a:t>
            </a:r>
          </a:p>
          <a:p>
            <a:pPr marL="300038" indent="-300038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This could be the fourth reference</a:t>
            </a:r>
            <a:endParaRPr lang="en-US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F2A958-2189-05D6-6434-842481D7D8CC}"/>
              </a:ext>
            </a:extLst>
          </p:cNvPr>
          <p:cNvCxnSpPr>
            <a:cxnSpLocks/>
          </p:cNvCxnSpPr>
          <p:nvPr/>
        </p:nvCxnSpPr>
        <p:spPr>
          <a:xfrm flipH="1">
            <a:off x="28872912" y="35141744"/>
            <a:ext cx="16104438" cy="0"/>
          </a:xfrm>
          <a:prstGeom prst="line">
            <a:avLst/>
          </a:prstGeom>
          <a:solidFill>
            <a:srgbClr val="4F5359"/>
          </a:solidFill>
          <a:ln>
            <a:solidFill>
              <a:srgbClr val="4F53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EC46457-CDA9-4E68-6B1F-60A386C5A3D0}"/>
              </a:ext>
            </a:extLst>
          </p:cNvPr>
          <p:cNvGrpSpPr/>
          <p:nvPr/>
        </p:nvGrpSpPr>
        <p:grpSpPr>
          <a:xfrm>
            <a:off x="17551542" y="1935854"/>
            <a:ext cx="1719072" cy="1722326"/>
            <a:chOff x="17551542" y="1935854"/>
            <a:chExt cx="1719072" cy="17223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DE1282-5550-A866-36F1-8FC437E99F91}"/>
                </a:ext>
              </a:extLst>
            </p:cNvPr>
            <p:cNvSpPr/>
            <p:nvPr/>
          </p:nvSpPr>
          <p:spPr>
            <a:xfrm>
              <a:off x="17551542" y="1935854"/>
              <a:ext cx="1719072" cy="17223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B3008A0-9BA5-C713-D328-515327442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551542" y="1939108"/>
              <a:ext cx="1719072" cy="171907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97DC3-40B3-54E2-BA66-A61759C57DF0}"/>
              </a:ext>
            </a:extLst>
          </p:cNvPr>
          <p:cNvGrpSpPr/>
          <p:nvPr/>
        </p:nvGrpSpPr>
        <p:grpSpPr>
          <a:xfrm>
            <a:off x="13708217" y="865700"/>
            <a:ext cx="2834640" cy="2835425"/>
            <a:chOff x="13708217" y="865700"/>
            <a:chExt cx="2834640" cy="2835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F0AC79-4BEA-A8F3-07D7-443AE8153BAC}"/>
                </a:ext>
              </a:extLst>
            </p:cNvPr>
            <p:cNvSpPr/>
            <p:nvPr/>
          </p:nvSpPr>
          <p:spPr>
            <a:xfrm>
              <a:off x="13708217" y="865700"/>
              <a:ext cx="2834640" cy="2835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person with a mustache&#10;&#10;Description automatically generated">
              <a:extLst>
                <a:ext uri="{FF2B5EF4-FFF2-40B4-BE49-F238E27FC236}">
                  <a16:creationId xmlns:a16="http://schemas.microsoft.com/office/drawing/2014/main" id="{F117D28C-3C54-77C2-ED58-1AF99310CC90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29275" t="7378" r="32153" b="31597"/>
            <a:stretch/>
          </p:blipFill>
          <p:spPr>
            <a:xfrm>
              <a:off x="13753937" y="914400"/>
              <a:ext cx="2743200" cy="2743200"/>
            </a:xfrm>
            <a:prstGeom prst="rect">
              <a:avLst/>
            </a:prstGeom>
          </p:spPr>
        </p:pic>
      </p:grpSp>
      <p:grpSp>
        <p:nvGrpSpPr>
          <p:cNvPr id="13850" name="Group 13849">
            <a:extLst>
              <a:ext uri="{FF2B5EF4-FFF2-40B4-BE49-F238E27FC236}">
                <a16:creationId xmlns:a16="http://schemas.microsoft.com/office/drawing/2014/main" id="{A69350F2-7ACC-BA3E-56C9-4FBD6EBB0346}"/>
              </a:ext>
            </a:extLst>
          </p:cNvPr>
          <p:cNvGrpSpPr/>
          <p:nvPr/>
        </p:nvGrpSpPr>
        <p:grpSpPr>
          <a:xfrm>
            <a:off x="22124919" y="7540752"/>
            <a:ext cx="3355848" cy="3355848"/>
            <a:chOff x="22124919" y="7383527"/>
            <a:chExt cx="3355848" cy="33558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B15F45-24AB-346C-ED9C-6CBE4C469DFC}"/>
                </a:ext>
              </a:extLst>
            </p:cNvPr>
            <p:cNvSpPr/>
            <p:nvPr/>
          </p:nvSpPr>
          <p:spPr>
            <a:xfrm>
              <a:off x="22124919" y="7383527"/>
              <a:ext cx="3355848" cy="33558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F60457E-9796-14BB-B36D-721BCEE0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124919" y="7383527"/>
              <a:ext cx="3355848" cy="3355848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51E417B-4C74-FF07-04EB-8230414F2CD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8090762" y="1192624"/>
            <a:ext cx="640632" cy="5447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D9E905-C16C-E34F-ABE5-5FFEE258DA06}"/>
              </a:ext>
            </a:extLst>
          </p:cNvPr>
          <p:cNvSpPr txBox="1"/>
          <p:nvPr/>
        </p:nvSpPr>
        <p:spPr>
          <a:xfrm>
            <a:off x="22097737" y="11179314"/>
            <a:ext cx="342926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928A"/>
                </a:solidFill>
                <a:latin typeface="+mj-lt"/>
              </a:rPr>
              <a:t>Scan me!</a:t>
            </a:r>
          </a:p>
        </p:txBody>
      </p:sp>
      <p:pic>
        <p:nvPicPr>
          <p:cNvPr id="13849" name="Graphic 13848">
            <a:extLst>
              <a:ext uri="{FF2B5EF4-FFF2-40B4-BE49-F238E27FC236}">
                <a16:creationId xmlns:a16="http://schemas.microsoft.com/office/drawing/2014/main" id="{A3551B63-0762-C09B-2282-CEB6743A6D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64800" y="5715000"/>
            <a:ext cx="1295664" cy="1269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851" name="Title Placeholder 1">
            <a:extLst>
              <a:ext uri="{FF2B5EF4-FFF2-40B4-BE49-F238E27FC236}">
                <a16:creationId xmlns:a16="http://schemas.microsoft.com/office/drawing/2014/main" id="{46D3D721-6FA3-11BF-5EB5-00FC21004EA6}"/>
              </a:ext>
            </a:extLst>
          </p:cNvPr>
          <p:cNvSpPr txBox="1">
            <a:spLocks/>
          </p:cNvSpPr>
          <p:nvPr/>
        </p:nvSpPr>
        <p:spPr bwMode="auto">
          <a:xfrm>
            <a:off x="558799" y="13172467"/>
            <a:ext cx="26111199" cy="54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5280"/>
              </a:lnSpc>
              <a:spcBef>
                <a:spcPts val="0"/>
              </a:spcBef>
            </a:pPr>
            <a:r>
              <a:rPr lang="en-US" altLang="en-US" sz="4400" b="1" dirty="0">
                <a:latin typeface="Century Gothic" panose="020B0502020202020204" pitchFamily="34" charset="0"/>
              </a:rPr>
              <a:t>Introduction</a:t>
            </a:r>
          </a:p>
          <a:p>
            <a:pPr algn="just" eaLnBrk="1" hangingPunct="1">
              <a:lnSpc>
                <a:spcPts val="5280"/>
              </a:lnSpc>
              <a:spcBef>
                <a:spcPts val="0"/>
              </a:spcBef>
            </a:pPr>
            <a:r>
              <a:rPr lang="en-US" sz="3600" dirty="0">
                <a:latin typeface="Palatino" pitchFamily="2" charset="77"/>
                <a:ea typeface="Palatino" pitchFamily="2" charset="77"/>
              </a:rPr>
              <a:t>In 0.05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637FB5A-A3DE-8E24-CB7A-03EFFEA466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21638" y="14741257"/>
            <a:ext cx="7772400" cy="151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F3F7AB-1F8B-5892-1F2D-12200293AD53}"/>
              </a:ext>
            </a:extLst>
          </p:cNvPr>
          <p:cNvSpPr txBox="1"/>
          <p:nvPr/>
        </p:nvSpPr>
        <p:spPr>
          <a:xfrm>
            <a:off x="2576987" y="16316979"/>
            <a:ext cx="7557613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entury Gothic" panose="020B0502020202020204" pitchFamily="34" charset="0"/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6069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eer_2017_poster_template" id="{9F425596-7ED2-C74F-A6FA-EA19B3AD1DF6}" vid="{29D694BB-73F1-524F-BF0A-CB6A8FBE80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381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Palatino</vt:lpstr>
      <vt:lpstr>Office Theme</vt:lpstr>
      <vt:lpstr>PowerPoint Presentation</vt:lpstr>
    </vt:vector>
  </TitlesOfParts>
  <Company>PEER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PEER Center</dc:creator>
  <cp:lastModifiedBy>John Vouvakis Manousakis</cp:lastModifiedBy>
  <cp:revision>75</cp:revision>
  <dcterms:created xsi:type="dcterms:W3CDTF">2009-08-19T17:16:49Z</dcterms:created>
  <dcterms:modified xsi:type="dcterms:W3CDTF">2024-01-23T14:16:39Z</dcterms:modified>
</cp:coreProperties>
</file>