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9"/>
  </p:notesMasterIdLst>
  <p:sldIdLst>
    <p:sldId id="306" r:id="rId5"/>
    <p:sldId id="307" r:id="rId6"/>
    <p:sldId id="308" r:id="rId7"/>
    <p:sldId id="309" r:id="rId8"/>
    <p:sldId id="303" r:id="rId9"/>
    <p:sldId id="310" r:id="rId10"/>
    <p:sldId id="314" r:id="rId11"/>
    <p:sldId id="304" r:id="rId12"/>
    <p:sldId id="295" r:id="rId13"/>
    <p:sldId id="316" r:id="rId14"/>
    <p:sldId id="315" r:id="rId15"/>
    <p:sldId id="317" r:id="rId16"/>
    <p:sldId id="311" r:id="rId17"/>
    <p:sldId id="31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C91839-DD17-42B4-8EDB-2EA4B4C92534}" v="49" dt="2023-04-10T15:14:21.2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84967" autoAdjust="0"/>
  </p:normalViewPr>
  <p:slideViewPr>
    <p:cSldViewPr snapToGrid="0">
      <p:cViewPr varScale="1">
        <p:scale>
          <a:sx n="86" d="100"/>
          <a:sy n="86" d="100"/>
        </p:scale>
        <p:origin x="114" y="58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OAN KROITOR KATARTZIOU" userId="5115a526-44d2-4714-877e-928a9b327bf0" providerId="ADAL" clId="{1AC91839-DD17-42B4-8EDB-2EA4B4C92534}"/>
    <pc:docChg chg="undo redo custSel modSld">
      <pc:chgData name="IOAN KROITOR KATARTZIOU" userId="5115a526-44d2-4714-877e-928a9b327bf0" providerId="ADAL" clId="{1AC91839-DD17-42B4-8EDB-2EA4B4C92534}" dt="2023-04-10T15:19:55.863" v="923" actId="20577"/>
      <pc:docMkLst>
        <pc:docMk/>
      </pc:docMkLst>
      <pc:sldChg chg="modSp mod">
        <pc:chgData name="IOAN KROITOR KATARTZIOU" userId="5115a526-44d2-4714-877e-928a9b327bf0" providerId="ADAL" clId="{1AC91839-DD17-42B4-8EDB-2EA4B4C92534}" dt="2023-04-10T15:17:50.325" v="874" actId="20577"/>
        <pc:sldMkLst>
          <pc:docMk/>
          <pc:sldMk cId="277827655" sldId="295"/>
        </pc:sldMkLst>
        <pc:spChg chg="mod">
          <ac:chgData name="IOAN KROITOR KATARTZIOU" userId="5115a526-44d2-4714-877e-928a9b327bf0" providerId="ADAL" clId="{1AC91839-DD17-42B4-8EDB-2EA4B4C92534}" dt="2023-04-10T15:14:10.622" v="428" actId="20577"/>
          <ac:spMkLst>
            <pc:docMk/>
            <pc:sldMk cId="277827655" sldId="295"/>
            <ac:spMk id="4" creationId="{55E27C7C-4B68-4BBC-BF36-8959D8493E4A}"/>
          </ac:spMkLst>
        </pc:spChg>
        <pc:graphicFrameChg chg="mod modGraphic">
          <ac:chgData name="IOAN KROITOR KATARTZIOU" userId="5115a526-44d2-4714-877e-928a9b327bf0" providerId="ADAL" clId="{1AC91839-DD17-42B4-8EDB-2EA4B4C92534}" dt="2023-04-10T15:17:50.325" v="874" actId="20577"/>
          <ac:graphicFrameMkLst>
            <pc:docMk/>
            <pc:sldMk cId="277827655" sldId="295"/>
            <ac:graphicFrameMk id="2" creationId="{FB4DA915-9288-89F2-1466-C6157A89FEFA}"/>
          </ac:graphicFrameMkLst>
        </pc:graphicFrameChg>
        <pc:graphicFrameChg chg="mod modGraphic">
          <ac:chgData name="IOAN KROITOR KATARTZIOU" userId="5115a526-44d2-4714-877e-928a9b327bf0" providerId="ADAL" clId="{1AC91839-DD17-42B4-8EDB-2EA4B4C92534}" dt="2023-04-10T15:16:38.241" v="717" actId="20577"/>
          <ac:graphicFrameMkLst>
            <pc:docMk/>
            <pc:sldMk cId="277827655" sldId="295"/>
            <ac:graphicFrameMk id="5" creationId="{709A0DA2-E530-420B-ACE1-7D645AE7D06B}"/>
          </ac:graphicFrameMkLst>
        </pc:graphicFrameChg>
      </pc:sldChg>
      <pc:sldChg chg="modSp">
        <pc:chgData name="IOAN KROITOR KATARTZIOU" userId="5115a526-44d2-4714-877e-928a9b327bf0" providerId="ADAL" clId="{1AC91839-DD17-42B4-8EDB-2EA4B4C92534}" dt="2023-04-10T15:12:14.904" v="164"/>
        <pc:sldMkLst>
          <pc:docMk/>
          <pc:sldMk cId="3159288639" sldId="303"/>
        </pc:sldMkLst>
        <pc:graphicFrameChg chg="mod">
          <ac:chgData name="IOAN KROITOR KATARTZIOU" userId="5115a526-44d2-4714-877e-928a9b327bf0" providerId="ADAL" clId="{1AC91839-DD17-42B4-8EDB-2EA4B4C92534}" dt="2023-04-10T15:12:14.904" v="164"/>
          <ac:graphicFrameMkLst>
            <pc:docMk/>
            <pc:sldMk cId="3159288639" sldId="303"/>
            <ac:graphicFrameMk id="14" creationId="{CEC6DA80-0404-4CED-A682-9D41A16B341E}"/>
          </ac:graphicFrameMkLst>
        </pc:graphicFrameChg>
      </pc:sldChg>
      <pc:sldChg chg="modSp mod">
        <pc:chgData name="IOAN KROITOR KATARTZIOU" userId="5115a526-44d2-4714-877e-928a9b327bf0" providerId="ADAL" clId="{1AC91839-DD17-42B4-8EDB-2EA4B4C92534}" dt="2023-04-10T15:19:55.863" v="923" actId="20577"/>
        <pc:sldMkLst>
          <pc:docMk/>
          <pc:sldMk cId="3124766000" sldId="304"/>
        </pc:sldMkLst>
        <pc:spChg chg="mod">
          <ac:chgData name="IOAN KROITOR KATARTZIOU" userId="5115a526-44d2-4714-877e-928a9b327bf0" providerId="ADAL" clId="{1AC91839-DD17-42B4-8EDB-2EA4B4C92534}" dt="2023-04-10T15:12:26.369" v="178" actId="20577"/>
          <ac:spMkLst>
            <pc:docMk/>
            <pc:sldMk cId="3124766000" sldId="304"/>
            <ac:spMk id="2" creationId="{CFACDA59-55A0-4EA5-B3E4-646D1D3B4CEB}"/>
          </ac:spMkLst>
        </pc:spChg>
        <pc:spChg chg="mod">
          <ac:chgData name="IOAN KROITOR KATARTZIOU" userId="5115a526-44d2-4714-877e-928a9b327bf0" providerId="ADAL" clId="{1AC91839-DD17-42B4-8EDB-2EA4B4C92534}" dt="2023-04-10T15:12:37.006" v="210" actId="20577"/>
          <ac:spMkLst>
            <pc:docMk/>
            <pc:sldMk cId="3124766000" sldId="304"/>
            <ac:spMk id="3" creationId="{D14ABC42-7E22-4F59-A0B6-AD98B5CAE0C5}"/>
          </ac:spMkLst>
        </pc:spChg>
        <pc:spChg chg="mod">
          <ac:chgData name="IOAN KROITOR KATARTZIOU" userId="5115a526-44d2-4714-877e-928a9b327bf0" providerId="ADAL" clId="{1AC91839-DD17-42B4-8EDB-2EA4B4C92534}" dt="2023-04-10T15:12:48.216" v="238" actId="27636"/>
          <ac:spMkLst>
            <pc:docMk/>
            <pc:sldMk cId="3124766000" sldId="304"/>
            <ac:spMk id="4" creationId="{1FE9CB6C-6FF8-4B8C-9B41-2DDD39B25DE3}"/>
          </ac:spMkLst>
        </pc:spChg>
        <pc:spChg chg="mod">
          <ac:chgData name="IOAN KROITOR KATARTZIOU" userId="5115a526-44d2-4714-877e-928a9b327bf0" providerId="ADAL" clId="{1AC91839-DD17-42B4-8EDB-2EA4B4C92534}" dt="2023-04-10T15:19:45.594" v="903" actId="20577"/>
          <ac:spMkLst>
            <pc:docMk/>
            <pc:sldMk cId="3124766000" sldId="304"/>
            <ac:spMk id="5" creationId="{2347FB98-C049-45C5-86B4-4CF44B247B2C}"/>
          </ac:spMkLst>
        </pc:spChg>
        <pc:spChg chg="mod">
          <ac:chgData name="IOAN KROITOR KATARTZIOU" userId="5115a526-44d2-4714-877e-928a9b327bf0" providerId="ADAL" clId="{1AC91839-DD17-42B4-8EDB-2EA4B4C92534}" dt="2023-04-10T15:12:52.453" v="247" actId="20577"/>
          <ac:spMkLst>
            <pc:docMk/>
            <pc:sldMk cId="3124766000" sldId="304"/>
            <ac:spMk id="6" creationId="{5A74CB9D-E60B-4C8A-B4E7-23BC1D9FA66E}"/>
          </ac:spMkLst>
        </pc:spChg>
        <pc:spChg chg="mod">
          <ac:chgData name="IOAN KROITOR KATARTZIOU" userId="5115a526-44d2-4714-877e-928a9b327bf0" providerId="ADAL" clId="{1AC91839-DD17-42B4-8EDB-2EA4B4C92534}" dt="2023-04-10T15:19:55.863" v="923" actId="20577"/>
          <ac:spMkLst>
            <pc:docMk/>
            <pc:sldMk cId="3124766000" sldId="304"/>
            <ac:spMk id="7" creationId="{F2CA68F4-D009-E226-F316-B77CAD0120BD}"/>
          </ac:spMkLst>
        </pc:spChg>
        <pc:spChg chg="mod">
          <ac:chgData name="IOAN KROITOR KATARTZIOU" userId="5115a526-44d2-4714-877e-928a9b327bf0" providerId="ADAL" clId="{1AC91839-DD17-42B4-8EDB-2EA4B4C92534}" dt="2023-04-10T15:14:03.173" v="421" actId="20577"/>
          <ac:spMkLst>
            <pc:docMk/>
            <pc:sldMk cId="3124766000" sldId="304"/>
            <ac:spMk id="8" creationId="{43DA4B18-289F-2BA7-8EF6-2DC18DAD2738}"/>
          </ac:spMkLst>
        </pc:spChg>
      </pc:sldChg>
      <pc:sldChg chg="modSp mod">
        <pc:chgData name="IOAN KROITOR KATARTZIOU" userId="5115a526-44d2-4714-877e-928a9b327bf0" providerId="ADAL" clId="{1AC91839-DD17-42B4-8EDB-2EA4B4C92534}" dt="2023-04-10T15:10:23.677" v="120"/>
        <pc:sldMkLst>
          <pc:docMk/>
          <pc:sldMk cId="365334912" sldId="308"/>
        </pc:sldMkLst>
        <pc:spChg chg="mod">
          <ac:chgData name="IOAN KROITOR KATARTZIOU" userId="5115a526-44d2-4714-877e-928a9b327bf0" providerId="ADAL" clId="{1AC91839-DD17-42B4-8EDB-2EA4B4C92534}" dt="2023-04-10T15:10:23.677" v="120"/>
          <ac:spMkLst>
            <pc:docMk/>
            <pc:sldMk cId="365334912" sldId="308"/>
            <ac:spMk id="4" creationId="{B0881FA9-F3B0-4912-B0E1-352094195C30}"/>
          </ac:spMkLst>
        </pc:spChg>
      </pc:sldChg>
      <pc:sldChg chg="modSp mod">
        <pc:chgData name="IOAN KROITOR KATARTZIOU" userId="5115a526-44d2-4714-877e-928a9b327bf0" providerId="ADAL" clId="{1AC91839-DD17-42B4-8EDB-2EA4B4C92534}" dt="2023-04-10T15:19:14.375" v="899" actId="20577"/>
        <pc:sldMkLst>
          <pc:docMk/>
          <pc:sldMk cId="3584772686" sldId="311"/>
        </pc:sldMkLst>
        <pc:spChg chg="mod">
          <ac:chgData name="IOAN KROITOR KATARTZIOU" userId="5115a526-44d2-4714-877e-928a9b327bf0" providerId="ADAL" clId="{1AC91839-DD17-42B4-8EDB-2EA4B4C92534}" dt="2023-04-10T15:19:14.375" v="899" actId="20577"/>
          <ac:spMkLst>
            <pc:docMk/>
            <pc:sldMk cId="3584772686" sldId="311"/>
            <ac:spMk id="8" creationId="{50061247-EA4F-4DFA-AFCE-648487762CF7}"/>
          </ac:spMkLst>
        </pc:spChg>
      </pc:sldChg>
      <pc:sldChg chg="modSp mod">
        <pc:chgData name="IOAN KROITOR KATARTZIOU" userId="5115a526-44d2-4714-877e-928a9b327bf0" providerId="ADAL" clId="{1AC91839-DD17-42B4-8EDB-2EA4B4C92534}" dt="2023-04-10T15:18:07.886" v="893" actId="20577"/>
        <pc:sldMkLst>
          <pc:docMk/>
          <pc:sldMk cId="927313156" sldId="312"/>
        </pc:sldMkLst>
        <pc:spChg chg="mod">
          <ac:chgData name="IOAN KROITOR KATARTZIOU" userId="5115a526-44d2-4714-877e-928a9b327bf0" providerId="ADAL" clId="{1AC91839-DD17-42B4-8EDB-2EA4B4C92534}" dt="2023-04-10T15:18:07.886" v="893" actId="20577"/>
          <ac:spMkLst>
            <pc:docMk/>
            <pc:sldMk cId="927313156" sldId="312"/>
            <ac:spMk id="6" creationId="{FF777B66-94CB-491C-AC6B-BDAC98E21D57}"/>
          </ac:spMkLst>
        </pc:spChg>
      </pc:sldChg>
      <pc:sldChg chg="modSp mod">
        <pc:chgData name="IOAN KROITOR KATARTZIOU" userId="5115a526-44d2-4714-877e-928a9b327bf0" providerId="ADAL" clId="{1AC91839-DD17-42B4-8EDB-2EA4B4C92534}" dt="2023-04-10T15:17:59.209" v="884" actId="20577"/>
        <pc:sldMkLst>
          <pc:docMk/>
          <pc:sldMk cId="1493821475" sldId="317"/>
        </pc:sldMkLst>
        <pc:spChg chg="mod">
          <ac:chgData name="IOAN KROITOR KATARTZIOU" userId="5115a526-44d2-4714-877e-928a9b327bf0" providerId="ADAL" clId="{1AC91839-DD17-42B4-8EDB-2EA4B4C92534}" dt="2023-04-10T15:17:59.209" v="884" actId="20577"/>
          <ac:spMkLst>
            <pc:docMk/>
            <pc:sldMk cId="1493821475" sldId="317"/>
            <ac:spMk id="2" creationId="{C14BE743-F558-BBA3-3465-7A6EFAD2FA8A}"/>
          </ac:spMkLst>
        </pc:spChg>
      </pc:sldChg>
    </pc:docChg>
  </pc:docChgLst>
  <pc:docChgLst>
    <pc:chgData name="IOAN KROITOR KATARTZIOU" userId="5115a526-44d2-4714-877e-928a9b327bf0" providerId="ADAL" clId="{F8DA90C8-248C-44A4-B45E-D0DB3A50C0A2}"/>
    <pc:docChg chg="undo custSel modSld">
      <pc:chgData name="IOAN KROITOR KATARTZIOU" userId="5115a526-44d2-4714-877e-928a9b327bf0" providerId="ADAL" clId="{F8DA90C8-248C-44A4-B45E-D0DB3A50C0A2}" dt="2023-04-07T23:07:51.508" v="29" actId="14826"/>
      <pc:docMkLst>
        <pc:docMk/>
      </pc:docMkLst>
      <pc:sldChg chg="modSp mod">
        <pc:chgData name="IOAN KROITOR KATARTZIOU" userId="5115a526-44d2-4714-877e-928a9b327bf0" providerId="ADAL" clId="{F8DA90C8-248C-44A4-B45E-D0DB3A50C0A2}" dt="2023-04-07T23:03:39.284" v="19" actId="20577"/>
        <pc:sldMkLst>
          <pc:docMk/>
          <pc:sldMk cId="3584772686" sldId="311"/>
        </pc:sldMkLst>
        <pc:spChg chg="mod">
          <ac:chgData name="IOAN KROITOR KATARTZIOU" userId="5115a526-44d2-4714-877e-928a9b327bf0" providerId="ADAL" clId="{F8DA90C8-248C-44A4-B45E-D0DB3A50C0A2}" dt="2023-04-07T23:03:39.284" v="19" actId="20577"/>
          <ac:spMkLst>
            <pc:docMk/>
            <pc:sldMk cId="3584772686" sldId="311"/>
            <ac:spMk id="23" creationId="{249ACE4E-0038-4BA2-8883-8C3F73B79C44}"/>
          </ac:spMkLst>
        </pc:spChg>
      </pc:sldChg>
      <pc:sldChg chg="addSp delSp modSp mod">
        <pc:chgData name="IOAN KROITOR KATARTZIOU" userId="5115a526-44d2-4714-877e-928a9b327bf0" providerId="ADAL" clId="{F8DA90C8-248C-44A4-B45E-D0DB3A50C0A2}" dt="2023-04-07T23:07:51.508" v="29" actId="14826"/>
        <pc:sldMkLst>
          <pc:docMk/>
          <pc:sldMk cId="927313156" sldId="312"/>
        </pc:sldMkLst>
        <pc:spChg chg="add del mod">
          <ac:chgData name="IOAN KROITOR KATARTZIOU" userId="5115a526-44d2-4714-877e-928a9b327bf0" providerId="ADAL" clId="{F8DA90C8-248C-44A4-B45E-D0DB3A50C0A2}" dt="2023-04-07T23:04:44.432" v="23" actId="478"/>
          <ac:spMkLst>
            <pc:docMk/>
            <pc:sldMk cId="927313156" sldId="312"/>
            <ac:spMk id="3" creationId="{61746C03-BA60-17EE-106B-C7E00881DF0E}"/>
          </ac:spMkLst>
        </pc:spChg>
        <pc:picChg chg="mod">
          <ac:chgData name="IOAN KROITOR KATARTZIOU" userId="5115a526-44d2-4714-877e-928a9b327bf0" providerId="ADAL" clId="{F8DA90C8-248C-44A4-B45E-D0DB3A50C0A2}" dt="2023-04-07T23:07:51.508" v="29" actId="14826"/>
          <ac:picMkLst>
            <pc:docMk/>
            <pc:sldMk cId="927313156" sldId="312"/>
            <ac:picMk id="9" creationId="{C82DA925-978C-48A9-98AD-0653B7A3D2D9}"/>
          </ac:picMkLst>
        </pc:picChg>
        <pc:picChg chg="add del mod">
          <ac:chgData name="IOAN KROITOR KATARTZIOU" userId="5115a526-44d2-4714-877e-928a9b327bf0" providerId="ADAL" clId="{F8DA90C8-248C-44A4-B45E-D0DB3A50C0A2}" dt="2023-04-07T23:05:13.762" v="24" actId="14826"/>
          <ac:picMkLst>
            <pc:docMk/>
            <pc:sldMk cId="927313156" sldId="312"/>
            <ac:picMk id="11" creationId="{E63B7C3F-04A4-43F6-881D-FA11061CBAFA}"/>
          </ac:picMkLst>
        </pc:picChg>
        <pc:picChg chg="mod">
          <ac:chgData name="IOAN KROITOR KATARTZIOU" userId="5115a526-44d2-4714-877e-928a9b327bf0" providerId="ADAL" clId="{F8DA90C8-248C-44A4-B45E-D0DB3A50C0A2}" dt="2023-04-07T23:07:27.101" v="28" actId="14826"/>
          <ac:picMkLst>
            <pc:docMk/>
            <pc:sldMk cId="927313156" sldId="312"/>
            <ac:picMk id="13" creationId="{E02C4914-F076-4415-9C5D-A9BDB6CC6110}"/>
          </ac:picMkLst>
        </pc:picChg>
        <pc:picChg chg="mod">
          <ac:chgData name="IOAN KROITOR KATARTZIOU" userId="5115a526-44d2-4714-877e-928a9b327bf0" providerId="ADAL" clId="{F8DA90C8-248C-44A4-B45E-D0DB3A50C0A2}" dt="2023-04-07T23:06:24.892" v="26" actId="1076"/>
          <ac:picMkLst>
            <pc:docMk/>
            <pc:sldMk cId="927313156" sldId="312"/>
            <ac:picMk id="15" creationId="{3D15FDC1-74B5-4FD8-BD17-0E2502C411A6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/>
        <a:lstStyle/>
        <a:p>
          <a:endParaRPr lang="en-US"/>
        </a:p>
      </dgm:t>
    </dgm:pt>
    <dgm:pt modelId="{AACEAFD5-63CF-4AFC-B46F-BE086C5D447C}">
      <dgm:prSet phldrT="[Text]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dirty="0"/>
            <a:t>General</a:t>
          </a:r>
        </a:p>
      </dgm:t>
    </dgm:pt>
    <dgm:pt modelId="{7A0BD8EC-BB4A-4912-A54E-6F39B681264E}" type="parTrans" cxnId="{AE101ABC-7EA3-4444-A576-8AB15A371C84}">
      <dgm:prSet/>
      <dgm:spPr/>
      <dgm:t>
        <a:bodyPr/>
        <a:lstStyle/>
        <a:p>
          <a:endParaRPr lang="en-US"/>
        </a:p>
      </dgm:t>
    </dgm:pt>
    <dgm:pt modelId="{7A8D4B4D-06E9-4958-810D-A6226B6AC588}" type="sibTrans" cxnId="{AE101ABC-7EA3-4444-A576-8AB15A371C84}">
      <dgm:prSet/>
      <dgm:spPr/>
      <dgm:t>
        <a:bodyPr/>
        <a:lstStyle/>
        <a:p>
          <a:endParaRPr lang="en-US"/>
        </a:p>
      </dgm:t>
    </dgm:pt>
    <dgm:pt modelId="{349299C9-846E-4827-813A-349CCCE20782}">
      <dgm:prSet phldrT="[Text]"/>
      <dgm:spPr/>
      <dgm:t>
        <a:bodyPr/>
        <a:lstStyle/>
        <a:p>
          <a:r>
            <a:rPr lang="en-US" b="0" i="0" dirty="0"/>
            <a:t>"It is a subset of machine learning and is at the 'heart' of deep learning algorithms."</a:t>
          </a:r>
          <a:endParaRPr lang="en-US" dirty="0"/>
        </a:p>
      </dgm:t>
    </dgm:pt>
    <dgm:pt modelId="{AEA27547-B9ED-4994-BD27-04EC297EF367}" type="parTrans" cxnId="{0EFA3039-6828-403C-9445-4359BA6645E6}">
      <dgm:prSet/>
      <dgm:spPr/>
      <dgm:t>
        <a:bodyPr/>
        <a:lstStyle/>
        <a:p>
          <a:endParaRPr lang="en-US"/>
        </a:p>
      </dgm:t>
    </dgm:pt>
    <dgm:pt modelId="{9D819F52-ACA0-4B08-8256-DF6BD8FA3A0B}" type="sibTrans" cxnId="{0EFA3039-6828-403C-9445-4359BA6645E6}">
      <dgm:prSet/>
      <dgm:spPr/>
      <dgm:t>
        <a:bodyPr/>
        <a:lstStyle/>
        <a:p>
          <a:endParaRPr lang="en-US"/>
        </a:p>
      </dgm:t>
    </dgm:pt>
    <dgm:pt modelId="{D07AD3FD-84FF-467E-9693-752776549C61}">
      <dgm:prSet phldrT="[Text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/>
            <a:t>Formation</a:t>
          </a:r>
        </a:p>
      </dgm:t>
    </dgm:pt>
    <dgm:pt modelId="{7B691773-F524-4FAD-A272-BDF0B0C4370A}" type="parTrans" cxnId="{55492768-9A5E-4F74-AC7C-959C5C24EFD3}">
      <dgm:prSet/>
      <dgm:spPr/>
      <dgm:t>
        <a:bodyPr/>
        <a:lstStyle/>
        <a:p>
          <a:endParaRPr lang="en-US"/>
        </a:p>
      </dgm:t>
    </dgm:pt>
    <dgm:pt modelId="{A8C9B7A9-BC2A-4753-B7F0-F2E361D95520}" type="sibTrans" cxnId="{55492768-9A5E-4F74-AC7C-959C5C24EFD3}">
      <dgm:prSet/>
      <dgm:spPr/>
      <dgm:t>
        <a:bodyPr/>
        <a:lstStyle/>
        <a:p>
          <a:endParaRPr lang="en-US"/>
        </a:p>
      </dgm:t>
    </dgm:pt>
    <dgm:pt modelId="{5D70EFF5-8B31-4A1F-AE44-51E4CF0013EB}">
      <dgm:prSet phldrT="[Text]"/>
      <dgm:spPr/>
      <dgm:t>
        <a:bodyPr/>
        <a:lstStyle/>
        <a:p>
          <a:r>
            <a:rPr lang="en-US" b="0" i="0" dirty="0"/>
            <a:t>They consist of node layers that contain input, multiple other layers, and output. Each node (neuron) is connected to another, creating a network. After processing by the neurons of a layer, the data is sent to the next layer.</a:t>
          </a:r>
          <a:endParaRPr lang="en-US" dirty="0"/>
        </a:p>
      </dgm:t>
    </dgm:pt>
    <dgm:pt modelId="{96C720A0-FEEF-48D1-8DF6-ABA03C304822}" type="parTrans" cxnId="{E97FF64F-8020-497E-AE7D-2395DDA4560D}">
      <dgm:prSet/>
      <dgm:spPr/>
      <dgm:t>
        <a:bodyPr/>
        <a:lstStyle/>
        <a:p>
          <a:endParaRPr lang="en-US"/>
        </a:p>
      </dgm:t>
    </dgm:pt>
    <dgm:pt modelId="{B6A59CDE-18AD-4553-B6C5-FF001A8E8510}" type="sibTrans" cxnId="{E97FF64F-8020-497E-AE7D-2395DDA4560D}">
      <dgm:prSet/>
      <dgm:spPr/>
      <dgm:t>
        <a:bodyPr/>
        <a:lstStyle/>
        <a:p>
          <a:endParaRPr lang="en-US"/>
        </a:p>
      </dgm:t>
    </dgm:pt>
    <dgm:pt modelId="{D71FC021-6A65-44D1-95B9-0E6C89079866}">
      <dgm:prSet phldrT="[Text]"/>
      <dgm:spPr>
        <a:solidFill>
          <a:schemeClr val="accent5"/>
        </a:solidFill>
        <a:ln>
          <a:solidFill>
            <a:schemeClr val="accent5"/>
          </a:solidFill>
        </a:ln>
      </dgm:spPr>
      <dgm:t>
        <a:bodyPr/>
        <a:lstStyle/>
        <a:p>
          <a:r>
            <a:rPr lang="en-US" dirty="0"/>
            <a:t>Deep Learning</a:t>
          </a:r>
        </a:p>
      </dgm:t>
    </dgm:pt>
    <dgm:pt modelId="{862AAE39-3AAD-40E3-BA20-90187BD73242}" type="parTrans" cxnId="{53239C96-427C-420B-95DC-546F3B30ED65}">
      <dgm:prSet/>
      <dgm:spPr/>
      <dgm:t>
        <a:bodyPr/>
        <a:lstStyle/>
        <a:p>
          <a:endParaRPr lang="en-US"/>
        </a:p>
      </dgm:t>
    </dgm:pt>
    <dgm:pt modelId="{9B090D9D-470E-46E2-AABB-0368A52481AA}" type="sibTrans" cxnId="{53239C96-427C-420B-95DC-546F3B30ED65}">
      <dgm:prSet/>
      <dgm:spPr/>
      <dgm:t>
        <a:bodyPr/>
        <a:lstStyle/>
        <a:p>
          <a:endParaRPr lang="en-US"/>
        </a:p>
      </dgm:t>
    </dgm:pt>
    <dgm:pt modelId="{4A6BB192-9983-4F48-BBC5-6E384EED7EC5}">
      <dgm:prSet phldrT="[Text]"/>
      <dgm:spPr/>
      <dgm:t>
        <a:bodyPr/>
        <a:lstStyle/>
        <a:p>
          <a:r>
            <a:rPr lang="en-US" b="0" i="0" dirty="0"/>
            <a:t>Deep learning is part of neural networks and refers to the "depth" of the layers (a large number of layers).</a:t>
          </a:r>
          <a:endParaRPr lang="en-US" dirty="0"/>
        </a:p>
      </dgm:t>
    </dgm:pt>
    <dgm:pt modelId="{230A6E4A-6CED-4DC0-AEFE-6859FE07B658}" type="parTrans" cxnId="{E3115EEA-DE9C-4F06-B8B3-BEB263D5F2B1}">
      <dgm:prSet/>
      <dgm:spPr/>
      <dgm:t>
        <a:bodyPr/>
        <a:lstStyle/>
        <a:p>
          <a:endParaRPr lang="en-US"/>
        </a:p>
      </dgm:t>
    </dgm:pt>
    <dgm:pt modelId="{0B568EC2-5D2A-4B00-8047-B7832F245B44}" type="sibTrans" cxnId="{E3115EEA-DE9C-4F06-B8B3-BEB263D5F2B1}">
      <dgm:prSet/>
      <dgm:spPr/>
      <dgm:t>
        <a:bodyPr/>
        <a:lstStyle/>
        <a:p>
          <a:endParaRPr lang="en-US"/>
        </a:p>
      </dgm:t>
    </dgm:pt>
    <dgm:pt modelId="{6C7897A9-4832-4AD2-BF25-0E42136C4AC5}">
      <dgm:prSet/>
      <dgm:spPr/>
      <dgm:t>
        <a:bodyPr/>
        <a:lstStyle/>
        <a:p>
          <a:endParaRPr lang="en-US" dirty="0"/>
        </a:p>
      </dgm:t>
    </dgm:pt>
    <dgm:pt modelId="{C5046027-0C0F-4D47-BCC7-34C2C1670C9C}" type="parTrans" cxnId="{3D34C515-A64E-411F-94ED-2A233715E542}">
      <dgm:prSet/>
      <dgm:spPr/>
      <dgm:t>
        <a:bodyPr/>
        <a:lstStyle/>
        <a:p>
          <a:endParaRPr lang="en-US"/>
        </a:p>
      </dgm:t>
    </dgm:pt>
    <dgm:pt modelId="{4B5FEFA7-3533-4334-81B4-F4FC0C218150}" type="sibTrans" cxnId="{3D34C515-A64E-411F-94ED-2A233715E542}">
      <dgm:prSet/>
      <dgm:spPr/>
      <dgm:t>
        <a:bodyPr/>
        <a:lstStyle/>
        <a:p>
          <a:endParaRPr lang="en-US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3">
        <dgm:presLayoutVars>
          <dgm:chMax val="0"/>
          <dgm:chPref val="0"/>
        </dgm:presLayoutVars>
      </dgm:prSet>
      <dgm:spPr>
        <a:ln>
          <a:solidFill>
            <a:schemeClr val="accent2"/>
          </a:solidFill>
        </a:ln>
      </dgm:spPr>
    </dgm:pt>
    <dgm:pt modelId="{CA3A6A4E-2D39-41D2-A6B1-B590D0C452D2}" type="pres">
      <dgm:prSet presAssocID="{AACEAFD5-63CF-4AFC-B46F-BE086C5D447C}" presName="parTx" presStyleLbl="alignNode1" presStyleIdx="0" presStyleCnt="3" custLinFactNeighborX="-994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3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</dgm:pt>
    <dgm:pt modelId="{6C46E586-0364-4C52-98F9-74A7ACD803D1}" type="pres">
      <dgm:prSet presAssocID="{D07AD3FD-84FF-467E-9693-752776549C6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3">
        <dgm:presLayoutVars>
          <dgm:chMax val="0"/>
          <dgm:chPref val="0"/>
        </dgm:presLayoutVars>
      </dgm:prSet>
      <dgm:spPr>
        <a:ln>
          <a:solidFill>
            <a:schemeClr val="accent5"/>
          </a:solidFill>
        </a:ln>
      </dgm:spPr>
    </dgm:pt>
    <dgm:pt modelId="{7A0B5EFC-88FB-4ED5-994F-D5F6584C2293}" type="pres">
      <dgm:prSet presAssocID="{D71FC021-6A65-44D1-95B9-0E6C8907986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</dgm:ptLst>
  <dgm:cxnLst>
    <dgm:cxn modelId="{3D34C515-A64E-411F-94ED-2A233715E542}" srcId="{D71FC021-6A65-44D1-95B9-0E6C89079866}" destId="{6C7897A9-4832-4AD2-BF25-0E42136C4AC5}" srcOrd="1" destOrd="0" parTransId="{C5046027-0C0F-4D47-BCC7-34C2C1670C9C}" sibTransId="{4B5FEFA7-3533-4334-81B4-F4FC0C218150}"/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61E56288-5A92-4019-989A-398C8EA8A844}" type="presOf" srcId="{4A6BB192-9983-4F48-BBC5-6E384EED7EC5}" destId="{FD7B29F2-0D66-4B4B-BC8A-82DA23575305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2F6485B4-0735-4D01-8060-5A89B7562619}" type="presOf" srcId="{5D70EFF5-8B31-4A1F-AE44-51E4CF0013EB}" destId="{5E07F9E4-149C-4A89-848F-4ABDD305F0C5}" srcOrd="0" destOrd="0" presId="urn:microsoft.com/office/officeart/2016/7/layout/AccentHomeChevronProcess"/>
    <dgm:cxn modelId="{00E1ADBA-94BD-4FFC-879E-33BAF481911B}" type="presOf" srcId="{6C7897A9-4832-4AD2-BF25-0E42136C4AC5}" destId="{FD7B29F2-0D66-4B4B-BC8A-82DA23575305}" srcOrd="0" destOrd="1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859750" y="1743670"/>
          <a:ext cx="1988820" cy="26931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0" y="2872740"/>
          <a:ext cx="3366492" cy="662940"/>
        </a:xfrm>
        <a:prstGeom prst="homePlate">
          <a:avLst>
            <a:gd name="adj" fmla="val 25000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General</a:t>
          </a:r>
        </a:p>
      </dsp:txBody>
      <dsp:txXfrm>
        <a:off x="0" y="2872740"/>
        <a:ext cx="3283625" cy="662940"/>
      </dsp:txXfrm>
    </dsp:sp>
    <dsp:sp modelId="{810D7AA7-A541-4507-BE7F-36CCF210089F}">
      <dsp:nvSpPr>
        <dsp:cNvPr id="0" name=""/>
        <dsp:cNvSpPr/>
      </dsp:nvSpPr>
      <dsp:spPr>
        <a:xfrm>
          <a:off x="269319" y="1045511"/>
          <a:ext cx="2733591" cy="1351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"It is a subset of machine learning and is at the 'heart' of deep learning algorithms."</a:t>
          </a:r>
          <a:endParaRPr lang="en-US" sz="1100" kern="1200" dirty="0"/>
        </a:p>
      </dsp:txBody>
      <dsp:txXfrm>
        <a:off x="269319" y="1045511"/>
        <a:ext cx="2733591" cy="1351740"/>
      </dsp:txXfrm>
    </dsp:sp>
    <dsp:sp modelId="{E41E7729-FD3F-426D-804C-45BD60BD762D}">
      <dsp:nvSpPr>
        <dsp:cNvPr id="0" name=""/>
        <dsp:cNvSpPr/>
      </dsp:nvSpPr>
      <dsp:spPr>
        <a:xfrm rot="5400000">
          <a:off x="2410003" y="1743670"/>
          <a:ext cx="1988820" cy="26931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3269753" y="2872740"/>
          <a:ext cx="3366492" cy="662940"/>
        </a:xfrm>
        <a:prstGeom prst="chevron">
          <a:avLst>
            <a:gd name="adj" fmla="val 2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Formation</a:t>
          </a:r>
        </a:p>
      </dsp:txBody>
      <dsp:txXfrm>
        <a:off x="3435488" y="2872740"/>
        <a:ext cx="3035022" cy="662940"/>
      </dsp:txXfrm>
    </dsp:sp>
    <dsp:sp modelId="{5E07F9E4-149C-4A89-848F-4ABDD305F0C5}">
      <dsp:nvSpPr>
        <dsp:cNvPr id="0" name=""/>
        <dsp:cNvSpPr/>
      </dsp:nvSpPr>
      <dsp:spPr>
        <a:xfrm>
          <a:off x="3539073" y="1045511"/>
          <a:ext cx="2733591" cy="1351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They consist of node layers that contain input, multiple other layers, and output. Each node (neuron) is connected to another, creating a network. After processing by the neurons of a layer, the data is sent to the next layer.</a:t>
          </a:r>
          <a:endParaRPr lang="en-US" sz="1100" kern="1200" dirty="0"/>
        </a:p>
      </dsp:txBody>
      <dsp:txXfrm>
        <a:off x="3539073" y="1045511"/>
        <a:ext cx="2733591" cy="1351740"/>
      </dsp:txXfrm>
    </dsp:sp>
    <dsp:sp modelId="{473F2067-7126-4D56-A328-5A8CFD3D8D52}">
      <dsp:nvSpPr>
        <dsp:cNvPr id="0" name=""/>
        <dsp:cNvSpPr/>
      </dsp:nvSpPr>
      <dsp:spPr>
        <a:xfrm rot="5400000">
          <a:off x="5675501" y="1743670"/>
          <a:ext cx="1988820" cy="26931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6535251" y="2872740"/>
          <a:ext cx="3366492" cy="662940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Deep Learning</a:t>
          </a:r>
        </a:p>
      </dsp:txBody>
      <dsp:txXfrm>
        <a:off x="6700986" y="2872740"/>
        <a:ext cx="3035022" cy="662940"/>
      </dsp:txXfrm>
    </dsp:sp>
    <dsp:sp modelId="{FD7B29F2-0D66-4B4B-BC8A-82DA23575305}">
      <dsp:nvSpPr>
        <dsp:cNvPr id="0" name=""/>
        <dsp:cNvSpPr/>
      </dsp:nvSpPr>
      <dsp:spPr>
        <a:xfrm>
          <a:off x="6804570" y="1045511"/>
          <a:ext cx="2733591" cy="1351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Deep learning is part of neural networks and refers to the "depth" of the layers (a large number of layers).</a:t>
          </a: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6804570" y="1045511"/>
        <a:ext cx="2733591" cy="1351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4/10/2023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696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dfbdfgbfsdbsfgbsfgbndfgfnty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627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094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spc="400" dirty="0">
                <a:solidFill>
                  <a:schemeClr val="bg1"/>
                </a:solidFill>
              </a:rPr>
              <a:t>Deep learning model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Ioan Croitor Catargiu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249ACE4E-0038-4BA2-8883-8C3F73B7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5757" y="363413"/>
            <a:ext cx="363392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i="0" kern="1200" cap="all" spc="100" baseline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DEEP LEARNING MODEL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A686A52-7630-4675-B383-8C2AD252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60417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8604F50-49A1-3F2C-3C2F-AA5B2CAFD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623" y="407090"/>
            <a:ext cx="9618120" cy="604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23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249ACE4E-0038-4BA2-8883-8C3F73B7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5757" y="363413"/>
            <a:ext cx="363392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i="0" kern="1200" cap="all" spc="100" baseline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DEEP LEARNING MODEL</a:t>
            </a:r>
          </a:p>
        </p:txBody>
      </p:sp>
      <p:sp>
        <p:nvSpPr>
          <p:cNvPr id="33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4660" y="373377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419385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3322" y="47176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A686A52-7630-4675-B383-8C2AD252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60417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21" name="Picture 20" descr="Text&#10;&#10;Description automatically generated">
            <a:extLst>
              <a:ext uri="{FF2B5EF4-FFF2-40B4-BE49-F238E27FC236}">
                <a16:creationId xmlns:a16="http://schemas.microsoft.com/office/drawing/2014/main" id="{BB5EBCE4-27F6-A1EC-0752-1EF238236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179" y="3809546"/>
            <a:ext cx="10049735" cy="2613380"/>
          </a:xfrm>
          <a:prstGeom prst="rect">
            <a:avLst/>
          </a:prstGeom>
        </p:spPr>
      </p:pic>
      <p:pic>
        <p:nvPicPr>
          <p:cNvPr id="26" name="Picture 25" descr="Chart&#10;&#10;Description automatically generated">
            <a:extLst>
              <a:ext uri="{FF2B5EF4-FFF2-40B4-BE49-F238E27FC236}">
                <a16:creationId xmlns:a16="http://schemas.microsoft.com/office/drawing/2014/main" id="{ED9B5D17-53DC-1DC1-0F97-08F4EDFDE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179" y="79932"/>
            <a:ext cx="4303618" cy="3626998"/>
          </a:xfrm>
          <a:prstGeom prst="rect">
            <a:avLst/>
          </a:prstGeom>
        </p:spPr>
      </p:pic>
      <p:pic>
        <p:nvPicPr>
          <p:cNvPr id="28" name="Picture 27" descr="Chart, line chart&#10;&#10;Description automatically generated">
            <a:extLst>
              <a:ext uri="{FF2B5EF4-FFF2-40B4-BE49-F238E27FC236}">
                <a16:creationId xmlns:a16="http://schemas.microsoft.com/office/drawing/2014/main" id="{464C3FEF-90F5-32F4-AEBF-84283F6732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487" y="55472"/>
            <a:ext cx="4374427" cy="362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526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30">
            <a:extLst>
              <a:ext uri="{FF2B5EF4-FFF2-40B4-BE49-F238E27FC236}">
                <a16:creationId xmlns:a16="http://schemas.microsoft.com/office/drawing/2014/main" id="{3F672E71-4896-412C-9C70-888CBA0C2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249ACE4E-0038-4BA2-8883-8C3F73B7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53437" y="358958"/>
            <a:ext cx="363392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i="0" kern="1200" cap="all" spc="100" baseline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DEEP LEARNING MODEL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2D12EA8-E934-DDFD-7D69-F44A1AC1674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90699" y="462445"/>
            <a:ext cx="3243842" cy="3728554"/>
          </a:xfrm>
          <a:prstGeom prst="rect">
            <a:avLst/>
          </a:prstGeom>
        </p:spPr>
      </p:pic>
      <p:pic>
        <p:nvPicPr>
          <p:cNvPr id="4" name="Picture 3" descr="A white dog sitting in a field of flowers&#10;&#10;Description automatically generated with medium confidence">
            <a:extLst>
              <a:ext uri="{FF2B5EF4-FFF2-40B4-BE49-F238E27FC236}">
                <a16:creationId xmlns:a16="http://schemas.microsoft.com/office/drawing/2014/main" id="{27E4A887-BF5F-228C-31C8-9DA1E86D950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5798" y="462446"/>
            <a:ext cx="3281126" cy="3728554"/>
          </a:xfrm>
          <a:prstGeom prst="rect">
            <a:avLst/>
          </a:prstGeom>
        </p:spPr>
      </p:pic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8660393-54EF-A231-3747-A21A5C952E9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04077" y="462445"/>
            <a:ext cx="3745936" cy="3728554"/>
          </a:xfrm>
          <a:prstGeom prst="rect">
            <a:avLst/>
          </a:prstGeom>
        </p:spPr>
      </p:pic>
      <p:sp>
        <p:nvSpPr>
          <p:cNvPr id="3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3897779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4491542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4981365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C14BE743-F558-BBA3-3465-7A6EFAD2FA8A}"/>
              </a:ext>
            </a:extLst>
          </p:cNvPr>
          <p:cNvSpPr txBox="1">
            <a:spLocks/>
          </p:cNvSpPr>
          <p:nvPr/>
        </p:nvSpPr>
        <p:spPr>
          <a:xfrm>
            <a:off x="994873" y="3747247"/>
            <a:ext cx="6347918" cy="2386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i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66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Evaluation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A686A52-7630-4675-B383-8C2AD252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60417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821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FB28F-C9D7-439B-B863-44B4E851A0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0061247-EA4F-4DFA-AFCE-648487762C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 summary</a:t>
            </a:r>
            <a:r>
              <a:rPr lang="en-US"/>
              <a:t>, I </a:t>
            </a:r>
            <a:r>
              <a:rPr lang="en-US" dirty="0"/>
              <a:t>achieved a model with an accuracy of about 0.9929 (~99%) with almost zero losses, which is capable of distinguishing a dog from a cat after being trained for 4 epochs on a sample of 25,000 photos.</a:t>
            </a:r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B503D699-E643-4969-9463-5C6331D0C86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4185" r="4185"/>
          <a:stretch/>
        </p:blipFill>
        <p:spPr>
          <a:xfrm>
            <a:off x="1365506" y="324330"/>
            <a:ext cx="2459736" cy="2505456"/>
          </a:xfrm>
        </p:spPr>
      </p:pic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B8714555-7486-4DD7-A96C-52C27648358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3040" r="3040"/>
          <a:stretch/>
        </p:blipFill>
        <p:spPr>
          <a:xfrm>
            <a:off x="1365506" y="3547555"/>
            <a:ext cx="2459736" cy="2505456"/>
          </a:xfrm>
        </p:spPr>
      </p:pic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249ACE4E-0038-4BA2-8883-8C3F73B7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Deep learning title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A686A52-7630-4675-B383-8C2AD252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772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Deep learning model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22000" r="22000"/>
          <a:stretch/>
        </p:blipFill>
        <p:spPr/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18721" r="18721"/>
          <a:stretch/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66844" y="3127248"/>
            <a:ext cx="3969964" cy="6883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Ioannis Croitor Catargiu</a:t>
            </a:r>
          </a:p>
          <a:p>
            <a:r>
              <a:rPr lang="en-US" dirty="0"/>
              <a:t>ioanniscatargiu@gmail.com</a:t>
            </a: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/>
          <a:srcRect l="14364" r="14364"/>
          <a:stretch/>
        </p:blipFill>
        <p:spPr>
          <a:xfrm>
            <a:off x="1028383" y="4018982"/>
            <a:ext cx="3854161" cy="2839018"/>
          </a:xfrm>
        </p:spPr>
      </p:pic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 l="18336" r="18336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Introduction</a:t>
            </a: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Theory</a:t>
            </a: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Implementation</a:t>
            </a: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Conclusion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/>
          <a:stretch/>
        </p:blipFill>
        <p:spPr>
          <a:xfrm>
            <a:off x="1366432" y="2530058"/>
            <a:ext cx="3836504" cy="3836503"/>
          </a:xfr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DEEP LEARNING MODEL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Introduction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670049"/>
            <a:ext cx="6190488" cy="3346704"/>
          </a:xfrm>
        </p:spPr>
        <p:txBody>
          <a:bodyPr/>
          <a:lstStyle/>
          <a:p>
            <a:r>
              <a:rPr lang="en-US" dirty="0"/>
              <a:t>In this presentation, I will summarize both the thinking and the process I followed in order to complete the second requirement of the task assigned to me, which is the development of a deep learning model that is able to distinguish between images of cats and dogs.</a:t>
            </a:r>
            <a:endParaRPr lang="en-US" sz="2000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2222" r="22222"/>
          <a:stretch/>
        </p:blipFill>
        <p:spPr/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DEEP LEARNING MODEL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400" dirty="0">
                <a:latin typeface="+mn-lt"/>
              </a:rPr>
              <a:t>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Neural Network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graphicFrame>
        <p:nvGraphicFramePr>
          <p:cNvPr id="14" name="Content Placeholder 6" descr="timeline SmartArt Graphic">
            <a:extLst>
              <a:ext uri="{FF2B5EF4-FFF2-40B4-BE49-F238E27FC236}">
                <a16:creationId xmlns:a16="http://schemas.microsoft.com/office/drawing/2014/main" id="{CEC6DA80-0404-4CED-A682-9D41A16B3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4679716"/>
              </p:ext>
            </p:extLst>
          </p:nvPr>
        </p:nvGraphicFramePr>
        <p:xfrm>
          <a:off x="1447800" y="1325880"/>
          <a:ext cx="9906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9288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CE1AED4-C7FF-4468-BF54-4470A0A3E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DE94FAB-AA60-43B4-A2C3-3A940B9A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40000"/>
                </a:schemeClr>
              </a:gs>
              <a:gs pos="100000">
                <a:schemeClr val="tx1">
                  <a:alpha val="7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2055D38-CE59-4FC4-85CE-CF9DA81D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i="0" kern="1200" cap="all" spc="1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Deep learning model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Placeholder 4" descr="Diagram&#10;&#10;Description automatically generated">
            <a:extLst>
              <a:ext uri="{FF2B5EF4-FFF2-40B4-BE49-F238E27FC236}">
                <a16:creationId xmlns:a16="http://schemas.microsoft.com/office/drawing/2014/main" id="{326C0499-D25A-283B-6263-B94A7CA8D6CE}"/>
              </a:ext>
            </a:extLst>
          </p:cNvPr>
          <p:cNvPicPr preferRelativeResize="0"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769603" y="0"/>
            <a:ext cx="8443029" cy="5998484"/>
          </a:xfrm>
        </p:spPr>
      </p:pic>
    </p:spTree>
    <p:extLst>
      <p:ext uri="{BB962C8B-B14F-4D97-AF65-F5344CB8AC3E}">
        <p14:creationId xmlns:p14="http://schemas.microsoft.com/office/powerpoint/2010/main" val="3561473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400" dirty="0">
                <a:latin typeface="+mn-lt"/>
              </a:rPr>
              <a:t>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457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Initialization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1681163"/>
            <a:ext cx="4549775" cy="823912"/>
          </a:xfrm>
        </p:spPr>
        <p:txBody>
          <a:bodyPr/>
          <a:lstStyle/>
          <a:p>
            <a:r>
              <a:rPr lang="en-US" dirty="0"/>
              <a:t>Programming Language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800" y="2505075"/>
            <a:ext cx="4549775" cy="501651"/>
          </a:xfrm>
        </p:spPr>
        <p:txBody>
          <a:bodyPr>
            <a:normAutofit lnSpcReduction="10000"/>
          </a:bodyPr>
          <a:lstStyle/>
          <a:p>
            <a:r>
              <a:rPr lang="en-US" sz="2000" dirty="0" err="1"/>
              <a:t>Jupyter</a:t>
            </a:r>
            <a:r>
              <a:rPr lang="en-US" sz="2000" dirty="0"/>
              <a:t> Notebook (Python)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7FB98-C049-45C5-86B4-4CF44B247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0030" y="1690688"/>
            <a:ext cx="4572182" cy="823912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74CB9D-E60B-4C8A-B4E7-23BC1D9FA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3206" y="2505075"/>
            <a:ext cx="4572182" cy="627504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Kaggle dataset with phots of dogs</a:t>
            </a:r>
            <a:r>
              <a:rPr lang="el-GR" sz="2000" dirty="0"/>
              <a:t> (12500) </a:t>
            </a:r>
            <a:r>
              <a:rPr lang="en-US" sz="2000" dirty="0"/>
              <a:t>and cats</a:t>
            </a:r>
            <a:r>
              <a:rPr lang="el-GR" sz="2000" dirty="0"/>
              <a:t>(12500)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F2CA68F4-D009-E226-F316-B77CAD0120BD}"/>
              </a:ext>
            </a:extLst>
          </p:cNvPr>
          <p:cNvSpPr txBox="1">
            <a:spLocks/>
          </p:cNvSpPr>
          <p:nvPr/>
        </p:nvSpPr>
        <p:spPr>
          <a:xfrm>
            <a:off x="5156183" y="2946386"/>
            <a:ext cx="2065206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Libraries</a:t>
            </a:r>
            <a:endParaRPr 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43DA4B18-289F-2BA7-8EF6-2DC18DAD2738}"/>
              </a:ext>
            </a:extLst>
          </p:cNvPr>
          <p:cNvSpPr txBox="1">
            <a:spLocks/>
          </p:cNvSpPr>
          <p:nvPr/>
        </p:nvSpPr>
        <p:spPr>
          <a:xfrm>
            <a:off x="3902695" y="3892300"/>
            <a:ext cx="4572182" cy="27268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tensorflow</a:t>
            </a:r>
            <a:r>
              <a:rPr lang="en-US" dirty="0"/>
              <a:t> (for model’s training)</a:t>
            </a:r>
            <a:endParaRPr lang="el-GR" dirty="0"/>
          </a:p>
          <a:p>
            <a:r>
              <a:rPr lang="en-US" dirty="0" err="1"/>
              <a:t>numpy</a:t>
            </a:r>
            <a:r>
              <a:rPr lang="en-US" dirty="0"/>
              <a:t> (for mathematical computations)</a:t>
            </a:r>
            <a:endParaRPr lang="el-GR" dirty="0"/>
          </a:p>
          <a:p>
            <a:r>
              <a:rPr lang="en-US" dirty="0"/>
              <a:t>matplotlib</a:t>
            </a:r>
            <a:r>
              <a:rPr lang="el-GR" dirty="0"/>
              <a:t> </a:t>
            </a:r>
            <a:r>
              <a:rPr lang="en-US" dirty="0"/>
              <a:t>(for showing statistical data)</a:t>
            </a:r>
            <a:endParaRPr lang="el-GR" dirty="0"/>
          </a:p>
          <a:p>
            <a:r>
              <a:rPr lang="en-US" dirty="0" err="1"/>
              <a:t>os</a:t>
            </a:r>
            <a:r>
              <a:rPr lang="el-GR" dirty="0"/>
              <a:t> </a:t>
            </a:r>
            <a:r>
              <a:rPr lang="en-US" dirty="0"/>
              <a:t>(for file management)</a:t>
            </a:r>
            <a:endParaRPr lang="el-GR" dirty="0"/>
          </a:p>
          <a:p>
            <a:r>
              <a:rPr lang="en-US" dirty="0"/>
              <a:t>cv2</a:t>
            </a:r>
            <a:r>
              <a:rPr lang="el-GR" dirty="0"/>
              <a:t> </a:t>
            </a:r>
            <a:r>
              <a:rPr lang="en-US" dirty="0"/>
              <a:t>(modification</a:t>
            </a:r>
            <a:r>
              <a:rPr lang="el-GR" dirty="0"/>
              <a:t> &amp; </a:t>
            </a:r>
            <a:r>
              <a:rPr lang="en-US" dirty="0"/>
              <a:t>image management)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24766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Program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09A0DA2-E530-420B-ACE1-7D645AE7D0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4360654"/>
              </p:ext>
            </p:extLst>
          </p:nvPr>
        </p:nvGraphicFramePr>
        <p:xfrm>
          <a:off x="0" y="1794373"/>
          <a:ext cx="9753600" cy="473261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862254">
                  <a:extLst>
                    <a:ext uri="{9D8B030D-6E8A-4147-A177-3AD203B41FA5}">
                      <a16:colId xmlns:a16="http://schemas.microsoft.com/office/drawing/2014/main" val="3715394682"/>
                    </a:ext>
                  </a:extLst>
                </a:gridCol>
                <a:gridCol w="2039186">
                  <a:extLst>
                    <a:ext uri="{9D8B030D-6E8A-4147-A177-3AD203B41FA5}">
                      <a16:colId xmlns:a16="http://schemas.microsoft.com/office/drawing/2014/main" val="4203886316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1368357775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538162733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2004813969"/>
                    </a:ext>
                  </a:extLst>
                </a:gridCol>
              </a:tblGrid>
              <a:tr h="60217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Step</a:t>
                      </a:r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Step 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Step 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Step 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29846"/>
                  </a:ext>
                </a:extLst>
              </a:tr>
              <a:tr h="801158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Load the training data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Scale Data</a:t>
                      </a:r>
                      <a:endParaRPr lang="el-GR" dirty="0"/>
                    </a:p>
                    <a:p>
                      <a:pPr algn="ctr"/>
                      <a:r>
                        <a:rPr lang="el-GR" dirty="0"/>
                        <a:t>&amp;</a:t>
                      </a:r>
                    </a:p>
                    <a:p>
                      <a:pPr algn="ctr"/>
                      <a:r>
                        <a:rPr lang="en-US" dirty="0"/>
                        <a:t>Batch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Creation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Training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059026"/>
                  </a:ext>
                </a:extLst>
              </a:tr>
              <a:tr h="602177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l-GR" dirty="0"/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Formation of </a:t>
                      </a:r>
                      <a:r>
                        <a:rPr lang="el-GR" dirty="0"/>
                        <a:t> 2 </a:t>
                      </a:r>
                      <a:r>
                        <a:rPr lang="en-US" dirty="0"/>
                        <a:t>classes</a:t>
                      </a:r>
                      <a:r>
                        <a:rPr lang="el-GR" dirty="0"/>
                        <a:t> (</a:t>
                      </a:r>
                      <a:r>
                        <a:rPr lang="en-US" dirty="0"/>
                        <a:t>dogs</a:t>
                      </a:r>
                      <a:r>
                        <a:rPr lang="el-GR" dirty="0"/>
                        <a:t> &amp;</a:t>
                      </a:r>
                      <a:r>
                        <a:rPr lang="en-US" dirty="0"/>
                        <a:t> cats with</a:t>
                      </a:r>
                      <a:r>
                        <a:rPr lang="el-GR" dirty="0"/>
                        <a:t> 0 &amp; 1 </a:t>
                      </a:r>
                      <a:r>
                        <a:rPr lang="en-US" dirty="0"/>
                        <a:t>correspondingly</a:t>
                      </a:r>
                      <a:r>
                        <a:rPr lang="el-GR" dirty="0"/>
                        <a:t>)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 optimizing the runtime of the program</a:t>
                      </a:r>
                    </a:p>
                    <a:p>
                      <a:pPr algn="ctr"/>
                      <a:r>
                        <a:rPr lang="en-US" dirty="0"/>
                        <a:t>&amp;</a:t>
                      </a:r>
                      <a:endParaRPr lang="el-GR" dirty="0"/>
                    </a:p>
                    <a:p>
                      <a:pPr algn="ctr"/>
                      <a:r>
                        <a:rPr lang="en-US" dirty="0"/>
                        <a:t> Creation of Data Batches</a:t>
                      </a:r>
                      <a:endParaRPr lang="el-GR" dirty="0"/>
                    </a:p>
                  </a:txBody>
                  <a:tcPr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Sequential model with multiple layers</a:t>
                      </a:r>
                    </a:p>
                    <a:p>
                      <a:pPr algn="ctr"/>
                      <a:r>
                        <a:rPr lang="en-US" dirty="0"/>
                        <a:t>(Conv2D, MaxPooling2D, Flatten, Dense)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Through fit function where the training epochs are defined</a:t>
                      </a:r>
                      <a:r>
                        <a:rPr lang="el-GR" dirty="0"/>
                        <a:t> (4) </a:t>
                      </a:r>
                      <a:r>
                        <a:rPr lang="en-US" dirty="0"/>
                        <a:t>and the rest parameters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3722433"/>
                  </a:ext>
                </a:extLst>
              </a:tr>
              <a:tr h="602177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0497281"/>
                  </a:ext>
                </a:extLst>
              </a:tr>
              <a:tr h="602177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7824203"/>
                  </a:ext>
                </a:extLst>
              </a:tr>
            </a:tbl>
          </a:graphicData>
        </a:graphic>
      </p:graphicFrame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9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B4DA915-9288-89F2-1466-C6157A89F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078214"/>
              </p:ext>
            </p:extLst>
          </p:nvPr>
        </p:nvGraphicFramePr>
        <p:xfrm>
          <a:off x="9753600" y="1794377"/>
          <a:ext cx="1950720" cy="5244997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1950720">
                  <a:extLst>
                    <a:ext uri="{9D8B030D-6E8A-4147-A177-3AD203B41FA5}">
                      <a16:colId xmlns:a16="http://schemas.microsoft.com/office/drawing/2014/main" val="2985408823"/>
                    </a:ext>
                  </a:extLst>
                </a:gridCol>
              </a:tblGrid>
              <a:tr h="6047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Step </a:t>
                      </a:r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8754095"/>
                  </a:ext>
                </a:extLst>
              </a:tr>
              <a:tr h="885442">
                <a:tc>
                  <a:txBody>
                    <a:bodyPr/>
                    <a:lstStyle/>
                    <a:p>
                      <a:pPr algn="ctr"/>
                      <a:endParaRPr lang="el-GR" dirty="0"/>
                    </a:p>
                    <a:p>
                      <a:pPr algn="ctr"/>
                      <a:r>
                        <a:rPr lang="en-US" dirty="0"/>
                        <a:t>Evaluation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560074"/>
                  </a:ext>
                </a:extLst>
              </a:tr>
              <a:tr h="3010502">
                <a:tc>
                  <a:txBody>
                    <a:bodyPr/>
                    <a:lstStyle/>
                    <a:p>
                      <a:pPr algn="ctr"/>
                      <a:endParaRPr lang="el-GR" dirty="0"/>
                    </a:p>
                    <a:p>
                      <a:pPr algn="ctr"/>
                      <a:r>
                        <a:rPr lang="en-US" dirty="0"/>
                        <a:t>Through predict function I evaluate the ability of the model by providing it a random dog image (out of the dataset)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264265"/>
                  </a:ext>
                </a:extLst>
              </a:tr>
              <a:tr h="35417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732552"/>
                  </a:ext>
                </a:extLst>
              </a:tr>
              <a:tr h="37850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495308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8AB145-7E7F-D582-399E-0D455516AAD9}"/>
              </a:ext>
            </a:extLst>
          </p:cNvPr>
          <p:cNvCxnSpPr/>
          <p:nvPr/>
        </p:nvCxnSpPr>
        <p:spPr>
          <a:xfrm>
            <a:off x="9762565" y="2318951"/>
            <a:ext cx="0" cy="448235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765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{3469C83A-71C8-4572-9B3C-2A33CCDAEEBD}tf89338750_win32</Template>
  <TotalTime>1128</TotalTime>
  <Words>415</Words>
  <Application>Microsoft Office PowerPoint</Application>
  <PresentationFormat>Widescreen</PresentationFormat>
  <Paragraphs>80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Univers</vt:lpstr>
      <vt:lpstr>GradientUnivers</vt:lpstr>
      <vt:lpstr>Deep learning model</vt:lpstr>
      <vt:lpstr>PowerPoint Presentation</vt:lpstr>
      <vt:lpstr>Introduction</vt:lpstr>
      <vt:lpstr>theory</vt:lpstr>
      <vt:lpstr>Neural Network Design</vt:lpstr>
      <vt:lpstr>PowerPoint Presentation</vt:lpstr>
      <vt:lpstr>implementation</vt:lpstr>
      <vt:lpstr>Initialization</vt:lpstr>
      <vt:lpstr>Program</vt:lpstr>
      <vt:lpstr>PowerPoint Presentation</vt:lpstr>
      <vt:lpstr>PowerPoint Presentation</vt:lpstr>
      <vt:lpstr>PowerPoint Presentation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model</dc:title>
  <dc:creator>IOAN KROITOR KATARTZIOU</dc:creator>
  <cp:lastModifiedBy>IOAN KROITOR KATARTZIOU</cp:lastModifiedBy>
  <cp:revision>2</cp:revision>
  <dcterms:created xsi:type="dcterms:W3CDTF">2023-04-06T22:36:23Z</dcterms:created>
  <dcterms:modified xsi:type="dcterms:W3CDTF">2023-04-10T15:19:56Z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