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07" r:id="rId6"/>
    <p:sldId id="308" r:id="rId7"/>
    <p:sldId id="309" r:id="rId8"/>
    <p:sldId id="303" r:id="rId9"/>
    <p:sldId id="310" r:id="rId10"/>
    <p:sldId id="314" r:id="rId11"/>
    <p:sldId id="304" r:id="rId12"/>
    <p:sldId id="295" r:id="rId13"/>
    <p:sldId id="316" r:id="rId14"/>
    <p:sldId id="315" r:id="rId15"/>
    <p:sldId id="317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A90C8-248C-44A4-B45E-D0DB3A50C0A2}" v="5" dt="2023-04-07T23:07:51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66" y="9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 KROITOR KATARTZIOU" userId="5115a526-44d2-4714-877e-928a9b327bf0" providerId="ADAL" clId="{F8DA90C8-248C-44A4-B45E-D0DB3A50C0A2}"/>
    <pc:docChg chg="undo custSel modSld">
      <pc:chgData name="IOAN KROITOR KATARTZIOU" userId="5115a526-44d2-4714-877e-928a9b327bf0" providerId="ADAL" clId="{F8DA90C8-248C-44A4-B45E-D0DB3A50C0A2}" dt="2023-04-07T23:07:51.508" v="29" actId="14826"/>
      <pc:docMkLst>
        <pc:docMk/>
      </pc:docMkLst>
      <pc:sldChg chg="modSp mod">
        <pc:chgData name="IOAN KROITOR KATARTZIOU" userId="5115a526-44d2-4714-877e-928a9b327bf0" providerId="ADAL" clId="{F8DA90C8-248C-44A4-B45E-D0DB3A50C0A2}" dt="2023-04-07T23:03:39.284" v="19" actId="20577"/>
        <pc:sldMkLst>
          <pc:docMk/>
          <pc:sldMk cId="3584772686" sldId="311"/>
        </pc:sldMkLst>
        <pc:spChg chg="mod">
          <ac:chgData name="IOAN KROITOR KATARTZIOU" userId="5115a526-44d2-4714-877e-928a9b327bf0" providerId="ADAL" clId="{F8DA90C8-248C-44A4-B45E-D0DB3A50C0A2}" dt="2023-04-07T23:03:39.284" v="19" actId="20577"/>
          <ac:spMkLst>
            <pc:docMk/>
            <pc:sldMk cId="3584772686" sldId="311"/>
            <ac:spMk id="23" creationId="{249ACE4E-0038-4BA2-8883-8C3F73B79C44}"/>
          </ac:spMkLst>
        </pc:spChg>
      </pc:sldChg>
      <pc:sldChg chg="addSp delSp modSp mod">
        <pc:chgData name="IOAN KROITOR KATARTZIOU" userId="5115a526-44d2-4714-877e-928a9b327bf0" providerId="ADAL" clId="{F8DA90C8-248C-44A4-B45E-D0DB3A50C0A2}" dt="2023-04-07T23:07:51.508" v="29" actId="14826"/>
        <pc:sldMkLst>
          <pc:docMk/>
          <pc:sldMk cId="927313156" sldId="312"/>
        </pc:sldMkLst>
        <pc:spChg chg="add del mod">
          <ac:chgData name="IOAN KROITOR KATARTZIOU" userId="5115a526-44d2-4714-877e-928a9b327bf0" providerId="ADAL" clId="{F8DA90C8-248C-44A4-B45E-D0DB3A50C0A2}" dt="2023-04-07T23:04:44.432" v="23" actId="478"/>
          <ac:spMkLst>
            <pc:docMk/>
            <pc:sldMk cId="927313156" sldId="312"/>
            <ac:spMk id="3" creationId="{61746C03-BA60-17EE-106B-C7E00881DF0E}"/>
          </ac:spMkLst>
        </pc:spChg>
        <pc:picChg chg="mod">
          <ac:chgData name="IOAN KROITOR KATARTZIOU" userId="5115a526-44d2-4714-877e-928a9b327bf0" providerId="ADAL" clId="{F8DA90C8-248C-44A4-B45E-D0DB3A50C0A2}" dt="2023-04-07T23:07:51.508" v="29" actId="14826"/>
          <ac:picMkLst>
            <pc:docMk/>
            <pc:sldMk cId="927313156" sldId="312"/>
            <ac:picMk id="9" creationId="{C82DA925-978C-48A9-98AD-0653B7A3D2D9}"/>
          </ac:picMkLst>
        </pc:picChg>
        <pc:picChg chg="add del mod">
          <ac:chgData name="IOAN KROITOR KATARTZIOU" userId="5115a526-44d2-4714-877e-928a9b327bf0" providerId="ADAL" clId="{F8DA90C8-248C-44A4-B45E-D0DB3A50C0A2}" dt="2023-04-07T23:05:13.762" v="24" actId="14826"/>
          <ac:picMkLst>
            <pc:docMk/>
            <pc:sldMk cId="927313156" sldId="312"/>
            <ac:picMk id="11" creationId="{E63B7C3F-04A4-43F6-881D-FA11061CBAFA}"/>
          </ac:picMkLst>
        </pc:picChg>
        <pc:picChg chg="mod">
          <ac:chgData name="IOAN KROITOR KATARTZIOU" userId="5115a526-44d2-4714-877e-928a9b327bf0" providerId="ADAL" clId="{F8DA90C8-248C-44A4-B45E-D0DB3A50C0A2}" dt="2023-04-07T23:07:27.101" v="28" actId="14826"/>
          <ac:picMkLst>
            <pc:docMk/>
            <pc:sldMk cId="927313156" sldId="312"/>
            <ac:picMk id="13" creationId="{E02C4914-F076-4415-9C5D-A9BDB6CC6110}"/>
          </ac:picMkLst>
        </pc:picChg>
        <pc:picChg chg="mod">
          <ac:chgData name="IOAN KROITOR KATARTZIOU" userId="5115a526-44d2-4714-877e-928a9b327bf0" providerId="ADAL" clId="{F8DA90C8-248C-44A4-B45E-D0DB3A50C0A2}" dt="2023-04-07T23:06:24.892" v="26" actId="1076"/>
          <ac:picMkLst>
            <pc:docMk/>
            <pc:sldMk cId="927313156" sldId="312"/>
            <ac:picMk id="15" creationId="{3D15FDC1-74B5-4FD8-BD17-0E2502C411A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l-GR" dirty="0"/>
            <a:t>Γενικά</a:t>
          </a:r>
          <a:endParaRPr lang="en-US" dirty="0"/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l-GR" dirty="0"/>
            <a:t>Αποτελεί ένα υποσύνολο του </a:t>
          </a:r>
          <a:r>
            <a:rPr lang="en-US" dirty="0"/>
            <a:t>machine learning</a:t>
          </a:r>
          <a:r>
            <a:rPr lang="el-GR" dirty="0"/>
            <a:t> και βρίσκονται στη ‘’καρδιά’’ των </a:t>
          </a:r>
          <a:r>
            <a:rPr lang="en-US" dirty="0"/>
            <a:t>deep learning </a:t>
          </a:r>
          <a:r>
            <a:rPr lang="el-GR" dirty="0"/>
            <a:t>αλγορίθμων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l-GR" dirty="0"/>
            <a:t>Σχηματισμός</a:t>
          </a:r>
          <a:endParaRPr lang="en-US" dirty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l-GR" b="0" i="0" u="none" dirty="0"/>
            <a:t>Απαρτίζονται από</a:t>
          </a:r>
          <a:r>
            <a:rPr lang="en-US" b="0" i="0" u="none" dirty="0"/>
            <a:t> node layers </a:t>
          </a:r>
          <a:r>
            <a:rPr lang="el-GR" b="0" i="0" u="none" dirty="0"/>
            <a:t>που περιέχουν είσοδο, πολλαπλά άλλα </a:t>
          </a:r>
          <a:r>
            <a:rPr lang="en-US" b="0" i="0" u="none" dirty="0"/>
            <a:t>layers </a:t>
          </a:r>
          <a:r>
            <a:rPr lang="el-GR" b="0" i="0" u="none" dirty="0"/>
            <a:t>και έξοδο. Κάθε ένας κόμβος (νευρώνας) συνδέεται με έναν άλλο δημιουργώντας ένα δίκτυο. Κατόπιν επεξεργασίας από τους νευρώνες ενός </a:t>
          </a:r>
          <a:r>
            <a:rPr lang="en-US" b="0" i="0" u="none" dirty="0"/>
            <a:t>layer, </a:t>
          </a:r>
          <a:r>
            <a:rPr lang="el-GR" b="0" i="0" u="none" dirty="0"/>
            <a:t>τα δεδομένα στέλνονται στο επόμενο </a:t>
          </a:r>
          <a:r>
            <a:rPr lang="en-US" b="0" i="0" u="none" dirty="0"/>
            <a:t>layer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Deep Learning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l-GR" b="0" i="0" u="none" dirty="0"/>
            <a:t>Το </a:t>
          </a:r>
          <a:r>
            <a:rPr lang="en-US" b="0" i="0" u="none" dirty="0"/>
            <a:t>deep learning </a:t>
          </a:r>
          <a:r>
            <a:rPr lang="el-GR" b="0" i="0" u="none" dirty="0"/>
            <a:t>είναι μέρος των </a:t>
          </a:r>
          <a:r>
            <a:rPr lang="en-US" b="0" i="0" u="none" dirty="0"/>
            <a:t>neural networks</a:t>
          </a:r>
          <a:r>
            <a:rPr lang="el-GR" b="0" i="0" u="none" dirty="0"/>
            <a:t> και αναφέρονται στο ‘’βάθος’’ των </a:t>
          </a:r>
          <a:r>
            <a:rPr lang="en-US" b="0" i="0" u="none" dirty="0"/>
            <a:t>layers (&gt;=3layers)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3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3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3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5549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4256" y="2872740"/>
          <a:ext cx="3366492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Γενικά</a:t>
          </a:r>
          <a:endParaRPr lang="en-US" sz="1600" kern="1200" dirty="0"/>
        </a:p>
      </dsp:txBody>
      <dsp:txXfrm>
        <a:off x="4256" y="2872740"/>
        <a:ext cx="3283625" cy="662940"/>
      </dsp:txXfrm>
    </dsp:sp>
    <dsp:sp modelId="{810D7AA7-A541-4507-BE7F-36CCF210089F}">
      <dsp:nvSpPr>
        <dsp:cNvPr id="0" name=""/>
        <dsp:cNvSpPr/>
      </dsp:nvSpPr>
      <dsp:spPr>
        <a:xfrm>
          <a:off x="273575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kern="1200" dirty="0"/>
            <a:t>Αποτελεί ένα υποσύνολο του </a:t>
          </a:r>
          <a:r>
            <a:rPr lang="en-US" sz="1100" kern="1200" dirty="0"/>
            <a:t>machine learning</a:t>
          </a:r>
          <a:r>
            <a:rPr lang="el-GR" sz="1100" kern="1200" dirty="0"/>
            <a:t> και βρίσκονται στη ‘’καρδιά’’ των </a:t>
          </a:r>
          <a:r>
            <a:rPr lang="en-US" sz="1100" kern="1200" dirty="0"/>
            <a:t>deep learning </a:t>
          </a:r>
          <a:r>
            <a:rPr lang="el-GR" sz="1100" kern="1200" dirty="0"/>
            <a:t>αλγορίθμων</a:t>
          </a:r>
          <a:endParaRPr lang="en-US" sz="1100" kern="1200" dirty="0"/>
        </a:p>
      </dsp:txBody>
      <dsp:txXfrm>
        <a:off x="273575" y="1045511"/>
        <a:ext cx="2733591" cy="1351740"/>
      </dsp:txXfrm>
    </dsp:sp>
    <dsp:sp modelId="{E41E7729-FD3F-426D-804C-45BD60BD762D}">
      <dsp:nvSpPr>
        <dsp:cNvPr id="0" name=""/>
        <dsp:cNvSpPr/>
      </dsp:nvSpPr>
      <dsp:spPr>
        <a:xfrm rot="5400000">
          <a:off x="241000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3269753" y="2872740"/>
          <a:ext cx="3366492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Σχηματισμός</a:t>
          </a:r>
          <a:endParaRPr lang="en-US" sz="1600" kern="1200" dirty="0"/>
        </a:p>
      </dsp:txBody>
      <dsp:txXfrm>
        <a:off x="3435488" y="2872740"/>
        <a:ext cx="3035022" cy="662940"/>
      </dsp:txXfrm>
    </dsp:sp>
    <dsp:sp modelId="{5E07F9E4-149C-4A89-848F-4ABDD305F0C5}">
      <dsp:nvSpPr>
        <dsp:cNvPr id="0" name=""/>
        <dsp:cNvSpPr/>
      </dsp:nvSpPr>
      <dsp:spPr>
        <a:xfrm>
          <a:off x="3539073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b="0" i="0" u="none" kern="1200" dirty="0"/>
            <a:t>Απαρτίζονται από</a:t>
          </a:r>
          <a:r>
            <a:rPr lang="en-US" sz="1100" b="0" i="0" u="none" kern="1200" dirty="0"/>
            <a:t> node layers </a:t>
          </a:r>
          <a:r>
            <a:rPr lang="el-GR" sz="1100" b="0" i="0" u="none" kern="1200" dirty="0"/>
            <a:t>που περιέχουν είσοδο, πολλαπλά άλλα </a:t>
          </a:r>
          <a:r>
            <a:rPr lang="en-US" sz="1100" b="0" i="0" u="none" kern="1200" dirty="0"/>
            <a:t>layers </a:t>
          </a:r>
          <a:r>
            <a:rPr lang="el-GR" sz="1100" b="0" i="0" u="none" kern="1200" dirty="0"/>
            <a:t>και έξοδο. Κάθε ένας κόμβος (νευρώνας) συνδέεται με έναν άλλο δημιουργώντας ένα δίκτυο. Κατόπιν επεξεργασίας από τους νευρώνες ενός </a:t>
          </a:r>
          <a:r>
            <a:rPr lang="en-US" sz="1100" b="0" i="0" u="none" kern="1200" dirty="0"/>
            <a:t>layer, </a:t>
          </a:r>
          <a:r>
            <a:rPr lang="el-GR" sz="1100" b="0" i="0" u="none" kern="1200" dirty="0"/>
            <a:t>τα δεδομένα στέλνονται στο επόμενο </a:t>
          </a:r>
          <a:r>
            <a:rPr lang="en-US" sz="1100" b="0" i="0" u="none" kern="1200" dirty="0"/>
            <a:t>layer</a:t>
          </a:r>
          <a:endParaRPr lang="en-US" sz="1100" kern="1200" dirty="0"/>
        </a:p>
      </dsp:txBody>
      <dsp:txXfrm>
        <a:off x="3539073" y="1045511"/>
        <a:ext cx="2733591" cy="1351740"/>
      </dsp:txXfrm>
    </dsp:sp>
    <dsp:sp modelId="{473F2067-7126-4D56-A328-5A8CFD3D8D52}">
      <dsp:nvSpPr>
        <dsp:cNvPr id="0" name=""/>
        <dsp:cNvSpPr/>
      </dsp:nvSpPr>
      <dsp:spPr>
        <a:xfrm rot="5400000">
          <a:off x="5675501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6535251" y="2872740"/>
          <a:ext cx="3366492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Deep Learning</a:t>
          </a:r>
        </a:p>
      </dsp:txBody>
      <dsp:txXfrm>
        <a:off x="6700986" y="2872740"/>
        <a:ext cx="3035022" cy="662940"/>
      </dsp:txXfrm>
    </dsp:sp>
    <dsp:sp modelId="{FD7B29F2-0D66-4B4B-BC8A-82DA23575305}">
      <dsp:nvSpPr>
        <dsp:cNvPr id="0" name=""/>
        <dsp:cNvSpPr/>
      </dsp:nvSpPr>
      <dsp:spPr>
        <a:xfrm>
          <a:off x="6804570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b="0" i="0" u="none" kern="1200" dirty="0"/>
            <a:t>Το </a:t>
          </a:r>
          <a:r>
            <a:rPr lang="en-US" sz="1100" b="0" i="0" u="none" kern="1200" dirty="0"/>
            <a:t>deep learning </a:t>
          </a:r>
          <a:r>
            <a:rPr lang="el-GR" sz="1100" b="0" i="0" u="none" kern="1200" dirty="0"/>
            <a:t>είναι μέρος των </a:t>
          </a:r>
          <a:r>
            <a:rPr lang="en-US" sz="1100" b="0" i="0" u="none" kern="1200" dirty="0"/>
            <a:t>neural networks</a:t>
          </a:r>
          <a:r>
            <a:rPr lang="el-GR" sz="1100" b="0" i="0" u="none" kern="1200" dirty="0"/>
            <a:t> και αναφέρονται στο ‘’βάθος’’ των </a:t>
          </a:r>
          <a:r>
            <a:rPr lang="en-US" sz="1100" b="0" i="0" u="none" kern="1200" dirty="0"/>
            <a:t>layers (&gt;=3layers)</a:t>
          </a:r>
          <a:endParaRPr lang="en-US" sz="1100" kern="1200" dirty="0"/>
        </a:p>
      </dsp:txBody>
      <dsp:txXfrm>
        <a:off x="6804570" y="1045511"/>
        <a:ext cx="2733591" cy="135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9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dfbdfgbfsdbsfgbsfgbndfgfnty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9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Deep learning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Ioan Croitor Catargiu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757" y="363413"/>
            <a:ext cx="36339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DEEP LEARNING MODEL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8604F50-49A1-3F2C-3C2F-AA5B2CAF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23" y="407090"/>
            <a:ext cx="9618120" cy="60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2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757" y="363413"/>
            <a:ext cx="36339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DEEP LEARNING MODEL</a:t>
            </a:r>
          </a:p>
        </p:txBody>
      </p:sp>
      <p:sp>
        <p:nvSpPr>
          <p:cNvPr id="3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4660" y="373377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419385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322" y="47176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B5EBCE4-27F6-A1EC-0752-1EF23823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79" y="3809546"/>
            <a:ext cx="10049735" cy="2613380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ED9B5D17-53DC-1DC1-0F97-08F4EDFDE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79" y="79932"/>
            <a:ext cx="4303618" cy="3626998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464C3FEF-90F5-32F4-AEBF-84283F673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487" y="55472"/>
            <a:ext cx="4374427" cy="362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2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0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3437" y="358958"/>
            <a:ext cx="36339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DEEP LEARNING MODEL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D12EA8-E934-DDFD-7D69-F44A1AC1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0699" y="462445"/>
            <a:ext cx="3243842" cy="3728554"/>
          </a:xfrm>
          <a:prstGeom prst="rect">
            <a:avLst/>
          </a:prstGeom>
        </p:spPr>
      </p:pic>
      <p:pic>
        <p:nvPicPr>
          <p:cNvPr id="4" name="Picture 3" descr="A white dog sitting in a field of flowers&#10;&#10;Description automatically generated with medium confidence">
            <a:extLst>
              <a:ext uri="{FF2B5EF4-FFF2-40B4-BE49-F238E27FC236}">
                <a16:creationId xmlns:a16="http://schemas.microsoft.com/office/drawing/2014/main" id="{27E4A887-BF5F-228C-31C8-9DA1E86D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798" y="462446"/>
            <a:ext cx="3281126" cy="3728554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8660393-54EF-A231-3747-A21A5C952E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4077" y="462445"/>
            <a:ext cx="3745936" cy="3728554"/>
          </a:xfrm>
          <a:prstGeom prst="rect">
            <a:avLst/>
          </a:prstGeom>
        </p:spPr>
      </p:pic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14BE743-F558-BBA3-3465-7A6EFAD2FA8A}"/>
              </a:ext>
            </a:extLst>
          </p:cNvPr>
          <p:cNvSpPr txBox="1">
            <a:spLocks/>
          </p:cNvSpPr>
          <p:nvPr/>
        </p:nvSpPr>
        <p:spPr>
          <a:xfrm>
            <a:off x="994873" y="3747247"/>
            <a:ext cx="6347918" cy="238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Επα</a:t>
            </a:r>
            <a:r>
              <a:rPr lang="en-US" sz="6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λhθευση</a:t>
            </a:r>
            <a:endParaRPr lang="en-US" sz="6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Συνοψίζοντας πέτυχαμε ένα μοντέλο με </a:t>
            </a:r>
            <a:r>
              <a:rPr lang="en-US" dirty="0"/>
              <a:t>accuracy </a:t>
            </a:r>
            <a:r>
              <a:rPr lang="el-GR" dirty="0"/>
              <a:t>της τάξεως του </a:t>
            </a:r>
            <a:r>
              <a:rPr lang="en-US" dirty="0"/>
              <a:t>0.9929 (~99%)</a:t>
            </a:r>
            <a:r>
              <a:rPr lang="el-GR" dirty="0"/>
              <a:t> με σχεδόν μηδενικά </a:t>
            </a:r>
            <a:r>
              <a:rPr lang="en-US" dirty="0"/>
              <a:t>losses </a:t>
            </a:r>
            <a:r>
              <a:rPr lang="el-GR" dirty="0"/>
              <a:t>το οποίο είναι ικανό να διαφοροποιήσει έναν σκύλο από μια γάτα μετά από μία εκπαίδευση 4 εποχών πάνω σε ένα δείγμα 25000 φωτογραφιών</a:t>
            </a:r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4185" r="4185"/>
          <a:stretch/>
        </p:blipFill>
        <p:spPr>
          <a:xfrm>
            <a:off x="1365506" y="324330"/>
            <a:ext cx="2459736" cy="2505456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040" r="3040"/>
          <a:stretch/>
        </p:blipFill>
        <p:spPr>
          <a:xfrm>
            <a:off x="1365506" y="3547555"/>
            <a:ext cx="2459736" cy="2505456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2000" r="22000"/>
          <a:stretch/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8721" r="18721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Ευχαριστω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66844" y="3127248"/>
            <a:ext cx="3969964" cy="688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Ioannis Croitor Catargiu</a:t>
            </a:r>
          </a:p>
          <a:p>
            <a:r>
              <a:rPr lang="en-US" dirty="0"/>
              <a:t>ioanniscatargiu@gmail.com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14364" r="14364"/>
          <a:stretch/>
        </p:blipFill>
        <p:spPr>
          <a:xfrm>
            <a:off x="1028383" y="4018982"/>
            <a:ext cx="3854161" cy="2839018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18336" r="18336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Theory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Implementation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366432" y="2530058"/>
            <a:ext cx="3836504" cy="3836503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70049"/>
            <a:ext cx="6190488" cy="3346704"/>
          </a:xfrm>
        </p:spPr>
        <p:txBody>
          <a:bodyPr/>
          <a:lstStyle/>
          <a:p>
            <a:r>
              <a:rPr lang="el-GR" dirty="0"/>
              <a:t>Σε αυτήν την παρουσίαση θα συνοψίσω τόσο τη σκέψη όσο και την διαδικασία που ακολούθησα ώστε να φέρω εις πέρας το 2</a:t>
            </a:r>
            <a:r>
              <a:rPr lang="el-GR" baseline="30000" dirty="0"/>
              <a:t>ο</a:t>
            </a:r>
            <a:r>
              <a:rPr lang="el-GR" dirty="0"/>
              <a:t> ζητούμενο του </a:t>
            </a:r>
            <a:r>
              <a:rPr lang="en-US" dirty="0"/>
              <a:t>task </a:t>
            </a:r>
            <a:r>
              <a:rPr lang="el-GR" dirty="0"/>
              <a:t>που μου ανατέθηκε, δηλαδή η ανάπτυξη ενός </a:t>
            </a:r>
            <a:r>
              <a:rPr lang="en-US" dirty="0"/>
              <a:t>deep learning</a:t>
            </a:r>
            <a:r>
              <a:rPr lang="el-GR" dirty="0"/>
              <a:t> μοντέλου το οποίο είναι σε θέση να ξεχωρίσει εικόνες γατών από </a:t>
            </a:r>
            <a:r>
              <a:rPr lang="el-GR"/>
              <a:t>σκύλων.</a:t>
            </a:r>
            <a:endParaRPr lang="en-US" sz="200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222" r="22222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633717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Deep learning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326C0499-D25A-283B-6263-B94A7CA8D6CE}"/>
              </a:ext>
            </a:extLst>
          </p:cNvPr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769603" y="0"/>
            <a:ext cx="8443029" cy="5998484"/>
          </a:xfr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5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/>
              <a:t>Αρχικοποίηση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l-GR" dirty="0"/>
              <a:t>Γλώσσα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501651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Jupyter</a:t>
            </a:r>
            <a:r>
              <a:rPr lang="en-US" sz="2000" dirty="0"/>
              <a:t> Notebook (Python)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0030" y="1690688"/>
            <a:ext cx="4572182" cy="823912"/>
          </a:xfrm>
        </p:spPr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62750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Kaggle dataset </a:t>
            </a:r>
            <a:r>
              <a:rPr lang="el-GR" sz="2000" dirty="0"/>
              <a:t>με φωτογραφίες σκύλων (12500) και γάτων (12500)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2CA68F4-D009-E226-F316-B77CAD0120BD}"/>
              </a:ext>
            </a:extLst>
          </p:cNvPr>
          <p:cNvSpPr txBox="1">
            <a:spLocks/>
          </p:cNvSpPr>
          <p:nvPr/>
        </p:nvSpPr>
        <p:spPr>
          <a:xfrm>
            <a:off x="5156183" y="2946386"/>
            <a:ext cx="206520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Βιβλιοθήκες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3DA4B18-289F-2BA7-8EF6-2DC18DAD2738}"/>
              </a:ext>
            </a:extLst>
          </p:cNvPr>
          <p:cNvSpPr txBox="1">
            <a:spLocks/>
          </p:cNvSpPr>
          <p:nvPr/>
        </p:nvSpPr>
        <p:spPr>
          <a:xfrm>
            <a:off x="3902695" y="3892300"/>
            <a:ext cx="4572182" cy="2726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tensorflow</a:t>
            </a:r>
            <a:r>
              <a:rPr lang="en-US" dirty="0"/>
              <a:t> (</a:t>
            </a:r>
            <a:r>
              <a:rPr lang="el-GR" dirty="0"/>
              <a:t>για την εκπαίδευση του μοντέλου</a:t>
            </a:r>
            <a:r>
              <a:rPr lang="en-US" dirty="0"/>
              <a:t>)</a:t>
            </a:r>
            <a:endParaRPr lang="el-GR" dirty="0"/>
          </a:p>
          <a:p>
            <a:r>
              <a:rPr lang="en-US" dirty="0" err="1"/>
              <a:t>numpy</a:t>
            </a:r>
            <a:r>
              <a:rPr lang="en-US" dirty="0"/>
              <a:t> (</a:t>
            </a:r>
            <a:r>
              <a:rPr lang="el-GR" dirty="0"/>
              <a:t>για μαθηματικούς υπολογισμούς</a:t>
            </a:r>
            <a:r>
              <a:rPr lang="en-US" dirty="0"/>
              <a:t>)</a:t>
            </a:r>
            <a:endParaRPr lang="el-GR" dirty="0"/>
          </a:p>
          <a:p>
            <a:r>
              <a:rPr lang="en-US" dirty="0"/>
              <a:t>matplotlib</a:t>
            </a:r>
            <a:r>
              <a:rPr lang="el-GR" dirty="0"/>
              <a:t> </a:t>
            </a:r>
            <a:r>
              <a:rPr lang="en-US" dirty="0"/>
              <a:t>(</a:t>
            </a:r>
            <a:r>
              <a:rPr lang="el-GR" dirty="0"/>
              <a:t>για προβολή στατιστικών δεδομένων</a:t>
            </a:r>
            <a:r>
              <a:rPr lang="en-US" dirty="0"/>
              <a:t>)</a:t>
            </a:r>
            <a:endParaRPr lang="el-GR" dirty="0"/>
          </a:p>
          <a:p>
            <a:r>
              <a:rPr lang="en-US" dirty="0" err="1"/>
              <a:t>os</a:t>
            </a:r>
            <a:r>
              <a:rPr lang="el-GR" dirty="0"/>
              <a:t> </a:t>
            </a:r>
            <a:r>
              <a:rPr lang="en-US" dirty="0"/>
              <a:t>(</a:t>
            </a:r>
            <a:r>
              <a:rPr lang="el-GR" dirty="0"/>
              <a:t>για διαχείριση αρχείων</a:t>
            </a:r>
            <a:r>
              <a:rPr lang="en-US" dirty="0"/>
              <a:t>)</a:t>
            </a:r>
            <a:endParaRPr lang="el-GR" dirty="0"/>
          </a:p>
          <a:p>
            <a:r>
              <a:rPr lang="en-US" dirty="0"/>
              <a:t>cv2</a:t>
            </a:r>
            <a:r>
              <a:rPr lang="el-GR" dirty="0"/>
              <a:t> </a:t>
            </a:r>
            <a:r>
              <a:rPr lang="en-US" dirty="0"/>
              <a:t>(</a:t>
            </a:r>
            <a:r>
              <a:rPr lang="el-GR" dirty="0" err="1"/>
              <a:t>τροποποιήση</a:t>
            </a:r>
            <a:r>
              <a:rPr lang="el-GR" dirty="0"/>
              <a:t> &amp; διαχείριση εικόνων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dirty="0"/>
              <a:t>Πρόγραμμα</a:t>
            </a:r>
            <a:endParaRPr lang="en-US" sz="5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247691"/>
              </p:ext>
            </p:extLst>
          </p:nvPr>
        </p:nvGraphicFramePr>
        <p:xfrm>
          <a:off x="0" y="1794373"/>
          <a:ext cx="9753600" cy="500693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46495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954945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</a:tblGrid>
              <a:tr h="60217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Βήμα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Βήμα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Βήμα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Βήμα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801158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l-GR" dirty="0"/>
                        <a:t>Φόρτωση των δεδομένων προς εκπαίδευση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 Data</a:t>
                      </a:r>
                      <a:endParaRPr lang="el-GR" dirty="0"/>
                    </a:p>
                    <a:p>
                      <a:pPr algn="ctr"/>
                      <a:r>
                        <a:rPr lang="el-GR" dirty="0"/>
                        <a:t>&amp;</a:t>
                      </a:r>
                    </a:p>
                    <a:p>
                      <a:pPr algn="ctr"/>
                      <a:r>
                        <a:rPr lang="en-US" dirty="0"/>
                        <a:t>Batch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Κατασκευή μοντέλου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Εκπαίδευση μοντέλου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l-GR" dirty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l-GR" dirty="0"/>
                        <a:t>Σχηματισμός 2 κλάσεων (</a:t>
                      </a:r>
                      <a:r>
                        <a:rPr lang="en-US" dirty="0"/>
                        <a:t>dogs</a:t>
                      </a:r>
                      <a:r>
                        <a:rPr lang="el-GR" dirty="0"/>
                        <a:t> &amp;</a:t>
                      </a:r>
                      <a:r>
                        <a:rPr lang="en-US" dirty="0"/>
                        <a:t> cats </a:t>
                      </a:r>
                      <a:r>
                        <a:rPr lang="el-GR" dirty="0"/>
                        <a:t>με 0 &amp; 1 ανάλογα)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Για </a:t>
                      </a:r>
                      <a:r>
                        <a:rPr lang="en-US" dirty="0"/>
                        <a:t>optimize </a:t>
                      </a:r>
                      <a:r>
                        <a:rPr lang="el-GR" dirty="0"/>
                        <a:t>του </a:t>
                      </a:r>
                      <a:r>
                        <a:rPr lang="en-US" dirty="0"/>
                        <a:t>runtime </a:t>
                      </a:r>
                      <a:r>
                        <a:rPr lang="el-GR" dirty="0"/>
                        <a:t>του προγράμματος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&amp;</a:t>
                      </a:r>
                      <a:endParaRPr lang="el-GR" dirty="0"/>
                    </a:p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l-GR" dirty="0"/>
                        <a:t>Δημιουργία ‘’δέσμης’’ δεδομένων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Sequential model </a:t>
                      </a:r>
                      <a:r>
                        <a:rPr lang="el-GR" dirty="0"/>
                        <a:t>με πολλαπλά </a:t>
                      </a:r>
                      <a:r>
                        <a:rPr lang="en-US" dirty="0"/>
                        <a:t>layers</a:t>
                      </a:r>
                    </a:p>
                    <a:p>
                      <a:pPr algn="ctr"/>
                      <a:r>
                        <a:rPr lang="en-US" dirty="0"/>
                        <a:t>(Conv2D, MaxPooling2D, Flatten, Dense)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Μέσω της συνάρτησης </a:t>
                      </a:r>
                      <a:r>
                        <a:rPr lang="en-US" dirty="0"/>
                        <a:t>fit</a:t>
                      </a:r>
                    </a:p>
                    <a:p>
                      <a:pPr algn="ctr"/>
                      <a:r>
                        <a:rPr lang="el-GR" dirty="0"/>
                        <a:t>όπου ορίζονται οι εποχές εκπαίδευσης (4) και λοιπές παράμετροι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4DA915-9288-89F2-1466-C6157A89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91840"/>
              </p:ext>
            </p:extLst>
          </p:nvPr>
        </p:nvGraphicFramePr>
        <p:xfrm>
          <a:off x="9753600" y="1794377"/>
          <a:ext cx="1950720" cy="537241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985408823"/>
                    </a:ext>
                  </a:extLst>
                </a:gridCol>
              </a:tblGrid>
              <a:tr h="604791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Βήμα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754095"/>
                  </a:ext>
                </a:extLst>
              </a:tr>
              <a:tr h="885442"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  <a:p>
                      <a:pPr algn="ctr"/>
                      <a:r>
                        <a:rPr lang="el-GR" dirty="0"/>
                        <a:t>Επαλήθευση μοντέλου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60074"/>
                  </a:ext>
                </a:extLst>
              </a:tr>
              <a:tr h="3010502"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  <a:p>
                      <a:pPr algn="ctr"/>
                      <a:r>
                        <a:rPr lang="el-GR" dirty="0"/>
                        <a:t>Μέσω της συνάρτησης </a:t>
                      </a:r>
                      <a:r>
                        <a:rPr lang="en-US" dirty="0"/>
                        <a:t>predict</a:t>
                      </a:r>
                    </a:p>
                    <a:p>
                      <a:pPr algn="ctr"/>
                      <a:r>
                        <a:rPr lang="el-GR" dirty="0"/>
                        <a:t>επαληθεύουμε την ικανότητα του μοντέλου μέσω μιας τυχαίας εικόνας σκύλου εκτός </a:t>
                      </a:r>
                      <a:r>
                        <a:rPr lang="en-US" dirty="0"/>
                        <a:t>dataset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64265"/>
                  </a:ext>
                </a:extLst>
              </a:tr>
              <a:tr h="3541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32552"/>
                  </a:ext>
                </a:extLst>
              </a:tr>
              <a:tr h="3785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9530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8AB145-7E7F-D582-399E-0D455516AAD9}"/>
              </a:ext>
            </a:extLst>
          </p:cNvPr>
          <p:cNvCxnSpPr/>
          <p:nvPr/>
        </p:nvCxnSpPr>
        <p:spPr>
          <a:xfrm>
            <a:off x="9762565" y="2318951"/>
            <a:ext cx="0" cy="44823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{3469C83A-71C8-4572-9B3C-2A33CCDAEEBD}tf89338750_win32</Template>
  <TotalTime>1118</TotalTime>
  <Words>387</Words>
  <Application>Microsoft Office PowerPoint</Application>
  <PresentationFormat>Widescreen</PresentationFormat>
  <Paragraphs>82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Deep learning model</vt:lpstr>
      <vt:lpstr>PowerPoint Presentation</vt:lpstr>
      <vt:lpstr>Introduction</vt:lpstr>
      <vt:lpstr>theory</vt:lpstr>
      <vt:lpstr>Neural Network Design</vt:lpstr>
      <vt:lpstr>PowerPoint Presentation</vt:lpstr>
      <vt:lpstr>implementation</vt:lpstr>
      <vt:lpstr>Αρχικοποίηση</vt:lpstr>
      <vt:lpstr>Πρόγραμμα</vt:lpstr>
      <vt:lpstr>PowerPoint Presentation</vt:lpstr>
      <vt:lpstr>PowerPoint Presentation</vt:lpstr>
      <vt:lpstr>PowerPoint Presentation</vt:lpstr>
      <vt:lpstr>Conclusion</vt:lpstr>
      <vt:lpstr>Ευχαριστω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</dc:title>
  <dc:creator>IOAN KROITOR KATARTZIOU</dc:creator>
  <cp:lastModifiedBy>IOAN KROITOR KATARTZIOU</cp:lastModifiedBy>
  <cp:revision>2</cp:revision>
  <dcterms:created xsi:type="dcterms:W3CDTF">2023-04-06T22:36:23Z</dcterms:created>
  <dcterms:modified xsi:type="dcterms:W3CDTF">2023-04-07T23:07:59Z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