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23DD6F-2ECC-4173-9151-9B545CB379FE}"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73D03-59EB-49CE-A6EB-9C423B1B4826}" type="slidenum">
              <a:rPr lang="en-US" smtClean="0"/>
              <a:t>‹#›</a:t>
            </a:fld>
            <a:endParaRPr lang="en-US"/>
          </a:p>
        </p:txBody>
      </p:sp>
    </p:spTree>
    <p:extLst>
      <p:ext uri="{BB962C8B-B14F-4D97-AF65-F5344CB8AC3E}">
        <p14:creationId xmlns:p14="http://schemas.microsoft.com/office/powerpoint/2010/main" val="224607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23DD6F-2ECC-4173-9151-9B545CB379FE}"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73D03-59EB-49CE-A6EB-9C423B1B4826}" type="slidenum">
              <a:rPr lang="en-US" smtClean="0"/>
              <a:t>‹#›</a:t>
            </a:fld>
            <a:endParaRPr lang="en-US"/>
          </a:p>
        </p:txBody>
      </p:sp>
    </p:spTree>
    <p:extLst>
      <p:ext uri="{BB962C8B-B14F-4D97-AF65-F5344CB8AC3E}">
        <p14:creationId xmlns:p14="http://schemas.microsoft.com/office/powerpoint/2010/main" val="382538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23DD6F-2ECC-4173-9151-9B545CB379FE}"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73D03-59EB-49CE-A6EB-9C423B1B4826}" type="slidenum">
              <a:rPr lang="en-US" smtClean="0"/>
              <a:t>‹#›</a:t>
            </a:fld>
            <a:endParaRPr lang="en-US"/>
          </a:p>
        </p:txBody>
      </p:sp>
    </p:spTree>
    <p:extLst>
      <p:ext uri="{BB962C8B-B14F-4D97-AF65-F5344CB8AC3E}">
        <p14:creationId xmlns:p14="http://schemas.microsoft.com/office/powerpoint/2010/main" val="196974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23DD6F-2ECC-4173-9151-9B545CB379FE}"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73D03-59EB-49CE-A6EB-9C423B1B4826}" type="slidenum">
              <a:rPr lang="en-US" smtClean="0"/>
              <a:t>‹#›</a:t>
            </a:fld>
            <a:endParaRPr lang="en-US"/>
          </a:p>
        </p:txBody>
      </p:sp>
    </p:spTree>
    <p:extLst>
      <p:ext uri="{BB962C8B-B14F-4D97-AF65-F5344CB8AC3E}">
        <p14:creationId xmlns:p14="http://schemas.microsoft.com/office/powerpoint/2010/main" val="397325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23DD6F-2ECC-4173-9151-9B545CB379FE}"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73D03-59EB-49CE-A6EB-9C423B1B4826}" type="slidenum">
              <a:rPr lang="en-US" smtClean="0"/>
              <a:t>‹#›</a:t>
            </a:fld>
            <a:endParaRPr lang="en-US"/>
          </a:p>
        </p:txBody>
      </p:sp>
    </p:spTree>
    <p:extLst>
      <p:ext uri="{BB962C8B-B14F-4D97-AF65-F5344CB8AC3E}">
        <p14:creationId xmlns:p14="http://schemas.microsoft.com/office/powerpoint/2010/main" val="194048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23DD6F-2ECC-4173-9151-9B545CB379FE}"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73D03-59EB-49CE-A6EB-9C423B1B4826}" type="slidenum">
              <a:rPr lang="en-US" smtClean="0"/>
              <a:t>‹#›</a:t>
            </a:fld>
            <a:endParaRPr lang="en-US"/>
          </a:p>
        </p:txBody>
      </p:sp>
    </p:spTree>
    <p:extLst>
      <p:ext uri="{BB962C8B-B14F-4D97-AF65-F5344CB8AC3E}">
        <p14:creationId xmlns:p14="http://schemas.microsoft.com/office/powerpoint/2010/main" val="41210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23DD6F-2ECC-4173-9151-9B545CB379FE}"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73D03-59EB-49CE-A6EB-9C423B1B4826}" type="slidenum">
              <a:rPr lang="en-US" smtClean="0"/>
              <a:t>‹#›</a:t>
            </a:fld>
            <a:endParaRPr lang="en-US"/>
          </a:p>
        </p:txBody>
      </p:sp>
    </p:spTree>
    <p:extLst>
      <p:ext uri="{BB962C8B-B14F-4D97-AF65-F5344CB8AC3E}">
        <p14:creationId xmlns:p14="http://schemas.microsoft.com/office/powerpoint/2010/main" val="87999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23DD6F-2ECC-4173-9151-9B545CB379FE}"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73D03-59EB-49CE-A6EB-9C423B1B4826}" type="slidenum">
              <a:rPr lang="en-US" smtClean="0"/>
              <a:t>‹#›</a:t>
            </a:fld>
            <a:endParaRPr lang="en-US"/>
          </a:p>
        </p:txBody>
      </p:sp>
    </p:spTree>
    <p:extLst>
      <p:ext uri="{BB962C8B-B14F-4D97-AF65-F5344CB8AC3E}">
        <p14:creationId xmlns:p14="http://schemas.microsoft.com/office/powerpoint/2010/main" val="90551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23DD6F-2ECC-4173-9151-9B545CB379FE}" type="datetimeFigureOut">
              <a:rPr lang="en-US" smtClean="0"/>
              <a:t>11/10/2018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73D03-59EB-49CE-A6EB-9C423B1B4826}" type="slidenum">
              <a:rPr lang="en-US" smtClean="0"/>
              <a:t>‹#›</a:t>
            </a:fld>
            <a:endParaRPr lang="en-US"/>
          </a:p>
        </p:txBody>
      </p:sp>
    </p:spTree>
    <p:extLst>
      <p:ext uri="{BB962C8B-B14F-4D97-AF65-F5344CB8AC3E}">
        <p14:creationId xmlns:p14="http://schemas.microsoft.com/office/powerpoint/2010/main" val="229709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23DD6F-2ECC-4173-9151-9B545CB379FE}"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73D03-59EB-49CE-A6EB-9C423B1B4826}" type="slidenum">
              <a:rPr lang="en-US" smtClean="0"/>
              <a:t>‹#›</a:t>
            </a:fld>
            <a:endParaRPr lang="en-US"/>
          </a:p>
        </p:txBody>
      </p:sp>
    </p:spTree>
    <p:extLst>
      <p:ext uri="{BB962C8B-B14F-4D97-AF65-F5344CB8AC3E}">
        <p14:creationId xmlns:p14="http://schemas.microsoft.com/office/powerpoint/2010/main" val="353771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23DD6F-2ECC-4173-9151-9B545CB379FE}"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73D03-59EB-49CE-A6EB-9C423B1B4826}" type="slidenum">
              <a:rPr lang="en-US" smtClean="0"/>
              <a:t>‹#›</a:t>
            </a:fld>
            <a:endParaRPr lang="en-US"/>
          </a:p>
        </p:txBody>
      </p:sp>
    </p:spTree>
    <p:extLst>
      <p:ext uri="{BB962C8B-B14F-4D97-AF65-F5344CB8AC3E}">
        <p14:creationId xmlns:p14="http://schemas.microsoft.com/office/powerpoint/2010/main" val="3126549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3DD6F-2ECC-4173-9151-9B545CB379FE}" type="datetimeFigureOut">
              <a:rPr lang="en-US" smtClean="0"/>
              <a:t>11/10/2018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73D03-59EB-49CE-A6EB-9C423B1B4826}" type="slidenum">
              <a:rPr lang="en-US" smtClean="0"/>
              <a:t>‹#›</a:t>
            </a:fld>
            <a:endParaRPr lang="en-US"/>
          </a:p>
        </p:txBody>
      </p:sp>
    </p:spTree>
    <p:extLst>
      <p:ext uri="{BB962C8B-B14F-4D97-AF65-F5344CB8AC3E}">
        <p14:creationId xmlns:p14="http://schemas.microsoft.com/office/powerpoint/2010/main" val="2470146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Health Monitoring System</a:t>
            </a:r>
            <a:endParaRPr lang="en-US" dirty="0"/>
          </a:p>
        </p:txBody>
      </p:sp>
      <p:sp>
        <p:nvSpPr>
          <p:cNvPr id="3" name="Subtitle 2"/>
          <p:cNvSpPr>
            <a:spLocks noGrp="1"/>
          </p:cNvSpPr>
          <p:nvPr>
            <p:ph type="subTitle" idx="1"/>
          </p:nvPr>
        </p:nvSpPr>
        <p:spPr/>
        <p:txBody>
          <a:bodyPr/>
          <a:lstStyle/>
          <a:p>
            <a:r>
              <a:rPr lang="en-US" dirty="0" smtClean="0"/>
              <a:t>Project Components &amp; Connections</a:t>
            </a:r>
            <a:endParaRPr lang="en-US" dirty="0"/>
          </a:p>
        </p:txBody>
      </p:sp>
    </p:spTree>
    <p:extLst>
      <p:ext uri="{BB962C8B-B14F-4D97-AF65-F5344CB8AC3E}">
        <p14:creationId xmlns:p14="http://schemas.microsoft.com/office/powerpoint/2010/main" val="1642761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Pulse Sensor Amped (3/3)</a:t>
            </a:r>
            <a:endParaRPr lang="en-US" dirty="0"/>
          </a:p>
        </p:txBody>
      </p:sp>
      <p:sp>
        <p:nvSpPr>
          <p:cNvPr id="5" name="Content Placeholder 4"/>
          <p:cNvSpPr>
            <a:spLocks noGrp="1"/>
          </p:cNvSpPr>
          <p:nvPr>
            <p:ph idx="1"/>
          </p:nvPr>
        </p:nvSpPr>
        <p:spPr/>
        <p:txBody>
          <a:bodyPr>
            <a:normAutofit/>
          </a:bodyPr>
          <a:lstStyle/>
          <a:p>
            <a:r>
              <a:rPr lang="en-US" sz="2400" dirty="0" smtClean="0"/>
              <a:t>The front of the sensor is covered with the heart shape logo. This is the side that makes contact with the skin.</a:t>
            </a:r>
          </a:p>
          <a:p>
            <a:r>
              <a:rPr lang="en-US" sz="2400" dirty="0" smtClean="0"/>
              <a:t>On the front you see a small round hole, which is where the LED shines through from the back, and there is also a little square just under the LED. The square is an ambient light sensor, exactly like the one used in cellphones, tablets, and laptops, to adjust the screen brightness in different light conditions.</a:t>
            </a:r>
          </a:p>
          <a:p>
            <a:r>
              <a:rPr lang="en-US" sz="2400" dirty="0" smtClean="0"/>
              <a:t>The LED shines light into the fingertip or earlobe, or other capillary tissue, and sensor reads the amount of light that bounces back. That’s how it calculates the heart rate.</a:t>
            </a:r>
          </a:p>
        </p:txBody>
      </p:sp>
    </p:spTree>
    <p:extLst>
      <p:ext uri="{BB962C8B-B14F-4D97-AF65-F5344CB8AC3E}">
        <p14:creationId xmlns:p14="http://schemas.microsoft.com/office/powerpoint/2010/main" val="479222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Resistor Carbon 1/4W 5% 10K</a:t>
            </a:r>
            <a:r>
              <a:rPr lang="el-GR" dirty="0" smtClean="0"/>
              <a:t>Ω</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2339181"/>
            <a:ext cx="3048000" cy="3048000"/>
          </a:xfrm>
        </p:spPr>
      </p:pic>
    </p:spTree>
    <p:extLst>
      <p:ext uri="{BB962C8B-B14F-4D97-AF65-F5344CB8AC3E}">
        <p14:creationId xmlns:p14="http://schemas.microsoft.com/office/powerpoint/2010/main" val="1464045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 Switch – Push Button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2339181"/>
            <a:ext cx="3048000" cy="3048000"/>
          </a:xfrm>
        </p:spPr>
      </p:pic>
    </p:spTree>
    <p:extLst>
      <p:ext uri="{BB962C8B-B14F-4D97-AF65-F5344CB8AC3E}">
        <p14:creationId xmlns:p14="http://schemas.microsoft.com/office/powerpoint/2010/main" val="2494576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Breadboard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2339181"/>
            <a:ext cx="3048000" cy="3048000"/>
          </a:xfrm>
        </p:spPr>
      </p:pic>
    </p:spTree>
    <p:extLst>
      <p:ext uri="{BB962C8B-B14F-4D97-AF65-F5344CB8AC3E}">
        <p14:creationId xmlns:p14="http://schemas.microsoft.com/office/powerpoint/2010/main" val="535025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Circuit/Schematic Diagram</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99942" y="1648109"/>
            <a:ext cx="5944115" cy="4430144"/>
          </a:xfrm>
        </p:spPr>
      </p:pic>
    </p:spTree>
    <p:extLst>
      <p:ext uri="{BB962C8B-B14F-4D97-AF65-F5344CB8AC3E}">
        <p14:creationId xmlns:p14="http://schemas.microsoft.com/office/powerpoint/2010/main" val="268530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a:t>
            </a:r>
            <a:endParaRPr lang="en-US" dirty="0"/>
          </a:p>
        </p:txBody>
      </p:sp>
      <p:sp>
        <p:nvSpPr>
          <p:cNvPr id="3" name="Content Placeholder 2"/>
          <p:cNvSpPr>
            <a:spLocks noGrp="1"/>
          </p:cNvSpPr>
          <p:nvPr>
            <p:ph idx="1"/>
          </p:nvPr>
        </p:nvSpPr>
        <p:spPr/>
        <p:txBody>
          <a:bodyPr>
            <a:normAutofit/>
          </a:bodyPr>
          <a:lstStyle/>
          <a:p>
            <a:r>
              <a:rPr lang="en-US" sz="2400" dirty="0"/>
              <a:t>ESP8266 (</a:t>
            </a:r>
            <a:r>
              <a:rPr lang="en-US" sz="2400" dirty="0" err="1"/>
              <a:t>Tx</a:t>
            </a:r>
            <a:r>
              <a:rPr lang="en-US" sz="2400" dirty="0"/>
              <a:t>): Arduino (pin10)</a:t>
            </a:r>
          </a:p>
          <a:p>
            <a:r>
              <a:rPr lang="en-US" sz="2400" dirty="0"/>
              <a:t>ESP8266 (Rx): Arduino (pin11)</a:t>
            </a:r>
          </a:p>
          <a:p>
            <a:r>
              <a:rPr lang="en-US" sz="2400" dirty="0"/>
              <a:t>ESP8266 (CH_PD): Arduino (3.3V)</a:t>
            </a:r>
          </a:p>
          <a:p>
            <a:r>
              <a:rPr lang="en-US" sz="2400" dirty="0"/>
              <a:t>ESP8266 (</a:t>
            </a:r>
            <a:r>
              <a:rPr lang="en-US" sz="2400" dirty="0" err="1"/>
              <a:t>Vcc</a:t>
            </a:r>
            <a:r>
              <a:rPr lang="en-US" sz="2400" dirty="0"/>
              <a:t>): Arduino (3.3V)</a:t>
            </a:r>
          </a:p>
          <a:p>
            <a:r>
              <a:rPr lang="en-US" sz="2400" dirty="0"/>
              <a:t>ESP8266 (GND): Arduino (GND</a:t>
            </a:r>
            <a:r>
              <a:rPr lang="en-US" sz="2400" dirty="0" smtClean="0"/>
              <a:t>)</a:t>
            </a:r>
          </a:p>
          <a:p>
            <a:r>
              <a:rPr lang="en-US" sz="2400" dirty="0"/>
              <a:t>LM35 (</a:t>
            </a:r>
            <a:r>
              <a:rPr lang="en-US" sz="2400" dirty="0" err="1"/>
              <a:t>Vout</a:t>
            </a:r>
            <a:r>
              <a:rPr lang="en-US" sz="2400" dirty="0"/>
              <a:t>): Arduino (A1)</a:t>
            </a:r>
          </a:p>
          <a:p>
            <a:r>
              <a:rPr lang="en-US" sz="2400" dirty="0" smtClean="0"/>
              <a:t>Pulse Sensor (Signal): Arduino (A0)</a:t>
            </a:r>
          </a:p>
          <a:p>
            <a:r>
              <a:rPr lang="en-US" sz="2400" dirty="0" smtClean="0"/>
              <a:t>Pulse Sensor (</a:t>
            </a:r>
            <a:r>
              <a:rPr lang="en-US" sz="2400" dirty="0" err="1" smtClean="0"/>
              <a:t>Vcc</a:t>
            </a:r>
            <a:r>
              <a:rPr lang="en-US" sz="2400" dirty="0" smtClean="0"/>
              <a:t>): Arduino (5V)</a:t>
            </a:r>
          </a:p>
          <a:p>
            <a:r>
              <a:rPr lang="en-US" sz="2400" dirty="0" smtClean="0"/>
              <a:t>Pulse Sensor (GND): Arduino (GND)</a:t>
            </a:r>
          </a:p>
          <a:p>
            <a:r>
              <a:rPr lang="en-US" sz="2400" dirty="0" smtClean="0"/>
              <a:t>Push Button: Arduino (Digital pin8)</a:t>
            </a:r>
          </a:p>
          <a:p>
            <a:endParaRPr lang="en-US" sz="2400" dirty="0"/>
          </a:p>
        </p:txBody>
      </p:sp>
    </p:spTree>
    <p:extLst>
      <p:ext uri="{BB962C8B-B14F-4D97-AF65-F5344CB8AC3E}">
        <p14:creationId xmlns:p14="http://schemas.microsoft.com/office/powerpoint/2010/main" val="396925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Uno Rev3</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2500" y="2339181"/>
            <a:ext cx="3048000" cy="3048000"/>
          </a:xfrm>
        </p:spPr>
      </p:pic>
      <p:sp>
        <p:nvSpPr>
          <p:cNvPr id="8" name="Content Placeholder 7"/>
          <p:cNvSpPr>
            <a:spLocks noGrp="1"/>
          </p:cNvSpPr>
          <p:nvPr>
            <p:ph sz="half" idx="2"/>
          </p:nvPr>
        </p:nvSpPr>
        <p:spPr/>
        <p:txBody>
          <a:bodyPr>
            <a:normAutofit/>
          </a:bodyPr>
          <a:lstStyle/>
          <a:p>
            <a:r>
              <a:rPr lang="en-US" sz="2200" dirty="0" smtClean="0"/>
              <a:t>Microcontroller: ATmega328</a:t>
            </a:r>
          </a:p>
          <a:p>
            <a:r>
              <a:rPr lang="en-US" sz="2200" dirty="0" smtClean="0"/>
              <a:t>Input Voltage (</a:t>
            </a:r>
            <a:r>
              <a:rPr lang="en-US" sz="2200" dirty="0" err="1" smtClean="0"/>
              <a:t>recom</a:t>
            </a:r>
            <a:r>
              <a:rPr lang="en-US" sz="2200" dirty="0" smtClean="0"/>
              <a:t>.): 7-12V</a:t>
            </a:r>
          </a:p>
          <a:p>
            <a:r>
              <a:rPr lang="en-US" sz="2200" dirty="0" smtClean="0"/>
              <a:t>Input Voltage (max.): 6-20V</a:t>
            </a:r>
          </a:p>
          <a:p>
            <a:r>
              <a:rPr lang="en-US" sz="2200" dirty="0" smtClean="0"/>
              <a:t>Digital I/O Pins: 14</a:t>
            </a:r>
          </a:p>
          <a:p>
            <a:r>
              <a:rPr lang="en-US" sz="2200" dirty="0" smtClean="0"/>
              <a:t>Analog Input Pins: 6</a:t>
            </a:r>
          </a:p>
          <a:p>
            <a:r>
              <a:rPr lang="en-US" sz="2200" dirty="0" smtClean="0"/>
              <a:t>Clock Speed: 16MHz</a:t>
            </a:r>
          </a:p>
          <a:p>
            <a:r>
              <a:rPr lang="en-US" sz="2200" dirty="0" smtClean="0"/>
              <a:t>Flash Memory: 32KB</a:t>
            </a:r>
          </a:p>
          <a:p>
            <a:r>
              <a:rPr lang="en-US" sz="2200" dirty="0" smtClean="0"/>
              <a:t>EEPROM: 1KB</a:t>
            </a:r>
          </a:p>
          <a:p>
            <a:r>
              <a:rPr lang="en-US" sz="2200" dirty="0" smtClean="0"/>
              <a:t>SRAM: 2KB</a:t>
            </a:r>
            <a:endParaRPr lang="en-US" sz="2200" dirty="0"/>
          </a:p>
        </p:txBody>
      </p:sp>
    </p:spTree>
    <p:extLst>
      <p:ext uri="{BB962C8B-B14F-4D97-AF65-F5344CB8AC3E}">
        <p14:creationId xmlns:p14="http://schemas.microsoft.com/office/powerpoint/2010/main" val="1339297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ESP8266 </a:t>
            </a:r>
            <a:r>
              <a:rPr lang="en-US" dirty="0" err="1" smtClean="0"/>
              <a:t>WiFi</a:t>
            </a:r>
            <a:r>
              <a:rPr lang="en-US" dirty="0" smtClean="0"/>
              <a:t> Module (1/3)</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2500" y="2339181"/>
            <a:ext cx="3048000" cy="3048000"/>
          </a:xfrm>
        </p:spPr>
      </p:pic>
      <p:sp>
        <p:nvSpPr>
          <p:cNvPr id="4" name="Content Placeholder 3"/>
          <p:cNvSpPr>
            <a:spLocks noGrp="1"/>
          </p:cNvSpPr>
          <p:nvPr>
            <p:ph sz="half" idx="2"/>
          </p:nvPr>
        </p:nvSpPr>
        <p:spPr>
          <a:xfrm>
            <a:off x="4648200" y="1600200"/>
            <a:ext cx="4038600" cy="5105400"/>
          </a:xfrm>
        </p:spPr>
        <p:txBody>
          <a:bodyPr>
            <a:noAutofit/>
          </a:bodyPr>
          <a:lstStyle/>
          <a:p>
            <a:r>
              <a:rPr lang="en-US" sz="1700" dirty="0" smtClean="0"/>
              <a:t>802.11 b/g/n</a:t>
            </a:r>
          </a:p>
          <a:p>
            <a:r>
              <a:rPr lang="en-US" sz="1700" dirty="0" err="1" smtClean="0"/>
              <a:t>WiFi</a:t>
            </a:r>
            <a:r>
              <a:rPr lang="en-US" sz="1700" dirty="0" smtClean="0"/>
              <a:t> Direct (P2P), soft-AP</a:t>
            </a:r>
          </a:p>
          <a:p>
            <a:r>
              <a:rPr lang="en-US" sz="1700" dirty="0" smtClean="0"/>
              <a:t>Built-in TCP/IP protocol stack</a:t>
            </a:r>
          </a:p>
          <a:p>
            <a:r>
              <a:rPr lang="en-US" sz="1700" dirty="0" smtClean="0"/>
              <a:t>Built-in TR switch, </a:t>
            </a:r>
            <a:r>
              <a:rPr lang="en-US" sz="1700" dirty="0" err="1" smtClean="0"/>
              <a:t>balun</a:t>
            </a:r>
            <a:r>
              <a:rPr lang="en-US" sz="1700" dirty="0" smtClean="0"/>
              <a:t>, LNA, power amplifier and matching network</a:t>
            </a:r>
          </a:p>
          <a:p>
            <a:r>
              <a:rPr lang="en-US" sz="1700" dirty="0" smtClean="0"/>
              <a:t>Build-in PLL, voltage regulator and power management components</a:t>
            </a:r>
          </a:p>
          <a:p>
            <a:r>
              <a:rPr lang="en-US" sz="1700" dirty="0" smtClean="0"/>
              <a:t>802.11b mode + 19.5dBm output power</a:t>
            </a:r>
          </a:p>
          <a:p>
            <a:r>
              <a:rPr lang="en-US" sz="1700" dirty="0" smtClean="0"/>
              <a:t>Built-in temperature sensor</a:t>
            </a:r>
          </a:p>
          <a:p>
            <a:r>
              <a:rPr lang="en-US" sz="1700" dirty="0" smtClean="0"/>
              <a:t>Support antenna diversity</a:t>
            </a:r>
          </a:p>
          <a:p>
            <a:r>
              <a:rPr lang="en-US" sz="1700" dirty="0" smtClean="0"/>
              <a:t>Off leakage current &lt; 10uA</a:t>
            </a:r>
          </a:p>
          <a:p>
            <a:r>
              <a:rPr lang="en-US" sz="1700" dirty="0" smtClean="0"/>
              <a:t>Built-in low-power 32-bit CPU</a:t>
            </a:r>
          </a:p>
          <a:p>
            <a:r>
              <a:rPr lang="en-US" sz="1700" dirty="0" smtClean="0"/>
              <a:t>SDIO 2.0, SPI, UART</a:t>
            </a:r>
          </a:p>
          <a:p>
            <a:r>
              <a:rPr lang="en-US" sz="1700" dirty="0" smtClean="0"/>
              <a:t>STBC, 1x1 MIMO, 2x1 MIMO</a:t>
            </a:r>
          </a:p>
          <a:p>
            <a:r>
              <a:rPr lang="en-US" sz="1700" dirty="0" smtClean="0"/>
              <a:t>2ms, connect and transfer data packets</a:t>
            </a:r>
          </a:p>
          <a:p>
            <a:r>
              <a:rPr lang="en-US" sz="1700" dirty="0" smtClean="0"/>
              <a:t>Standby power consumption &lt; 1.0mW</a:t>
            </a:r>
            <a:endParaRPr lang="en-US" sz="1700" dirty="0"/>
          </a:p>
        </p:txBody>
      </p:sp>
    </p:spTree>
    <p:extLst>
      <p:ext uri="{BB962C8B-B14F-4D97-AF65-F5344CB8AC3E}">
        <p14:creationId xmlns:p14="http://schemas.microsoft.com/office/powerpoint/2010/main" val="981337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ESP8266 </a:t>
            </a:r>
            <a:r>
              <a:rPr lang="en-US" dirty="0" err="1"/>
              <a:t>WiFi</a:t>
            </a:r>
            <a:r>
              <a:rPr lang="en-US" dirty="0"/>
              <a:t> </a:t>
            </a:r>
            <a:r>
              <a:rPr lang="en-US" dirty="0" smtClean="0"/>
              <a:t>Module (2/3)</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573" y="1600200"/>
            <a:ext cx="8130853" cy="4525963"/>
          </a:xfrm>
        </p:spPr>
      </p:pic>
    </p:spTree>
    <p:extLst>
      <p:ext uri="{BB962C8B-B14F-4D97-AF65-F5344CB8AC3E}">
        <p14:creationId xmlns:p14="http://schemas.microsoft.com/office/powerpoint/2010/main" val="325214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ESP8266 </a:t>
            </a:r>
            <a:r>
              <a:rPr lang="en-US" dirty="0" err="1"/>
              <a:t>WiFi</a:t>
            </a:r>
            <a:r>
              <a:rPr lang="en-US" dirty="0"/>
              <a:t> </a:t>
            </a:r>
            <a:r>
              <a:rPr lang="en-US" dirty="0" smtClean="0"/>
              <a:t>Module (3/3)</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ESP8266 offers a complete and self-contained </a:t>
            </a:r>
            <a:r>
              <a:rPr lang="en-US" sz="2000" dirty="0" err="1" smtClean="0"/>
              <a:t>WiFi</a:t>
            </a:r>
            <a:r>
              <a:rPr lang="en-US" sz="2000" dirty="0" smtClean="0"/>
              <a:t> networking solution, allowing it to either host the application or to offload all </a:t>
            </a:r>
            <a:r>
              <a:rPr lang="en-US" sz="2000" dirty="0" err="1" smtClean="0"/>
              <a:t>WiFi</a:t>
            </a:r>
            <a:r>
              <a:rPr lang="en-US" sz="2000" dirty="0" smtClean="0"/>
              <a:t> networking functions from another application processor.</a:t>
            </a:r>
          </a:p>
          <a:p>
            <a:r>
              <a:rPr lang="en-US" sz="2000" dirty="0" smtClean="0"/>
              <a:t>When ESP8266 hosts the application, and when it is the only application processor in the device, it is able to boot up directly from an external flash. It has integrated cache to improve the performance of the system in such applications, and to minimize the memory requirements.</a:t>
            </a:r>
          </a:p>
          <a:p>
            <a:r>
              <a:rPr lang="en-US" sz="2000" dirty="0" smtClean="0"/>
              <a:t>Alternately, serving as a </a:t>
            </a:r>
            <a:r>
              <a:rPr lang="en-US" sz="2000" dirty="0" err="1" smtClean="0"/>
              <a:t>WiFi</a:t>
            </a:r>
            <a:r>
              <a:rPr lang="en-US" sz="2000" dirty="0" smtClean="0"/>
              <a:t> adapter, wireless internet access can be added to any microcontroller-based design with simple connectivity through UART interface or the CPU AHB bridge interface.</a:t>
            </a:r>
          </a:p>
          <a:p>
            <a:r>
              <a:rPr lang="en-US" sz="2000" dirty="0" smtClean="0"/>
              <a:t>Sophisticated system-level features include fast sleep/wake context switching for energy-efficient VoIP, adaptive radio biasing for low-power operation, advance signal processing, and spur cancellation and radio co-existence features for common cellular, Bluetooth, DDR, LVDS, LCD interference mitigation.</a:t>
            </a:r>
            <a:endParaRPr lang="en-US" sz="2000" dirty="0"/>
          </a:p>
        </p:txBody>
      </p:sp>
    </p:spTree>
    <p:extLst>
      <p:ext uri="{BB962C8B-B14F-4D97-AF65-F5344CB8AC3E}">
        <p14:creationId xmlns:p14="http://schemas.microsoft.com/office/powerpoint/2010/main" val="2234282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 LM35D (1/2)</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2500" y="2339181"/>
            <a:ext cx="3048000" cy="3048000"/>
          </a:xfrm>
        </p:spPr>
      </p:pic>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4648200" y="1600200"/>
                <a:ext cx="4038600" cy="5029200"/>
              </a:xfrm>
            </p:spPr>
            <p:txBody>
              <a:bodyPr>
                <a:normAutofit lnSpcReduction="10000"/>
              </a:bodyPr>
              <a:lstStyle/>
              <a:p>
                <a:r>
                  <a:rPr lang="en-US" sz="2000" dirty="0" smtClean="0"/>
                  <a:t>Calibrated directly in Celsius</a:t>
                </a:r>
              </a:p>
              <a:p>
                <a:r>
                  <a:rPr lang="en-US" sz="2000" dirty="0" smtClean="0"/>
                  <a:t>Linear + 10mV/˚C scale factor</a:t>
                </a:r>
              </a:p>
              <a:p>
                <a:r>
                  <a:rPr lang="en-US" sz="2000" dirty="0" smtClean="0"/>
                  <a:t>0.5˚C ensured accuracy (at 25˚</a:t>
                </a:r>
                <a:r>
                  <a:rPr lang="en-US" sz="2000" dirty="0"/>
                  <a:t>C</a:t>
                </a:r>
                <a:r>
                  <a:rPr lang="en-US" sz="2000" dirty="0" smtClean="0"/>
                  <a:t>)</a:t>
                </a:r>
              </a:p>
              <a:p>
                <a:r>
                  <a:rPr lang="en-US" sz="2000" dirty="0" smtClean="0"/>
                  <a:t>Rated for full -55˚C to 150˚C range</a:t>
                </a:r>
              </a:p>
              <a:p>
                <a:r>
                  <a:rPr lang="en-US" sz="2000" dirty="0" smtClean="0"/>
                  <a:t>Suitable for remote applications</a:t>
                </a:r>
              </a:p>
              <a:p>
                <a:r>
                  <a:rPr lang="en-US" sz="2000" dirty="0" smtClean="0"/>
                  <a:t>Low-cost due to wafer-level trimming</a:t>
                </a:r>
              </a:p>
              <a:p>
                <a:r>
                  <a:rPr lang="en-US" sz="2000" dirty="0" smtClean="0"/>
                  <a:t>Operates from 4V to 30V</a:t>
                </a:r>
              </a:p>
              <a:p>
                <a:r>
                  <a:rPr lang="en-US" sz="2000" dirty="0" smtClean="0"/>
                  <a:t>&lt; 60uA current drain</a:t>
                </a:r>
              </a:p>
              <a:p>
                <a:r>
                  <a:rPr lang="en-US" sz="2000" dirty="0" smtClean="0"/>
                  <a:t>Low self-heating, 0.08˚C in still air</a:t>
                </a:r>
              </a:p>
              <a:p>
                <a:r>
                  <a:rPr lang="en-US" sz="2000" dirty="0" smtClean="0"/>
                  <a:t>Non-linearity only ±</a:t>
                </a:r>
                <a14:m>
                  <m:oMath xmlns:m="http://schemas.openxmlformats.org/officeDocument/2006/math">
                    <m:f>
                      <m:fPr>
                        <m:ctrlPr>
                          <a:rPr lang="en-US" sz="2000" i="1" smtClean="0">
                            <a:latin typeface="Cambria Math"/>
                          </a:rPr>
                        </m:ctrlPr>
                      </m:fPr>
                      <m:num>
                        <m:r>
                          <a:rPr lang="en-US" sz="2000" b="0" i="1" smtClean="0">
                            <a:latin typeface="Cambria Math"/>
                          </a:rPr>
                          <m:t>1</m:t>
                        </m:r>
                      </m:num>
                      <m:den>
                        <m:r>
                          <a:rPr lang="en-US" sz="2000" b="0" i="1" smtClean="0">
                            <a:latin typeface="Cambria Math"/>
                          </a:rPr>
                          <m:t>4</m:t>
                        </m:r>
                      </m:den>
                    </m:f>
                  </m:oMath>
                </a14:m>
                <a:r>
                  <a:rPr lang="en-US" sz="2000" dirty="0" smtClean="0"/>
                  <a:t>˚C typical</a:t>
                </a:r>
              </a:p>
              <a:p>
                <a:r>
                  <a:rPr lang="en-US" sz="2000" dirty="0" smtClean="0"/>
                  <a:t>Low-impedance output; 0.1</a:t>
                </a:r>
                <a:r>
                  <a:rPr lang="el-GR" sz="2000" dirty="0" smtClean="0"/>
                  <a:t>Ω</a:t>
                </a:r>
                <a:r>
                  <a:rPr lang="en-US" sz="2000" dirty="0" smtClean="0"/>
                  <a:t> for 1mA load</a:t>
                </a:r>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4648200" y="1600200"/>
                <a:ext cx="4038600" cy="5029200"/>
              </a:xfrm>
              <a:blipFill rotWithShape="1">
                <a:blip r:embed="rId3"/>
                <a:stretch>
                  <a:fillRect l="-1360" t="-1212" r="-755"/>
                </a:stretch>
              </a:blipFill>
            </p:spPr>
            <p:txBody>
              <a:bodyPr/>
              <a:lstStyle/>
              <a:p>
                <a:r>
                  <a:rPr lang="en-US">
                    <a:noFill/>
                  </a:rPr>
                  <a:t> </a:t>
                </a:r>
              </a:p>
            </p:txBody>
          </p:sp>
        </mc:Fallback>
      </mc:AlternateContent>
    </p:spTree>
    <p:extLst>
      <p:ext uri="{BB962C8B-B14F-4D97-AF65-F5344CB8AC3E}">
        <p14:creationId xmlns:p14="http://schemas.microsoft.com/office/powerpoint/2010/main" val="3144195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 LM35D (2/2)</a:t>
            </a:r>
            <a:endParaRPr lang="en-US" dirty="0"/>
          </a:p>
        </p:txBody>
      </p:sp>
      <p:sp>
        <p:nvSpPr>
          <p:cNvPr id="7" name="Content Placeholder 6"/>
          <p:cNvSpPr>
            <a:spLocks noGrp="1"/>
          </p:cNvSpPr>
          <p:nvPr>
            <p:ph idx="1"/>
          </p:nvPr>
        </p:nvSpPr>
        <p:spPr/>
        <p:txBody>
          <a:bodyPr>
            <a:normAutofit/>
          </a:bodyPr>
          <a:lstStyle/>
          <a:p>
            <a:r>
              <a:rPr lang="en-US" sz="2200" dirty="0" smtClean="0"/>
              <a:t>The LM35 series are precision integrated-circuit temperature devices with an output voltage linearly-proportional to the Centigrade temperature.</a:t>
            </a:r>
          </a:p>
          <a:p>
            <a:r>
              <a:rPr lang="en-US" sz="2200" dirty="0" smtClean="0"/>
              <a:t>The LM35 device has an advantage over linear temperature sensors calibrated in Kelvin, as the user is not required to subtract a large constant voltage from the output to obtain convenient Centigrade scaling.</a:t>
            </a:r>
          </a:p>
          <a:p>
            <a:r>
              <a:rPr lang="en-US" sz="2200" dirty="0" smtClean="0"/>
              <a:t>Lower cost is assured by trimming and calibration at the wafer level.</a:t>
            </a:r>
          </a:p>
          <a:p>
            <a:r>
              <a:rPr lang="en-US" sz="2200" dirty="0" smtClean="0"/>
              <a:t>The low-output impedance, linear output, and precise inherent calibration of the LM35 device makes interfacing to readout or control circuitry especially easy.</a:t>
            </a:r>
            <a:endParaRPr lang="en-US" sz="2200" dirty="0"/>
          </a:p>
        </p:txBody>
      </p:sp>
    </p:spTree>
    <p:extLst>
      <p:ext uri="{BB962C8B-B14F-4D97-AF65-F5344CB8AC3E}">
        <p14:creationId xmlns:p14="http://schemas.microsoft.com/office/powerpoint/2010/main" val="3715458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Pulse Sensor Amped (</a:t>
            </a:r>
            <a:r>
              <a:rPr lang="en-US" dirty="0" smtClean="0"/>
              <a:t>1/</a:t>
            </a:r>
            <a:r>
              <a:rPr lang="el-GR" dirty="0" smtClean="0"/>
              <a:t>3</a:t>
            </a:r>
            <a:r>
              <a:rPr lang="en-US" dirty="0" smtClean="0"/>
              <a:t>)</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2500" y="2339181"/>
            <a:ext cx="3048000" cy="3048000"/>
          </a:xfrm>
        </p:spPr>
      </p:pic>
      <p:sp>
        <p:nvSpPr>
          <p:cNvPr id="5" name="Content Placeholder 4"/>
          <p:cNvSpPr>
            <a:spLocks noGrp="1"/>
          </p:cNvSpPr>
          <p:nvPr>
            <p:ph sz="half" idx="2"/>
          </p:nvPr>
        </p:nvSpPr>
        <p:spPr>
          <a:xfrm>
            <a:off x="4648200" y="2865437"/>
            <a:ext cx="4038600" cy="1706563"/>
          </a:xfrm>
        </p:spPr>
        <p:txBody>
          <a:bodyPr>
            <a:normAutofit/>
          </a:bodyPr>
          <a:lstStyle/>
          <a:p>
            <a:r>
              <a:rPr lang="en-US" sz="2000" dirty="0" smtClean="0"/>
              <a:t>Input voltage range: 3.3-5VDC</a:t>
            </a:r>
          </a:p>
          <a:p>
            <a:r>
              <a:rPr lang="en-US" sz="2000" dirty="0" smtClean="0"/>
              <a:t>Operating current: 3-4mA</a:t>
            </a:r>
          </a:p>
          <a:p>
            <a:r>
              <a:rPr lang="en-US" sz="2000" dirty="0" smtClean="0"/>
              <a:t>Operating temperature range: -40˚C to +85˚C</a:t>
            </a:r>
          </a:p>
          <a:p>
            <a:endParaRPr lang="en-US" sz="2000" dirty="0"/>
          </a:p>
        </p:txBody>
      </p:sp>
    </p:spTree>
    <p:extLst>
      <p:ext uri="{BB962C8B-B14F-4D97-AF65-F5344CB8AC3E}">
        <p14:creationId xmlns:p14="http://schemas.microsoft.com/office/powerpoint/2010/main" val="249771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Pulse Sensor Amped (2/3)</a:t>
            </a:r>
            <a:endParaRPr lang="en-US" dirty="0"/>
          </a:p>
        </p:txBody>
      </p:sp>
      <p:sp>
        <p:nvSpPr>
          <p:cNvPr id="5" name="Content Placeholder 4"/>
          <p:cNvSpPr>
            <a:spLocks noGrp="1"/>
          </p:cNvSpPr>
          <p:nvPr>
            <p:ph idx="1"/>
          </p:nvPr>
        </p:nvSpPr>
        <p:spPr/>
        <p:txBody>
          <a:bodyPr>
            <a:normAutofit/>
          </a:bodyPr>
          <a:lstStyle/>
          <a:p>
            <a:r>
              <a:rPr lang="en-US" sz="2400" dirty="0" smtClean="0"/>
              <a:t>Heart rate data can be really useful whether you are designing an exercise routine, studying your activity or anxiety levels or just want your shirt to blink with your heart beat. The problem is that heart rate can be difficult to measure. </a:t>
            </a:r>
          </a:p>
          <a:p>
            <a:r>
              <a:rPr lang="en-US" sz="2400" dirty="0" smtClean="0"/>
              <a:t>The Pulse Sensor Amped is a plug-n-play heart rate sensor for Arduino. It essentially combines a simple optical heart rate sensor with amplification and noise cancellation circuitry making it fast and easy to get reliable pulse readings.</a:t>
            </a:r>
          </a:p>
          <a:p>
            <a:r>
              <a:rPr lang="en-US" sz="2400" dirty="0" smtClean="0"/>
              <a:t>The sensor clips onto a fingertip or earlobe and plugs right into Arduino. It also includes an open-source monitoring app that graphs your pulse in real time.</a:t>
            </a:r>
          </a:p>
        </p:txBody>
      </p:sp>
    </p:spTree>
    <p:extLst>
      <p:ext uri="{BB962C8B-B14F-4D97-AF65-F5344CB8AC3E}">
        <p14:creationId xmlns:p14="http://schemas.microsoft.com/office/powerpoint/2010/main" val="3004883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861</Words>
  <Application>Microsoft Office PowerPoint</Application>
  <PresentationFormat>On-screen Show (4:3)</PresentationFormat>
  <Paragraphs>77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Health Monitoring System</vt:lpstr>
      <vt:lpstr>Arduino Uno Rev3</vt:lpstr>
      <vt:lpstr>ESP8266 WiFi Module (1/3)</vt:lpstr>
      <vt:lpstr>ESP8266 WiFi Module (2/3)</vt:lpstr>
      <vt:lpstr>ESP8266 WiFi Module (3/3)</vt:lpstr>
      <vt:lpstr>Temperature Sensor LM35D (1/2)</vt:lpstr>
      <vt:lpstr>Temperature Sensor LM35D (2/2)</vt:lpstr>
      <vt:lpstr>Pulse Sensor Amped (1/3)</vt:lpstr>
      <vt:lpstr>Pulse Sensor Amped (2/3)</vt:lpstr>
      <vt:lpstr>Pulse Sensor Amped (3/3)</vt:lpstr>
      <vt:lpstr>Resistor Carbon 1/4W 5% 10KΩ</vt:lpstr>
      <vt:lpstr>Tact Switch – Push Button</vt:lpstr>
      <vt:lpstr>Breadboard</vt:lpstr>
      <vt:lpstr>Circuit/Schematic Diagram</vt:lpstr>
      <vt:lpstr>Connections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HSI CLUSTERING</dc:title>
  <dc:creator>Windows User</dc:creator>
  <cp:lastModifiedBy>Windows User</cp:lastModifiedBy>
  <cp:revision>83</cp:revision>
  <dcterms:created xsi:type="dcterms:W3CDTF">2018-09-30T06:47:27Z</dcterms:created>
  <dcterms:modified xsi:type="dcterms:W3CDTF">2018-11-10T10:59:37Z</dcterms:modified>
</cp:coreProperties>
</file>