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90" r:id="rId3"/>
    <p:sldId id="393" r:id="rId4"/>
    <p:sldId id="394" r:id="rId5"/>
    <p:sldId id="402" r:id="rId6"/>
    <p:sldId id="401" r:id="rId7"/>
    <p:sldId id="395" r:id="rId8"/>
    <p:sldId id="396" r:id="rId9"/>
    <p:sldId id="397" r:id="rId10"/>
    <p:sldId id="398" r:id="rId11"/>
    <p:sldId id="399" r:id="rId12"/>
    <p:sldId id="416" r:id="rId13"/>
    <p:sldId id="392" r:id="rId14"/>
    <p:sldId id="300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9900"/>
    <a:srgbClr val="FFCC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42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11C8D8-C00D-491D-8038-783E3CAA4FAA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080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54472-0116-4546-B4F8-3B96055CCCAE}" type="slidenum">
              <a:rPr lang="pt-BR"/>
              <a:pPr/>
              <a:t>14</a:t>
            </a:fld>
            <a:endParaRPr lang="pt-BR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http://www.w3schools.com/</a:t>
            </a:r>
          </a:p>
          <a:p>
            <a:pPr lvl="1"/>
            <a:r>
              <a:rPr lang="pt-BR" dirty="0"/>
              <a:t>Site com tutoriais on-line rápidos e com muita qualidade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85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3B458-644D-4C74-8A09-53C7C35BD050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9D82F-CCFE-42E5-BFD0-64CD1999F543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3291B-D341-4DE2-891C-8EBD4CCDEBCF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7CA04C5-221A-4F1E-85FE-C117300C8FAB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EDE1881-2B1D-4227-B1EF-21A675B8E729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6A052-149B-4D44-B575-13CAE238127C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C9720-35B8-4008-B6EF-CEA1BE1AF6A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83D90-4736-477B-B8DD-D633DF697839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41305-678A-4229-B02B-33E27441654E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0144C-C048-4B49-A56F-B77E29871F19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E2916-112F-4108-BFD8-68F27065DDD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A3234-9A01-461E-A2E9-E26A6B7DD86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1B70-4D5F-4B9A-834D-AAA81EF98F2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FA77DC-AF2E-4CCB-990B-3E055304B602}" type="slidenum">
              <a:rPr lang="pt-BR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93dIOCNeIc&amp;list=PLQCmSnNFVYnT1-oeDOSBnt164802rkegc" TargetMode="External"/><Relationship Id="rId2" Type="http://schemas.openxmlformats.org/officeDocument/2006/relationships/hyperlink" Target="https://www.cursoemvideo.com/course/curso-de-html5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GxZ4Rq3BOBoSRcKWEdQACbUCNWLczg2G" TargetMode="External"/><Relationship Id="rId2" Type="http://schemas.openxmlformats.org/officeDocument/2006/relationships/hyperlink" Target="https://www.youtube.com/watch?v=_y7rKxqPoyg&amp;list=PLQCmSnNFVYnTD5p2fR4EXmtlR6jQJMbP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angular/default.asp" TargetMode="External"/><Relationship Id="rId5" Type="http://schemas.openxmlformats.org/officeDocument/2006/relationships/hyperlink" Target="http://www.w3.org/" TargetMode="External"/><Relationship Id="rId4" Type="http://schemas.openxmlformats.org/officeDocument/2006/relationships/hyperlink" Target="http://www.csszengarde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(Básico)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24400"/>
            <a:ext cx="91440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800" b="1" dirty="0" smtClean="0"/>
              <a:t>Prof. Jorge Viana Doria Junior, M.Sc.</a:t>
            </a:r>
            <a:endParaRPr lang="pt-BR" sz="2800" b="1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Mestre em </a:t>
            </a:r>
            <a:r>
              <a:rPr lang="en-US" sz="2000" dirty="0" smtClean="0"/>
              <a:t>Informática</a:t>
            </a:r>
            <a:r>
              <a:rPr lang="en-US" sz="2000" dirty="0" smtClean="0"/>
              <a:t> </a:t>
            </a:r>
            <a:r>
              <a:rPr lang="en-US" sz="2000" dirty="0" smtClean="0"/>
              <a:t>DCC/IM/</a:t>
            </a:r>
            <a:r>
              <a:rPr lang="en-US" sz="2000" dirty="0" smtClean="0"/>
              <a:t>iNCE</a:t>
            </a:r>
            <a:r>
              <a:rPr lang="en-US" sz="2000" dirty="0" smtClean="0"/>
              <a:t>/UFRJ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sp>
        <p:nvSpPr>
          <p:cNvPr id="14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10053638" y="6538913"/>
            <a:ext cx="614362" cy="2143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568106" y="3498113"/>
            <a:ext cx="7200900" cy="3384550"/>
          </a:xfrm>
        </p:spPr>
        <p:txBody>
          <a:bodyPr/>
          <a:lstStyle/>
          <a:p>
            <a:r>
              <a:rPr lang="nl-N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-model</a:t>
            </a:r>
            <a:r>
              <a:rPr lang="nl-NL" sz="2400" dirty="0" smtClean="0"/>
              <a:t> </a:t>
            </a:r>
            <a:r>
              <a:rPr lang="nl-NL" sz="2000" dirty="0" smtClean="0"/>
              <a:t>offers </a:t>
            </a:r>
            <a:r>
              <a:rPr lang="nl-NL" sz="2000" dirty="0" err="1" smtClean="0"/>
              <a:t>two</a:t>
            </a:r>
            <a:r>
              <a:rPr lang="nl-NL" sz="2000" dirty="0" smtClean="0"/>
              <a:t>-way databinding</a:t>
            </a:r>
            <a:endParaRPr lang="nl-NL" sz="2400" dirty="0" smtClean="0"/>
          </a:p>
        </p:txBody>
      </p:sp>
      <p:sp>
        <p:nvSpPr>
          <p:cNvPr id="16" name="Rounded Rectangle 8"/>
          <p:cNvSpPr/>
          <p:nvPr/>
        </p:nvSpPr>
        <p:spPr>
          <a:xfrm>
            <a:off x="457200" y="2209800"/>
            <a:ext cx="6541539" cy="1153199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="search"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ng-model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="filter"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>
              <a:lnSpc>
                <a:spcPct val="107000"/>
              </a:lnSpc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ng-click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="doSomething()"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</p:txBody>
      </p:sp>
      <p:sp>
        <p:nvSpPr>
          <p:cNvPr id="17" name="Rounded Rectangle 9"/>
          <p:cNvSpPr/>
          <p:nvPr/>
        </p:nvSpPr>
        <p:spPr>
          <a:xfrm>
            <a:off x="457200" y="4083364"/>
            <a:ext cx="7591401" cy="2046566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demoModule = angular.module(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'demoModule'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[]);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demoModule.controller(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'demoController'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($scope)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	$scope.doSomething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'Filter: '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$scope.filter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};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});</a:t>
            </a:r>
            <a:r>
              <a:rPr lang="nl-NL" sz="800" dirty="0">
                <a:solidFill>
                  <a:schemeClr val="tx1"/>
                </a:solidFill>
              </a:rPr>
              <a:t> </a:t>
            </a:r>
            <a:endParaRPr lang="nl-NL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8" name="Rechte verbindingslijn met pijl 6"/>
          <p:cNvCxnSpPr/>
          <p:nvPr/>
        </p:nvCxnSpPr>
        <p:spPr>
          <a:xfrm flipV="1">
            <a:off x="4953000" y="5562601"/>
            <a:ext cx="1" cy="7024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8"/>
          <p:cNvSpPr txBox="1"/>
          <p:nvPr/>
        </p:nvSpPr>
        <p:spPr>
          <a:xfrm>
            <a:off x="2760027" y="6181482"/>
            <a:ext cx="627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nl-N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-model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creates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this</a:t>
            </a:r>
            <a:r>
              <a:rPr lang="nl-NL" dirty="0">
                <a:latin typeface="+mj-lt"/>
              </a:rPr>
              <a:t> property </a:t>
            </a:r>
            <a:r>
              <a:rPr lang="nl-NL" dirty="0" err="1">
                <a:latin typeface="+mj-lt"/>
              </a:rPr>
              <a:t>when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typing</a:t>
            </a:r>
            <a:r>
              <a:rPr lang="nl-NL" dirty="0">
                <a:latin typeface="+mj-lt"/>
              </a:rPr>
              <a:t> in the input field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 bwMode="auto">
          <a:xfrm>
            <a:off x="465221" y="1353223"/>
            <a:ext cx="3352800" cy="6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nl-NL" sz="3600" kern="0" dirty="0" smtClean="0"/>
              <a:t>Directives (3/4)</a:t>
            </a:r>
            <a:endParaRPr lang="nl-NL" sz="3600" kern="0" dirty="0"/>
          </a:p>
        </p:txBody>
      </p:sp>
    </p:spTree>
    <p:extLst>
      <p:ext uri="{BB962C8B-B14F-4D97-AF65-F5344CB8AC3E}">
        <p14:creationId xmlns:p14="http://schemas.microsoft.com/office/powerpoint/2010/main" val="16158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sp>
        <p:nvSpPr>
          <p:cNvPr id="14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10053638" y="6538913"/>
            <a:ext cx="614362" cy="2143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57200" y="2068874"/>
            <a:ext cx="7924800" cy="3384550"/>
          </a:xfrm>
        </p:spPr>
        <p:txBody>
          <a:bodyPr/>
          <a:lstStyle/>
          <a:p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lang="nl-NL" sz="2400" dirty="0"/>
              <a:t> 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 ng-hide</a:t>
            </a:r>
            <a:r>
              <a:rPr lang="nl-NL" sz="2400" dirty="0" smtClean="0"/>
              <a:t> </a:t>
            </a:r>
            <a:r>
              <a:rPr lang="nl-NL" sz="2000" dirty="0" smtClean="0"/>
              <a:t>to show or hide an element</a:t>
            </a:r>
            <a:endParaRPr lang="nl-NL" sz="2400" dirty="0" smtClean="0"/>
          </a:p>
        </p:txBody>
      </p:sp>
      <p:sp>
        <p:nvSpPr>
          <p:cNvPr id="12" name="Rounded Rectangle 15"/>
          <p:cNvSpPr/>
          <p:nvPr/>
        </p:nvSpPr>
        <p:spPr>
          <a:xfrm>
            <a:off x="457200" y="2667000"/>
            <a:ext cx="7591401" cy="2046566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="checkbox"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ng-model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="editmode"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ng-show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="editmode"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ng-model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="name"/&gt;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ng-hide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="editmode"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{{</a:t>
            </a:r>
            <a:r>
              <a:rPr lang="nl-NL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}}</a:t>
            </a:r>
            <a:b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nl-NL" sz="800" dirty="0">
                <a:solidFill>
                  <a:schemeClr val="tx1"/>
                </a:solidFill>
              </a:rPr>
              <a:t> </a:t>
            </a:r>
            <a:endParaRPr lang="nl-NL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7"/>
          <p:cNvGrpSpPr/>
          <p:nvPr/>
        </p:nvGrpSpPr>
        <p:grpSpPr>
          <a:xfrm>
            <a:off x="6096000" y="3147677"/>
            <a:ext cx="2736304" cy="1763273"/>
            <a:chOff x="800100" y="2496786"/>
            <a:chExt cx="1181100" cy="1160813"/>
          </a:xfrm>
        </p:grpSpPr>
        <p:sp>
          <p:nvSpPr>
            <p:cNvPr id="20" name="Rectangle 1"/>
            <p:cNvSpPr/>
            <p:nvPr/>
          </p:nvSpPr>
          <p:spPr>
            <a:xfrm>
              <a:off x="800100" y="2496786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9"/>
            <p:cNvGrpSpPr/>
            <p:nvPr/>
          </p:nvGrpSpPr>
          <p:grpSpPr>
            <a:xfrm>
              <a:off x="1264920" y="251460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Oval 12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13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10"/>
            <p:cNvSpPr txBox="1"/>
            <p:nvPr/>
          </p:nvSpPr>
          <p:spPr>
            <a:xfrm>
              <a:off x="888133" y="2766535"/>
              <a:ext cx="1019710" cy="6078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dirty="0">
                  <a:latin typeface="MV Boli" panose="02000500030200090000" pitchFamily="2" charset="0"/>
                  <a:cs typeface="MV Boli" panose="02000500030200090000" pitchFamily="2" charset="0"/>
                </a:rPr>
                <a:t>ng-show/ng-hide use CSS’s display: none, thus screen readers and search engines will be </a:t>
              </a:r>
              <a:r>
                <a:rPr lang="en-US" sz="1500" b="1" dirty="0">
                  <a:latin typeface="MV Boli" panose="02000500030200090000" pitchFamily="2" charset="0"/>
                  <a:cs typeface="MV Boli" panose="02000500030200090000" pitchFamily="2" charset="0"/>
                </a:rPr>
                <a:t>unaffected</a:t>
              </a:r>
            </a:p>
          </p:txBody>
        </p:sp>
      </p:grpSp>
      <p:sp>
        <p:nvSpPr>
          <p:cNvPr id="26" name="Rounded Rectangle 16"/>
          <p:cNvSpPr/>
          <p:nvPr/>
        </p:nvSpPr>
        <p:spPr>
          <a:xfrm>
            <a:off x="457199" y="5108335"/>
            <a:ext cx="7591401" cy="1423221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demoModule = angular.module(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'demoModule'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[]);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demoModule.controller(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'demoController'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($scope)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$scope.name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'Socrates'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});</a:t>
            </a:r>
            <a:r>
              <a:rPr lang="nl-NL" sz="800" dirty="0">
                <a:solidFill>
                  <a:srgbClr val="000000"/>
                </a:solidFill>
              </a:rPr>
              <a:t> </a:t>
            </a:r>
            <a:endParaRPr lang="nl-NL" sz="4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 bwMode="auto">
          <a:xfrm>
            <a:off x="465221" y="1353223"/>
            <a:ext cx="3352800" cy="6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nl-NL" sz="3600" kern="0" dirty="0" smtClean="0"/>
              <a:t>Directives (4/4)</a:t>
            </a:r>
            <a:endParaRPr lang="nl-NL" sz="3600" kern="0" dirty="0"/>
          </a:p>
        </p:txBody>
      </p:sp>
    </p:spTree>
    <p:extLst>
      <p:ext uri="{BB962C8B-B14F-4D97-AF65-F5344CB8AC3E}">
        <p14:creationId xmlns:p14="http://schemas.microsoft.com/office/powerpoint/2010/main" val="34501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947" y="228600"/>
            <a:ext cx="6629400" cy="1143000"/>
          </a:xfrm>
        </p:spPr>
        <p:txBody>
          <a:bodyPr/>
          <a:lstStyle/>
          <a:p>
            <a:r>
              <a:rPr lang="pt-BR" dirty="0" smtClean="0"/>
              <a:t>Roteiro de Aprendizagem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947" y="1752600"/>
            <a:ext cx="8686800" cy="5181600"/>
          </a:xfrm>
        </p:spPr>
        <p:txBody>
          <a:bodyPr/>
          <a:lstStyle/>
          <a:p>
            <a:r>
              <a:rPr lang="pt-BR" sz="2800" dirty="0" smtClean="0"/>
              <a:t>Curso completo de </a:t>
            </a:r>
            <a:r>
              <a:rPr lang="pt-BR" sz="2800" b="1" dirty="0" smtClean="0">
                <a:solidFill>
                  <a:srgbClr val="FF0000"/>
                </a:solidFill>
              </a:rPr>
              <a:t>HTML5 e CSS3</a:t>
            </a:r>
            <a:r>
              <a:rPr lang="pt-BR" sz="2800" dirty="0" smtClean="0"/>
              <a:t>, acesse:</a:t>
            </a:r>
          </a:p>
          <a:p>
            <a:pPr marL="400050" lvl="1" indent="0">
              <a:buNone/>
            </a:pPr>
            <a:r>
              <a:rPr lang="pt-BR" sz="2400" dirty="0">
                <a:hlinkClick r:id="rId2"/>
              </a:rPr>
              <a:t>https://</a:t>
            </a:r>
            <a:r>
              <a:rPr lang="pt-BR" sz="2400" dirty="0" smtClean="0">
                <a:hlinkClick r:id="rId2"/>
              </a:rPr>
              <a:t>www.cursoemvideo.com/course/curso-de-html5/</a:t>
            </a:r>
            <a:endParaRPr lang="pt-BR" sz="2400" dirty="0" smtClean="0"/>
          </a:p>
          <a:p>
            <a:pPr marL="400050" lvl="1" indent="0">
              <a:buNone/>
            </a:pPr>
            <a:endParaRPr lang="pt-BR" sz="2400" dirty="0"/>
          </a:p>
          <a:p>
            <a:r>
              <a:rPr lang="pt-BR" sz="2800" dirty="0"/>
              <a:t>Curso completo de </a:t>
            </a:r>
            <a:r>
              <a:rPr lang="pt-BR" sz="2800" b="1" dirty="0">
                <a:solidFill>
                  <a:srgbClr val="FF0000"/>
                </a:solidFill>
              </a:rPr>
              <a:t>JavaScript</a:t>
            </a:r>
            <a:r>
              <a:rPr lang="pt-BR" sz="2800" dirty="0"/>
              <a:t>, acesse:</a:t>
            </a:r>
          </a:p>
          <a:p>
            <a:pPr marL="400050" lvl="1" indent="0">
              <a:buNone/>
            </a:pPr>
            <a:r>
              <a:rPr lang="pt-BR" sz="2400" dirty="0">
                <a:hlinkClick r:id="rId3"/>
              </a:rPr>
              <a:t>https://www.youtube.com/watch?v=093dIOCNeIc&amp;list=PLQCmSnNFVYnT1-oeDOSBnt164802rkegc</a:t>
            </a:r>
            <a:endParaRPr lang="pt-BR" sz="2400" dirty="0"/>
          </a:p>
          <a:p>
            <a:pPr marL="40005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945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947" y="228600"/>
            <a:ext cx="6629400" cy="1143000"/>
          </a:xfrm>
        </p:spPr>
        <p:txBody>
          <a:bodyPr/>
          <a:lstStyle/>
          <a:p>
            <a:r>
              <a:rPr lang="pt-BR" dirty="0" smtClean="0"/>
              <a:t>Roteiro de Aprendizagem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947" y="1696453"/>
            <a:ext cx="8686800" cy="5181600"/>
          </a:xfrm>
        </p:spPr>
        <p:txBody>
          <a:bodyPr/>
          <a:lstStyle/>
          <a:p>
            <a:r>
              <a:rPr lang="pt-BR" sz="2800" dirty="0" smtClean="0"/>
              <a:t>Curso completo sobre </a:t>
            </a:r>
            <a:r>
              <a:rPr lang="pt-BR" sz="2800" b="1" dirty="0" smtClean="0">
                <a:solidFill>
                  <a:srgbClr val="FF0000"/>
                </a:solidFill>
              </a:rPr>
              <a:t>AngularJS</a:t>
            </a:r>
            <a:r>
              <a:rPr lang="pt-BR" sz="2800" dirty="0" smtClean="0"/>
              <a:t> acesse:</a:t>
            </a:r>
          </a:p>
          <a:p>
            <a:pPr marL="400050" lvl="1" indent="0">
              <a:buNone/>
            </a:pPr>
            <a:r>
              <a:rPr lang="pt-BR" sz="2400" dirty="0">
                <a:hlinkClick r:id="rId2"/>
              </a:rPr>
              <a:t>https://www.youtube.com/watch?v=_</a:t>
            </a:r>
            <a:r>
              <a:rPr lang="pt-BR" sz="2400" dirty="0" smtClean="0">
                <a:hlinkClick r:id="rId2"/>
              </a:rPr>
              <a:t>y7rKxqPoyg&amp;list=PLQCmSnNFVYnTD5p2fR4EXmtlR6jQJMbPb</a:t>
            </a:r>
            <a:endParaRPr lang="pt-BR" sz="2400" dirty="0"/>
          </a:p>
          <a:p>
            <a:endParaRPr lang="pt-BR" sz="2000" dirty="0" smtClean="0"/>
          </a:p>
          <a:p>
            <a:r>
              <a:rPr lang="pt-BR" sz="2800" dirty="0" smtClean="0"/>
              <a:t>Curso completo sobre </a:t>
            </a:r>
            <a:r>
              <a:rPr lang="pt-BR" sz="2800" b="1" dirty="0" smtClean="0">
                <a:solidFill>
                  <a:srgbClr val="FF0000"/>
                </a:solidFill>
              </a:rPr>
              <a:t>Angular 2 e 4</a:t>
            </a:r>
            <a:r>
              <a:rPr lang="pt-BR" sz="2800" dirty="0" smtClean="0"/>
              <a:t>, acesse:</a:t>
            </a:r>
          </a:p>
          <a:p>
            <a:pPr marL="400050" lvl="1" indent="0">
              <a:buNone/>
            </a:pPr>
            <a:r>
              <a:rPr lang="pt-BR" sz="2400" dirty="0">
                <a:hlinkClick r:id="rId3"/>
              </a:rPr>
              <a:t>https://</a:t>
            </a:r>
            <a:r>
              <a:rPr lang="pt-BR" sz="2400" dirty="0" smtClean="0">
                <a:hlinkClick r:id="rId3"/>
              </a:rPr>
              <a:t>www.youtube.com/playlist?list=PLGxZ4Rq3BOBoSRcKWEdQACbUCNWLczg2G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0250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>
                <a:hlinkClick r:id="rId3"/>
              </a:rPr>
              <a:t>http://www.w3schools.com/</a:t>
            </a:r>
            <a:endParaRPr lang="pt-BR" sz="2800" dirty="0"/>
          </a:p>
          <a:p>
            <a:pPr lvl="1"/>
            <a:r>
              <a:rPr lang="pt-BR" sz="2400" dirty="0"/>
              <a:t>Site com tutoriais on-line rápidos e com muita qualidade</a:t>
            </a:r>
          </a:p>
          <a:p>
            <a:r>
              <a:rPr lang="pt-BR" sz="2800" dirty="0">
                <a:hlinkClick r:id="rId4"/>
              </a:rPr>
              <a:t>http://www.csszengarden.com/</a:t>
            </a:r>
            <a:endParaRPr lang="pt-BR" sz="2800" dirty="0"/>
          </a:p>
          <a:p>
            <a:pPr lvl="1"/>
            <a:r>
              <a:rPr lang="pt-BR" sz="2400" dirty="0"/>
              <a:t>Site que demonstra as potencialidades de CSS</a:t>
            </a:r>
          </a:p>
          <a:p>
            <a:r>
              <a:rPr lang="pt-BR" sz="2800" dirty="0" smtClean="0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://www.w3.org/</a:t>
            </a:r>
            <a:endParaRPr lang="pt-BR" sz="2800" dirty="0"/>
          </a:p>
          <a:p>
            <a:pPr lvl="1"/>
            <a:r>
              <a:rPr lang="pt-BR" sz="2400" dirty="0"/>
              <a:t>Site do consórcio </a:t>
            </a:r>
            <a:r>
              <a:rPr lang="pt-BR" sz="2400" dirty="0" smtClean="0"/>
              <a:t>W3C</a:t>
            </a:r>
          </a:p>
          <a:p>
            <a:r>
              <a:rPr lang="pt-BR" sz="2800" dirty="0" smtClean="0">
                <a:ea typeface="+mn-ea"/>
                <a:cs typeface="+mn-cs"/>
                <a:hlinkClick r:id="rId6"/>
              </a:rPr>
              <a:t>https</a:t>
            </a:r>
            <a:r>
              <a:rPr lang="pt-BR" sz="2800" dirty="0">
                <a:ea typeface="+mn-ea"/>
                <a:cs typeface="+mn-cs"/>
                <a:hlinkClick r:id="rId6"/>
              </a:rPr>
              <a:t>://</a:t>
            </a:r>
            <a:r>
              <a:rPr lang="pt-BR" sz="2800" dirty="0" smtClean="0">
                <a:ea typeface="+mn-ea"/>
                <a:cs typeface="+mn-cs"/>
                <a:hlinkClick r:id="rId6"/>
              </a:rPr>
              <a:t>www.w3schools.com/angular/default.asp</a:t>
            </a:r>
            <a:endParaRPr lang="pt-BR" sz="2800" dirty="0"/>
          </a:p>
          <a:p>
            <a:pPr lvl="1"/>
            <a:r>
              <a:rPr lang="pt-BR" sz="2400" dirty="0" smtClean="0"/>
              <a:t>Site </a:t>
            </a:r>
            <a:r>
              <a:rPr lang="pt-BR" sz="2400" dirty="0"/>
              <a:t>que demonstra o uso do AngularJS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Why AngularJS?</a:t>
            </a:r>
            <a:endParaRPr lang="nl-NL" dirty="0"/>
          </a:p>
          <a:p>
            <a:pPr lvl="1"/>
            <a:r>
              <a:rPr lang="nl-NL" b="1" dirty="0"/>
              <a:t>Two-way databinding </a:t>
            </a:r>
            <a:r>
              <a:rPr lang="nl-NL" dirty="0" smtClean="0"/>
              <a:t>através de uma sintaxe declarativa.</a:t>
            </a:r>
            <a:endParaRPr lang="nl-NL" dirty="0"/>
          </a:p>
          <a:p>
            <a:pPr lvl="1"/>
            <a:r>
              <a:rPr lang="nl-NL" dirty="0" smtClean="0"/>
              <a:t>Arquitetura</a:t>
            </a:r>
            <a:r>
              <a:rPr lang="nl-NL" b="1" dirty="0" smtClean="0"/>
              <a:t> M</a:t>
            </a:r>
            <a:r>
              <a:rPr lang="nl-NL" dirty="0" smtClean="0"/>
              <a:t>odel-</a:t>
            </a:r>
            <a:r>
              <a:rPr lang="nl-NL" b="1" dirty="0" smtClean="0"/>
              <a:t>V</a:t>
            </a:r>
            <a:r>
              <a:rPr lang="nl-NL" dirty="0" smtClean="0"/>
              <a:t>iew-</a:t>
            </a:r>
            <a:r>
              <a:rPr lang="nl-NL" b="1" dirty="0" smtClean="0"/>
              <a:t>P</a:t>
            </a:r>
            <a:r>
              <a:rPr lang="nl-NL" dirty="0" smtClean="0"/>
              <a:t>resenter</a:t>
            </a:r>
            <a:endParaRPr lang="nl-NL" dirty="0"/>
          </a:p>
          <a:p>
            <a:pPr lvl="1"/>
            <a:r>
              <a:rPr lang="nl-NL" b="1" dirty="0" smtClean="0"/>
              <a:t>Routing </a:t>
            </a:r>
            <a:r>
              <a:rPr lang="nl-NL" dirty="0" smtClean="0"/>
              <a:t>(roteamento)</a:t>
            </a:r>
            <a:endParaRPr lang="nl-NL" dirty="0"/>
          </a:p>
          <a:p>
            <a:pPr lvl="1"/>
            <a:r>
              <a:rPr lang="nl-NL" dirty="0"/>
              <a:t>Dependency injection</a:t>
            </a:r>
          </a:p>
          <a:p>
            <a:pPr lvl="1"/>
            <a:r>
              <a:rPr lang="nl-NL" dirty="0"/>
              <a:t>Everything is </a:t>
            </a:r>
            <a:r>
              <a:rPr lang="nl-NL" b="1" dirty="0" smtClean="0"/>
              <a:t>testable </a:t>
            </a:r>
            <a:r>
              <a:rPr lang="nl-NL" dirty="0" smtClean="0"/>
              <a:t>(tudo é testável)</a:t>
            </a:r>
            <a:endParaRPr lang="nl-NL" dirty="0"/>
          </a:p>
        </p:txBody>
      </p:sp>
      <p:pic>
        <p:nvPicPr>
          <p:cNvPr id="4" name="Picture 2" descr="http://www.bestwebinar.com/wp-content/uploads/2013/04/fea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81600"/>
            <a:ext cx="1839913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381000" y="1600200"/>
            <a:ext cx="8442951" cy="4918003"/>
            <a:chOff x="2109139" y="1899444"/>
            <a:chExt cx="8442951" cy="4918003"/>
          </a:xfrm>
        </p:grpSpPr>
        <p:sp>
          <p:nvSpPr>
            <p:cNvPr id="7" name="Rounded Rectangle 11"/>
            <p:cNvSpPr/>
            <p:nvPr/>
          </p:nvSpPr>
          <p:spPr>
            <a:xfrm>
              <a:off x="2109139" y="1899444"/>
              <a:ext cx="8442951" cy="4918003"/>
            </a:xfrm>
            <a:prstGeom prst="roundRect">
              <a:avLst>
                <a:gd name="adj" fmla="val 16232"/>
              </a:avLst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&lt;!</a:t>
              </a:r>
              <a:r>
                <a:rPr lang="nl-NL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DOCTYPE</a:t>
              </a:r>
              <a:r>
                <a:rPr lang="nl-NL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nl-NL" dirty="0">
                  <a:solidFill>
                    <a:srgbClr val="FF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b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nl-NL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  <a:r>
                <a:rPr lang="nl-NL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nl-NL" dirty="0">
                  <a:solidFill>
                    <a:srgbClr val="FF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lang</a:t>
              </a: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="nl"&gt;</a:t>
              </a:r>
              <a:b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b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meta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charset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="utf-8"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/&gt;</a:t>
              </a:r>
              <a:b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Hello Angular!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&lt;/</a:t>
              </a:r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b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b="1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script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src</a:t>
              </a: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="angular.js"&gt;&lt;/</a:t>
              </a:r>
              <a:r>
                <a:rPr lang="en-US" b="1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script</a:t>
              </a: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&lt;/</a:t>
              </a:r>
              <a:r>
                <a:rPr lang="nl-NL" dirty="0" err="1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ct val="107000"/>
                </a:lnSpc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nl-NL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body</a:t>
              </a:r>
              <a:r>
                <a:rPr lang="nl-NL" b="1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nl-NL" b="1" dirty="0" err="1">
                  <a:solidFill>
                    <a:srgbClr val="FF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nl-NL" b="1" dirty="0">
                  <a:solidFill>
                    <a:srgbClr val="FF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-app</a:t>
              </a: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b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nl-NL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	4 + 8 = </a:t>
              </a:r>
              <a:r>
                <a:rPr lang="nl-NL" b="1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{{4 + 8}}</a:t>
              </a:r>
              <a:br>
                <a:rPr lang="nl-NL" b="1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&lt;/</a:t>
              </a:r>
              <a:r>
                <a:rPr lang="nl-NL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body</a:t>
              </a: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ct val="107000"/>
                </a:lnSpc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&lt;/</a:t>
              </a:r>
              <a:r>
                <a:rPr lang="nl-NL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  <a:r>
                <a:rPr lang="nl-NL" dirty="0">
                  <a:solidFill>
                    <a:srgbClr val="0000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nl-NL" dirty="0">
                <a:solidFill>
                  <a:srgbClr val="000000"/>
                </a:solidFill>
                <a:latin typeface="Consolas"/>
              </a:endParaRPr>
            </a:p>
          </p:txBody>
        </p:sp>
        <p:cxnSp>
          <p:nvCxnSpPr>
            <p:cNvPr id="8" name="Rechte verbindingslijn met pijl 6"/>
            <p:cNvCxnSpPr/>
            <p:nvPr/>
          </p:nvCxnSpPr>
          <p:spPr>
            <a:xfrm flipH="1" flipV="1">
              <a:off x="6660554" y="4215898"/>
              <a:ext cx="443559" cy="1619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6"/>
            <p:cNvCxnSpPr/>
            <p:nvPr/>
          </p:nvCxnSpPr>
          <p:spPr>
            <a:xfrm flipH="1">
              <a:off x="4584879" y="4756811"/>
              <a:ext cx="701221" cy="5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8"/>
            <p:cNvSpPr txBox="1"/>
            <p:nvPr/>
          </p:nvSpPr>
          <p:spPr>
            <a:xfrm>
              <a:off x="5292038" y="4438853"/>
              <a:ext cx="16680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+mj-lt"/>
                </a:rPr>
                <a:t>Gives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AngularJS</a:t>
              </a:r>
              <a:r>
                <a:rPr lang="nl-NL" dirty="0">
                  <a:latin typeface="+mj-lt"/>
                </a:rPr>
                <a:t> the green light</a:t>
              </a:r>
            </a:p>
          </p:txBody>
        </p:sp>
        <p:cxnSp>
          <p:nvCxnSpPr>
            <p:cNvPr id="11" name="Rechte verbindingslijn met pijl 6"/>
            <p:cNvCxnSpPr/>
            <p:nvPr/>
          </p:nvCxnSpPr>
          <p:spPr>
            <a:xfrm flipH="1" flipV="1">
              <a:off x="5303912" y="5517232"/>
              <a:ext cx="72008" cy="216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8"/>
            <p:cNvSpPr txBox="1"/>
            <p:nvPr/>
          </p:nvSpPr>
          <p:spPr>
            <a:xfrm>
              <a:off x="4799855" y="5734042"/>
              <a:ext cx="2567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+mj-lt"/>
                </a:rPr>
                <a:t>AngularJS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expression</a:t>
              </a:r>
              <a:r>
                <a:rPr lang="nl-NL" dirty="0">
                  <a:latin typeface="+mj-lt"/>
                </a:rPr>
                <a:t>, </a:t>
              </a:r>
              <a:r>
                <a:rPr lang="nl-NL" dirty="0" err="1">
                  <a:latin typeface="+mj-lt"/>
                </a:rPr>
                <a:t>result</a:t>
              </a:r>
              <a:r>
                <a:rPr lang="nl-NL" dirty="0">
                  <a:latin typeface="+mj-lt"/>
                </a:rPr>
                <a:t> is 12</a:t>
              </a:r>
            </a:p>
          </p:txBody>
        </p:sp>
        <p:sp>
          <p:nvSpPr>
            <p:cNvPr id="13" name="Tekstvak 8"/>
            <p:cNvSpPr txBox="1"/>
            <p:nvPr/>
          </p:nvSpPr>
          <p:spPr>
            <a:xfrm>
              <a:off x="7176120" y="4161855"/>
              <a:ext cx="28083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+mj-lt"/>
                </a:rPr>
                <a:t>Instead</a:t>
              </a:r>
              <a:r>
                <a:rPr lang="nl-NL" dirty="0">
                  <a:latin typeface="+mj-lt"/>
                </a:rPr>
                <a:t> of hosting </a:t>
              </a:r>
              <a:r>
                <a:rPr lang="nl-NL" dirty="0" err="1">
                  <a:latin typeface="+mj-lt"/>
                </a:rPr>
                <a:t>this</a:t>
              </a:r>
              <a:r>
                <a:rPr lang="nl-NL" dirty="0">
                  <a:latin typeface="+mj-lt"/>
                </a:rPr>
                <a:t> file </a:t>
              </a:r>
              <a:r>
                <a:rPr lang="nl-NL" dirty="0" err="1">
                  <a:latin typeface="+mj-lt"/>
                </a:rPr>
                <a:t>yourself</a:t>
              </a:r>
              <a:r>
                <a:rPr lang="nl-NL" dirty="0">
                  <a:latin typeface="+mj-lt"/>
                </a:rPr>
                <a:t>, </a:t>
              </a:r>
              <a:r>
                <a:rPr lang="nl-NL" dirty="0" err="1">
                  <a:latin typeface="+mj-lt"/>
                </a:rPr>
                <a:t>you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can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also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use</a:t>
              </a:r>
              <a:r>
                <a:rPr lang="nl-NL" dirty="0">
                  <a:latin typeface="+mj-lt"/>
                </a:rPr>
                <a:t> a “Content Delivery Network”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29126" y="1524000"/>
            <a:ext cx="8486274" cy="4525963"/>
          </a:xfrm>
        </p:spPr>
        <p:txBody>
          <a:bodyPr/>
          <a:lstStyle/>
          <a:p>
            <a:r>
              <a:rPr lang="pt-BR" sz="2800" dirty="0"/>
              <a:t>Na </a:t>
            </a:r>
            <a:r>
              <a:rPr lang="pt-BR" sz="2800" b="1" i="1" dirty="0"/>
              <a:t>view</a:t>
            </a:r>
            <a:r>
              <a:rPr lang="pt-BR" sz="2800" i="1" dirty="0"/>
              <a:t>,</a:t>
            </a:r>
            <a:r>
              <a:rPr lang="pt-BR" sz="2800" dirty="0"/>
              <a:t> o elemento </a:t>
            </a:r>
            <a:r>
              <a:rPr lang="pt-BR" sz="2800" i="1" dirty="0"/>
              <a:t>div</a:t>
            </a:r>
            <a:r>
              <a:rPr lang="pt-BR" sz="2800" dirty="0"/>
              <a:t> que possui a diretiva </a:t>
            </a:r>
            <a:r>
              <a:rPr lang="pt-BR" sz="2800" i="1" dirty="0"/>
              <a:t>ng-controller</a:t>
            </a:r>
            <a:r>
              <a:rPr lang="pt-BR" sz="2800" dirty="0"/>
              <a:t> e todos seus elementos filhos enxergam o escopo </a:t>
            </a:r>
            <a:r>
              <a:rPr lang="pt-BR" sz="2800" b="1" i="1" dirty="0" smtClean="0"/>
              <a:t>Scope.</a:t>
            </a:r>
          </a:p>
          <a:p>
            <a:endParaRPr lang="pt-BR" sz="2800" dirty="0"/>
          </a:p>
          <a:p>
            <a:r>
              <a:rPr lang="pt-BR" sz="2800" dirty="0"/>
              <a:t>A controladora </a:t>
            </a:r>
            <a:r>
              <a:rPr lang="pt-BR" sz="2800" b="1" dirty="0"/>
              <a:t>Controller</a:t>
            </a:r>
            <a:r>
              <a:rPr lang="pt-BR" sz="2800" dirty="0"/>
              <a:t> teve </a:t>
            </a:r>
            <a:r>
              <a:rPr lang="pt-BR" sz="2800" b="1" dirty="0"/>
              <a:t>Scope</a:t>
            </a:r>
            <a:r>
              <a:rPr lang="pt-BR" sz="2800" dirty="0"/>
              <a:t> injetado em si no momento de sua construção e criou as propriedades </a:t>
            </a:r>
            <a:r>
              <a:rPr lang="pt-BR" sz="2800" i="1" dirty="0"/>
              <a:t>action</a:t>
            </a:r>
            <a:r>
              <a:rPr lang="pt-BR" sz="2800" dirty="0"/>
              <a:t> e </a:t>
            </a:r>
            <a:r>
              <a:rPr lang="pt-BR" sz="2800" i="1" dirty="0"/>
              <a:t>name</a:t>
            </a:r>
            <a:r>
              <a:rPr lang="pt-BR" sz="2800" dirty="0"/>
              <a:t> </a:t>
            </a:r>
            <a:r>
              <a:rPr lang="pt-BR" sz="2800" dirty="0" smtClean="0"/>
              <a:t>nele.</a:t>
            </a:r>
          </a:p>
          <a:p>
            <a:endParaRPr lang="pt-BR" sz="2800" dirty="0"/>
          </a:p>
          <a:p>
            <a:r>
              <a:rPr lang="pt-BR" sz="2800" dirty="0"/>
              <a:t>A </a:t>
            </a:r>
            <a:r>
              <a:rPr lang="pt-BR" sz="2800" b="1" dirty="0"/>
              <a:t>view</a:t>
            </a:r>
            <a:r>
              <a:rPr lang="pt-BR" sz="2800" dirty="0"/>
              <a:t> pode renderizar o valor de </a:t>
            </a:r>
            <a:r>
              <a:rPr lang="pt-BR" sz="2800" i="1" dirty="0"/>
              <a:t>name</a:t>
            </a:r>
            <a:r>
              <a:rPr lang="pt-BR" sz="2800" dirty="0"/>
              <a:t> e invocar a função </a:t>
            </a:r>
            <a:r>
              <a:rPr lang="pt-BR" sz="2800" i="1" dirty="0"/>
              <a:t>action</a:t>
            </a:r>
            <a:r>
              <a:rPr lang="pt-BR" sz="2800" dirty="0"/>
              <a:t>, pois tem acesso à </a:t>
            </a:r>
            <a:r>
              <a:rPr lang="pt-BR" sz="2800" b="1" dirty="0" smtClean="0"/>
              <a:t>Scope.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186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7638"/>
            <a:ext cx="7467600" cy="509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29126" y="1524000"/>
            <a:ext cx="8486274" cy="4525963"/>
          </a:xfrm>
        </p:spPr>
        <p:txBody>
          <a:bodyPr/>
          <a:lstStyle/>
          <a:p>
            <a:r>
              <a:rPr lang="nl-NL" sz="2800" dirty="0"/>
              <a:t>AngularJS </a:t>
            </a:r>
            <a:r>
              <a:rPr lang="nl-NL" sz="2800" dirty="0" smtClean="0"/>
              <a:t>acredita na </a:t>
            </a:r>
            <a:r>
              <a:rPr lang="nl-NL" sz="2800" b="1" dirty="0" smtClean="0"/>
              <a:t>seperação de interesses</a:t>
            </a:r>
            <a:endParaRPr lang="nl-NL" sz="2800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949179" y="2895600"/>
            <a:ext cx="7446168" cy="2133600"/>
            <a:chOff x="622920" y="3124200"/>
            <a:chExt cx="8661497" cy="2520282"/>
          </a:xfrm>
        </p:grpSpPr>
        <p:sp>
          <p:nvSpPr>
            <p:cNvPr id="15" name="Rectangle 28"/>
            <p:cNvSpPr/>
            <p:nvPr/>
          </p:nvSpPr>
          <p:spPr>
            <a:xfrm>
              <a:off x="3657600" y="3412233"/>
              <a:ext cx="1584176" cy="2232248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  <a:alpha val="40000"/>
                  </a:srgbClr>
                </a:gs>
                <a:gs pos="80000">
                  <a:srgbClr val="F79646">
                    <a:shade val="93000"/>
                    <a:satMod val="130000"/>
                    <a:alpha val="40000"/>
                  </a:srgbClr>
                </a:gs>
                <a:gs pos="100000">
                  <a:srgbClr val="F79646">
                    <a:shade val="94000"/>
                    <a:satMod val="135000"/>
                    <a:alpha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endParaRPr lang="nl-NL" sz="2400" kern="0" dirty="0">
                <a:solidFill>
                  <a:srgbClr val="000000"/>
                </a:solidFill>
                <a:latin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>
                  <a:solidFill>
                    <a:srgbClr val="000000"/>
                  </a:solidFill>
                  <a:latin typeface="Calibri"/>
                </a:rPr>
                <a:t>Data</a:t>
              </a:r>
            </a:p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>
                  <a:solidFill>
                    <a:srgbClr val="000000"/>
                  </a:solidFill>
                  <a:latin typeface="Calibri"/>
                </a:rPr>
                <a:t>State</a:t>
              </a:r>
            </a:p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 smtClean="0">
                  <a:solidFill>
                    <a:srgbClr val="000000"/>
                  </a:solidFill>
                  <a:latin typeface="Calibri"/>
                </a:rPr>
                <a:t>Glue</a:t>
              </a:r>
              <a:endParaRPr lang="nl-NL" sz="2400" kern="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" name="Rectangle 27"/>
            <p:cNvSpPr/>
            <p:nvPr/>
          </p:nvSpPr>
          <p:spPr>
            <a:xfrm>
              <a:off x="5366013" y="3412233"/>
              <a:ext cx="3918404" cy="2232249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  <a:alpha val="40000"/>
                  </a:srgbClr>
                </a:gs>
                <a:gs pos="80000">
                  <a:srgbClr val="4F81BD">
                    <a:shade val="93000"/>
                    <a:satMod val="130000"/>
                    <a:alpha val="40000"/>
                  </a:srgbClr>
                </a:gs>
                <a:gs pos="100000">
                  <a:srgbClr val="4F81BD">
                    <a:shade val="94000"/>
                    <a:satMod val="135000"/>
                    <a:alpha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endParaRPr lang="nl-NL" sz="2400" kern="0" dirty="0">
                <a:solidFill>
                  <a:srgbClr val="000000"/>
                </a:solidFill>
                <a:latin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 err="1">
                  <a:solidFill>
                    <a:srgbClr val="000000"/>
                  </a:solidFill>
                  <a:latin typeface="Calibri"/>
                </a:rPr>
                <a:t>Behavior</a:t>
              </a:r>
              <a:r>
                <a:rPr lang="nl-NL" sz="2400" kern="0" dirty="0">
                  <a:solidFill>
                    <a:srgbClr val="000000"/>
                  </a:solidFill>
                  <a:latin typeface="Calibri"/>
                </a:rPr>
                <a:t> &amp; logic</a:t>
              </a:r>
            </a:p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 err="1">
                  <a:solidFill>
                    <a:srgbClr val="000000"/>
                  </a:solidFill>
                  <a:latin typeface="Calibri"/>
                </a:rPr>
                <a:t>Imperative</a:t>
              </a:r>
              <a:endParaRPr lang="nl-NL" sz="2400" kern="0" dirty="0">
                <a:solidFill>
                  <a:srgbClr val="000000"/>
                </a:solidFill>
                <a:latin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 err="1">
                  <a:solidFill>
                    <a:srgbClr val="000000"/>
                  </a:solidFill>
                  <a:latin typeface="Calibri"/>
                </a:rPr>
                <a:t>JavaScript</a:t>
              </a:r>
              <a:r>
                <a:rPr lang="nl-NL" sz="2400" kern="0" dirty="0">
                  <a:solidFill>
                    <a:srgbClr val="000000"/>
                  </a:solidFill>
                  <a:latin typeface="Calibri"/>
                </a:rPr>
                <a:t> + </a:t>
              </a:r>
              <a:r>
                <a:rPr lang="nl-NL" sz="2400" kern="0" dirty="0" err="1">
                  <a:solidFill>
                    <a:srgbClr val="000000"/>
                  </a:solidFill>
                  <a:latin typeface="Calibri"/>
                </a:rPr>
                <a:t>AngularJS</a:t>
              </a:r>
              <a:endParaRPr lang="nl-NL" sz="2400" kern="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Rectangle 26"/>
            <p:cNvSpPr/>
            <p:nvPr/>
          </p:nvSpPr>
          <p:spPr>
            <a:xfrm>
              <a:off x="622920" y="3412233"/>
              <a:ext cx="2890664" cy="223224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  <a:alpha val="40000"/>
                  </a:srgbClr>
                </a:gs>
                <a:gs pos="80000">
                  <a:srgbClr val="9BBB59">
                    <a:shade val="93000"/>
                    <a:satMod val="130000"/>
                    <a:alpha val="40000"/>
                  </a:srgbClr>
                </a:gs>
                <a:gs pos="100000">
                  <a:srgbClr val="9BBB59">
                    <a:shade val="94000"/>
                    <a:satMod val="135000"/>
                    <a:alpha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endParaRPr lang="nl-NL" sz="2400" kern="0" dirty="0">
                <a:solidFill>
                  <a:srgbClr val="000000"/>
                </a:solidFill>
                <a:latin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>
                  <a:solidFill>
                    <a:srgbClr val="000000"/>
                  </a:solidFill>
                  <a:latin typeface="Calibri"/>
                </a:rPr>
                <a:t>User interface</a:t>
              </a:r>
            </a:p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 err="1">
                  <a:solidFill>
                    <a:srgbClr val="000000"/>
                  </a:solidFill>
                  <a:latin typeface="Calibri"/>
                </a:rPr>
                <a:t>Declarative</a:t>
              </a:r>
              <a:endParaRPr lang="nl-NL" sz="2400" kern="0" dirty="0">
                <a:solidFill>
                  <a:srgbClr val="000000"/>
                </a:solidFill>
                <a:latin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>
                  <a:solidFill>
                    <a:srgbClr val="000000"/>
                  </a:solidFill>
                  <a:latin typeface="Calibri"/>
                </a:rPr>
                <a:t>HTML</a:t>
              </a:r>
            </a:p>
          </p:txBody>
        </p:sp>
        <p:sp>
          <p:nvSpPr>
            <p:cNvPr id="18" name="Rounded Rectangle 18"/>
            <p:cNvSpPr/>
            <p:nvPr/>
          </p:nvSpPr>
          <p:spPr>
            <a:xfrm>
              <a:off x="622920" y="3124200"/>
              <a:ext cx="2890664" cy="648072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>
                  <a:solidFill>
                    <a:prstClr val="white"/>
                  </a:solidFill>
                  <a:latin typeface="Calibri"/>
                </a:rPr>
                <a:t>View</a:t>
              </a:r>
            </a:p>
          </p:txBody>
        </p:sp>
        <p:sp>
          <p:nvSpPr>
            <p:cNvPr id="19" name="Rounded Rectangle 23"/>
            <p:cNvSpPr/>
            <p:nvPr/>
          </p:nvSpPr>
          <p:spPr>
            <a:xfrm>
              <a:off x="3657600" y="3124200"/>
              <a:ext cx="1584176" cy="648072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>
                  <a:solidFill>
                    <a:prstClr val="white"/>
                  </a:solidFill>
                  <a:latin typeface="Calibri"/>
                </a:rPr>
                <a:t>Scope</a:t>
              </a:r>
            </a:p>
          </p:txBody>
        </p:sp>
        <p:sp>
          <p:nvSpPr>
            <p:cNvPr id="20" name="Rounded Rectangle 25"/>
            <p:cNvSpPr/>
            <p:nvPr/>
          </p:nvSpPr>
          <p:spPr>
            <a:xfrm>
              <a:off x="5366014" y="3124200"/>
              <a:ext cx="3918403" cy="6480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r>
                <a:rPr lang="nl-NL" sz="2400" kern="0" dirty="0">
                  <a:solidFill>
                    <a:prstClr val="white"/>
                  </a:solidFill>
                  <a:latin typeface="Calibri"/>
                </a:rPr>
                <a:t>Controller</a:t>
              </a:r>
            </a:p>
          </p:txBody>
        </p:sp>
        <p:sp>
          <p:nvSpPr>
            <p:cNvPr id="21" name="Left-Right Arrow 11"/>
            <p:cNvSpPr/>
            <p:nvPr/>
          </p:nvSpPr>
          <p:spPr>
            <a:xfrm>
              <a:off x="3225552" y="3300468"/>
              <a:ext cx="648072" cy="28803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endParaRPr lang="nl-NL" sz="1600"/>
            </a:p>
          </p:txBody>
        </p:sp>
        <p:sp>
          <p:nvSpPr>
            <p:cNvPr id="22" name="Left-Right Arrow 29"/>
            <p:cNvSpPr/>
            <p:nvPr/>
          </p:nvSpPr>
          <p:spPr>
            <a:xfrm>
              <a:off x="4979859" y="3300468"/>
              <a:ext cx="648072" cy="28803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81000" algn="l"/>
                  <a:tab pos="762000" algn="l"/>
                  <a:tab pos="1143000" algn="l"/>
                  <a:tab pos="1524000" algn="l"/>
                  <a:tab pos="1905000" algn="l"/>
                  <a:tab pos="2286000" algn="l"/>
                  <a:tab pos="2667000" algn="l"/>
                </a:tabLst>
                <a:defRPr/>
              </a:pPr>
              <a:endParaRPr lang="nl-NL" sz="1600"/>
            </a:p>
          </p:txBody>
        </p:sp>
      </p:grpSp>
    </p:spTree>
    <p:extLst>
      <p:ext uri="{BB962C8B-B14F-4D97-AF65-F5344CB8AC3E}">
        <p14:creationId xmlns:p14="http://schemas.microsoft.com/office/powerpoint/2010/main" val="33547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29126" y="1524000"/>
            <a:ext cx="8486274" cy="4525963"/>
          </a:xfrm>
        </p:spPr>
        <p:txBody>
          <a:bodyPr/>
          <a:lstStyle/>
          <a:p>
            <a:r>
              <a:rPr lang="nl-NL" sz="2800" dirty="0" smtClean="0"/>
              <a:t>Arquitetura MVW</a:t>
            </a:r>
            <a:endParaRPr lang="nl-NL" sz="2800" b="1" dirty="0"/>
          </a:p>
        </p:txBody>
      </p:sp>
      <p:sp>
        <p:nvSpPr>
          <p:cNvPr id="13" name="Rectangle 28"/>
          <p:cNvSpPr/>
          <p:nvPr/>
        </p:nvSpPr>
        <p:spPr>
          <a:xfrm>
            <a:off x="3886872" y="2488671"/>
            <a:ext cx="1584176" cy="2232248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  <a:alpha val="40000"/>
                </a:srgbClr>
              </a:gs>
              <a:gs pos="80000">
                <a:srgbClr val="F79646">
                  <a:shade val="93000"/>
                  <a:satMod val="130000"/>
                  <a:alpha val="40000"/>
                </a:srgbClr>
              </a:gs>
              <a:gs pos="100000">
                <a:srgbClr val="F79646">
                  <a:shade val="94000"/>
                  <a:satMod val="135000"/>
                  <a:alpha val="4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endParaRPr lang="nl-NL" sz="2800" kern="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>
                <a:solidFill>
                  <a:srgbClr val="000000"/>
                </a:solidFill>
                <a:latin typeface="Calibri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>
                <a:solidFill>
                  <a:srgbClr val="000000"/>
                </a:solidFill>
                <a:latin typeface="Calibri"/>
              </a:rPr>
              <a:t>State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endParaRPr lang="nl-NL" sz="2800" kern="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 err="1">
                <a:solidFill>
                  <a:srgbClr val="000000"/>
                </a:solidFill>
                <a:latin typeface="Calibri"/>
              </a:rPr>
              <a:t>Glue</a:t>
            </a:r>
            <a:endParaRPr lang="nl-NL" sz="28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Rectangle 27"/>
          <p:cNvSpPr/>
          <p:nvPr/>
        </p:nvSpPr>
        <p:spPr>
          <a:xfrm>
            <a:off x="5595286" y="2488671"/>
            <a:ext cx="3240360" cy="2232248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  <a:alpha val="40000"/>
                </a:srgbClr>
              </a:gs>
              <a:gs pos="80000">
                <a:srgbClr val="4F81BD">
                  <a:shade val="93000"/>
                  <a:satMod val="130000"/>
                  <a:alpha val="40000"/>
                </a:srgbClr>
              </a:gs>
              <a:gs pos="100000">
                <a:srgbClr val="4F81BD">
                  <a:shade val="94000"/>
                  <a:satMod val="135000"/>
                  <a:alpha val="4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endParaRPr lang="nl-NL" sz="2800" kern="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 err="1">
                <a:solidFill>
                  <a:srgbClr val="000000"/>
                </a:solidFill>
                <a:latin typeface="Calibri"/>
              </a:rPr>
              <a:t>Behavior</a:t>
            </a:r>
            <a:r>
              <a:rPr lang="nl-NL" sz="2800" kern="0" dirty="0">
                <a:solidFill>
                  <a:srgbClr val="000000"/>
                </a:solidFill>
                <a:latin typeface="Calibri"/>
              </a:rPr>
              <a:t> &amp; logic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 err="1">
                <a:solidFill>
                  <a:srgbClr val="000000"/>
                </a:solidFill>
                <a:latin typeface="Calibri"/>
              </a:rPr>
              <a:t>Imperative</a:t>
            </a:r>
            <a:endParaRPr lang="nl-NL" sz="2800" kern="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 err="1">
                <a:solidFill>
                  <a:srgbClr val="000000"/>
                </a:solidFill>
                <a:latin typeface="Calibri"/>
              </a:rPr>
              <a:t>JavaScript</a:t>
            </a:r>
            <a:r>
              <a:rPr lang="nl-NL" sz="2800" kern="0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nl-NL" sz="2800" kern="0" dirty="0" err="1">
                <a:solidFill>
                  <a:srgbClr val="000000"/>
                </a:solidFill>
                <a:latin typeface="Calibri"/>
              </a:rPr>
              <a:t>AngularJS</a:t>
            </a:r>
            <a:endParaRPr lang="nl-NL" sz="28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26"/>
          <p:cNvSpPr/>
          <p:nvPr/>
        </p:nvSpPr>
        <p:spPr>
          <a:xfrm>
            <a:off x="852192" y="2488671"/>
            <a:ext cx="2890664" cy="223224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  <a:alpha val="40000"/>
                </a:srgbClr>
              </a:gs>
              <a:gs pos="80000">
                <a:srgbClr val="9BBB59">
                  <a:shade val="93000"/>
                  <a:satMod val="130000"/>
                  <a:alpha val="40000"/>
                </a:srgbClr>
              </a:gs>
              <a:gs pos="100000">
                <a:srgbClr val="9BBB59">
                  <a:shade val="94000"/>
                  <a:satMod val="135000"/>
                  <a:alpha val="40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endParaRPr lang="nl-NL" sz="2800" kern="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>
                <a:solidFill>
                  <a:srgbClr val="000000"/>
                </a:solidFill>
                <a:latin typeface="Calibri"/>
              </a:rPr>
              <a:t>User interface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 err="1">
                <a:solidFill>
                  <a:srgbClr val="000000"/>
                </a:solidFill>
                <a:latin typeface="Calibri"/>
              </a:rPr>
              <a:t>Declarative</a:t>
            </a:r>
            <a:endParaRPr lang="nl-NL" sz="2800" kern="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>
                <a:solidFill>
                  <a:srgbClr val="000000"/>
                </a:solidFill>
                <a:latin typeface="Calibri"/>
              </a:rPr>
              <a:t>HTML</a:t>
            </a:r>
          </a:p>
        </p:txBody>
      </p:sp>
      <p:sp>
        <p:nvSpPr>
          <p:cNvPr id="24" name="Rectangle 50"/>
          <p:cNvSpPr/>
          <p:nvPr/>
        </p:nvSpPr>
        <p:spPr>
          <a:xfrm>
            <a:off x="718520" y="2488670"/>
            <a:ext cx="8208912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endParaRPr lang="nl-NL"/>
          </a:p>
        </p:txBody>
      </p:sp>
      <p:sp>
        <p:nvSpPr>
          <p:cNvPr id="25" name="Rounded Rectangle 18"/>
          <p:cNvSpPr/>
          <p:nvPr/>
        </p:nvSpPr>
        <p:spPr>
          <a:xfrm>
            <a:off x="852192" y="2200638"/>
            <a:ext cx="2890664" cy="648072"/>
          </a:xfrm>
          <a:prstGeom prst="round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>
                <a:solidFill>
                  <a:prstClr val="white"/>
                </a:solidFill>
                <a:latin typeface="Calibri"/>
              </a:rPr>
              <a:t>View</a:t>
            </a:r>
          </a:p>
        </p:txBody>
      </p:sp>
      <p:sp>
        <p:nvSpPr>
          <p:cNvPr id="26" name="Rounded Rectangle 23"/>
          <p:cNvSpPr/>
          <p:nvPr/>
        </p:nvSpPr>
        <p:spPr>
          <a:xfrm>
            <a:off x="3886872" y="2200638"/>
            <a:ext cx="1584176" cy="648072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>
                <a:solidFill>
                  <a:prstClr val="white"/>
                </a:solidFill>
                <a:latin typeface="Calibri"/>
              </a:rPr>
              <a:t>Scope</a:t>
            </a:r>
          </a:p>
        </p:txBody>
      </p:sp>
      <p:sp>
        <p:nvSpPr>
          <p:cNvPr id="27" name="Rounded Rectangle 25"/>
          <p:cNvSpPr/>
          <p:nvPr/>
        </p:nvSpPr>
        <p:spPr>
          <a:xfrm>
            <a:off x="5595286" y="2200638"/>
            <a:ext cx="3240360" cy="648072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sz="2800" kern="0" dirty="0">
                <a:solidFill>
                  <a:prstClr val="white"/>
                </a:solidFill>
                <a:latin typeface="Calibri"/>
              </a:rPr>
              <a:t>Controller</a:t>
            </a:r>
          </a:p>
        </p:txBody>
      </p:sp>
      <p:sp>
        <p:nvSpPr>
          <p:cNvPr id="28" name="Left-Right Arrow 48"/>
          <p:cNvSpPr/>
          <p:nvPr/>
        </p:nvSpPr>
        <p:spPr>
          <a:xfrm>
            <a:off x="3454824" y="2376906"/>
            <a:ext cx="648072" cy="28803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endParaRPr lang="nl-NL"/>
          </a:p>
        </p:txBody>
      </p:sp>
      <p:sp>
        <p:nvSpPr>
          <p:cNvPr id="29" name="Left-Right Arrow 49"/>
          <p:cNvSpPr/>
          <p:nvPr/>
        </p:nvSpPr>
        <p:spPr>
          <a:xfrm>
            <a:off x="5209131" y="2376906"/>
            <a:ext cx="648072" cy="28803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endParaRPr lang="nl-NL"/>
          </a:p>
        </p:txBody>
      </p:sp>
      <p:sp>
        <p:nvSpPr>
          <p:cNvPr id="30" name="Rounded Rectangle 37"/>
          <p:cNvSpPr/>
          <p:nvPr/>
        </p:nvSpPr>
        <p:spPr>
          <a:xfrm>
            <a:off x="872245" y="4810900"/>
            <a:ext cx="7760356" cy="1527096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demoModule = angular.module(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'demoModule'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[]);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demoModule.controller(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'demoController'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$scope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 {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	</a:t>
            </a:r>
            <a:r>
              <a:rPr lang="nl-NL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$scope.name = </a:t>
            </a:r>
            <a:r>
              <a:rPr lang="nl-NL" b="1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'world'</a:t>
            </a:r>
            <a:r>
              <a:rPr lang="nl-NL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});</a:t>
            </a:r>
            <a:endParaRPr lang="nl-NL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ounded Rectangle 38"/>
          <p:cNvSpPr/>
          <p:nvPr/>
        </p:nvSpPr>
        <p:spPr>
          <a:xfrm>
            <a:off x="925655" y="3247517"/>
            <a:ext cx="7760356" cy="1199320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nl-NL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nl-NL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-app</a:t>
            </a:r>
            <a:r>
              <a:rPr lang="nl-NL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nl-NL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demoModule</a:t>
            </a:r>
            <a:r>
              <a:rPr lang="nl-NL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nl-NL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-controller</a:t>
            </a:r>
            <a:r>
              <a:rPr lang="nl-NL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nl-NL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demoController</a:t>
            </a:r>
            <a:r>
              <a:rPr lang="nl-NL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nl-NL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{{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b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nl-NL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l-NL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sp>
        <p:nvSpPr>
          <p:cNvPr id="16" name="Title 3"/>
          <p:cNvSpPr txBox="1">
            <a:spLocks/>
          </p:cNvSpPr>
          <p:nvPr/>
        </p:nvSpPr>
        <p:spPr bwMode="auto">
          <a:xfrm>
            <a:off x="465221" y="1353223"/>
            <a:ext cx="3352800" cy="6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nl-NL" sz="3600" kern="0" dirty="0" smtClean="0"/>
              <a:t>Directives (1/4)</a:t>
            </a:r>
            <a:endParaRPr lang="nl-NL" sz="3600" kern="0" dirty="0"/>
          </a:p>
        </p:txBody>
      </p:sp>
      <p:grpSp>
        <p:nvGrpSpPr>
          <p:cNvPr id="17" name="Group 19"/>
          <p:cNvGrpSpPr/>
          <p:nvPr/>
        </p:nvGrpSpPr>
        <p:grpSpPr>
          <a:xfrm>
            <a:off x="5897736" y="2112963"/>
            <a:ext cx="2880321" cy="1840050"/>
            <a:chOff x="800100" y="2496786"/>
            <a:chExt cx="1181100" cy="1160813"/>
          </a:xfrm>
        </p:grpSpPr>
        <p:sp>
          <p:nvSpPr>
            <p:cNvPr id="18" name="Rectangle 1"/>
            <p:cNvSpPr/>
            <p:nvPr/>
          </p:nvSpPr>
          <p:spPr>
            <a:xfrm>
              <a:off x="800100" y="2496786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21"/>
            <p:cNvGrpSpPr/>
            <p:nvPr/>
          </p:nvGrpSpPr>
          <p:grpSpPr>
            <a:xfrm>
              <a:off x="1264920" y="251460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Oval 23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4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22"/>
            <p:cNvSpPr txBox="1"/>
            <p:nvPr/>
          </p:nvSpPr>
          <p:spPr>
            <a:xfrm>
              <a:off x="888133" y="2766535"/>
              <a:ext cx="1019710" cy="7281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 dirty="0">
                  <a:latin typeface="MV Boli" panose="02000500030200090000" pitchFamily="2" charset="0"/>
                  <a:cs typeface="MV Boli" panose="02000500030200090000" pitchFamily="2" charset="0"/>
                </a:rPr>
                <a:t>Within an ng-repeat, you can also use special values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MV Boli" panose="02000500030200090000" pitchFamily="2" charset="0"/>
                  <a:cs typeface="MV Boli" panose="02000500030200090000" pitchFamily="2" charset="0"/>
                </a:rPr>
                <a:t>$index for the list index of the item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MV Boli" panose="02000500030200090000" pitchFamily="2" charset="0"/>
                  <a:cs typeface="MV Boli" panose="02000500030200090000" pitchFamily="2" charset="0"/>
                </a:rPr>
                <a:t>$first, $middle and $last</a:t>
              </a:r>
            </a:p>
          </p:txBody>
        </p:sp>
      </p:grpSp>
      <p:sp>
        <p:nvSpPr>
          <p:cNvPr id="33" name="Rounded Rectangle 13"/>
          <p:cNvSpPr/>
          <p:nvPr/>
        </p:nvSpPr>
        <p:spPr>
          <a:xfrm>
            <a:off x="465221" y="2165684"/>
            <a:ext cx="4524445" cy="1529031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>
              <a:lnSpc>
                <a:spcPct val="107000"/>
              </a:lnSpc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ng-repeat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="car in cars"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>
              <a:lnSpc>
                <a:spcPct val="107000"/>
              </a:lnSpc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car.make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 {{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car.model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lvl="0">
              <a:lnSpc>
                <a:spcPct val="107000"/>
              </a:lnSpc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>
              <a:lnSpc>
                <a:spcPct val="107000"/>
              </a:lnSpc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4" name="Rounded Rectangle 14"/>
          <p:cNvSpPr/>
          <p:nvPr/>
        </p:nvSpPr>
        <p:spPr>
          <a:xfrm>
            <a:off x="451468" y="4112976"/>
            <a:ext cx="8147695" cy="2299322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demoModule = angular.module(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'demoModule'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[]);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demoModule.controller(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'demoController'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($scope)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	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$scope.cars = [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{ make: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'Renault'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model: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'Megane'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{ make: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'Audi'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model: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'A4'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{ make: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'Toyota'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model: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'Auris'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});</a:t>
            </a:r>
            <a:r>
              <a:rPr lang="nl-NL" sz="800" dirty="0">
                <a:solidFill>
                  <a:schemeClr val="tx1"/>
                </a:solidFill>
              </a:rPr>
              <a:t> </a:t>
            </a:r>
            <a:endParaRPr lang="nl-NL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AngularJS</a:t>
            </a:r>
            <a:endParaRPr lang="pt-BR" dirty="0"/>
          </a:p>
        </p:txBody>
      </p:sp>
      <p:sp>
        <p:nvSpPr>
          <p:cNvPr id="14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10053638" y="6538913"/>
            <a:ext cx="614362" cy="2143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cxnSp>
        <p:nvCxnSpPr>
          <p:cNvPr id="15" name="Rechte verbindingslijn met pijl 6"/>
          <p:cNvCxnSpPr/>
          <p:nvPr/>
        </p:nvCxnSpPr>
        <p:spPr>
          <a:xfrm flipV="1">
            <a:off x="4267200" y="2915728"/>
            <a:ext cx="94424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8"/>
          <p:cNvSpPr txBox="1"/>
          <p:nvPr/>
        </p:nvSpPr>
        <p:spPr>
          <a:xfrm>
            <a:off x="677134" y="3201834"/>
            <a:ext cx="38884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>
                <a:latin typeface="+mj-lt"/>
              </a:rPr>
              <a:t>Tells</a:t>
            </a:r>
            <a:r>
              <a:rPr lang="nl-NL" dirty="0">
                <a:latin typeface="+mj-lt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-click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to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execute</a:t>
            </a:r>
            <a:r>
              <a:rPr lang="nl-NL" dirty="0">
                <a:latin typeface="+mj-lt"/>
              </a:rPr>
              <a:t> the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function</a:t>
            </a:r>
            <a:r>
              <a:rPr lang="nl-NL" dirty="0">
                <a:latin typeface="+mj-lt"/>
              </a:rPr>
              <a:t> on </a:t>
            </a:r>
            <a:r>
              <a:rPr lang="nl-NL" dirty="0" err="1">
                <a:latin typeface="+mj-lt"/>
              </a:rPr>
              <a:t>our</a:t>
            </a:r>
            <a:r>
              <a:rPr lang="nl-NL" dirty="0">
                <a:latin typeface="+mj-lt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</a:p>
        </p:txBody>
      </p:sp>
      <p:cxnSp>
        <p:nvCxnSpPr>
          <p:cNvPr id="24" name="Rechte verbindingslijn met pijl 6"/>
          <p:cNvCxnSpPr/>
          <p:nvPr/>
        </p:nvCxnSpPr>
        <p:spPr>
          <a:xfrm flipH="1" flipV="1">
            <a:off x="5365329" y="2968936"/>
            <a:ext cx="121071" cy="297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8"/>
          <p:cNvSpPr txBox="1"/>
          <p:nvPr/>
        </p:nvSpPr>
        <p:spPr>
          <a:xfrm>
            <a:off x="5272856" y="3266475"/>
            <a:ext cx="318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+mj-lt"/>
              </a:rPr>
              <a:t>This</a:t>
            </a:r>
            <a:r>
              <a:rPr lang="nl-NL" dirty="0">
                <a:latin typeface="+mj-lt"/>
              </a:rPr>
              <a:t> looks </a:t>
            </a:r>
            <a:r>
              <a:rPr lang="nl-NL" dirty="0" err="1">
                <a:latin typeface="+mj-lt"/>
              </a:rPr>
              <a:t>like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JavaScript</a:t>
            </a:r>
            <a:r>
              <a:rPr lang="nl-NL" dirty="0">
                <a:latin typeface="+mj-lt"/>
              </a:rPr>
              <a:t>, but </a:t>
            </a:r>
            <a:r>
              <a:rPr lang="nl-NL" dirty="0" err="1">
                <a:latin typeface="+mj-lt"/>
              </a:rPr>
              <a:t>it’s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an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Angular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expression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that</a:t>
            </a:r>
            <a:r>
              <a:rPr lang="nl-NL" dirty="0">
                <a:latin typeface="+mj-lt"/>
              </a:rPr>
              <a:t> </a:t>
            </a:r>
            <a:r>
              <a:rPr lang="nl-NL" dirty="0" err="1">
                <a:latin typeface="+mj-lt"/>
              </a:rPr>
              <a:t>closely</a:t>
            </a:r>
            <a:r>
              <a:rPr lang="nl-NL" dirty="0">
                <a:latin typeface="+mj-lt"/>
              </a:rPr>
              <a:t> resembles </a:t>
            </a:r>
            <a:r>
              <a:rPr lang="nl-NL" dirty="0" err="1">
                <a:latin typeface="+mj-lt"/>
              </a:rPr>
              <a:t>JavaScript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ounded Rectangle 14"/>
          <p:cNvSpPr/>
          <p:nvPr/>
        </p:nvSpPr>
        <p:spPr>
          <a:xfrm>
            <a:off x="457200" y="2264366"/>
            <a:ext cx="6316616" cy="552437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="button"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="doSomething()"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304800" y="4908455"/>
            <a:ext cx="7696200" cy="1873273"/>
          </a:xfrm>
          <a:prstGeom prst="roundRect">
            <a:avLst>
              <a:gd name="adj" fmla="val 16232"/>
            </a:avLst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demoModule = angular.module(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'demoModule'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[]);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demoModule.controller(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'demoController'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($scope) 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	$scope.doSomething = 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 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'Hello world!'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};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});</a:t>
            </a:r>
            <a:r>
              <a:rPr lang="nl-NL" sz="800" dirty="0">
                <a:solidFill>
                  <a:schemeClr val="tx1"/>
                </a:solidFill>
              </a:rPr>
              <a:t> </a:t>
            </a:r>
            <a:endParaRPr lang="nl-NL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Content Placeholder 4"/>
          <p:cNvSpPr>
            <a:spLocks noGrp="1"/>
          </p:cNvSpPr>
          <p:nvPr>
            <p:ph idx="1"/>
          </p:nvPr>
        </p:nvSpPr>
        <p:spPr>
          <a:xfrm>
            <a:off x="304800" y="4380492"/>
            <a:ext cx="8784935" cy="3384550"/>
          </a:xfrm>
        </p:spPr>
        <p:txBody>
          <a:bodyPr/>
          <a:lstStyle/>
          <a:p>
            <a:r>
              <a:rPr lang="nl-N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-click</a:t>
            </a:r>
            <a:r>
              <a:rPr lang="nl-NL" sz="2800" dirty="0" smtClean="0"/>
              <a:t> </a:t>
            </a:r>
            <a:r>
              <a:rPr lang="nl-NL" sz="2000" dirty="0" err="1" smtClean="0"/>
              <a:t>executes</a:t>
            </a:r>
            <a:r>
              <a:rPr lang="nl-NL" sz="2000" dirty="0" smtClean="0"/>
              <a:t> a </a:t>
            </a:r>
            <a:r>
              <a:rPr lang="nl-NL" sz="2000" dirty="0" err="1" smtClean="0"/>
              <a:t>function</a:t>
            </a:r>
            <a:r>
              <a:rPr lang="nl-NL" sz="2000" dirty="0" smtClean="0"/>
              <a:t> </a:t>
            </a:r>
            <a:r>
              <a:rPr lang="nl-NL" sz="2000" dirty="0" err="1" smtClean="0"/>
              <a:t>when</a:t>
            </a:r>
            <a:r>
              <a:rPr lang="nl-NL" sz="2000" dirty="0"/>
              <a:t> </a:t>
            </a:r>
            <a:r>
              <a:rPr lang="nl-NL" sz="2000" dirty="0" err="1" smtClean="0"/>
              <a:t>clicking</a:t>
            </a:r>
            <a:endParaRPr lang="nl-NL" sz="2800" dirty="0" smtClean="0"/>
          </a:p>
        </p:txBody>
      </p:sp>
      <p:sp>
        <p:nvSpPr>
          <p:cNvPr id="12" name="Title 3"/>
          <p:cNvSpPr txBox="1">
            <a:spLocks/>
          </p:cNvSpPr>
          <p:nvPr/>
        </p:nvSpPr>
        <p:spPr bwMode="auto">
          <a:xfrm>
            <a:off x="465221" y="1353223"/>
            <a:ext cx="3352800" cy="6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nl-NL" sz="3600" kern="0" dirty="0" smtClean="0"/>
              <a:t>Directives (2/4)</a:t>
            </a:r>
            <a:endParaRPr lang="nl-NL" sz="3600" kern="0" dirty="0"/>
          </a:p>
        </p:txBody>
      </p:sp>
    </p:spTree>
    <p:extLst>
      <p:ext uri="{BB962C8B-B14F-4D97-AF65-F5344CB8AC3E}">
        <p14:creationId xmlns:p14="http://schemas.microsoft.com/office/powerpoint/2010/main" val="37290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12211</TotalTime>
  <Words>367</Words>
  <Application>Microsoft Office PowerPoint</Application>
  <PresentationFormat>Apresentação na tela (4:3)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MV Boli</vt:lpstr>
      <vt:lpstr>Times New Roman</vt:lpstr>
      <vt:lpstr>Design padrão</vt:lpstr>
      <vt:lpstr>AngularJS (Básico)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Roteiro de Aprendizagem</vt:lpstr>
      <vt:lpstr>Roteiro de Aprendizagem</vt:lpstr>
      <vt:lpstr>Referências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 e XML</dc:title>
  <dc:creator>Bazilio</dc:creator>
  <cp:lastModifiedBy>Jorge Doria</cp:lastModifiedBy>
  <cp:revision>385</cp:revision>
  <dcterms:created xsi:type="dcterms:W3CDTF">2007-11-03T11:12:03Z</dcterms:created>
  <dcterms:modified xsi:type="dcterms:W3CDTF">2019-03-17T03:17:52Z</dcterms:modified>
</cp:coreProperties>
</file>