
<file path=[Content_Types].xml><?xml version="1.0" encoding="utf-8"?>
<Types xmlns="http://schemas.openxmlformats.org/package/2006/content-types">
  <Default ContentType="application/vnd.openxmlformats-officedocument.spreadsheetml.sheet" Extension="xlsx"/>
  <Default ContentType="application/vnd.openxmlformats-officedocument.vmlDrawing" Extension="vml"/>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spreadsheetml.sheet" PartName="/ppt/embeddings/Microsoft_Excel_Sheet1.xlsx"/>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7vSu61ZGItGqIDOXcaVRvaGzF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F45468-555B-493A-A039-7BAE7957D928}">
  <a:tblStyle styleId="{85F45468-555B-493A-A039-7BAE7957D928}" styleName="Table_0">
    <a:wholeTbl>
      <a:tcTxStyle b="off" i="off">
        <a:font>
          <a:latin typeface="Tw Cen MT"/>
          <a:ea typeface="Tw Cen MT"/>
          <a:cs typeface="Tw Cen MT"/>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127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Droplets-HD-Title-R1d.png" id="13" name="Google Shape;13;p2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Google Shape;14;p21"/>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1"/>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6" name="Google Shape;16;p2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pic>
        <p:nvPicPr>
          <p:cNvPr descr="Droplets-HD-Content-R1d.png" id="77" name="Google Shape;77;p3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8" name="Google Shape;78;p30"/>
          <p:cNvSpPr txBox="1"/>
          <p:nvPr>
            <p:ph type="title"/>
          </p:nvPr>
        </p:nvSpPr>
        <p:spPr>
          <a:xfrm>
            <a:off x="913774" y="609600"/>
            <a:ext cx="5934969" cy="20232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0"/>
          <p:cNvSpPr/>
          <p:nvPr>
            <p:ph idx="2" type="pic"/>
          </p:nvPr>
        </p:nvSpPr>
        <p:spPr>
          <a:xfrm>
            <a:off x="7424803" y="609601"/>
            <a:ext cx="3255358" cy="5181600"/>
          </a:xfrm>
          <a:prstGeom prst="roundRect">
            <a:avLst>
              <a:gd fmla="val 4943" name="adj"/>
            </a:avLst>
          </a:prstGeom>
          <a:noFill/>
          <a:ln cap="sq" cmpd="sng" w="82550">
            <a:solidFill>
              <a:srgbClr val="EAEAEA"/>
            </a:solidFill>
            <a:prstDash val="solid"/>
            <a:miter lim="800000"/>
            <a:headEnd len="sm" w="sm" type="none"/>
            <a:tailEnd len="sm" w="sm" type="none"/>
          </a:ln>
        </p:spPr>
      </p:sp>
      <p:sp>
        <p:nvSpPr>
          <p:cNvPr id="80" name="Google Shape;80;p30"/>
          <p:cNvSpPr txBox="1"/>
          <p:nvPr>
            <p:ph idx="1" type="body"/>
          </p:nvPr>
        </p:nvSpPr>
        <p:spPr>
          <a:xfrm>
            <a:off x="913794" y="2632852"/>
            <a:ext cx="5934949" cy="315834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1" name="Google Shape;81;p3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4" name="Shape 84"/>
        <p:cNvGrpSpPr/>
        <p:nvPr/>
      </p:nvGrpSpPr>
      <p:grpSpPr>
        <a:xfrm>
          <a:off x="0" y="0"/>
          <a:ext cx="0" cy="0"/>
          <a:chOff x="0" y="0"/>
          <a:chExt cx="0" cy="0"/>
        </a:xfrm>
      </p:grpSpPr>
      <p:pic>
        <p:nvPicPr>
          <p:cNvPr descr="Droplets-HD-Content-R1d.png" id="85" name="Google Shape;85;p3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6" name="Google Shape;86;p31"/>
          <p:cNvSpPr txBox="1"/>
          <p:nvPr>
            <p:ph type="title"/>
          </p:nvPr>
        </p:nvSpPr>
        <p:spPr>
          <a:xfrm>
            <a:off x="913794" y="4289374"/>
            <a:ext cx="10364432" cy="81161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1"/>
          <p:cNvSpPr/>
          <p:nvPr>
            <p:ph idx="2" type="pic"/>
          </p:nvPr>
        </p:nvSpPr>
        <p:spPr>
          <a:xfrm>
            <a:off x="1184744" y="698261"/>
            <a:ext cx="9822532" cy="3214136"/>
          </a:xfrm>
          <a:prstGeom prst="roundRect">
            <a:avLst>
              <a:gd fmla="val 4944" name="adj"/>
            </a:avLst>
          </a:prstGeom>
          <a:noFill/>
          <a:ln cap="sq" cmpd="sng" w="82550">
            <a:solidFill>
              <a:srgbClr val="EAEAEA"/>
            </a:solidFill>
            <a:prstDash val="solid"/>
            <a:miter lim="800000"/>
            <a:headEnd len="sm" w="sm" type="none"/>
            <a:tailEnd len="sm" w="sm" type="none"/>
          </a:ln>
        </p:spPr>
      </p:sp>
      <p:sp>
        <p:nvSpPr>
          <p:cNvPr id="88" name="Google Shape;88;p31"/>
          <p:cNvSpPr txBox="1"/>
          <p:nvPr>
            <p:ph idx="1" type="body"/>
          </p:nvPr>
        </p:nvSpPr>
        <p:spPr>
          <a:xfrm>
            <a:off x="913774" y="5108728"/>
            <a:ext cx="10364452"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9" name="Google Shape;89;p3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pic>
        <p:nvPicPr>
          <p:cNvPr descr="Droplets-HD-Content-R1d.png" id="93" name="Google Shape;93;p3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4" name="Google Shape;94;p32"/>
          <p:cNvSpPr txBox="1"/>
          <p:nvPr>
            <p:ph type="title"/>
          </p:nvPr>
        </p:nvSpPr>
        <p:spPr>
          <a:xfrm>
            <a:off x="913774" y="609599"/>
            <a:ext cx="10364452" cy="342724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32"/>
          <p:cNvSpPr txBox="1"/>
          <p:nvPr>
            <p:ph idx="1" type="body"/>
          </p:nvPr>
        </p:nvSpPr>
        <p:spPr>
          <a:xfrm>
            <a:off x="913775" y="4204821"/>
            <a:ext cx="1036445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6" name="Google Shape;96;p3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pic>
        <p:nvPicPr>
          <p:cNvPr descr="Droplets-HD-Content-R1d.png" id="100" name="Google Shape;100;p3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1" name="Google Shape;101;p33"/>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33"/>
          <p:cNvSpPr txBox="1"/>
          <p:nvPr>
            <p:ph idx="1" type="body"/>
          </p:nvPr>
        </p:nvSpPr>
        <p:spPr>
          <a:xfrm>
            <a:off x="1720644" y="3610032"/>
            <a:ext cx="8752299" cy="5947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3" name="Google Shape;103;p33"/>
          <p:cNvSpPr txBox="1"/>
          <p:nvPr>
            <p:ph idx="2" type="body"/>
          </p:nvPr>
        </p:nvSpPr>
        <p:spPr>
          <a:xfrm>
            <a:off x="913774" y="4372796"/>
            <a:ext cx="10364452" cy="1421053"/>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4" name="Google Shape;104;p3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33"/>
          <p:cNvSpPr txBox="1"/>
          <p:nvPr/>
        </p:nvSpPr>
        <p:spPr>
          <a:xfrm>
            <a:off x="1001488" y="75416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Twentieth Century"/>
              <a:buNone/>
            </a:pPr>
            <a:r>
              <a:rPr b="0" i="0" lang="en-US" sz="8000" u="none" cap="none" strike="noStrike">
                <a:solidFill>
                  <a:schemeClr val="dk1"/>
                </a:solidFill>
                <a:latin typeface="Twentieth Century"/>
                <a:ea typeface="Twentieth Century"/>
                <a:cs typeface="Twentieth Century"/>
                <a:sym typeface="Twentieth Century"/>
              </a:rPr>
              <a:t>“</a:t>
            </a:r>
            <a:endParaRPr/>
          </a:p>
        </p:txBody>
      </p:sp>
      <p:sp>
        <p:nvSpPr>
          <p:cNvPr id="108" name="Google Shape;108;p33"/>
          <p:cNvSpPr txBox="1"/>
          <p:nvPr/>
        </p:nvSpPr>
        <p:spPr>
          <a:xfrm>
            <a:off x="10557558" y="299357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Twentieth Century"/>
              <a:buNone/>
            </a:pPr>
            <a:r>
              <a:rPr b="0" i="0" lang="en-US" sz="8000" u="none" cap="none" strike="noStrik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pic>
        <p:nvPicPr>
          <p:cNvPr descr="Droplets-HD-Content-R1d.png" id="110" name="Google Shape;110;p3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1" name="Google Shape;111;p34"/>
          <p:cNvSpPr txBox="1"/>
          <p:nvPr>
            <p:ph type="title"/>
          </p:nvPr>
        </p:nvSpPr>
        <p:spPr>
          <a:xfrm>
            <a:off x="913775" y="2138721"/>
            <a:ext cx="10364452"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34"/>
          <p:cNvSpPr txBox="1"/>
          <p:nvPr>
            <p:ph idx="1" type="body"/>
          </p:nvPr>
        </p:nvSpPr>
        <p:spPr>
          <a:xfrm>
            <a:off x="913775" y="4662335"/>
            <a:ext cx="10364452"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13" name="Google Shape;113;p3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6" name="Shape 116"/>
        <p:cNvGrpSpPr/>
        <p:nvPr/>
      </p:nvGrpSpPr>
      <p:grpSpPr>
        <a:xfrm>
          <a:off x="0" y="0"/>
          <a:ext cx="0" cy="0"/>
          <a:chOff x="0" y="0"/>
          <a:chExt cx="0" cy="0"/>
        </a:xfrm>
      </p:grpSpPr>
      <p:pic>
        <p:nvPicPr>
          <p:cNvPr descr="Droplets-HD-Content-R1d.png" id="117" name="Google Shape;117;p3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8" name="Google Shape;118;p35"/>
          <p:cNvSpPr txBox="1"/>
          <p:nvPr>
            <p:ph type="title"/>
          </p:nvPr>
        </p:nvSpPr>
        <p:spPr>
          <a:xfrm>
            <a:off x="913774" y="609600"/>
            <a:ext cx="10364452" cy="160509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5"/>
          <p:cNvSpPr txBox="1"/>
          <p:nvPr>
            <p:ph idx="1" type="body"/>
          </p:nvPr>
        </p:nvSpPr>
        <p:spPr>
          <a:xfrm>
            <a:off x="913774" y="2367093"/>
            <a:ext cx="3298976"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0" name="Google Shape;120;p35"/>
          <p:cNvSpPr txBox="1"/>
          <p:nvPr>
            <p:ph idx="2" type="body"/>
          </p:nvPr>
        </p:nvSpPr>
        <p:spPr>
          <a:xfrm>
            <a:off x="913774" y="2943355"/>
            <a:ext cx="3298976"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1" name="Google Shape;121;p35"/>
          <p:cNvSpPr txBox="1"/>
          <p:nvPr>
            <p:ph idx="3" type="body"/>
          </p:nvPr>
        </p:nvSpPr>
        <p:spPr>
          <a:xfrm>
            <a:off x="4452389" y="2367093"/>
            <a:ext cx="329152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2" name="Google Shape;122;p35"/>
          <p:cNvSpPr txBox="1"/>
          <p:nvPr>
            <p:ph idx="4" type="body"/>
          </p:nvPr>
        </p:nvSpPr>
        <p:spPr>
          <a:xfrm>
            <a:off x="4441348" y="2943355"/>
            <a:ext cx="3303351"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3" name="Google Shape;123;p35"/>
          <p:cNvSpPr txBox="1"/>
          <p:nvPr>
            <p:ph idx="5" type="body"/>
          </p:nvPr>
        </p:nvSpPr>
        <p:spPr>
          <a:xfrm>
            <a:off x="7973298" y="2367093"/>
            <a:ext cx="33049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4" name="Google Shape;124;p35"/>
          <p:cNvSpPr txBox="1"/>
          <p:nvPr>
            <p:ph idx="6" type="body"/>
          </p:nvPr>
        </p:nvSpPr>
        <p:spPr>
          <a:xfrm>
            <a:off x="7973298" y="2943355"/>
            <a:ext cx="3304928"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5" name="Google Shape;125;p3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8" name="Shape 128"/>
        <p:cNvGrpSpPr/>
        <p:nvPr/>
      </p:nvGrpSpPr>
      <p:grpSpPr>
        <a:xfrm>
          <a:off x="0" y="0"/>
          <a:ext cx="0" cy="0"/>
          <a:chOff x="0" y="0"/>
          <a:chExt cx="0" cy="0"/>
        </a:xfrm>
      </p:grpSpPr>
      <p:pic>
        <p:nvPicPr>
          <p:cNvPr descr="Droplets-HD-Content-R1d.png" id="129" name="Google Shape;129;p3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0" name="Google Shape;130;p36"/>
          <p:cNvSpPr txBox="1"/>
          <p:nvPr>
            <p:ph type="title"/>
          </p:nvPr>
        </p:nvSpPr>
        <p:spPr>
          <a:xfrm>
            <a:off x="913774" y="610772"/>
            <a:ext cx="10364452" cy="160392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36"/>
          <p:cNvSpPr txBox="1"/>
          <p:nvPr>
            <p:ph idx="1" type="body"/>
          </p:nvPr>
        </p:nvSpPr>
        <p:spPr>
          <a:xfrm>
            <a:off x="913774" y="4204820"/>
            <a:ext cx="3296409"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2" name="Google Shape;132;p36"/>
          <p:cNvSpPr/>
          <p:nvPr>
            <p:ph idx="2" type="pic"/>
          </p:nvPr>
        </p:nvSpPr>
        <p:spPr>
          <a:xfrm>
            <a:off x="913774" y="2367093"/>
            <a:ext cx="3296409" cy="1524000"/>
          </a:xfrm>
          <a:prstGeom prst="roundRect">
            <a:avLst>
              <a:gd fmla="val 9363" name="adj"/>
            </a:avLst>
          </a:prstGeom>
          <a:noFill/>
          <a:ln cap="sq" cmpd="sng" w="82550">
            <a:solidFill>
              <a:srgbClr val="EAEAEA"/>
            </a:solidFill>
            <a:prstDash val="solid"/>
            <a:miter lim="800000"/>
            <a:headEnd len="sm" w="sm" type="none"/>
            <a:tailEnd len="sm" w="sm" type="none"/>
          </a:ln>
        </p:spPr>
      </p:sp>
      <p:sp>
        <p:nvSpPr>
          <p:cNvPr id="133" name="Google Shape;133;p36"/>
          <p:cNvSpPr txBox="1"/>
          <p:nvPr>
            <p:ph idx="3" type="body"/>
          </p:nvPr>
        </p:nvSpPr>
        <p:spPr>
          <a:xfrm>
            <a:off x="913774" y="4781082"/>
            <a:ext cx="3296409" cy="101011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4" name="Google Shape;134;p36"/>
          <p:cNvSpPr txBox="1"/>
          <p:nvPr>
            <p:ph idx="4" type="body"/>
          </p:nvPr>
        </p:nvSpPr>
        <p:spPr>
          <a:xfrm>
            <a:off x="4442759" y="4204820"/>
            <a:ext cx="33018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5" name="Google Shape;135;p36"/>
          <p:cNvSpPr/>
          <p:nvPr>
            <p:ph idx="5" type="pic"/>
          </p:nvPr>
        </p:nvSpPr>
        <p:spPr>
          <a:xfrm>
            <a:off x="4441348" y="2367093"/>
            <a:ext cx="3303352"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6" name="Google Shape;136;p36"/>
          <p:cNvSpPr txBox="1"/>
          <p:nvPr>
            <p:ph idx="6" type="body"/>
          </p:nvPr>
        </p:nvSpPr>
        <p:spPr>
          <a:xfrm>
            <a:off x="4441348" y="4781080"/>
            <a:ext cx="3303352" cy="101011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7" name="Google Shape;137;p36"/>
          <p:cNvSpPr txBox="1"/>
          <p:nvPr>
            <p:ph idx="7" type="body"/>
          </p:nvPr>
        </p:nvSpPr>
        <p:spPr>
          <a:xfrm>
            <a:off x="7973298" y="4204820"/>
            <a:ext cx="330068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8" name="Google Shape;138;p36"/>
          <p:cNvSpPr/>
          <p:nvPr>
            <p:ph idx="8" type="pic"/>
          </p:nvPr>
        </p:nvSpPr>
        <p:spPr>
          <a:xfrm>
            <a:off x="7973298" y="2367093"/>
            <a:ext cx="3304928"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9" name="Google Shape;139;p36"/>
          <p:cNvSpPr txBox="1"/>
          <p:nvPr>
            <p:ph idx="9" type="body"/>
          </p:nvPr>
        </p:nvSpPr>
        <p:spPr>
          <a:xfrm>
            <a:off x="7973173" y="4781078"/>
            <a:ext cx="3305053" cy="101012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40" name="Google Shape;140;p3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pic>
        <p:nvPicPr>
          <p:cNvPr descr="Droplets-HD-Content-R1d.png" id="144" name="Google Shape;144;p3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5" name="Google Shape;145;p3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37"/>
          <p:cNvSpPr txBox="1"/>
          <p:nvPr>
            <p:ph idx="1" type="body"/>
          </p:nvPr>
        </p:nvSpPr>
        <p:spPr>
          <a:xfrm rot="5400000">
            <a:off x="4383948" y="-1103080"/>
            <a:ext cx="3424107" cy="103644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7" name="Google Shape;147;p3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0" name="Shape 150"/>
        <p:cNvGrpSpPr/>
        <p:nvPr/>
      </p:nvGrpSpPr>
      <p:grpSpPr>
        <a:xfrm>
          <a:off x="0" y="0"/>
          <a:ext cx="0" cy="0"/>
          <a:chOff x="0" y="0"/>
          <a:chExt cx="0" cy="0"/>
        </a:xfrm>
      </p:grpSpPr>
      <p:pic>
        <p:nvPicPr>
          <p:cNvPr descr="Droplets-HD-Content-R1d.png" id="151" name="Google Shape;151;p3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52" name="Google Shape;152;p38"/>
          <p:cNvSpPr txBox="1"/>
          <p:nvPr>
            <p:ph type="title"/>
          </p:nvPr>
        </p:nvSpPr>
        <p:spPr>
          <a:xfrm rot="5400000">
            <a:off x="7410763" y="1923738"/>
            <a:ext cx="5181599" cy="25533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38"/>
          <p:cNvSpPr txBox="1"/>
          <p:nvPr>
            <p:ph idx="1" type="body"/>
          </p:nvPr>
        </p:nvSpPr>
        <p:spPr>
          <a:xfrm rot="5400000">
            <a:off x="2152338" y="-628962"/>
            <a:ext cx="5181599" cy="765872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54" name="Google Shape;154;p3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9" name="Shape 19"/>
        <p:cNvGrpSpPr/>
        <p:nvPr/>
      </p:nvGrpSpPr>
      <p:grpSpPr>
        <a:xfrm>
          <a:off x="0" y="0"/>
          <a:ext cx="0" cy="0"/>
          <a:chOff x="0" y="0"/>
          <a:chExt cx="0" cy="0"/>
        </a:xfrm>
      </p:grpSpPr>
      <p:sp>
        <p:nvSpPr>
          <p:cNvPr id="20" name="Google Shape;20;p22"/>
          <p:cNvSpPr txBox="1"/>
          <p:nvPr>
            <p:ph type="title"/>
          </p:nvPr>
        </p:nvSpPr>
        <p:spPr>
          <a:xfrm>
            <a:off x="2592925" y="624110"/>
            <a:ext cx="8911687" cy="128089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2" name="Google Shape;22;p2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pic>
        <p:nvPicPr>
          <p:cNvPr descr="Droplets-HD-Content-R1d.png" id="26" name="Google Shape;26;p2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7" name="Google Shape;27;p2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3"/>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9" name="Google Shape;29;p2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pic>
        <p:nvPicPr>
          <p:cNvPr descr="Droplets-HD-Content-R1d.png" id="33" name="Google Shape;33;p2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4" name="Google Shape;34;p24"/>
          <p:cNvSpPr txBox="1"/>
          <p:nvPr>
            <p:ph type="title"/>
          </p:nvPr>
        </p:nvSpPr>
        <p:spPr>
          <a:xfrm>
            <a:off x="913774" y="828563"/>
            <a:ext cx="10351752" cy="273681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913774" y="3657457"/>
            <a:ext cx="10351752" cy="136818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000"/>
              <a:buNone/>
              <a:defRPr sz="2000">
                <a:solidFill>
                  <a:srgbClr val="7F7F7F"/>
                </a:solidFill>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6" name="Google Shape;36;p2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pic>
        <p:nvPicPr>
          <p:cNvPr descr="Droplets-HD-Content-R1d.png" id="40" name="Google Shape;40;p2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1" name="Google Shape;41;p25"/>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913774" y="2367092"/>
            <a:ext cx="51060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25"/>
          <p:cNvSpPr txBox="1"/>
          <p:nvPr>
            <p:ph idx="2" type="body"/>
          </p:nvPr>
        </p:nvSpPr>
        <p:spPr>
          <a:xfrm>
            <a:off x="6172200" y="2367092"/>
            <a:ext cx="5105400"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4" name="Google Shape;44;p2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pic>
        <p:nvPicPr>
          <p:cNvPr descr="Droplets-HD-Content-R1d.png" id="48" name="Google Shape;48;p2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9" name="Google Shape;49;p26"/>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6"/>
          <p:cNvSpPr txBox="1"/>
          <p:nvPr>
            <p:ph idx="1" type="body"/>
          </p:nvPr>
        </p:nvSpPr>
        <p:spPr>
          <a:xfrm>
            <a:off x="1146328" y="2371018"/>
            <a:ext cx="487347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1" name="Google Shape;51;p26"/>
          <p:cNvSpPr txBox="1"/>
          <p:nvPr>
            <p:ph idx="2" type="body"/>
          </p:nvPr>
        </p:nvSpPr>
        <p:spPr>
          <a:xfrm>
            <a:off x="913774" y="3051012"/>
            <a:ext cx="5106027"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2" name="Google Shape;52;p26"/>
          <p:cNvSpPr txBox="1"/>
          <p:nvPr>
            <p:ph idx="3" type="body"/>
          </p:nvPr>
        </p:nvSpPr>
        <p:spPr>
          <a:xfrm>
            <a:off x="6396423" y="2371018"/>
            <a:ext cx="488180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3" name="Google Shape;53;p26"/>
          <p:cNvSpPr txBox="1"/>
          <p:nvPr>
            <p:ph idx="4" type="body"/>
          </p:nvPr>
        </p:nvSpPr>
        <p:spPr>
          <a:xfrm>
            <a:off x="6172200" y="3051012"/>
            <a:ext cx="5105401"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4" name="Google Shape;54;p2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pic>
        <p:nvPicPr>
          <p:cNvPr descr="Droplets-HD-Content-R1d.png" id="58" name="Google Shape;58;p2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9" name="Google Shape;59;p2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pic>
        <p:nvPicPr>
          <p:cNvPr descr="Droplets-HD-Content-R1d.png" id="64" name="Google Shape;64;p2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5" name="Google Shape;65;p2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pic>
        <p:nvPicPr>
          <p:cNvPr descr="Droplets-HD-Content-R1d.png" id="69" name="Google Shape;69;p2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0" name="Google Shape;70;p29"/>
          <p:cNvSpPr txBox="1"/>
          <p:nvPr>
            <p:ph type="title"/>
          </p:nvPr>
        </p:nvSpPr>
        <p:spPr>
          <a:xfrm>
            <a:off x="913775" y="609600"/>
            <a:ext cx="3935688"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9"/>
          <p:cNvSpPr txBox="1"/>
          <p:nvPr>
            <p:ph idx="1" type="body"/>
          </p:nvPr>
        </p:nvSpPr>
        <p:spPr>
          <a:xfrm>
            <a:off x="5078062" y="609600"/>
            <a:ext cx="6200163" cy="51815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2" name="Google Shape;72;p29"/>
          <p:cNvSpPr txBox="1"/>
          <p:nvPr>
            <p:ph idx="2" type="body"/>
          </p:nvPr>
        </p:nvSpPr>
        <p:spPr>
          <a:xfrm>
            <a:off x="913774" y="2632852"/>
            <a:ext cx="3935689" cy="315834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3" name="Google Shape;73;p2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5" name="Shape 5"/>
        <p:cNvGrpSpPr/>
        <p:nvPr/>
      </p:nvGrpSpPr>
      <p:grpSpPr>
        <a:xfrm>
          <a:off x="0" y="0"/>
          <a:ext cx="0" cy="0"/>
          <a:chOff x="0" y="0"/>
          <a:chExt cx="0" cy="0"/>
        </a:xfrm>
      </p:grpSpPr>
      <p:pic>
        <p:nvPicPr>
          <p:cNvPr descr="\\DROBO-FS\QuickDrops\JB\PPTX NG\Droplets\LightingOverlay.png" id="6" name="Google Shape;6;p20"/>
          <p:cNvPicPr preferRelativeResize="0"/>
          <p:nvPr/>
        </p:nvPicPr>
        <p:blipFill rotWithShape="1">
          <a:blip r:embed="rId1">
            <a:alphaModFix/>
          </a:blip>
          <a:srcRect b="0" l="0" r="0" t="0"/>
          <a:stretch/>
        </p:blipFill>
        <p:spPr>
          <a:xfrm>
            <a:off x="0" y="-1"/>
            <a:ext cx="12192003" cy="6858001"/>
          </a:xfrm>
          <a:prstGeom prst="rect">
            <a:avLst/>
          </a:prstGeom>
          <a:noFill/>
          <a:ln>
            <a:noFill/>
          </a:ln>
        </p:spPr>
      </p:pic>
      <p:sp>
        <p:nvSpPr>
          <p:cNvPr id="7" name="Google Shape;7;p20"/>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0"/>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9" name="Google Shape;9;p2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2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 name="Google Shape;11;p2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vmlDrawing" Target="../drawings/vmlDrawing1.vml"/><Relationship Id="rId4" Type="http://schemas.openxmlformats.org/officeDocument/2006/relationships/package" Target="../embeddings/Microsoft_Excel_Sheet1.xlsx"/><Relationship Id="rId5" Type="http://schemas.openxmlformats.org/officeDocument/2006/relationships/package" Target="../embeddings/Microsoft_Excel_Sheet1.xlsx"/><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
          <p:cNvSpPr txBox="1"/>
          <p:nvPr>
            <p:ph type="ctrTitle"/>
          </p:nvPr>
        </p:nvSpPr>
        <p:spPr>
          <a:xfrm>
            <a:off x="1524000" y="1484243"/>
            <a:ext cx="9144000" cy="145774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US"/>
              <a:t>PROIECT BD</a:t>
            </a:r>
            <a:endParaRPr/>
          </a:p>
        </p:txBody>
      </p:sp>
      <p:sp>
        <p:nvSpPr>
          <p:cNvPr id="162" name="Google Shape;162;p1"/>
          <p:cNvSpPr txBox="1"/>
          <p:nvPr>
            <p:ph idx="1" type="subTitle"/>
          </p:nvPr>
        </p:nvSpPr>
        <p:spPr>
          <a:xfrm>
            <a:off x="3127513" y="2955236"/>
            <a:ext cx="5936974" cy="165576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120000"/>
              </a:lnSpc>
              <a:spcBef>
                <a:spcPts val="0"/>
              </a:spcBef>
              <a:spcAft>
                <a:spcPts val="0"/>
              </a:spcAft>
              <a:buSzPct val="100000"/>
              <a:buNone/>
            </a:pPr>
            <a:r>
              <a:rPr lang="en-US" sz="3000"/>
              <a:t>INSTRUMENTE FINANCIARE</a:t>
            </a:r>
            <a:endParaRPr sz="3000"/>
          </a:p>
          <a:p>
            <a:pPr indent="0" lvl="0" marL="0" rtl="0" algn="ctr">
              <a:lnSpc>
                <a:spcPct val="120000"/>
              </a:lnSpc>
              <a:spcBef>
                <a:spcPts val="1000"/>
              </a:spcBef>
              <a:spcAft>
                <a:spcPts val="0"/>
              </a:spcAft>
              <a:buSzPct val="100000"/>
              <a:buNone/>
            </a:pPr>
            <a:r>
              <a:t/>
            </a:r>
            <a:endParaRPr/>
          </a:p>
          <a:p>
            <a:pPr indent="0" lvl="0" marL="0" rtl="0" algn="r">
              <a:lnSpc>
                <a:spcPct val="120000"/>
              </a:lnSpc>
              <a:spcBef>
                <a:spcPts val="1000"/>
              </a:spcBef>
              <a:spcAft>
                <a:spcPts val="0"/>
              </a:spcAft>
              <a:buSzPct val="100000"/>
              <a:buNone/>
            </a:pPr>
            <a:r>
              <a:rPr lang="en-US"/>
              <a:t>STOICA IOAN</a:t>
            </a:r>
            <a:endParaRPr/>
          </a:p>
          <a:p>
            <a:pPr indent="0" lvl="0" marL="0" rtl="0" algn="r">
              <a:lnSpc>
                <a:spcPct val="120000"/>
              </a:lnSpc>
              <a:spcBef>
                <a:spcPts val="1000"/>
              </a:spcBef>
              <a:spcAft>
                <a:spcPts val="0"/>
              </a:spcAft>
              <a:buSzPct val="100000"/>
              <a:buNone/>
            </a:pPr>
            <a:r>
              <a:rPr lang="en-US"/>
              <a:t>GRUPA 151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0"/>
          <p:cNvSpPr txBox="1"/>
          <p:nvPr/>
        </p:nvSpPr>
        <p:spPr>
          <a:xfrm>
            <a:off x="1638300" y="503583"/>
            <a:ext cx="8915400" cy="41081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marR="0" rtl="0" algn="l">
              <a:lnSpc>
                <a:spcPct val="120000"/>
              </a:lnSpc>
              <a:spcBef>
                <a:spcPts val="0"/>
              </a:spcBef>
              <a:spcAft>
                <a:spcPts val="0"/>
              </a:spcAft>
              <a:buClr>
                <a:schemeClr val="dk1"/>
              </a:buClr>
              <a:buSzPct val="100000"/>
              <a:buFont typeface="Arial"/>
              <a:buChar char="•"/>
            </a:pPr>
            <a:r>
              <a:rPr b="0" i="0" lang="en-US" sz="2000" u="none" cap="none" strike="noStrike">
                <a:solidFill>
                  <a:schemeClr val="dk1"/>
                </a:solidFill>
                <a:latin typeface="Twentieth Century"/>
                <a:ea typeface="Twentieth Century"/>
                <a:cs typeface="Twentieth Century"/>
                <a:sym typeface="Twentieth Century"/>
              </a:rPr>
              <a:t>ENTITATE: OBLIGATIUNE</a:t>
            </a:r>
            <a:endParaRPr b="0" i="0" sz="2000" u="none" cap="none" strike="noStrike">
              <a:solidFill>
                <a:schemeClr val="dk1"/>
              </a:solidFill>
              <a:latin typeface="Twentieth Century"/>
              <a:ea typeface="Twentieth Century"/>
              <a:cs typeface="Twentieth Century"/>
              <a:sym typeface="Twentieth Century"/>
            </a:endParaRPr>
          </a:p>
          <a:p>
            <a:pPr indent="-111125" lvl="0" marL="228600" marR="0" rtl="0" algn="l">
              <a:lnSpc>
                <a:spcPct val="120000"/>
              </a:lnSpc>
              <a:spcBef>
                <a:spcPts val="1000"/>
              </a:spcBef>
              <a:spcAft>
                <a:spcPts val="0"/>
              </a:spcAft>
              <a:buClr>
                <a:schemeClr val="dk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graphicFrame>
        <p:nvGraphicFramePr>
          <p:cNvPr id="218" name="Google Shape;218;p10"/>
          <p:cNvGraphicFramePr/>
          <p:nvPr/>
        </p:nvGraphicFramePr>
        <p:xfrm>
          <a:off x="1638300" y="1108007"/>
          <a:ext cx="3000000" cy="3000000"/>
        </p:xfrm>
        <a:graphic>
          <a:graphicData uri="http://schemas.openxmlformats.org/drawingml/2006/table">
            <a:tbl>
              <a:tblPr bandRow="1" firstRow="1">
                <a:noFill/>
                <a:tableStyleId>{85F45468-555B-493A-A039-7BAE7957D928}</a:tableStyleId>
              </a:tblPr>
              <a:tblGrid>
                <a:gridCol w="1625600"/>
                <a:gridCol w="1625600"/>
                <a:gridCol w="1625600"/>
                <a:gridCol w="1625600"/>
                <a:gridCol w="1625600"/>
              </a:tblGrid>
              <a:tr h="370850">
                <a:tc>
                  <a:txBody>
                    <a:bodyPr/>
                    <a:lstStyle/>
                    <a:p>
                      <a:pPr indent="0" lvl="0" marL="0" marR="0" rtl="0" algn="l">
                        <a:spcBef>
                          <a:spcPts val="0"/>
                        </a:spcBef>
                        <a:spcAft>
                          <a:spcPts val="0"/>
                        </a:spcAft>
                        <a:buNone/>
                      </a:pPr>
                      <a:r>
                        <a:rPr lang="en-US" sz="1800"/>
                        <a:t>Atribut</a:t>
                      </a:r>
                      <a:endParaRPr sz="1800"/>
                    </a:p>
                  </a:txBody>
                  <a:tcPr marT="45725" marB="45725" marR="91450" marL="91450"/>
                </a:tc>
                <a:tc>
                  <a:txBody>
                    <a:bodyPr/>
                    <a:lstStyle/>
                    <a:p>
                      <a:pPr indent="0" lvl="0" marL="0" marR="0" rtl="0" algn="l">
                        <a:spcBef>
                          <a:spcPts val="0"/>
                        </a:spcBef>
                        <a:spcAft>
                          <a:spcPts val="0"/>
                        </a:spcAft>
                        <a:buNone/>
                      </a:pPr>
                      <a:r>
                        <a:rPr lang="en-US" sz="1800"/>
                        <a:t>Tip</a:t>
                      </a:r>
                      <a:endParaRPr sz="1800"/>
                    </a:p>
                  </a:txBody>
                  <a:tcPr marT="45725" marB="45725" marR="91450" marL="91450"/>
                </a:tc>
                <a:tc>
                  <a:txBody>
                    <a:bodyPr/>
                    <a:lstStyle/>
                    <a:p>
                      <a:pPr indent="0" lvl="0" marL="0" marR="0" rtl="0" algn="l">
                        <a:spcBef>
                          <a:spcPts val="0"/>
                        </a:spcBef>
                        <a:spcAft>
                          <a:spcPts val="0"/>
                        </a:spcAft>
                        <a:buNone/>
                      </a:pPr>
                      <a:r>
                        <a:rPr lang="en-US" sz="1800"/>
                        <a:t>Dimensiune/ precizie</a:t>
                      </a:r>
                      <a:endParaRPr sz="1800"/>
                    </a:p>
                  </a:txBody>
                  <a:tcPr marT="45725" marB="45725" marR="91450" marL="91450"/>
                </a:tc>
                <a:tc>
                  <a:txBody>
                    <a:bodyPr/>
                    <a:lstStyle/>
                    <a:p>
                      <a:pPr indent="0" lvl="0" marL="0" marR="0" rtl="0" algn="l">
                        <a:spcBef>
                          <a:spcPts val="0"/>
                        </a:spcBef>
                        <a:spcAft>
                          <a:spcPts val="0"/>
                        </a:spcAft>
                        <a:buNone/>
                      </a:pPr>
                      <a:r>
                        <a:rPr lang="en-US" sz="1800"/>
                        <a:t>Valori posibile si valori default</a:t>
                      </a:r>
                      <a:endParaRPr sz="1800"/>
                    </a:p>
                  </a:txBody>
                  <a:tcPr marT="45725" marB="45725" marR="91450" marL="91450"/>
                </a:tc>
                <a:tc>
                  <a:txBody>
                    <a:bodyPr/>
                    <a:lstStyle/>
                    <a:p>
                      <a:pPr indent="0" lvl="0" marL="0" marR="0" rtl="0" algn="l">
                        <a:spcBef>
                          <a:spcPts val="0"/>
                        </a:spcBef>
                        <a:spcAft>
                          <a:spcPts val="0"/>
                        </a:spcAft>
                        <a:buNone/>
                      </a:pPr>
                      <a:r>
                        <a:rPr lang="en-US" sz="1800"/>
                        <a:t>Observatii, obligatoriu/ optional</a:t>
                      </a:r>
                      <a:endParaRPr sz="1800"/>
                    </a:p>
                  </a:txBody>
                  <a:tcPr marT="45725" marB="45725" marR="91450" marL="91450"/>
                </a:tc>
              </a:tr>
              <a:tr h="370850">
                <a:tc>
                  <a:txBody>
                    <a:bodyPr/>
                    <a:lstStyle/>
                    <a:p>
                      <a:pPr indent="0" lvl="0" marL="0" marR="0" rtl="0" algn="l">
                        <a:spcBef>
                          <a:spcPts val="0"/>
                        </a:spcBef>
                        <a:spcAft>
                          <a:spcPts val="0"/>
                        </a:spcAft>
                        <a:buNone/>
                      </a:pPr>
                      <a:r>
                        <a:rPr lang="en-US" sz="1800"/>
                        <a:t>Emitent</a:t>
                      </a:r>
                      <a:endParaRPr sz="1800"/>
                    </a:p>
                  </a:txBody>
                  <a:tcPr marT="45725" marB="45725" marR="91450" marL="91450"/>
                </a:tc>
                <a:tc>
                  <a:txBody>
                    <a:bodyPr/>
                    <a:lstStyle/>
                    <a:p>
                      <a:pPr indent="0" lvl="0" marL="0" marR="0" rtl="0" algn="l">
                        <a:spcBef>
                          <a:spcPts val="0"/>
                        </a:spcBef>
                        <a:spcAft>
                          <a:spcPts val="0"/>
                        </a:spcAft>
                        <a:buNone/>
                      </a:pPr>
                      <a:r>
                        <a:rPr lang="en-US" sz="1800"/>
                        <a:t>String</a:t>
                      </a:r>
                      <a:endParaRPr sz="1800"/>
                    </a:p>
                  </a:txBody>
                  <a:tcPr marT="45725" marB="45725" marR="91450" marL="91450"/>
                </a:tc>
                <a:tc>
                  <a:txBody>
                    <a:bodyPr/>
                    <a:lstStyle/>
                    <a:p>
                      <a:pPr indent="0" lvl="0" marL="0" marR="0" rtl="0" algn="l">
                        <a:spcBef>
                          <a:spcPts val="0"/>
                        </a:spcBef>
                        <a:spcAft>
                          <a:spcPts val="0"/>
                        </a:spcAft>
                        <a:buNone/>
                      </a:pPr>
                      <a:r>
                        <a:rPr lang="en-US" sz="1800"/>
                        <a:t>20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Obligatoriu</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Twentieth Century"/>
                        <a:buNone/>
                      </a:pPr>
                      <a:r>
                        <a:rPr lang="en-US" sz="1800"/>
                        <a:t>Data scadenta</a:t>
                      </a:r>
                      <a:endParaRPr sz="1800"/>
                    </a:p>
                  </a:txBody>
                  <a:tcPr marT="45725" marB="45725" marR="91450" marL="91450"/>
                </a:tc>
                <a:tc>
                  <a:txBody>
                    <a:bodyPr/>
                    <a:lstStyle/>
                    <a:p>
                      <a:pPr indent="0" lvl="0" marL="0" marR="0" rtl="0" algn="l">
                        <a:spcBef>
                          <a:spcPts val="0"/>
                        </a:spcBef>
                        <a:spcAft>
                          <a:spcPts val="0"/>
                        </a:spcAft>
                        <a:buNone/>
                      </a:pPr>
                      <a:r>
                        <a:rPr lang="en-US" sz="1800"/>
                        <a:t>Data calendaristica</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Obligatoriu</a:t>
                      </a:r>
                      <a:endParaRPr sz="1800"/>
                    </a:p>
                  </a:txBody>
                  <a:tcPr marT="45725" marB="45725" marR="91450" marL="91450"/>
                </a:tc>
              </a:tr>
              <a:tr h="370850">
                <a:tc>
                  <a:txBody>
                    <a:bodyPr/>
                    <a:lstStyle/>
                    <a:p>
                      <a:pPr indent="0" lvl="0" marL="0" marR="0" rtl="0" algn="l">
                        <a:spcBef>
                          <a:spcPts val="0"/>
                        </a:spcBef>
                        <a:spcAft>
                          <a:spcPts val="0"/>
                        </a:spcAft>
                        <a:buNone/>
                      </a:pPr>
                      <a:r>
                        <a:rPr lang="en-US" sz="1800"/>
                        <a:t>Cupon</a:t>
                      </a:r>
                      <a:endParaRPr sz="1800"/>
                    </a:p>
                  </a:txBody>
                  <a:tcPr marT="45725" marB="45725" marR="91450" marL="91450"/>
                </a:tc>
                <a:tc>
                  <a:txBody>
                    <a:bodyPr/>
                    <a:lstStyle/>
                    <a:p>
                      <a:pPr indent="0" lvl="0" marL="0" marR="0" rtl="0" algn="l">
                        <a:spcBef>
                          <a:spcPts val="0"/>
                        </a:spcBef>
                        <a:spcAft>
                          <a:spcPts val="0"/>
                        </a:spcAft>
                        <a:buNone/>
                      </a:pPr>
                      <a:r>
                        <a:rPr lang="en-US" sz="1800"/>
                        <a:t>Float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Obligatoriu</a:t>
                      </a:r>
                      <a:endParaRPr sz="1800"/>
                    </a:p>
                  </a:txBody>
                  <a:tcPr marT="45725" marB="45725" marR="91450" marL="91450"/>
                </a:tc>
              </a:tr>
            </a:tbl>
          </a:graphicData>
        </a:graphic>
      </p:graphicFrame>
      <p:sp>
        <p:nvSpPr>
          <p:cNvPr id="219" name="Google Shape;219;p10"/>
          <p:cNvSpPr txBox="1"/>
          <p:nvPr/>
        </p:nvSpPr>
        <p:spPr>
          <a:xfrm>
            <a:off x="1638300" y="3670661"/>
            <a:ext cx="8915400" cy="41081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marR="0" rtl="0" algn="l">
              <a:lnSpc>
                <a:spcPct val="120000"/>
              </a:lnSpc>
              <a:spcBef>
                <a:spcPts val="0"/>
              </a:spcBef>
              <a:spcAft>
                <a:spcPts val="0"/>
              </a:spcAft>
              <a:buClr>
                <a:schemeClr val="dk1"/>
              </a:buClr>
              <a:buSzPct val="100000"/>
              <a:buFont typeface="Arial"/>
              <a:buChar char="•"/>
            </a:pPr>
            <a:r>
              <a:rPr b="0" i="0" lang="en-US" sz="2000" u="none" cap="none" strike="noStrike">
                <a:solidFill>
                  <a:schemeClr val="dk1"/>
                </a:solidFill>
                <a:latin typeface="Twentieth Century"/>
                <a:ea typeface="Twentieth Century"/>
                <a:cs typeface="Twentieth Century"/>
                <a:sym typeface="Twentieth Century"/>
              </a:rPr>
              <a:t>ENTITATE: CRIPTOMONEDA</a:t>
            </a:r>
            <a:endParaRPr b="0" i="0" sz="2000" u="none" cap="none" strike="noStrike">
              <a:solidFill>
                <a:schemeClr val="dk1"/>
              </a:solidFill>
              <a:latin typeface="Twentieth Century"/>
              <a:ea typeface="Twentieth Century"/>
              <a:cs typeface="Twentieth Century"/>
              <a:sym typeface="Twentieth Century"/>
            </a:endParaRPr>
          </a:p>
          <a:p>
            <a:pPr indent="-111125" lvl="0" marL="228600" marR="0" rtl="0" algn="l">
              <a:lnSpc>
                <a:spcPct val="120000"/>
              </a:lnSpc>
              <a:spcBef>
                <a:spcPts val="1000"/>
              </a:spcBef>
              <a:spcAft>
                <a:spcPts val="0"/>
              </a:spcAft>
              <a:buClr>
                <a:schemeClr val="dk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graphicFrame>
        <p:nvGraphicFramePr>
          <p:cNvPr id="220" name="Google Shape;220;p10"/>
          <p:cNvGraphicFramePr/>
          <p:nvPr/>
        </p:nvGraphicFramePr>
        <p:xfrm>
          <a:off x="1638300" y="4256659"/>
          <a:ext cx="3000000" cy="3000000"/>
        </p:xfrm>
        <a:graphic>
          <a:graphicData uri="http://schemas.openxmlformats.org/drawingml/2006/table">
            <a:tbl>
              <a:tblPr bandRow="1" firstRow="1">
                <a:noFill/>
                <a:tableStyleId>{85F45468-555B-493A-A039-7BAE7957D928}</a:tableStyleId>
              </a:tblPr>
              <a:tblGrid>
                <a:gridCol w="1625600"/>
                <a:gridCol w="1625600"/>
                <a:gridCol w="1625600"/>
                <a:gridCol w="1625600"/>
                <a:gridCol w="1625600"/>
              </a:tblGrid>
              <a:tr h="370850">
                <a:tc>
                  <a:txBody>
                    <a:bodyPr/>
                    <a:lstStyle/>
                    <a:p>
                      <a:pPr indent="0" lvl="0" marL="0" marR="0" rtl="0" algn="l">
                        <a:spcBef>
                          <a:spcPts val="0"/>
                        </a:spcBef>
                        <a:spcAft>
                          <a:spcPts val="0"/>
                        </a:spcAft>
                        <a:buNone/>
                      </a:pPr>
                      <a:r>
                        <a:rPr lang="en-US" sz="1800"/>
                        <a:t>Atribut</a:t>
                      </a:r>
                      <a:endParaRPr sz="1800"/>
                    </a:p>
                  </a:txBody>
                  <a:tcPr marT="45725" marB="45725" marR="91450" marL="91450"/>
                </a:tc>
                <a:tc>
                  <a:txBody>
                    <a:bodyPr/>
                    <a:lstStyle/>
                    <a:p>
                      <a:pPr indent="0" lvl="0" marL="0" marR="0" rtl="0" algn="l">
                        <a:spcBef>
                          <a:spcPts val="0"/>
                        </a:spcBef>
                        <a:spcAft>
                          <a:spcPts val="0"/>
                        </a:spcAft>
                        <a:buNone/>
                      </a:pPr>
                      <a:r>
                        <a:rPr lang="en-US" sz="1800"/>
                        <a:t>Tip</a:t>
                      </a:r>
                      <a:endParaRPr sz="1800"/>
                    </a:p>
                  </a:txBody>
                  <a:tcPr marT="45725" marB="45725" marR="91450" marL="91450"/>
                </a:tc>
                <a:tc>
                  <a:txBody>
                    <a:bodyPr/>
                    <a:lstStyle/>
                    <a:p>
                      <a:pPr indent="0" lvl="0" marL="0" marR="0" rtl="0" algn="l">
                        <a:spcBef>
                          <a:spcPts val="0"/>
                        </a:spcBef>
                        <a:spcAft>
                          <a:spcPts val="0"/>
                        </a:spcAft>
                        <a:buNone/>
                      </a:pPr>
                      <a:r>
                        <a:rPr lang="en-US" sz="1800"/>
                        <a:t>Dimensiune/ precizie</a:t>
                      </a:r>
                      <a:endParaRPr sz="1800"/>
                    </a:p>
                  </a:txBody>
                  <a:tcPr marT="45725" marB="45725" marR="91450" marL="91450"/>
                </a:tc>
                <a:tc>
                  <a:txBody>
                    <a:bodyPr/>
                    <a:lstStyle/>
                    <a:p>
                      <a:pPr indent="0" lvl="0" marL="0" marR="0" rtl="0" algn="l">
                        <a:spcBef>
                          <a:spcPts val="0"/>
                        </a:spcBef>
                        <a:spcAft>
                          <a:spcPts val="0"/>
                        </a:spcAft>
                        <a:buNone/>
                      </a:pPr>
                      <a:r>
                        <a:rPr lang="en-US" sz="1800"/>
                        <a:t>Valori posibile si valori default</a:t>
                      </a:r>
                      <a:endParaRPr sz="1800"/>
                    </a:p>
                  </a:txBody>
                  <a:tcPr marT="45725" marB="45725" marR="91450" marL="91450"/>
                </a:tc>
                <a:tc>
                  <a:txBody>
                    <a:bodyPr/>
                    <a:lstStyle/>
                    <a:p>
                      <a:pPr indent="0" lvl="0" marL="0" marR="0" rtl="0" algn="l">
                        <a:spcBef>
                          <a:spcPts val="0"/>
                        </a:spcBef>
                        <a:spcAft>
                          <a:spcPts val="0"/>
                        </a:spcAft>
                        <a:buNone/>
                      </a:pPr>
                      <a:r>
                        <a:rPr lang="en-US" sz="1800"/>
                        <a:t>Observatii, obligatoriu/ optional</a:t>
                      </a:r>
                      <a:endParaRPr sz="1800"/>
                    </a:p>
                  </a:txBody>
                  <a:tcPr marT="45725" marB="45725" marR="91450" marL="91450"/>
                </a:tc>
              </a:tr>
              <a:tr h="370850">
                <a:tc>
                  <a:txBody>
                    <a:bodyPr/>
                    <a:lstStyle/>
                    <a:p>
                      <a:pPr indent="0" lvl="0" marL="0" marR="0" rtl="0" algn="l">
                        <a:spcBef>
                          <a:spcPts val="0"/>
                        </a:spcBef>
                        <a:spcAft>
                          <a:spcPts val="0"/>
                        </a:spcAft>
                        <a:buNone/>
                      </a:pPr>
                      <a:r>
                        <a:rPr lang="en-US" sz="1800"/>
                        <a:t>Key</a:t>
                      </a:r>
                      <a:endParaRPr sz="1800"/>
                    </a:p>
                  </a:txBody>
                  <a:tcPr marT="45725" marB="45725" marR="91450" marL="91450"/>
                </a:tc>
                <a:tc>
                  <a:txBody>
                    <a:bodyPr/>
                    <a:lstStyle/>
                    <a:p>
                      <a:pPr indent="0" lvl="0" marL="0" marR="0" rtl="0" algn="l">
                        <a:spcBef>
                          <a:spcPts val="0"/>
                        </a:spcBef>
                        <a:spcAft>
                          <a:spcPts val="0"/>
                        </a:spcAft>
                        <a:buNone/>
                      </a:pPr>
                      <a:r>
                        <a:rPr lang="en-US" sz="1800"/>
                        <a:t>Int</a:t>
                      </a:r>
                      <a:endParaRPr sz="1800"/>
                    </a:p>
                  </a:txBody>
                  <a:tcPr marT="45725" marB="45725" marR="91450" marL="91450"/>
                </a:tc>
                <a:tc>
                  <a:txBody>
                    <a:bodyPr/>
                    <a:lstStyle/>
                    <a:p>
                      <a:pPr indent="0" lvl="0" marL="0" marR="0" rtl="0" algn="l">
                        <a:spcBef>
                          <a:spcPts val="0"/>
                        </a:spcBef>
                        <a:spcAft>
                          <a:spcPts val="0"/>
                        </a:spcAft>
                        <a:buNone/>
                      </a:pPr>
                      <a:r>
                        <a:rPr lang="en-US" sz="1800"/>
                        <a:t>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Obligatoriu</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Twentieth Century"/>
                        <a:buNone/>
                      </a:pPr>
                      <a:r>
                        <a:rPr lang="en-US" sz="1800"/>
                        <a:t>Max supply</a:t>
                      </a:r>
                      <a:endParaRPr sz="1800"/>
                    </a:p>
                  </a:txBody>
                  <a:tcPr marT="45725" marB="45725" marR="91450" marL="91450"/>
                </a:tc>
                <a:tc>
                  <a:txBody>
                    <a:bodyPr/>
                    <a:lstStyle/>
                    <a:p>
                      <a:pPr indent="0" lvl="0" marL="0" marR="0" rtl="0" algn="l">
                        <a:spcBef>
                          <a:spcPts val="0"/>
                        </a:spcBef>
                        <a:spcAft>
                          <a:spcPts val="0"/>
                        </a:spcAft>
                        <a:buNone/>
                      </a:pPr>
                      <a:r>
                        <a:rPr lang="en-US" sz="1800"/>
                        <a:t>Int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Optional</a:t>
                      </a:r>
                      <a:endParaRPr sz="1800"/>
                    </a:p>
                  </a:txBody>
                  <a:tcPr marT="45725" marB="45725" marR="91450" marL="91450"/>
                </a:tc>
              </a:tr>
              <a:tr h="370850">
                <a:tc>
                  <a:txBody>
                    <a:bodyPr/>
                    <a:lstStyle/>
                    <a:p>
                      <a:pPr indent="0" lvl="0" marL="0" marR="0" rtl="0" algn="l">
                        <a:spcBef>
                          <a:spcPts val="0"/>
                        </a:spcBef>
                        <a:spcAft>
                          <a:spcPts val="0"/>
                        </a:spcAft>
                        <a:buNone/>
                      </a:pPr>
                      <a:r>
                        <a:rPr lang="en-US" sz="1800"/>
                        <a:t>Blockchain</a:t>
                      </a:r>
                      <a:endParaRPr sz="1800"/>
                    </a:p>
                  </a:txBody>
                  <a:tcPr marT="45725" marB="45725" marR="91450" marL="91450"/>
                </a:tc>
                <a:tc>
                  <a:txBody>
                    <a:bodyPr/>
                    <a:lstStyle/>
                    <a:p>
                      <a:pPr indent="0" lvl="0" marL="0" marR="0" rtl="0" algn="l">
                        <a:spcBef>
                          <a:spcPts val="0"/>
                        </a:spcBef>
                        <a:spcAft>
                          <a:spcPts val="0"/>
                        </a:spcAft>
                        <a:buNone/>
                      </a:pPr>
                      <a:r>
                        <a:rPr lang="en-US" sz="1800"/>
                        <a:t>int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Id blockchain</a:t>
                      </a:r>
                      <a:endParaRPr sz="1800"/>
                    </a:p>
                  </a:txBody>
                  <a:tcPr marT="45725" marB="45725" marR="91450" marL="91450"/>
                </a:tc>
                <a:tc>
                  <a:txBody>
                    <a:bodyPr/>
                    <a:lstStyle/>
                    <a:p>
                      <a:pPr indent="0" lvl="0" marL="0" marR="0" rtl="0" algn="l">
                        <a:spcBef>
                          <a:spcPts val="0"/>
                        </a:spcBef>
                        <a:spcAft>
                          <a:spcPts val="0"/>
                        </a:spcAft>
                        <a:buNone/>
                      </a:pPr>
                      <a:r>
                        <a:rPr lang="en-US" sz="1800"/>
                        <a:t>Optional</a:t>
                      </a:r>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1"/>
          <p:cNvSpPr txBox="1"/>
          <p:nvPr/>
        </p:nvSpPr>
        <p:spPr>
          <a:xfrm>
            <a:off x="1638300" y="503583"/>
            <a:ext cx="8915400" cy="41081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marR="0" rtl="0" algn="l">
              <a:lnSpc>
                <a:spcPct val="120000"/>
              </a:lnSpc>
              <a:spcBef>
                <a:spcPts val="0"/>
              </a:spcBef>
              <a:spcAft>
                <a:spcPts val="0"/>
              </a:spcAft>
              <a:buClr>
                <a:schemeClr val="dk1"/>
              </a:buClr>
              <a:buSzPct val="100000"/>
              <a:buFont typeface="Arial"/>
              <a:buChar char="•"/>
            </a:pPr>
            <a:r>
              <a:rPr b="0" i="0" lang="en-US" sz="2000" u="none" cap="none" strike="noStrike">
                <a:solidFill>
                  <a:schemeClr val="dk1"/>
                </a:solidFill>
                <a:latin typeface="Twentieth Century"/>
                <a:ea typeface="Twentieth Century"/>
                <a:cs typeface="Twentieth Century"/>
                <a:sym typeface="Twentieth Century"/>
              </a:rPr>
              <a:t>ENTITATE: ETF</a:t>
            </a:r>
            <a:endParaRPr/>
          </a:p>
          <a:p>
            <a:pPr indent="-111125" lvl="0" marL="228600" marR="0" rtl="0" algn="l">
              <a:lnSpc>
                <a:spcPct val="120000"/>
              </a:lnSpc>
              <a:spcBef>
                <a:spcPts val="1000"/>
              </a:spcBef>
              <a:spcAft>
                <a:spcPts val="0"/>
              </a:spcAft>
              <a:buClr>
                <a:schemeClr val="dk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graphicFrame>
        <p:nvGraphicFramePr>
          <p:cNvPr id="226" name="Google Shape;226;p11"/>
          <p:cNvGraphicFramePr/>
          <p:nvPr/>
        </p:nvGraphicFramePr>
        <p:xfrm>
          <a:off x="1638300" y="1108007"/>
          <a:ext cx="3000000" cy="3000000"/>
        </p:xfrm>
        <a:graphic>
          <a:graphicData uri="http://schemas.openxmlformats.org/drawingml/2006/table">
            <a:tbl>
              <a:tblPr bandRow="1" firstRow="1">
                <a:noFill/>
                <a:tableStyleId>{85F45468-555B-493A-A039-7BAE7957D928}</a:tableStyleId>
              </a:tblPr>
              <a:tblGrid>
                <a:gridCol w="1625600"/>
                <a:gridCol w="1625600"/>
                <a:gridCol w="1625600"/>
                <a:gridCol w="1625600"/>
                <a:gridCol w="1625600"/>
              </a:tblGrid>
              <a:tr h="370850">
                <a:tc>
                  <a:txBody>
                    <a:bodyPr/>
                    <a:lstStyle/>
                    <a:p>
                      <a:pPr indent="0" lvl="0" marL="0" marR="0" rtl="0" algn="l">
                        <a:spcBef>
                          <a:spcPts val="0"/>
                        </a:spcBef>
                        <a:spcAft>
                          <a:spcPts val="0"/>
                        </a:spcAft>
                        <a:buNone/>
                      </a:pPr>
                      <a:r>
                        <a:rPr lang="en-US" sz="1800"/>
                        <a:t>Atribut</a:t>
                      </a:r>
                      <a:endParaRPr sz="1800"/>
                    </a:p>
                  </a:txBody>
                  <a:tcPr marT="45725" marB="45725" marR="91450" marL="91450"/>
                </a:tc>
                <a:tc>
                  <a:txBody>
                    <a:bodyPr/>
                    <a:lstStyle/>
                    <a:p>
                      <a:pPr indent="0" lvl="0" marL="0" marR="0" rtl="0" algn="l">
                        <a:spcBef>
                          <a:spcPts val="0"/>
                        </a:spcBef>
                        <a:spcAft>
                          <a:spcPts val="0"/>
                        </a:spcAft>
                        <a:buNone/>
                      </a:pPr>
                      <a:r>
                        <a:rPr lang="en-US" sz="1800"/>
                        <a:t>Tip</a:t>
                      </a:r>
                      <a:endParaRPr sz="1800"/>
                    </a:p>
                  </a:txBody>
                  <a:tcPr marT="45725" marB="45725" marR="91450" marL="91450"/>
                </a:tc>
                <a:tc>
                  <a:txBody>
                    <a:bodyPr/>
                    <a:lstStyle/>
                    <a:p>
                      <a:pPr indent="0" lvl="0" marL="0" marR="0" rtl="0" algn="l">
                        <a:spcBef>
                          <a:spcPts val="0"/>
                        </a:spcBef>
                        <a:spcAft>
                          <a:spcPts val="0"/>
                        </a:spcAft>
                        <a:buNone/>
                      </a:pPr>
                      <a:r>
                        <a:rPr lang="en-US" sz="1800"/>
                        <a:t>Dimensiune/ precizie</a:t>
                      </a:r>
                      <a:endParaRPr sz="1800"/>
                    </a:p>
                  </a:txBody>
                  <a:tcPr marT="45725" marB="45725" marR="91450" marL="91450"/>
                </a:tc>
                <a:tc>
                  <a:txBody>
                    <a:bodyPr/>
                    <a:lstStyle/>
                    <a:p>
                      <a:pPr indent="0" lvl="0" marL="0" marR="0" rtl="0" algn="l">
                        <a:spcBef>
                          <a:spcPts val="0"/>
                        </a:spcBef>
                        <a:spcAft>
                          <a:spcPts val="0"/>
                        </a:spcAft>
                        <a:buNone/>
                      </a:pPr>
                      <a:r>
                        <a:rPr lang="en-US" sz="1800"/>
                        <a:t>Valori posibile si valori default</a:t>
                      </a:r>
                      <a:endParaRPr sz="1800"/>
                    </a:p>
                  </a:txBody>
                  <a:tcPr marT="45725" marB="45725" marR="91450" marL="91450"/>
                </a:tc>
                <a:tc>
                  <a:txBody>
                    <a:bodyPr/>
                    <a:lstStyle/>
                    <a:p>
                      <a:pPr indent="0" lvl="0" marL="0" marR="0" rtl="0" algn="l">
                        <a:spcBef>
                          <a:spcPts val="0"/>
                        </a:spcBef>
                        <a:spcAft>
                          <a:spcPts val="0"/>
                        </a:spcAft>
                        <a:buNone/>
                      </a:pPr>
                      <a:r>
                        <a:rPr lang="en-US" sz="1800"/>
                        <a:t>Observatii, obligatoriu/ optional</a:t>
                      </a:r>
                      <a:endParaRPr sz="1800"/>
                    </a:p>
                  </a:txBody>
                  <a:tcPr marT="45725" marB="45725" marR="91450" marL="91450"/>
                </a:tc>
              </a:tr>
              <a:tr h="370850">
                <a:tc>
                  <a:txBody>
                    <a:bodyPr/>
                    <a:lstStyle/>
                    <a:p>
                      <a:pPr indent="0" lvl="0" marL="0" marR="0" rtl="0" algn="l">
                        <a:spcBef>
                          <a:spcPts val="0"/>
                        </a:spcBef>
                        <a:spcAft>
                          <a:spcPts val="0"/>
                        </a:spcAft>
                        <a:buNone/>
                      </a:pPr>
                      <a:r>
                        <a:rPr lang="en-US" sz="1800"/>
                        <a:t>Emitent</a:t>
                      </a:r>
                      <a:endParaRPr sz="1800"/>
                    </a:p>
                  </a:txBody>
                  <a:tcPr marT="45725" marB="45725" marR="91450" marL="91450"/>
                </a:tc>
                <a:tc>
                  <a:txBody>
                    <a:bodyPr/>
                    <a:lstStyle/>
                    <a:p>
                      <a:pPr indent="0" lvl="0" marL="0" marR="0" rtl="0" algn="l">
                        <a:spcBef>
                          <a:spcPts val="0"/>
                        </a:spcBef>
                        <a:spcAft>
                          <a:spcPts val="0"/>
                        </a:spcAft>
                        <a:buNone/>
                      </a:pPr>
                      <a:r>
                        <a:rPr lang="en-US" sz="1800"/>
                        <a:t>String</a:t>
                      </a:r>
                      <a:endParaRPr sz="1800"/>
                    </a:p>
                  </a:txBody>
                  <a:tcPr marT="45725" marB="45725" marR="91450" marL="91450"/>
                </a:tc>
                <a:tc>
                  <a:txBody>
                    <a:bodyPr/>
                    <a:lstStyle/>
                    <a:p>
                      <a:pPr indent="0" lvl="0" marL="0" marR="0" rtl="0" algn="l">
                        <a:spcBef>
                          <a:spcPts val="0"/>
                        </a:spcBef>
                        <a:spcAft>
                          <a:spcPts val="0"/>
                        </a:spcAft>
                        <a:buNone/>
                      </a:pPr>
                      <a:r>
                        <a:rPr lang="en-US" sz="1800"/>
                        <a:t>20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Obligatoriu</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Twentieth Century"/>
                        <a:buNone/>
                      </a:pPr>
                      <a:r>
                        <a:rPr lang="en-US" sz="1800"/>
                        <a:t>Numar active</a:t>
                      </a:r>
                      <a:endParaRPr sz="1800"/>
                    </a:p>
                  </a:txBody>
                  <a:tcPr marT="45725" marB="45725" marR="91450" marL="91450"/>
                </a:tc>
                <a:tc>
                  <a:txBody>
                    <a:bodyPr/>
                    <a:lstStyle/>
                    <a:p>
                      <a:pPr indent="0" lvl="0" marL="0" marR="0" rtl="0" algn="l">
                        <a:spcBef>
                          <a:spcPts val="0"/>
                        </a:spcBef>
                        <a:spcAft>
                          <a:spcPts val="0"/>
                        </a:spcAft>
                        <a:buNone/>
                      </a:pPr>
                      <a:r>
                        <a:rPr lang="en-US" sz="1800"/>
                        <a:t>Int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Optional</a:t>
                      </a:r>
                      <a:endParaRPr sz="1800"/>
                    </a:p>
                  </a:txBody>
                  <a:tcPr marT="45725" marB="45725" marR="91450" marL="91450"/>
                </a:tc>
              </a:tr>
              <a:tr h="370850">
                <a:tc>
                  <a:txBody>
                    <a:bodyPr/>
                    <a:lstStyle/>
                    <a:p>
                      <a:pPr indent="0" lvl="0" marL="0" marR="0" rtl="0" algn="l">
                        <a:spcBef>
                          <a:spcPts val="0"/>
                        </a:spcBef>
                        <a:spcAft>
                          <a:spcPts val="0"/>
                        </a:spcAft>
                        <a:buNone/>
                      </a:pPr>
                      <a:r>
                        <a:rPr lang="en-US" sz="1800"/>
                        <a:t>Piata acoperita</a:t>
                      </a:r>
                      <a:endParaRPr sz="1800"/>
                    </a:p>
                  </a:txBody>
                  <a:tcPr marT="45725" marB="45725" marR="91450" marL="91450"/>
                </a:tc>
                <a:tc>
                  <a:txBody>
                    <a:bodyPr/>
                    <a:lstStyle/>
                    <a:p>
                      <a:pPr indent="0" lvl="0" marL="0" marR="0" rtl="0" algn="l">
                        <a:spcBef>
                          <a:spcPts val="0"/>
                        </a:spcBef>
                        <a:spcAft>
                          <a:spcPts val="0"/>
                        </a:spcAft>
                        <a:buNone/>
                      </a:pPr>
                      <a:r>
                        <a:rPr lang="en-US" sz="1800"/>
                        <a:t>String</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Optional</a:t>
                      </a:r>
                      <a:endParaRPr/>
                    </a:p>
                  </a:txBody>
                  <a:tcPr marT="45725" marB="45725" marR="91450" marL="91450"/>
                </a:tc>
              </a:tr>
            </a:tbl>
          </a:graphicData>
        </a:graphic>
      </p:graphicFrame>
      <p:sp>
        <p:nvSpPr>
          <p:cNvPr id="227" name="Google Shape;227;p11"/>
          <p:cNvSpPr txBox="1"/>
          <p:nvPr/>
        </p:nvSpPr>
        <p:spPr>
          <a:xfrm>
            <a:off x="1638300" y="3328533"/>
            <a:ext cx="8915400" cy="41081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marR="0" rtl="0" algn="l">
              <a:lnSpc>
                <a:spcPct val="120000"/>
              </a:lnSpc>
              <a:spcBef>
                <a:spcPts val="0"/>
              </a:spcBef>
              <a:spcAft>
                <a:spcPts val="0"/>
              </a:spcAft>
              <a:buClr>
                <a:schemeClr val="dk1"/>
              </a:buClr>
              <a:buSzPct val="100000"/>
              <a:buFont typeface="Arial"/>
              <a:buChar char="•"/>
            </a:pPr>
            <a:r>
              <a:rPr b="0" i="0" lang="en-US" sz="2000" u="none" cap="none" strike="noStrike">
                <a:solidFill>
                  <a:schemeClr val="dk1"/>
                </a:solidFill>
                <a:latin typeface="Twentieth Century"/>
                <a:ea typeface="Twentieth Century"/>
                <a:cs typeface="Twentieth Century"/>
                <a:sym typeface="Twentieth Century"/>
              </a:rPr>
              <a:t>ENTITATE: ACTIV PROPRIU</a:t>
            </a:r>
            <a:endParaRPr b="0" i="0" sz="2000" u="none" cap="none" strike="noStrike">
              <a:solidFill>
                <a:schemeClr val="dk1"/>
              </a:solidFill>
              <a:latin typeface="Twentieth Century"/>
              <a:ea typeface="Twentieth Century"/>
              <a:cs typeface="Twentieth Century"/>
              <a:sym typeface="Twentieth Century"/>
            </a:endParaRPr>
          </a:p>
          <a:p>
            <a:pPr indent="-111125" lvl="0" marL="228600" marR="0" rtl="0" algn="l">
              <a:lnSpc>
                <a:spcPct val="120000"/>
              </a:lnSpc>
              <a:spcBef>
                <a:spcPts val="1000"/>
              </a:spcBef>
              <a:spcAft>
                <a:spcPts val="0"/>
              </a:spcAft>
              <a:buClr>
                <a:schemeClr val="dk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graphicFrame>
        <p:nvGraphicFramePr>
          <p:cNvPr id="228" name="Google Shape;228;p11"/>
          <p:cNvGraphicFramePr/>
          <p:nvPr/>
        </p:nvGraphicFramePr>
        <p:xfrm>
          <a:off x="1638300" y="3932957"/>
          <a:ext cx="3000000" cy="3000000"/>
        </p:xfrm>
        <a:graphic>
          <a:graphicData uri="http://schemas.openxmlformats.org/drawingml/2006/table">
            <a:tbl>
              <a:tblPr bandRow="1" firstRow="1">
                <a:noFill/>
                <a:tableStyleId>{85F45468-555B-493A-A039-7BAE7957D928}</a:tableStyleId>
              </a:tblPr>
              <a:tblGrid>
                <a:gridCol w="1625600"/>
                <a:gridCol w="1625600"/>
                <a:gridCol w="1625600"/>
                <a:gridCol w="1625600"/>
                <a:gridCol w="1625600"/>
              </a:tblGrid>
              <a:tr h="370850">
                <a:tc>
                  <a:txBody>
                    <a:bodyPr/>
                    <a:lstStyle/>
                    <a:p>
                      <a:pPr indent="0" lvl="0" marL="0" marR="0" rtl="0" algn="l">
                        <a:spcBef>
                          <a:spcPts val="0"/>
                        </a:spcBef>
                        <a:spcAft>
                          <a:spcPts val="0"/>
                        </a:spcAft>
                        <a:buNone/>
                      </a:pPr>
                      <a:r>
                        <a:rPr lang="en-US" sz="1800"/>
                        <a:t>Atribut</a:t>
                      </a:r>
                      <a:endParaRPr sz="1800"/>
                    </a:p>
                  </a:txBody>
                  <a:tcPr marT="45725" marB="45725" marR="91450" marL="91450"/>
                </a:tc>
                <a:tc>
                  <a:txBody>
                    <a:bodyPr/>
                    <a:lstStyle/>
                    <a:p>
                      <a:pPr indent="0" lvl="0" marL="0" marR="0" rtl="0" algn="l">
                        <a:spcBef>
                          <a:spcPts val="0"/>
                        </a:spcBef>
                        <a:spcAft>
                          <a:spcPts val="0"/>
                        </a:spcAft>
                        <a:buNone/>
                      </a:pPr>
                      <a:r>
                        <a:rPr lang="en-US" sz="1800"/>
                        <a:t>Tip</a:t>
                      </a:r>
                      <a:endParaRPr sz="1800"/>
                    </a:p>
                  </a:txBody>
                  <a:tcPr marT="45725" marB="45725" marR="91450" marL="91450"/>
                </a:tc>
                <a:tc>
                  <a:txBody>
                    <a:bodyPr/>
                    <a:lstStyle/>
                    <a:p>
                      <a:pPr indent="0" lvl="0" marL="0" marR="0" rtl="0" algn="l">
                        <a:spcBef>
                          <a:spcPts val="0"/>
                        </a:spcBef>
                        <a:spcAft>
                          <a:spcPts val="0"/>
                        </a:spcAft>
                        <a:buNone/>
                      </a:pPr>
                      <a:r>
                        <a:rPr lang="en-US" sz="1800"/>
                        <a:t>Dimensiune/ precizie</a:t>
                      </a:r>
                      <a:endParaRPr sz="1800"/>
                    </a:p>
                  </a:txBody>
                  <a:tcPr marT="45725" marB="45725" marR="91450" marL="91450"/>
                </a:tc>
                <a:tc>
                  <a:txBody>
                    <a:bodyPr/>
                    <a:lstStyle/>
                    <a:p>
                      <a:pPr indent="0" lvl="0" marL="0" marR="0" rtl="0" algn="l">
                        <a:spcBef>
                          <a:spcPts val="0"/>
                        </a:spcBef>
                        <a:spcAft>
                          <a:spcPts val="0"/>
                        </a:spcAft>
                        <a:buNone/>
                      </a:pPr>
                      <a:r>
                        <a:rPr lang="en-US" sz="1800"/>
                        <a:t>Valori posibile si valori default</a:t>
                      </a:r>
                      <a:endParaRPr sz="1800"/>
                    </a:p>
                  </a:txBody>
                  <a:tcPr marT="45725" marB="45725" marR="91450" marL="91450"/>
                </a:tc>
                <a:tc>
                  <a:txBody>
                    <a:bodyPr/>
                    <a:lstStyle/>
                    <a:p>
                      <a:pPr indent="0" lvl="0" marL="0" marR="0" rtl="0" algn="l">
                        <a:spcBef>
                          <a:spcPts val="0"/>
                        </a:spcBef>
                        <a:spcAft>
                          <a:spcPts val="0"/>
                        </a:spcAft>
                        <a:buNone/>
                      </a:pPr>
                      <a:r>
                        <a:rPr lang="en-US" sz="1800"/>
                        <a:t>Observatii, obligatoriu/ optional</a:t>
                      </a:r>
                      <a:endParaRPr sz="1800"/>
                    </a:p>
                  </a:txBody>
                  <a:tcPr marT="45725" marB="45725" marR="91450" marL="91450"/>
                </a:tc>
              </a:tr>
              <a:tr h="370850">
                <a:tc>
                  <a:txBody>
                    <a:bodyPr/>
                    <a:lstStyle/>
                    <a:p>
                      <a:pPr indent="0" lvl="0" marL="0" marR="0" rtl="0" algn="l">
                        <a:spcBef>
                          <a:spcPts val="0"/>
                        </a:spcBef>
                        <a:spcAft>
                          <a:spcPts val="0"/>
                        </a:spcAft>
                        <a:buNone/>
                      </a:pPr>
                      <a:r>
                        <a:rPr lang="en-US" sz="1800"/>
                        <a:t>Cantitate</a:t>
                      </a:r>
                      <a:endParaRPr sz="1800"/>
                    </a:p>
                  </a:txBody>
                  <a:tcPr marT="45725" marB="45725" marR="91450" marL="91450"/>
                </a:tc>
                <a:tc>
                  <a:txBody>
                    <a:bodyPr/>
                    <a:lstStyle/>
                    <a:p>
                      <a:pPr indent="0" lvl="0" marL="0" marR="0" rtl="0" algn="l">
                        <a:spcBef>
                          <a:spcPts val="0"/>
                        </a:spcBef>
                        <a:spcAft>
                          <a:spcPts val="0"/>
                        </a:spcAft>
                        <a:buNone/>
                      </a:pPr>
                      <a:r>
                        <a:rPr lang="en-US" sz="1800"/>
                        <a:t>Int</a:t>
                      </a:r>
                      <a:endParaRPr sz="1800"/>
                    </a:p>
                  </a:txBody>
                  <a:tcPr marT="45725" marB="45725" marR="91450" marL="91450"/>
                </a:tc>
                <a:tc>
                  <a:txBody>
                    <a:bodyPr/>
                    <a:lstStyle/>
                    <a:p>
                      <a:pPr indent="0" lvl="0" marL="0" marR="0" rtl="0" algn="l">
                        <a:spcBef>
                          <a:spcPts val="0"/>
                        </a:spcBef>
                        <a:spcAft>
                          <a:spcPts val="0"/>
                        </a:spcAft>
                        <a:buNone/>
                      </a:pPr>
                      <a:r>
                        <a:rPr lang="en-US" sz="1800"/>
                        <a:t>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Obligatoriu</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Twentieth Century"/>
                        <a:buNone/>
                      </a:pPr>
                      <a:r>
                        <a:rPr lang="en-US" sz="1800"/>
                        <a:t>Ultima actualizare</a:t>
                      </a:r>
                      <a:endParaRPr sz="1800"/>
                    </a:p>
                  </a:txBody>
                  <a:tcPr marT="45725" marB="45725" marR="91450" marL="91450"/>
                </a:tc>
                <a:tc>
                  <a:txBody>
                    <a:bodyPr/>
                    <a:lstStyle/>
                    <a:p>
                      <a:pPr indent="0" lvl="0" marL="0" marR="0" rtl="0" algn="l">
                        <a:spcBef>
                          <a:spcPts val="0"/>
                        </a:spcBef>
                        <a:spcAft>
                          <a:spcPts val="0"/>
                        </a:spcAft>
                        <a:buNone/>
                      </a:pPr>
                      <a:r>
                        <a:rPr lang="en-US" sz="1800"/>
                        <a:t>Data calendaristica</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Optional</a:t>
                      </a:r>
                      <a:endParaRPr sz="1800"/>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txBox="1"/>
          <p:nvPr/>
        </p:nvSpPr>
        <p:spPr>
          <a:xfrm>
            <a:off x="1638300" y="425519"/>
            <a:ext cx="8915400" cy="41081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marR="0" rtl="0" algn="l">
              <a:lnSpc>
                <a:spcPct val="120000"/>
              </a:lnSpc>
              <a:spcBef>
                <a:spcPts val="0"/>
              </a:spcBef>
              <a:spcAft>
                <a:spcPts val="0"/>
              </a:spcAft>
              <a:buClr>
                <a:schemeClr val="dk1"/>
              </a:buClr>
              <a:buSzPct val="100000"/>
              <a:buFont typeface="Arial"/>
              <a:buChar char="•"/>
            </a:pPr>
            <a:r>
              <a:rPr b="0" i="0" lang="en-US" sz="2000" u="none" cap="none" strike="noStrike">
                <a:solidFill>
                  <a:schemeClr val="dk1"/>
                </a:solidFill>
                <a:latin typeface="Twentieth Century"/>
                <a:ea typeface="Twentieth Century"/>
                <a:cs typeface="Twentieth Century"/>
                <a:sym typeface="Twentieth Century"/>
              </a:rPr>
              <a:t>ENTITATE: BROKER</a:t>
            </a:r>
            <a:endParaRPr/>
          </a:p>
          <a:p>
            <a:pPr indent="-111125" lvl="0" marL="228600" marR="0" rtl="0" algn="l">
              <a:lnSpc>
                <a:spcPct val="120000"/>
              </a:lnSpc>
              <a:spcBef>
                <a:spcPts val="1000"/>
              </a:spcBef>
              <a:spcAft>
                <a:spcPts val="0"/>
              </a:spcAft>
              <a:buClr>
                <a:schemeClr val="dk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graphicFrame>
        <p:nvGraphicFramePr>
          <p:cNvPr id="234" name="Google Shape;234;p12"/>
          <p:cNvGraphicFramePr/>
          <p:nvPr/>
        </p:nvGraphicFramePr>
        <p:xfrm>
          <a:off x="1638300" y="843246"/>
          <a:ext cx="3000000" cy="3000000"/>
        </p:xfrm>
        <a:graphic>
          <a:graphicData uri="http://schemas.openxmlformats.org/drawingml/2006/table">
            <a:tbl>
              <a:tblPr bandRow="1" firstRow="1">
                <a:noFill/>
                <a:tableStyleId>{85F45468-555B-493A-A039-7BAE7957D928}</a:tableStyleId>
              </a:tblPr>
              <a:tblGrid>
                <a:gridCol w="1625600"/>
                <a:gridCol w="1625600"/>
                <a:gridCol w="1625600"/>
                <a:gridCol w="1625600"/>
                <a:gridCol w="1625600"/>
              </a:tblGrid>
              <a:tr h="940875">
                <a:tc>
                  <a:txBody>
                    <a:bodyPr/>
                    <a:lstStyle/>
                    <a:p>
                      <a:pPr indent="0" lvl="0" marL="0" marR="0" rtl="0" algn="l">
                        <a:spcBef>
                          <a:spcPts val="0"/>
                        </a:spcBef>
                        <a:spcAft>
                          <a:spcPts val="0"/>
                        </a:spcAft>
                        <a:buNone/>
                      </a:pPr>
                      <a:r>
                        <a:rPr lang="en-US" sz="1800"/>
                        <a:t>Atribut</a:t>
                      </a:r>
                      <a:endParaRPr sz="1800"/>
                    </a:p>
                  </a:txBody>
                  <a:tcPr marT="45725" marB="45725" marR="91450" marL="91450"/>
                </a:tc>
                <a:tc>
                  <a:txBody>
                    <a:bodyPr/>
                    <a:lstStyle/>
                    <a:p>
                      <a:pPr indent="0" lvl="0" marL="0" marR="0" rtl="0" algn="l">
                        <a:spcBef>
                          <a:spcPts val="0"/>
                        </a:spcBef>
                        <a:spcAft>
                          <a:spcPts val="0"/>
                        </a:spcAft>
                        <a:buNone/>
                      </a:pPr>
                      <a:r>
                        <a:rPr lang="en-US" sz="1800"/>
                        <a:t>Tip</a:t>
                      </a:r>
                      <a:endParaRPr sz="1800"/>
                    </a:p>
                  </a:txBody>
                  <a:tcPr marT="45725" marB="45725" marR="91450" marL="91450"/>
                </a:tc>
                <a:tc>
                  <a:txBody>
                    <a:bodyPr/>
                    <a:lstStyle/>
                    <a:p>
                      <a:pPr indent="0" lvl="0" marL="0" marR="0" rtl="0" algn="l">
                        <a:spcBef>
                          <a:spcPts val="0"/>
                        </a:spcBef>
                        <a:spcAft>
                          <a:spcPts val="0"/>
                        </a:spcAft>
                        <a:buNone/>
                      </a:pPr>
                      <a:r>
                        <a:rPr lang="en-US" sz="1800"/>
                        <a:t>Dimensiune/ precizie</a:t>
                      </a:r>
                      <a:endParaRPr sz="1800"/>
                    </a:p>
                  </a:txBody>
                  <a:tcPr marT="45725" marB="45725" marR="91450" marL="91450"/>
                </a:tc>
                <a:tc>
                  <a:txBody>
                    <a:bodyPr/>
                    <a:lstStyle/>
                    <a:p>
                      <a:pPr indent="0" lvl="0" marL="0" marR="0" rtl="0" algn="l">
                        <a:spcBef>
                          <a:spcPts val="0"/>
                        </a:spcBef>
                        <a:spcAft>
                          <a:spcPts val="0"/>
                        </a:spcAft>
                        <a:buNone/>
                      </a:pPr>
                      <a:r>
                        <a:rPr lang="en-US" sz="1800"/>
                        <a:t>Valori posibile si valori default</a:t>
                      </a:r>
                      <a:endParaRPr sz="1800"/>
                    </a:p>
                  </a:txBody>
                  <a:tcPr marT="45725" marB="45725" marR="91450" marL="91450"/>
                </a:tc>
                <a:tc>
                  <a:txBody>
                    <a:bodyPr/>
                    <a:lstStyle/>
                    <a:p>
                      <a:pPr indent="0" lvl="0" marL="0" marR="0" rtl="0" algn="l">
                        <a:spcBef>
                          <a:spcPts val="0"/>
                        </a:spcBef>
                        <a:spcAft>
                          <a:spcPts val="0"/>
                        </a:spcAft>
                        <a:buNone/>
                      </a:pPr>
                      <a:r>
                        <a:rPr lang="en-US" sz="1800"/>
                        <a:t>Observatii, obligatoriu/ optional</a:t>
                      </a:r>
                      <a:endParaRPr sz="1800"/>
                    </a:p>
                  </a:txBody>
                  <a:tcPr marT="45725" marB="45725" marR="91450" marL="91450"/>
                </a:tc>
              </a:tr>
              <a:tr h="376350">
                <a:tc>
                  <a:txBody>
                    <a:bodyPr/>
                    <a:lstStyle/>
                    <a:p>
                      <a:pPr indent="0" lvl="0" marL="0" marR="0" rtl="0" algn="l">
                        <a:spcBef>
                          <a:spcPts val="0"/>
                        </a:spcBef>
                        <a:spcAft>
                          <a:spcPts val="0"/>
                        </a:spcAft>
                        <a:buNone/>
                      </a:pPr>
                      <a:r>
                        <a:rPr lang="en-US" sz="1800"/>
                        <a:t>Nume</a:t>
                      </a:r>
                      <a:endParaRPr sz="1800"/>
                    </a:p>
                  </a:txBody>
                  <a:tcPr marT="45725" marB="45725" marR="91450" marL="91450"/>
                </a:tc>
                <a:tc>
                  <a:txBody>
                    <a:bodyPr/>
                    <a:lstStyle/>
                    <a:p>
                      <a:pPr indent="0" lvl="0" marL="0" marR="0" rtl="0" algn="l">
                        <a:spcBef>
                          <a:spcPts val="0"/>
                        </a:spcBef>
                        <a:spcAft>
                          <a:spcPts val="0"/>
                        </a:spcAft>
                        <a:buNone/>
                      </a:pPr>
                      <a:r>
                        <a:rPr lang="en-US" sz="1800"/>
                        <a:t>String</a:t>
                      </a:r>
                      <a:endParaRPr sz="1800"/>
                    </a:p>
                  </a:txBody>
                  <a:tcPr marT="45725" marB="45725" marR="91450" marL="91450"/>
                </a:tc>
                <a:tc>
                  <a:txBody>
                    <a:bodyPr/>
                    <a:lstStyle/>
                    <a:p>
                      <a:pPr indent="0" lvl="0" marL="0" marR="0" rtl="0" algn="l">
                        <a:spcBef>
                          <a:spcPts val="0"/>
                        </a:spcBef>
                        <a:spcAft>
                          <a:spcPts val="0"/>
                        </a:spcAft>
                        <a:buNone/>
                      </a:pPr>
                      <a:r>
                        <a:rPr lang="en-US" sz="1800"/>
                        <a:t>20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Obligatoriu</a:t>
                      </a:r>
                      <a:endParaRPr sz="1800"/>
                    </a:p>
                  </a:txBody>
                  <a:tcPr marT="45725" marB="45725" marR="91450" marL="91450"/>
                </a:tc>
              </a:tr>
              <a:tr h="376350">
                <a:tc>
                  <a:txBody>
                    <a:bodyPr/>
                    <a:lstStyle/>
                    <a:p>
                      <a:pPr indent="0" lvl="0" marL="0" marR="0" rtl="0" algn="l">
                        <a:lnSpc>
                          <a:spcPct val="100000"/>
                        </a:lnSpc>
                        <a:spcBef>
                          <a:spcPts val="0"/>
                        </a:spcBef>
                        <a:spcAft>
                          <a:spcPts val="0"/>
                        </a:spcAft>
                        <a:buClr>
                          <a:schemeClr val="dk1"/>
                        </a:buClr>
                        <a:buSzPts val="1800"/>
                        <a:buFont typeface="Twentieth Century"/>
                        <a:buNone/>
                      </a:pPr>
                      <a:r>
                        <a:rPr lang="en-US" sz="1800"/>
                        <a:t>Sediu</a:t>
                      </a:r>
                      <a:endParaRPr sz="1800"/>
                    </a:p>
                  </a:txBody>
                  <a:tcPr marT="45725" marB="45725" marR="91450" marL="91450"/>
                </a:tc>
                <a:tc>
                  <a:txBody>
                    <a:bodyPr/>
                    <a:lstStyle/>
                    <a:p>
                      <a:pPr indent="0" lvl="0" marL="0" marR="0" rtl="0" algn="l">
                        <a:spcBef>
                          <a:spcPts val="0"/>
                        </a:spcBef>
                        <a:spcAft>
                          <a:spcPts val="0"/>
                        </a:spcAft>
                        <a:buNone/>
                      </a:pPr>
                      <a:r>
                        <a:rPr lang="en-US" sz="1800"/>
                        <a:t>String</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Optional</a:t>
                      </a:r>
                      <a:endParaRPr sz="1800"/>
                    </a:p>
                  </a:txBody>
                  <a:tcPr marT="45725" marB="45725" marR="91450" marL="91450"/>
                </a:tc>
              </a:tr>
              <a:tr h="376350">
                <a:tc>
                  <a:txBody>
                    <a:bodyPr/>
                    <a:lstStyle/>
                    <a:p>
                      <a:pPr indent="0" lvl="0" marL="0" marR="0" rtl="0" algn="l">
                        <a:spcBef>
                          <a:spcPts val="0"/>
                        </a:spcBef>
                        <a:spcAft>
                          <a:spcPts val="0"/>
                        </a:spcAft>
                        <a:buNone/>
                      </a:pPr>
                      <a:r>
                        <a:rPr lang="en-US" sz="1800"/>
                        <a:t>Autorizat</a:t>
                      </a:r>
                      <a:endParaRPr sz="1800"/>
                    </a:p>
                  </a:txBody>
                  <a:tcPr marT="45725" marB="45725" marR="91450" marL="91450"/>
                </a:tc>
                <a:tc>
                  <a:txBody>
                    <a:bodyPr/>
                    <a:lstStyle/>
                    <a:p>
                      <a:pPr indent="0" lvl="0" marL="0" marR="0" rtl="0" algn="l">
                        <a:spcBef>
                          <a:spcPts val="0"/>
                        </a:spcBef>
                        <a:spcAft>
                          <a:spcPts val="0"/>
                        </a:spcAft>
                        <a:buNone/>
                      </a:pPr>
                      <a:r>
                        <a:rPr lang="en-US" sz="1800"/>
                        <a:t>Bool</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Optional</a:t>
                      </a:r>
                      <a:endParaRPr/>
                    </a:p>
                  </a:txBody>
                  <a:tcPr marT="45725" marB="45725" marR="91450" marL="91450"/>
                </a:tc>
              </a:tr>
              <a:tr h="376350">
                <a:tc>
                  <a:txBody>
                    <a:bodyPr/>
                    <a:lstStyle/>
                    <a:p>
                      <a:pPr indent="0" lvl="0" marL="0" marR="0" rtl="0" algn="l">
                        <a:spcBef>
                          <a:spcPts val="0"/>
                        </a:spcBef>
                        <a:spcAft>
                          <a:spcPts val="0"/>
                        </a:spcAft>
                        <a:buNone/>
                      </a:pPr>
                      <a:r>
                        <a:rPr lang="en-US" sz="1800"/>
                        <a:t>Nr. active</a:t>
                      </a:r>
                      <a:endParaRPr sz="1800"/>
                    </a:p>
                  </a:txBody>
                  <a:tcPr marT="45725" marB="45725" marR="91450" marL="91450"/>
                </a:tc>
                <a:tc>
                  <a:txBody>
                    <a:bodyPr/>
                    <a:lstStyle/>
                    <a:p>
                      <a:pPr indent="0" lvl="0" marL="0" marR="0" rtl="0" algn="l">
                        <a:spcBef>
                          <a:spcPts val="0"/>
                        </a:spcBef>
                        <a:spcAft>
                          <a:spcPts val="0"/>
                        </a:spcAft>
                        <a:buNone/>
                      </a:pPr>
                      <a:r>
                        <a:rPr lang="en-US" sz="1800"/>
                        <a:t>Int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&gt;=100</a:t>
                      </a:r>
                      <a:endParaRPr sz="1800"/>
                    </a:p>
                  </a:txBody>
                  <a:tcPr marT="45725" marB="45725" marR="91450" marL="91450"/>
                </a:tc>
                <a:tc>
                  <a:txBody>
                    <a:bodyPr/>
                    <a:lstStyle/>
                    <a:p>
                      <a:pPr indent="0" lvl="0" marL="0" marR="0" rtl="0" algn="l">
                        <a:spcBef>
                          <a:spcPts val="0"/>
                        </a:spcBef>
                        <a:spcAft>
                          <a:spcPts val="0"/>
                        </a:spcAft>
                        <a:buNone/>
                      </a:pPr>
                      <a:r>
                        <a:rPr lang="en-US" sz="1800"/>
                        <a:t>Optional</a:t>
                      </a:r>
                      <a:endParaRPr/>
                    </a:p>
                  </a:txBody>
                  <a:tcPr marT="45725" marB="45725" marR="91450" marL="91450"/>
                </a:tc>
              </a:tr>
              <a:tr h="376350">
                <a:tc>
                  <a:txBody>
                    <a:bodyPr/>
                    <a:lstStyle/>
                    <a:p>
                      <a:pPr indent="0" lvl="0" marL="0" marR="0" rtl="0" algn="l">
                        <a:spcBef>
                          <a:spcPts val="0"/>
                        </a:spcBef>
                        <a:spcAft>
                          <a:spcPts val="0"/>
                        </a:spcAft>
                        <a:buNone/>
                      </a:pPr>
                      <a:r>
                        <a:rPr lang="en-US" sz="1800"/>
                        <a:t>Taxa retragere</a:t>
                      </a:r>
                      <a:endParaRPr sz="1800"/>
                    </a:p>
                  </a:txBody>
                  <a:tcPr marT="45725" marB="45725" marR="91450" marL="91450"/>
                </a:tc>
                <a:tc>
                  <a:txBody>
                    <a:bodyPr/>
                    <a:lstStyle/>
                    <a:p>
                      <a:pPr indent="0" lvl="0" marL="0" marR="0" rtl="0" algn="l">
                        <a:spcBef>
                          <a:spcPts val="0"/>
                        </a:spcBef>
                        <a:spcAft>
                          <a:spcPts val="0"/>
                        </a:spcAft>
                        <a:buNone/>
                      </a:pPr>
                      <a:r>
                        <a:rPr lang="en-US" sz="1800"/>
                        <a:t>Float</a:t>
                      </a:r>
                      <a:endParaRPr sz="1800"/>
                    </a:p>
                  </a:txBody>
                  <a:tcPr marT="45725" marB="45725" marR="91450" marL="91450"/>
                </a:tc>
                <a:tc>
                  <a:txBody>
                    <a:bodyPr/>
                    <a:lstStyle/>
                    <a:p>
                      <a:pPr indent="0" lvl="0" marL="0" marR="0" rtl="0" algn="l">
                        <a:spcBef>
                          <a:spcPts val="0"/>
                        </a:spcBef>
                        <a:spcAft>
                          <a:spcPts val="0"/>
                        </a:spcAft>
                        <a:buNone/>
                      </a:pPr>
                      <a:r>
                        <a:rPr lang="en-US" sz="1800"/>
                        <a:t>2 zecimale</a:t>
                      </a:r>
                      <a:endParaRPr sz="1800"/>
                    </a:p>
                  </a:txBody>
                  <a:tcPr marT="45725" marB="45725" marR="91450" marL="91450"/>
                </a:tc>
                <a:tc>
                  <a:txBody>
                    <a:bodyPr/>
                    <a:lstStyle/>
                    <a:p>
                      <a:pPr indent="0" lvl="0" marL="0" marR="0" rtl="0" algn="l">
                        <a:spcBef>
                          <a:spcPts val="0"/>
                        </a:spcBef>
                        <a:spcAft>
                          <a:spcPts val="0"/>
                        </a:spcAft>
                        <a:buNone/>
                      </a:pPr>
                      <a:r>
                        <a:rPr lang="en-US" sz="1800"/>
                        <a:t>&lt;=0.02</a:t>
                      </a:r>
                      <a:endParaRPr sz="1800"/>
                    </a:p>
                  </a:txBody>
                  <a:tcPr marT="45725" marB="45725" marR="91450" marL="91450"/>
                </a:tc>
                <a:tc>
                  <a:txBody>
                    <a:bodyPr/>
                    <a:lstStyle/>
                    <a:p>
                      <a:pPr indent="0" lvl="0" marL="0" marR="0" rtl="0" algn="l">
                        <a:spcBef>
                          <a:spcPts val="0"/>
                        </a:spcBef>
                        <a:spcAft>
                          <a:spcPts val="0"/>
                        </a:spcAft>
                        <a:buNone/>
                      </a:pPr>
                      <a:r>
                        <a:rPr lang="en-US" sz="1800"/>
                        <a:t>Optional</a:t>
                      </a:r>
                      <a:endParaRPr/>
                    </a:p>
                  </a:txBody>
                  <a:tcPr marT="45725" marB="45725" marR="91450" marL="91450"/>
                </a:tc>
              </a:tr>
              <a:tr h="376350">
                <a:tc>
                  <a:txBody>
                    <a:bodyPr/>
                    <a:lstStyle/>
                    <a:p>
                      <a:pPr indent="0" lvl="0" marL="0" marR="0" rtl="0" algn="l">
                        <a:spcBef>
                          <a:spcPts val="0"/>
                        </a:spcBef>
                        <a:spcAft>
                          <a:spcPts val="0"/>
                        </a:spcAft>
                        <a:buNone/>
                      </a:pPr>
                      <a:r>
                        <a:rPr lang="en-US" sz="1800"/>
                        <a:t>Taxa tranzactie</a:t>
                      </a:r>
                      <a:endParaRPr sz="1800"/>
                    </a:p>
                  </a:txBody>
                  <a:tcPr marT="45725" marB="45725" marR="91450" marL="91450"/>
                </a:tc>
                <a:tc>
                  <a:txBody>
                    <a:bodyPr/>
                    <a:lstStyle/>
                    <a:p>
                      <a:pPr indent="0" lvl="0" marL="0" marR="0" rtl="0" algn="l">
                        <a:spcBef>
                          <a:spcPts val="0"/>
                        </a:spcBef>
                        <a:spcAft>
                          <a:spcPts val="0"/>
                        </a:spcAft>
                        <a:buNone/>
                      </a:pPr>
                      <a:r>
                        <a:rPr lang="en-US" sz="1800"/>
                        <a:t>Float</a:t>
                      </a:r>
                      <a:endParaRPr sz="1800"/>
                    </a:p>
                  </a:txBody>
                  <a:tcPr marT="45725" marB="45725" marR="91450" marL="91450"/>
                </a:tc>
                <a:tc>
                  <a:txBody>
                    <a:bodyPr/>
                    <a:lstStyle/>
                    <a:p>
                      <a:pPr indent="0" lvl="0" marL="0" marR="0" rtl="0" algn="l">
                        <a:spcBef>
                          <a:spcPts val="0"/>
                        </a:spcBef>
                        <a:spcAft>
                          <a:spcPts val="0"/>
                        </a:spcAft>
                        <a:buNone/>
                      </a:pPr>
                      <a:r>
                        <a:rPr lang="en-US" sz="1800"/>
                        <a:t>2 zecimale</a:t>
                      </a:r>
                      <a:endParaRPr sz="1800"/>
                    </a:p>
                  </a:txBody>
                  <a:tcPr marT="45725" marB="45725" marR="91450" marL="91450"/>
                </a:tc>
                <a:tc>
                  <a:txBody>
                    <a:bodyPr/>
                    <a:lstStyle/>
                    <a:p>
                      <a:pPr indent="0" lvl="0" marL="0" marR="0" rtl="0" algn="l">
                        <a:spcBef>
                          <a:spcPts val="0"/>
                        </a:spcBef>
                        <a:spcAft>
                          <a:spcPts val="0"/>
                        </a:spcAft>
                        <a:buNone/>
                      </a:pPr>
                      <a:r>
                        <a:rPr lang="en-US" sz="1800"/>
                        <a:t>&lt;=0.05</a:t>
                      </a:r>
                      <a:endParaRPr sz="1800"/>
                    </a:p>
                  </a:txBody>
                  <a:tcPr marT="45725" marB="45725" marR="91450" marL="91450"/>
                </a:tc>
                <a:tc>
                  <a:txBody>
                    <a:bodyPr/>
                    <a:lstStyle/>
                    <a:p>
                      <a:pPr indent="0" lvl="0" marL="0" marR="0" rtl="0" algn="l">
                        <a:spcBef>
                          <a:spcPts val="0"/>
                        </a:spcBef>
                        <a:spcAft>
                          <a:spcPts val="0"/>
                        </a:spcAft>
                        <a:buNone/>
                      </a:pPr>
                      <a:r>
                        <a:rPr lang="en-US" sz="1800"/>
                        <a:t>Optional</a:t>
                      </a:r>
                      <a:endParaRPr/>
                    </a:p>
                  </a:txBody>
                  <a:tcPr marT="45725" marB="45725" marR="91450" marL="91450"/>
                </a:tc>
              </a:tr>
            </a:tbl>
          </a:graphicData>
        </a:graphic>
      </p:graphicFrame>
      <p:sp>
        <p:nvSpPr>
          <p:cNvPr id="235" name="Google Shape;235;p12"/>
          <p:cNvSpPr txBox="1"/>
          <p:nvPr/>
        </p:nvSpPr>
        <p:spPr>
          <a:xfrm>
            <a:off x="1538909" y="4049105"/>
            <a:ext cx="8915400" cy="41081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marR="0" rtl="0" algn="l">
              <a:lnSpc>
                <a:spcPct val="120000"/>
              </a:lnSpc>
              <a:spcBef>
                <a:spcPts val="0"/>
              </a:spcBef>
              <a:spcAft>
                <a:spcPts val="0"/>
              </a:spcAft>
              <a:buClr>
                <a:schemeClr val="dk1"/>
              </a:buClr>
              <a:buSzPct val="100000"/>
              <a:buFont typeface="Arial"/>
              <a:buChar char="•"/>
            </a:pPr>
            <a:r>
              <a:rPr b="0" i="0" lang="en-US" sz="2000" u="none" cap="none" strike="noStrike">
                <a:solidFill>
                  <a:schemeClr val="dk1"/>
                </a:solidFill>
                <a:latin typeface="Twentieth Century"/>
                <a:ea typeface="Twentieth Century"/>
                <a:cs typeface="Twentieth Century"/>
                <a:sym typeface="Twentieth Century"/>
              </a:rPr>
              <a:t>ENTITATE: BLOCKCHAIN</a:t>
            </a:r>
            <a:endParaRPr/>
          </a:p>
          <a:p>
            <a:pPr indent="-111125" lvl="0" marL="228600" marR="0" rtl="0" algn="l">
              <a:lnSpc>
                <a:spcPct val="120000"/>
              </a:lnSpc>
              <a:spcBef>
                <a:spcPts val="1000"/>
              </a:spcBef>
              <a:spcAft>
                <a:spcPts val="0"/>
              </a:spcAft>
              <a:buClr>
                <a:schemeClr val="dk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graphicFrame>
        <p:nvGraphicFramePr>
          <p:cNvPr id="236" name="Google Shape;236;p12"/>
          <p:cNvGraphicFramePr/>
          <p:nvPr/>
        </p:nvGraphicFramePr>
        <p:xfrm>
          <a:off x="1638300" y="4459923"/>
          <a:ext cx="3000000" cy="3000000"/>
        </p:xfrm>
        <a:graphic>
          <a:graphicData uri="http://schemas.openxmlformats.org/drawingml/2006/table">
            <a:tbl>
              <a:tblPr bandRow="1" firstRow="1">
                <a:noFill/>
                <a:tableStyleId>{85F45468-555B-493A-A039-7BAE7957D928}</a:tableStyleId>
              </a:tblPr>
              <a:tblGrid>
                <a:gridCol w="1625600"/>
                <a:gridCol w="1625600"/>
                <a:gridCol w="1625600"/>
                <a:gridCol w="1625600"/>
                <a:gridCol w="1625600"/>
              </a:tblGrid>
              <a:tr h="370850">
                <a:tc>
                  <a:txBody>
                    <a:bodyPr/>
                    <a:lstStyle/>
                    <a:p>
                      <a:pPr indent="0" lvl="0" marL="0" marR="0" rtl="0" algn="l">
                        <a:spcBef>
                          <a:spcPts val="0"/>
                        </a:spcBef>
                        <a:spcAft>
                          <a:spcPts val="0"/>
                        </a:spcAft>
                        <a:buNone/>
                      </a:pPr>
                      <a:r>
                        <a:rPr lang="en-US" sz="1800"/>
                        <a:t>Atribut</a:t>
                      </a:r>
                      <a:endParaRPr sz="1800"/>
                    </a:p>
                  </a:txBody>
                  <a:tcPr marT="45725" marB="45725" marR="91450" marL="91450"/>
                </a:tc>
                <a:tc>
                  <a:txBody>
                    <a:bodyPr/>
                    <a:lstStyle/>
                    <a:p>
                      <a:pPr indent="0" lvl="0" marL="0" marR="0" rtl="0" algn="l">
                        <a:spcBef>
                          <a:spcPts val="0"/>
                        </a:spcBef>
                        <a:spcAft>
                          <a:spcPts val="0"/>
                        </a:spcAft>
                        <a:buNone/>
                      </a:pPr>
                      <a:r>
                        <a:rPr lang="en-US" sz="1800"/>
                        <a:t>Tip</a:t>
                      </a:r>
                      <a:endParaRPr sz="1800"/>
                    </a:p>
                  </a:txBody>
                  <a:tcPr marT="45725" marB="45725" marR="91450" marL="91450"/>
                </a:tc>
                <a:tc>
                  <a:txBody>
                    <a:bodyPr/>
                    <a:lstStyle/>
                    <a:p>
                      <a:pPr indent="0" lvl="0" marL="0" marR="0" rtl="0" algn="l">
                        <a:spcBef>
                          <a:spcPts val="0"/>
                        </a:spcBef>
                        <a:spcAft>
                          <a:spcPts val="0"/>
                        </a:spcAft>
                        <a:buNone/>
                      </a:pPr>
                      <a:r>
                        <a:rPr lang="en-US" sz="1800"/>
                        <a:t>Dimensiune/ precizie</a:t>
                      </a:r>
                      <a:endParaRPr sz="1800"/>
                    </a:p>
                  </a:txBody>
                  <a:tcPr marT="45725" marB="45725" marR="91450" marL="91450"/>
                </a:tc>
                <a:tc>
                  <a:txBody>
                    <a:bodyPr/>
                    <a:lstStyle/>
                    <a:p>
                      <a:pPr indent="0" lvl="0" marL="0" marR="0" rtl="0" algn="l">
                        <a:spcBef>
                          <a:spcPts val="0"/>
                        </a:spcBef>
                        <a:spcAft>
                          <a:spcPts val="0"/>
                        </a:spcAft>
                        <a:buNone/>
                      </a:pPr>
                      <a:r>
                        <a:rPr lang="en-US" sz="1800"/>
                        <a:t>Valori posibile si valori default</a:t>
                      </a:r>
                      <a:endParaRPr sz="1800"/>
                    </a:p>
                  </a:txBody>
                  <a:tcPr marT="45725" marB="45725" marR="91450" marL="91450"/>
                </a:tc>
                <a:tc>
                  <a:txBody>
                    <a:bodyPr/>
                    <a:lstStyle/>
                    <a:p>
                      <a:pPr indent="0" lvl="0" marL="0" marR="0" rtl="0" algn="l">
                        <a:spcBef>
                          <a:spcPts val="0"/>
                        </a:spcBef>
                        <a:spcAft>
                          <a:spcPts val="0"/>
                        </a:spcAft>
                        <a:buNone/>
                      </a:pPr>
                      <a:r>
                        <a:rPr lang="en-US" sz="1800"/>
                        <a:t>Observatii, obligatoriu/ optional</a:t>
                      </a:r>
                      <a:endParaRPr sz="1800"/>
                    </a:p>
                  </a:txBody>
                  <a:tcPr marT="45725" marB="45725" marR="91450" marL="91450"/>
                </a:tc>
              </a:tr>
              <a:tr h="370850">
                <a:tc>
                  <a:txBody>
                    <a:bodyPr/>
                    <a:lstStyle/>
                    <a:p>
                      <a:pPr indent="0" lvl="0" marL="0" marR="0" rtl="0" algn="l">
                        <a:spcBef>
                          <a:spcPts val="0"/>
                        </a:spcBef>
                        <a:spcAft>
                          <a:spcPts val="0"/>
                        </a:spcAft>
                        <a:buNone/>
                      </a:pPr>
                      <a:r>
                        <a:rPr lang="en-US" sz="1800"/>
                        <a:t>Nume</a:t>
                      </a:r>
                      <a:endParaRPr sz="1800"/>
                    </a:p>
                  </a:txBody>
                  <a:tcPr marT="45725" marB="45725" marR="91450" marL="91450"/>
                </a:tc>
                <a:tc>
                  <a:txBody>
                    <a:bodyPr/>
                    <a:lstStyle/>
                    <a:p>
                      <a:pPr indent="0" lvl="0" marL="0" marR="0" rtl="0" algn="l">
                        <a:spcBef>
                          <a:spcPts val="0"/>
                        </a:spcBef>
                        <a:spcAft>
                          <a:spcPts val="0"/>
                        </a:spcAft>
                        <a:buNone/>
                      </a:pPr>
                      <a:r>
                        <a:rPr lang="en-US" sz="1800"/>
                        <a:t>String</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Obligatoriu</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Twentieth Century"/>
                        <a:buNone/>
                      </a:pPr>
                      <a:r>
                        <a:rPr lang="en-US" sz="1800"/>
                        <a:t>Tip de verificare</a:t>
                      </a:r>
                      <a:endParaRPr sz="1800"/>
                    </a:p>
                  </a:txBody>
                  <a:tcPr marT="45725" marB="45725" marR="91450" marL="91450"/>
                </a:tc>
                <a:tc>
                  <a:txBody>
                    <a:bodyPr/>
                    <a:lstStyle/>
                    <a:p>
                      <a:pPr indent="0" lvl="0" marL="0" marR="0" rtl="0" algn="l">
                        <a:spcBef>
                          <a:spcPts val="0"/>
                        </a:spcBef>
                        <a:spcAft>
                          <a:spcPts val="0"/>
                        </a:spcAft>
                        <a:buNone/>
                      </a:pPr>
                      <a:r>
                        <a:rPr lang="en-US" sz="1800"/>
                        <a:t>String</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Optional</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Twentieth Century"/>
                        <a:buNone/>
                      </a:pPr>
                      <a:r>
                        <a:rPr lang="en-US" sz="1800"/>
                        <a:t>Moneda</a:t>
                      </a:r>
                      <a:endParaRPr sz="1800"/>
                    </a:p>
                  </a:txBody>
                  <a:tcPr marT="45725" marB="45725" marR="91450" marL="91450"/>
                </a:tc>
                <a:tc>
                  <a:txBody>
                    <a:bodyPr/>
                    <a:lstStyle/>
                    <a:p>
                      <a:pPr indent="0" lvl="0" marL="0" marR="0" rtl="0" algn="l">
                        <a:spcBef>
                          <a:spcPts val="0"/>
                        </a:spcBef>
                        <a:spcAft>
                          <a:spcPts val="0"/>
                        </a:spcAft>
                        <a:buNone/>
                      </a:pPr>
                      <a:r>
                        <a:rPr lang="en-US" sz="1800"/>
                        <a:t>String</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Optional</a:t>
                      </a:r>
                      <a:endParaRPr sz="1800"/>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3"/>
          <p:cNvSpPr txBox="1"/>
          <p:nvPr>
            <p:ph idx="1" type="body"/>
          </p:nvPr>
        </p:nvSpPr>
        <p:spPr>
          <a:xfrm>
            <a:off x="1638300" y="728870"/>
            <a:ext cx="8915400" cy="54333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OBS. FIECARE ENTITATE ARE UN ID CARE RESPECTA URMATORUL TIPAR</a:t>
            </a:r>
            <a:endParaRPr/>
          </a:p>
        </p:txBody>
      </p:sp>
      <p:graphicFrame>
        <p:nvGraphicFramePr>
          <p:cNvPr id="242" name="Google Shape;242;p13"/>
          <p:cNvGraphicFramePr/>
          <p:nvPr/>
        </p:nvGraphicFramePr>
        <p:xfrm>
          <a:off x="2032000" y="1429623"/>
          <a:ext cx="3000000" cy="3000000"/>
        </p:xfrm>
        <a:graphic>
          <a:graphicData uri="http://schemas.openxmlformats.org/drawingml/2006/table">
            <a:tbl>
              <a:tblPr bandRow="1" firstRow="1">
                <a:noFill/>
                <a:tableStyleId>{85F45468-555B-493A-A039-7BAE7957D928}</a:tableStyleId>
              </a:tblPr>
              <a:tblGrid>
                <a:gridCol w="1625600"/>
                <a:gridCol w="1625600"/>
                <a:gridCol w="1625600"/>
                <a:gridCol w="1625600"/>
                <a:gridCol w="1625600"/>
              </a:tblGrid>
              <a:tr h="370850">
                <a:tc>
                  <a:txBody>
                    <a:bodyPr/>
                    <a:lstStyle/>
                    <a:p>
                      <a:pPr indent="0" lvl="0" marL="0" marR="0" rtl="0" algn="l">
                        <a:spcBef>
                          <a:spcPts val="0"/>
                        </a:spcBef>
                        <a:spcAft>
                          <a:spcPts val="0"/>
                        </a:spcAft>
                        <a:buNone/>
                      </a:pPr>
                      <a:r>
                        <a:rPr lang="en-US" sz="1800"/>
                        <a:t>Atribut</a:t>
                      </a:r>
                      <a:endParaRPr sz="1800"/>
                    </a:p>
                  </a:txBody>
                  <a:tcPr marT="45725" marB="45725" marR="91450" marL="91450"/>
                </a:tc>
                <a:tc>
                  <a:txBody>
                    <a:bodyPr/>
                    <a:lstStyle/>
                    <a:p>
                      <a:pPr indent="0" lvl="0" marL="0" marR="0" rtl="0" algn="l">
                        <a:spcBef>
                          <a:spcPts val="0"/>
                        </a:spcBef>
                        <a:spcAft>
                          <a:spcPts val="0"/>
                        </a:spcAft>
                        <a:buNone/>
                      </a:pPr>
                      <a:r>
                        <a:rPr lang="en-US" sz="1800"/>
                        <a:t>Tip</a:t>
                      </a:r>
                      <a:endParaRPr sz="1800"/>
                    </a:p>
                  </a:txBody>
                  <a:tcPr marT="45725" marB="45725" marR="91450" marL="91450"/>
                </a:tc>
                <a:tc>
                  <a:txBody>
                    <a:bodyPr/>
                    <a:lstStyle/>
                    <a:p>
                      <a:pPr indent="0" lvl="0" marL="0" marR="0" rtl="0" algn="l">
                        <a:spcBef>
                          <a:spcPts val="0"/>
                        </a:spcBef>
                        <a:spcAft>
                          <a:spcPts val="0"/>
                        </a:spcAft>
                        <a:buNone/>
                      </a:pPr>
                      <a:r>
                        <a:rPr lang="en-US" sz="1800"/>
                        <a:t>Dimensiune/ precizie</a:t>
                      </a:r>
                      <a:endParaRPr sz="1800"/>
                    </a:p>
                  </a:txBody>
                  <a:tcPr marT="45725" marB="45725" marR="91450" marL="91450"/>
                </a:tc>
                <a:tc>
                  <a:txBody>
                    <a:bodyPr/>
                    <a:lstStyle/>
                    <a:p>
                      <a:pPr indent="0" lvl="0" marL="0" marR="0" rtl="0" algn="l">
                        <a:spcBef>
                          <a:spcPts val="0"/>
                        </a:spcBef>
                        <a:spcAft>
                          <a:spcPts val="0"/>
                        </a:spcAft>
                        <a:buNone/>
                      </a:pPr>
                      <a:r>
                        <a:rPr lang="en-US" sz="1800"/>
                        <a:t>Valori posibile si valori default</a:t>
                      </a:r>
                      <a:endParaRPr sz="1800"/>
                    </a:p>
                  </a:txBody>
                  <a:tcPr marT="45725" marB="45725" marR="91450" marL="91450"/>
                </a:tc>
                <a:tc>
                  <a:txBody>
                    <a:bodyPr/>
                    <a:lstStyle/>
                    <a:p>
                      <a:pPr indent="0" lvl="0" marL="0" marR="0" rtl="0" algn="l">
                        <a:spcBef>
                          <a:spcPts val="0"/>
                        </a:spcBef>
                        <a:spcAft>
                          <a:spcPts val="0"/>
                        </a:spcAft>
                        <a:buNone/>
                      </a:pPr>
                      <a:r>
                        <a:rPr lang="en-US" sz="1800"/>
                        <a:t>Observatii, obligatoriu/ optional</a:t>
                      </a:r>
                      <a:endParaRPr sz="1800"/>
                    </a:p>
                  </a:txBody>
                  <a:tcPr marT="45725" marB="45725" marR="91450" marL="91450"/>
                </a:tc>
              </a:tr>
              <a:tr h="370850">
                <a:tc>
                  <a:txBody>
                    <a:bodyPr/>
                    <a:lstStyle/>
                    <a:p>
                      <a:pPr indent="0" lvl="0" marL="0" marR="0" rtl="0" algn="l">
                        <a:spcBef>
                          <a:spcPts val="0"/>
                        </a:spcBef>
                        <a:spcAft>
                          <a:spcPts val="0"/>
                        </a:spcAft>
                        <a:buNone/>
                      </a:pPr>
                      <a:r>
                        <a:rPr lang="en-US" sz="1800"/>
                        <a:t>ID</a:t>
                      </a:r>
                      <a:endParaRPr sz="1800"/>
                    </a:p>
                  </a:txBody>
                  <a:tcPr marT="45725" marB="45725" marR="91450" marL="91450"/>
                </a:tc>
                <a:tc>
                  <a:txBody>
                    <a:bodyPr/>
                    <a:lstStyle/>
                    <a:p>
                      <a:pPr indent="0" lvl="0" marL="0" marR="0" rtl="0" algn="l">
                        <a:spcBef>
                          <a:spcPts val="0"/>
                        </a:spcBef>
                        <a:spcAft>
                          <a:spcPts val="0"/>
                        </a:spcAft>
                        <a:buNone/>
                      </a:pPr>
                      <a:r>
                        <a:rPr lang="en-US" sz="1800"/>
                        <a:t>int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Valori diferite, autonumber</a:t>
                      </a:r>
                      <a:endParaRPr sz="1800"/>
                    </a:p>
                  </a:txBody>
                  <a:tcPr marT="45725" marB="45725" marR="91450" marL="91450"/>
                </a:tc>
                <a:tc>
                  <a:txBody>
                    <a:bodyPr/>
                    <a:lstStyle/>
                    <a:p>
                      <a:pPr indent="0" lvl="0" marL="0" marR="0" rtl="0" algn="l">
                        <a:spcBef>
                          <a:spcPts val="0"/>
                        </a:spcBef>
                        <a:spcAft>
                          <a:spcPts val="0"/>
                        </a:spcAft>
                        <a:buNone/>
                      </a:pPr>
                      <a:r>
                        <a:rPr lang="en-US" sz="1800"/>
                        <a:t>Obligatoriu</a:t>
                      </a:r>
                      <a:endParaRPr sz="1800"/>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4"/>
          <p:cNvSpPr txBox="1"/>
          <p:nvPr>
            <p:ph type="title"/>
          </p:nvPr>
        </p:nvSpPr>
        <p:spPr>
          <a:xfrm>
            <a:off x="1638300" y="145828"/>
            <a:ext cx="8915400" cy="1280890"/>
          </a:xfrm>
          <a:prstGeom prst="rect">
            <a:avLst/>
          </a:prstGeom>
          <a:noFill/>
          <a:ln>
            <a:noFill/>
          </a:ln>
        </p:spPr>
        <p:txBody>
          <a:bodyPr anchorCtr="0" anchor="ctr" bIns="45700" lIns="91425" spcFirstLastPara="1" rIns="91425" wrap="square" tIns="45700">
            <a:normAutofit/>
          </a:bodyPr>
          <a:lstStyle/>
          <a:p>
            <a:pPr indent="-342900" lvl="0" marL="342900" rtl="0" algn="ctr">
              <a:lnSpc>
                <a:spcPct val="107000"/>
              </a:lnSpc>
              <a:spcBef>
                <a:spcPts val="0"/>
              </a:spcBef>
              <a:spcAft>
                <a:spcPts val="0"/>
              </a:spcAft>
              <a:buClr>
                <a:schemeClr val="dk1"/>
              </a:buClr>
              <a:buSzPts val="1800"/>
              <a:buFont typeface="Calibri"/>
              <a:buNone/>
            </a:pPr>
            <a:r>
              <a:rPr lang="en-US" sz="1800">
                <a:latin typeface="Calibri"/>
                <a:ea typeface="Calibri"/>
                <a:cs typeface="Calibri"/>
                <a:sym typeface="Calibri"/>
              </a:rPr>
              <a:t>6. REALIZAREA DIAGRAMEI ENTITATE-RELAȚIE CORESPUNZĂTOARE DESCRIERII DE LA PUNCTELE 3-5.</a:t>
            </a:r>
            <a:endParaRPr/>
          </a:p>
        </p:txBody>
      </p:sp>
      <p:pic>
        <p:nvPicPr>
          <p:cNvPr id="248" name="Google Shape;248;p14"/>
          <p:cNvPicPr preferRelativeResize="0"/>
          <p:nvPr>
            <p:ph idx="1" type="body"/>
          </p:nvPr>
        </p:nvPicPr>
        <p:blipFill rotWithShape="1">
          <a:blip r:embed="rId3">
            <a:alphaModFix/>
          </a:blip>
          <a:srcRect b="0" l="0" r="0" t="0"/>
          <a:stretch/>
        </p:blipFill>
        <p:spPr>
          <a:xfrm>
            <a:off x="2635395" y="1426718"/>
            <a:ext cx="6921209" cy="49451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5"/>
          <p:cNvSpPr txBox="1"/>
          <p:nvPr>
            <p:ph type="title"/>
          </p:nvPr>
        </p:nvSpPr>
        <p:spPr>
          <a:xfrm>
            <a:off x="1642013" y="357809"/>
            <a:ext cx="8911687" cy="89737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Times New Roman"/>
              <a:buNone/>
            </a:pPr>
            <a:br>
              <a:rPr b="0" i="0" lang="en-US" sz="1800" u="none" strike="noStrike">
                <a:solidFill>
                  <a:srgbClr val="000000"/>
                </a:solidFill>
                <a:latin typeface="Times New Roman"/>
                <a:ea typeface="Times New Roman"/>
                <a:cs typeface="Times New Roman"/>
                <a:sym typeface="Times New Roman"/>
              </a:rPr>
            </a:br>
            <a:r>
              <a:rPr b="0" i="0" lang="en-US" sz="1800" u="none" strike="noStrike">
                <a:solidFill>
                  <a:srgbClr val="000000"/>
                </a:solidFill>
                <a:latin typeface="Times New Roman"/>
                <a:ea typeface="Times New Roman"/>
                <a:cs typeface="Times New Roman"/>
                <a:sym typeface="Times New Roman"/>
              </a:rPr>
              <a:t> </a:t>
            </a:r>
            <a:br>
              <a:rPr b="0" i="0" lang="en-US" sz="1800" u="none" strike="noStrike">
                <a:solidFill>
                  <a:srgbClr val="000000"/>
                </a:solidFill>
                <a:latin typeface="Times New Roman"/>
                <a:ea typeface="Times New Roman"/>
                <a:cs typeface="Times New Roman"/>
                <a:sym typeface="Times New Roman"/>
              </a:rPr>
            </a:br>
            <a:r>
              <a:rPr b="0" i="0" lang="en-US" sz="1800" u="none" strike="noStrike">
                <a:solidFill>
                  <a:srgbClr val="000000"/>
                </a:solidFill>
                <a:latin typeface="Times New Roman"/>
                <a:ea typeface="Times New Roman"/>
                <a:cs typeface="Times New Roman"/>
                <a:sym typeface="Times New Roman"/>
              </a:rPr>
              <a:t>7 .REALIZAREA DIAGRAMEI CONCEPTUALE CORESPUNZĂTOARE DIAGRAMEI ENTITATE-RELAȚIE PROIECTATE LA PUNCTUL 6. </a:t>
            </a:r>
            <a:br>
              <a:rPr b="0" i="0" lang="en-US" sz="1800" u="none" strike="noStrike">
                <a:solidFill>
                  <a:srgbClr val="000000"/>
                </a:solidFill>
                <a:latin typeface="Times New Roman"/>
                <a:ea typeface="Times New Roman"/>
                <a:cs typeface="Times New Roman"/>
                <a:sym typeface="Times New Roman"/>
              </a:rPr>
            </a:br>
            <a:endParaRPr/>
          </a:p>
        </p:txBody>
      </p:sp>
      <p:pic>
        <p:nvPicPr>
          <p:cNvPr id="254" name="Google Shape;254;p15"/>
          <p:cNvPicPr preferRelativeResize="0"/>
          <p:nvPr>
            <p:ph idx="1" type="body"/>
          </p:nvPr>
        </p:nvPicPr>
        <p:blipFill rotWithShape="1">
          <a:blip r:embed="rId3">
            <a:alphaModFix/>
          </a:blip>
          <a:srcRect b="0" l="0" r="0" t="0"/>
          <a:stretch/>
        </p:blipFill>
        <p:spPr>
          <a:xfrm>
            <a:off x="1544821" y="1255185"/>
            <a:ext cx="9162936" cy="56028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6"/>
          <p:cNvSpPr txBox="1"/>
          <p:nvPr>
            <p:ph type="title"/>
          </p:nvPr>
        </p:nvSpPr>
        <p:spPr>
          <a:xfrm>
            <a:off x="1638300" y="253324"/>
            <a:ext cx="8911687" cy="128089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00"/>
              </a:buClr>
              <a:buSzPts val="2400"/>
              <a:buFont typeface="Times New Roman"/>
              <a:buNone/>
            </a:pPr>
            <a:br>
              <a:rPr b="0" i="0" lang="en-US" sz="2400" u="none" strike="noStrike">
                <a:solidFill>
                  <a:srgbClr val="000000"/>
                </a:solidFill>
                <a:latin typeface="Times New Roman"/>
                <a:ea typeface="Times New Roman"/>
                <a:cs typeface="Times New Roman"/>
                <a:sym typeface="Times New Roman"/>
              </a:rPr>
            </a:br>
            <a:r>
              <a:rPr b="0" i="0" lang="en-US" sz="2400" u="none" strike="noStrike">
                <a:solidFill>
                  <a:srgbClr val="000000"/>
                </a:solidFill>
                <a:latin typeface="Times New Roman"/>
                <a:ea typeface="Times New Roman"/>
                <a:cs typeface="Times New Roman"/>
                <a:sym typeface="Times New Roman"/>
              </a:rPr>
              <a:t> </a:t>
            </a:r>
            <a:br>
              <a:rPr b="0" i="0" lang="en-US" sz="2400" u="none" strike="noStrike">
                <a:solidFill>
                  <a:srgbClr val="000000"/>
                </a:solidFill>
                <a:latin typeface="Times New Roman"/>
                <a:ea typeface="Times New Roman"/>
                <a:cs typeface="Times New Roman"/>
                <a:sym typeface="Times New Roman"/>
              </a:rPr>
            </a:br>
            <a:r>
              <a:rPr b="0" i="0" lang="en-US" sz="2400" u="none" strike="noStrike">
                <a:solidFill>
                  <a:srgbClr val="000000"/>
                </a:solidFill>
                <a:latin typeface="Times New Roman"/>
                <a:ea typeface="Times New Roman"/>
                <a:cs typeface="Times New Roman"/>
                <a:sym typeface="Times New Roman"/>
              </a:rPr>
              <a:t>8. ENUMERAREA SCHEMELOR RELAȚIONALE CORESPUNZĂTOARE DIAGRAMEI CONCEPTUALE PROIECTATE LA PUNCTUL 7. </a:t>
            </a:r>
            <a:br>
              <a:rPr b="0" i="0" lang="en-US" sz="2400" u="none" strike="noStrike">
                <a:solidFill>
                  <a:srgbClr val="000000"/>
                </a:solidFill>
                <a:latin typeface="Times New Roman"/>
                <a:ea typeface="Times New Roman"/>
                <a:cs typeface="Times New Roman"/>
                <a:sym typeface="Times New Roman"/>
              </a:rPr>
            </a:br>
            <a:endParaRPr sz="4400"/>
          </a:p>
        </p:txBody>
      </p:sp>
      <p:sp>
        <p:nvSpPr>
          <p:cNvPr id="260" name="Google Shape;260;p16"/>
          <p:cNvSpPr txBox="1"/>
          <p:nvPr>
            <p:ph idx="1" type="body"/>
          </p:nvPr>
        </p:nvSpPr>
        <p:spPr>
          <a:xfrm>
            <a:off x="1638300" y="1534214"/>
            <a:ext cx="8915400" cy="443001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TRANZACTIE(#ID_TRANZACTIE, #BUY, #SELL, PRET)</a:t>
            </a:r>
            <a:endParaRPr/>
          </a:p>
          <a:p>
            <a:pPr indent="-228600" lvl="0" marL="228600" rtl="0" algn="l">
              <a:lnSpc>
                <a:spcPct val="120000"/>
              </a:lnSpc>
              <a:spcBef>
                <a:spcPts val="1000"/>
              </a:spcBef>
              <a:spcAft>
                <a:spcPts val="0"/>
              </a:spcAft>
              <a:buSzPts val="2000"/>
              <a:buChar char="•"/>
            </a:pPr>
            <a:r>
              <a:rPr lang="en-US"/>
              <a:t>DETINERE(#ID_DETINERE, #ACTIV, CANTITATE)</a:t>
            </a:r>
            <a:endParaRPr/>
          </a:p>
          <a:p>
            <a:pPr indent="-228600" lvl="0" marL="228600" rtl="0" algn="l">
              <a:lnSpc>
                <a:spcPct val="120000"/>
              </a:lnSpc>
              <a:spcBef>
                <a:spcPts val="1000"/>
              </a:spcBef>
              <a:spcAft>
                <a:spcPts val="0"/>
              </a:spcAft>
              <a:buSzPts val="2000"/>
              <a:buChar char="•"/>
            </a:pPr>
            <a:r>
              <a:rPr lang="en-US"/>
              <a:t>ACTIV(#ID_ACTIVE, TIP)</a:t>
            </a:r>
            <a:endParaRPr/>
          </a:p>
          <a:p>
            <a:pPr indent="-228600" lvl="0" marL="228600" rtl="0" algn="l">
              <a:lnSpc>
                <a:spcPct val="120000"/>
              </a:lnSpc>
              <a:spcBef>
                <a:spcPts val="1000"/>
              </a:spcBef>
              <a:spcAft>
                <a:spcPts val="0"/>
              </a:spcAft>
              <a:buSzPts val="2000"/>
              <a:buChar char="•"/>
            </a:pPr>
            <a:r>
              <a:rPr lang="en-US"/>
              <a:t>TIP_ACTIV(#ID_ACTIUNE, #ID_OBLIGATIUNE, #ID_CRIPTOMONEDA, #ID_ETF) </a:t>
            </a:r>
            <a:endParaRPr/>
          </a:p>
          <a:p>
            <a:pPr indent="-228600" lvl="0" marL="228600" rtl="0" algn="l">
              <a:lnSpc>
                <a:spcPct val="120000"/>
              </a:lnSpc>
              <a:spcBef>
                <a:spcPts val="1000"/>
              </a:spcBef>
              <a:spcAft>
                <a:spcPts val="0"/>
              </a:spcAft>
              <a:buSzPts val="2000"/>
              <a:buChar char="•"/>
            </a:pPr>
            <a:r>
              <a:rPr lang="en-US"/>
              <a:t>CRIPTOMONEDA(#ID_CRIPTOMONEDA, #ID_BLOCKCHAIN)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7"/>
          <p:cNvSpPr txBox="1"/>
          <p:nvPr>
            <p:ph type="title"/>
          </p:nvPr>
        </p:nvSpPr>
        <p:spPr>
          <a:xfrm>
            <a:off x="1642013" y="690371"/>
            <a:ext cx="8911687" cy="128089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2800"/>
              <a:buFont typeface="Times New Roman"/>
              <a:buNone/>
            </a:pPr>
            <a:r>
              <a:rPr b="1" i="0" lang="en-US" sz="2800" u="none" strike="noStrike">
                <a:solidFill>
                  <a:srgbClr val="000000"/>
                </a:solidFill>
                <a:latin typeface="Times New Roman"/>
                <a:ea typeface="Times New Roman"/>
                <a:cs typeface="Times New Roman"/>
                <a:sym typeface="Times New Roman"/>
              </a:rPr>
              <a:t>9. </a:t>
            </a:r>
            <a:r>
              <a:rPr b="0" i="0" lang="en-US" sz="2800" u="none" strike="noStrike">
                <a:solidFill>
                  <a:srgbClr val="000000"/>
                </a:solidFill>
                <a:latin typeface="Times New Roman"/>
                <a:ea typeface="Times New Roman"/>
                <a:cs typeface="Times New Roman"/>
                <a:sym typeface="Times New Roman"/>
              </a:rPr>
              <a:t>REALIZAREA NORMALIZĂRII PÂNĂ LA FORMA NORMALĂ 3 (FN1-FN3).</a:t>
            </a:r>
            <a:endParaRPr sz="4800"/>
          </a:p>
        </p:txBody>
      </p:sp>
      <p:sp>
        <p:nvSpPr>
          <p:cNvPr id="266" name="Google Shape;266;p17"/>
          <p:cNvSpPr txBox="1"/>
          <p:nvPr>
            <p:ph idx="1" type="body"/>
          </p:nvPr>
        </p:nvSpPr>
        <p:spPr>
          <a:xfrm>
            <a:off x="1638300" y="2186609"/>
            <a:ext cx="8915400" cy="377762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FN1 – ATRIBUTELE MARI TREBUIESC SPARTE IN ATRIBUTE MAI MICI. CODUL UNIC AL UNUI TOKEN ESTE IMPARTIT IN KEIA PROPRIE SI ID-UL BLOCKCHAIN-ULUI. </a:t>
            </a:r>
            <a:endParaRPr/>
          </a:p>
          <a:p>
            <a:pPr indent="-228600" lvl="0" marL="228600" rtl="0" algn="l">
              <a:lnSpc>
                <a:spcPct val="120000"/>
              </a:lnSpc>
              <a:spcBef>
                <a:spcPts val="1000"/>
              </a:spcBef>
              <a:spcAft>
                <a:spcPts val="0"/>
              </a:spcAft>
              <a:buSzPts val="2000"/>
              <a:buChar char="•"/>
            </a:pPr>
            <a:r>
              <a:rPr lang="en-US"/>
              <a:t>FN2 - SE SPARG TABELELE IN CARE ANUMITE COLOANE TIN DOAR DE O PARTE DIN CHEIA PRIMARA. </a:t>
            </a:r>
            <a:endParaRPr/>
          </a:p>
          <a:p>
            <a:pPr indent="-228600" lvl="0" marL="228600" rtl="0" algn="l">
              <a:lnSpc>
                <a:spcPct val="120000"/>
              </a:lnSpc>
              <a:spcBef>
                <a:spcPts val="1000"/>
              </a:spcBef>
              <a:spcAft>
                <a:spcPts val="0"/>
              </a:spcAft>
              <a:buSzPts val="2000"/>
              <a:buChar char="•"/>
            </a:pPr>
            <a:r>
              <a:rPr lang="en-US"/>
              <a:t>FN3 - SE SPARG TABELELE IN CARE ANUMITE ATRIBUTE TIN DE UN ALT ATRIBUT:</a:t>
            </a:r>
            <a:endParaRPr/>
          </a:p>
          <a:p>
            <a:pPr indent="-228600" lvl="0" marL="228600" rtl="0" algn="l">
              <a:lnSpc>
                <a:spcPct val="120000"/>
              </a:lnSpc>
              <a:spcBef>
                <a:spcPts val="1000"/>
              </a:spcBef>
              <a:spcAft>
                <a:spcPts val="0"/>
              </a:spcAft>
              <a:buSzPts val="2000"/>
              <a:buChar char="•"/>
            </a:pPr>
            <a:r>
              <a:rPr lang="en-US"/>
              <a:t>SE IMPART ACTIVELE IN 4 TIPURI SEPARATE. FIECARUI TIP II CORERESPUNDE O TABELA DEOARECE ARE PROPRIETATI DIFERITE. PROPRIETATIILE COMMUNE RAMAN IN TABELA DE ACTIVE.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8"/>
          <p:cNvSpPr txBox="1"/>
          <p:nvPr>
            <p:ph type="title"/>
          </p:nvPr>
        </p:nvSpPr>
        <p:spPr>
          <a:xfrm>
            <a:off x="1642013" y="198783"/>
            <a:ext cx="8911687" cy="177247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2000"/>
              <a:buFont typeface="Times New Roman"/>
              <a:buNone/>
            </a:pPr>
            <a:r>
              <a:rPr b="0" i="0" lang="en-US" sz="2000" u="none" strike="noStrike">
                <a:solidFill>
                  <a:srgbClr val="000000"/>
                </a:solidFill>
                <a:latin typeface="Times New Roman"/>
                <a:ea typeface="Times New Roman"/>
                <a:cs typeface="Times New Roman"/>
                <a:sym typeface="Times New Roman"/>
              </a:rPr>
              <a:t> </a:t>
            </a:r>
            <a:r>
              <a:rPr b="1" i="0" lang="en-US" sz="2000" u="none" strike="noStrike">
                <a:solidFill>
                  <a:srgbClr val="000000"/>
                </a:solidFill>
                <a:latin typeface="Times New Roman"/>
                <a:ea typeface="Times New Roman"/>
                <a:cs typeface="Times New Roman"/>
                <a:sym typeface="Times New Roman"/>
              </a:rPr>
              <a:t>10. </a:t>
            </a:r>
            <a:r>
              <a:rPr b="0" i="0" lang="en-US" sz="2000" u="none" strike="noStrike">
                <a:solidFill>
                  <a:srgbClr val="000000"/>
                </a:solidFill>
                <a:latin typeface="Times New Roman"/>
                <a:ea typeface="Times New Roman"/>
                <a:cs typeface="Times New Roman"/>
                <a:sym typeface="Times New Roman"/>
              </a:rPr>
              <a:t>CREAREA TABELELOR ÎN SQL ȘI INSERAREA DE DATE COERENTE ÎN FIECARE DINTRE ACESTEA (MINIMUM 5 ÎNREGISTRĂRI ÎN FIECARE TABEL NEASOCIATIV; MINIMUM 10 ÎNREGISTRĂRI ÎN TABELELE ASOCIATIVE). </a:t>
            </a:r>
            <a:endParaRPr sz="4000"/>
          </a:p>
        </p:txBody>
      </p:sp>
      <p:sp>
        <p:nvSpPr>
          <p:cNvPr id="272" name="Google Shape;272;p18"/>
          <p:cNvSpPr txBox="1"/>
          <p:nvPr>
            <p:ph idx="1" type="body"/>
          </p:nvPr>
        </p:nvSpPr>
        <p:spPr>
          <a:xfrm>
            <a:off x="1638300" y="2186609"/>
            <a:ext cx="8915400" cy="3777622"/>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9"/>
          <p:cNvSpPr txBox="1"/>
          <p:nvPr>
            <p:ph type="title"/>
          </p:nvPr>
        </p:nvSpPr>
        <p:spPr>
          <a:xfrm>
            <a:off x="1642013" y="690371"/>
            <a:ext cx="8911687" cy="128089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t/>
            </a:r>
            <a:endParaRPr/>
          </a:p>
        </p:txBody>
      </p:sp>
      <p:sp>
        <p:nvSpPr>
          <p:cNvPr id="278" name="Google Shape;278;p19"/>
          <p:cNvSpPr txBox="1"/>
          <p:nvPr>
            <p:ph idx="1" type="body"/>
          </p:nvPr>
        </p:nvSpPr>
        <p:spPr>
          <a:xfrm>
            <a:off x="1638300" y="2186609"/>
            <a:ext cx="8915400" cy="3777622"/>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
          <p:cNvSpPr txBox="1"/>
          <p:nvPr>
            <p:ph type="title"/>
          </p:nvPr>
        </p:nvSpPr>
        <p:spPr>
          <a:xfrm>
            <a:off x="1589398" y="624110"/>
            <a:ext cx="8911687" cy="128089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wentieth Century"/>
              <a:buNone/>
            </a:pPr>
            <a:r>
              <a:rPr lang="en-US" sz="3200">
                <a:latin typeface="Twentieth Century"/>
                <a:ea typeface="Twentieth Century"/>
                <a:cs typeface="Twentieth Century"/>
                <a:sym typeface="Twentieth Century"/>
              </a:rPr>
              <a:t>1. DESCRIEREA MODELULUI REAL, A UTILITĂȚII ACESTUIA ȘI A REGULILOR DE FUNCȚIONARE. </a:t>
            </a:r>
            <a:endParaRPr/>
          </a:p>
        </p:txBody>
      </p:sp>
      <p:sp>
        <p:nvSpPr>
          <p:cNvPr id="168" name="Google Shape;168;p2"/>
          <p:cNvSpPr txBox="1"/>
          <p:nvPr>
            <p:ph idx="1" type="body"/>
          </p:nvPr>
        </p:nvSpPr>
        <p:spPr>
          <a:xfrm>
            <a:off x="1589398" y="2133600"/>
            <a:ext cx="9013203" cy="4100290"/>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SzPts val="2000"/>
              <a:buChar char="•"/>
            </a:pPr>
            <a:r>
              <a:rPr lang="en-US"/>
              <a:t>FIECARE PERSOANA ARE NEVOIE SA ISI CONTABILIZEZE INVESTITIILE PERSONALE IN DIFERITE ACTIVE. PENTRU ACEST LUCRU SE POATE FOLOSII DE O BAZA DE DATE. ESTE NECESARA IN PRIMUL RAND EVIDENTA FIECAREI TRANZACTII. O TRANZACTIE ARE O DATA DE EXECUTIE, UN ACTIV VANDUT, UN ACTIVE CUMPARAT, O RATA DE SCHIMB, O CANTITATE SI SE FACE PRINTR-UN BROKER / EXCHANGE. </a:t>
            </a:r>
            <a:endParaRPr/>
          </a:p>
          <a:p>
            <a:pPr indent="-228600" lvl="0" marL="228600" rtl="0" algn="just">
              <a:lnSpc>
                <a:spcPct val="120000"/>
              </a:lnSpc>
              <a:spcBef>
                <a:spcPts val="1000"/>
              </a:spcBef>
              <a:spcAft>
                <a:spcPts val="0"/>
              </a:spcAft>
              <a:buSzPts val="2000"/>
              <a:buChar char="•"/>
            </a:pPr>
            <a:r>
              <a:rPr lang="en-US"/>
              <a:t>IN URMA ACESTOR TRANZACTII SE AJUNGE LA UN PORTOFOLIU PERSONAL CARE CONTINE LISTA DE ACTIVE DETINUTE, TIPUL LOR, CANTITATEA, ULTIMA ACTUALIZARE SI ULTIMA VALOARE DE PIATA A ACTIVULUI.</a:t>
            </a:r>
            <a:endParaRPr/>
          </a:p>
          <a:p>
            <a:pPr indent="-228600" lvl="0" marL="228600" rtl="0" algn="just">
              <a:lnSpc>
                <a:spcPct val="120000"/>
              </a:lnSpc>
              <a:spcBef>
                <a:spcPts val="1000"/>
              </a:spcBef>
              <a:spcAft>
                <a:spcPts val="0"/>
              </a:spcAft>
              <a:buSzPts val="2000"/>
              <a:buChar char="•"/>
            </a:pPr>
            <a:r>
              <a:rPr lang="en-US"/>
              <a:t>ACTIVELE SUNT DE MAI MULTE FELURI: ACTIUNI, OBLIGATIUNI, ETF-URI, CRYPOTMONEDE. </a:t>
            </a:r>
            <a:endParaRPr/>
          </a:p>
          <a:p>
            <a:pPr indent="-101600" lvl="0" marL="228600" rtl="0" algn="just">
              <a:lnSpc>
                <a:spcPct val="120000"/>
              </a:lnSpc>
              <a:spcBef>
                <a:spcPts val="10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
          <p:cNvSpPr txBox="1"/>
          <p:nvPr>
            <p:ph idx="1" type="body"/>
          </p:nvPr>
        </p:nvSpPr>
        <p:spPr>
          <a:xfrm>
            <a:off x="1446143" y="540026"/>
            <a:ext cx="9299713" cy="5777948"/>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SzPts val="2000"/>
              <a:buChar char="•"/>
            </a:pPr>
            <a:r>
              <a:rPr lang="en-US"/>
              <a:t>ACTIUNILE SUNT EMISE DE O COMPANIE, LA O ANUMITA DATA, INTR-UN ANUMIT NUMAR, CU O ANUMITA VALOARE CURENTA PE PIATA, INTR-UN ANUMIT STAT, PE O ANUMITA BURSA. </a:t>
            </a:r>
            <a:endParaRPr/>
          </a:p>
          <a:p>
            <a:pPr indent="-228600" lvl="0" marL="228600" rtl="0" algn="just">
              <a:lnSpc>
                <a:spcPct val="120000"/>
              </a:lnSpc>
              <a:spcBef>
                <a:spcPts val="1000"/>
              </a:spcBef>
              <a:spcAft>
                <a:spcPts val="0"/>
              </a:spcAft>
              <a:buSzPts val="2000"/>
              <a:buChar char="•"/>
            </a:pPr>
            <a:r>
              <a:rPr lang="en-US"/>
              <a:t>OBLIGATIUNILE SUNT EMISE DE UN EMITENT, LA O ANUMITA DATA, CU O DATA SCADENTA, CU UN ANUMIT RANDAMENT / CUPON, INTR-O ANUMITA TARA, PE O ANUMITA BURSA, CU UN GARANT, CU POSIBLITATEA DE RASCUPARARE SAU NU SI CU POSIBLITATEA DE VANZARE PE PIATA SECUNDARA LA UN ANUMIT PRET, SAU NU.</a:t>
            </a:r>
            <a:endParaRPr/>
          </a:p>
          <a:p>
            <a:pPr indent="-228600" lvl="0" marL="228600" rtl="0" algn="just">
              <a:lnSpc>
                <a:spcPct val="120000"/>
              </a:lnSpc>
              <a:spcBef>
                <a:spcPts val="1000"/>
              </a:spcBef>
              <a:spcAft>
                <a:spcPts val="0"/>
              </a:spcAft>
              <a:buSzPts val="2000"/>
              <a:buChar char="•"/>
            </a:pPr>
            <a:r>
              <a:rPr lang="en-US"/>
              <a:t>ETF-URILE SUNT COSURI DE ACTIVE, PROPUSE DE UN PROPUNATOR, LA O ANUMITA DATA, INTR-O ANUMITA TARA, EMISE PE O ANUMITA BURSA,  CU UN NUMAR DE ACTIVE IN COMPONENTA LOR. </a:t>
            </a:r>
            <a:endParaRPr/>
          </a:p>
          <a:p>
            <a:pPr indent="-228600" lvl="0" marL="228600" rtl="0" algn="just">
              <a:lnSpc>
                <a:spcPct val="120000"/>
              </a:lnSpc>
              <a:spcBef>
                <a:spcPts val="1000"/>
              </a:spcBef>
              <a:spcAft>
                <a:spcPts val="0"/>
              </a:spcAft>
              <a:buSzPts val="2000"/>
              <a:buChar char="•"/>
            </a:pPr>
            <a:r>
              <a:rPr lang="en-US"/>
              <a:t>CRIPTOMONEDELE SUNT MONEDE VIRTUALE, CREATE LA O ANUMITA DATA DE UN CREATOR CUNOSCUT SAU ANONIM, PE UN ANUMIT BLOCKCHAIN, FOLOSIND UN ANUMIT TIP DE CONTRACT, CU UN NUMAR UNIC LA NIVEL DE BLOCKCHAIN (CHEIA PUBLICA) DAR NU LA NIVEL DE BAZA DE DATE, INTR-O ANUMITA CANTITATE TOTALA.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txBox="1"/>
          <p:nvPr>
            <p:ph idx="1" type="body"/>
          </p:nvPr>
        </p:nvSpPr>
        <p:spPr>
          <a:xfrm>
            <a:off x="1159565" y="1179444"/>
            <a:ext cx="9872870" cy="4891502"/>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SzPts val="2000"/>
              <a:buChar char="•"/>
            </a:pPr>
            <a:r>
              <a:rPr lang="en-US"/>
              <a:t>UN BLOCKCHAIN ESTE UN REGISTRU PUBLIC, CREAT DE O ANUMITA PERSOANA, CUNOASCUTA SAU NU, CARE FUNCTIONEAZA DE LA O ANUMITA DATA CU O ANUMITA TEHNOLOGIE DE MINARE. </a:t>
            </a:r>
            <a:endParaRPr/>
          </a:p>
          <a:p>
            <a:pPr indent="-228600" lvl="0" marL="228600" rtl="0" algn="just">
              <a:lnSpc>
                <a:spcPct val="120000"/>
              </a:lnSpc>
              <a:spcBef>
                <a:spcPts val="1000"/>
              </a:spcBef>
              <a:spcAft>
                <a:spcPts val="0"/>
              </a:spcAft>
              <a:buSzPts val="2000"/>
              <a:buChar char="•"/>
            </a:pPr>
            <a:r>
              <a:rPr lang="en-US"/>
              <a:t>ACESTE ACTIVE SE TRANZACTIONEAZA PRIN INTERMEDIUL UNUI EXCHANGE/ BROKER CARE ESTE INFINTAT DE UN ANUMIT FONDATOR, LA O ANUMITA DATA, INTR-O ANUMITA TARA, ACUM ARE SEDIUL INTR-UN ANUMIT ORAS, LA O ANUMITA ADRESA SI ARE UN ANUMIT NUMAR DE ACTIVE PE CARE LE VINDE, CU UN ANUMIT COMISION DE DEPUNERE, SI UNUL DE TRANZACTIONARE. UN ACTIV POATE FI TRANZACTIONAT DE MAI MULTI BROKERI.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txBox="1"/>
          <p:nvPr>
            <p:ph type="title"/>
          </p:nvPr>
        </p:nvSpPr>
        <p:spPr>
          <a:xfrm>
            <a:off x="1640156" y="663866"/>
            <a:ext cx="8911687" cy="128089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3200"/>
              <a:buFont typeface="Twentieth Century"/>
              <a:buNone/>
            </a:pPr>
            <a:r>
              <a:rPr lang="en-US" sz="3200">
                <a:solidFill>
                  <a:srgbClr val="000000"/>
                </a:solidFill>
                <a:latin typeface="Twentieth Century"/>
                <a:ea typeface="Twentieth Century"/>
                <a:cs typeface="Twentieth Century"/>
                <a:sym typeface="Twentieth Century"/>
              </a:rPr>
              <a:t>2. </a:t>
            </a:r>
            <a:r>
              <a:rPr b="0" i="0" lang="en-US" sz="3200" u="none" strike="noStrike">
                <a:solidFill>
                  <a:srgbClr val="000000"/>
                </a:solidFill>
                <a:latin typeface="Twentieth Century"/>
                <a:ea typeface="Twentieth Century"/>
                <a:cs typeface="Twentieth Century"/>
                <a:sym typeface="Twentieth Century"/>
              </a:rPr>
              <a:t>PREZENTAREA CONSTRÂNGERILOR (RESTRICȚII, REGULI) IMPUSE ASUPRA MODELULUI. </a:t>
            </a:r>
            <a:endParaRPr sz="6600">
              <a:latin typeface="Twentieth Century"/>
              <a:ea typeface="Twentieth Century"/>
              <a:cs typeface="Twentieth Century"/>
              <a:sym typeface="Twentieth Century"/>
            </a:endParaRPr>
          </a:p>
        </p:txBody>
      </p:sp>
      <p:sp>
        <p:nvSpPr>
          <p:cNvPr id="184" name="Google Shape;184;p5"/>
          <p:cNvSpPr txBox="1"/>
          <p:nvPr>
            <p:ph idx="1" type="body"/>
          </p:nvPr>
        </p:nvSpPr>
        <p:spPr>
          <a:xfrm>
            <a:off x="1640156" y="2186609"/>
            <a:ext cx="8915400" cy="377762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UN BROKER DETINE MINIM 100 DE ACTIVE PENTRU A FI RELEVANT.</a:t>
            </a:r>
            <a:endParaRPr/>
          </a:p>
          <a:p>
            <a:pPr indent="-228600" lvl="0" marL="228600" rtl="0" algn="l">
              <a:lnSpc>
                <a:spcPct val="120000"/>
              </a:lnSpc>
              <a:spcBef>
                <a:spcPts val="1000"/>
              </a:spcBef>
              <a:spcAft>
                <a:spcPts val="0"/>
              </a:spcAft>
              <a:buSzPts val="2000"/>
              <a:buChar char="•"/>
            </a:pPr>
            <a:r>
              <a:rPr lang="en-US"/>
              <a:t>TAXA DE TRANZACTIONARE ESTE SUB 2% SI CEA DE DEPUNERE SUB 5%, PENTRU A FI SUFICENT DE COMPETITIV CA PRET.</a:t>
            </a:r>
            <a:endParaRPr/>
          </a:p>
          <a:p>
            <a:pPr indent="-228600" lvl="0" marL="228600" rtl="0" algn="l">
              <a:lnSpc>
                <a:spcPct val="120000"/>
              </a:lnSpc>
              <a:spcBef>
                <a:spcPts val="1000"/>
              </a:spcBef>
              <a:spcAft>
                <a:spcPts val="0"/>
              </a:spcAft>
              <a:buSzPts val="2000"/>
              <a:buChar char="•"/>
            </a:pPr>
            <a:r>
              <a:rPr lang="en-US"/>
              <a:t>FIECARE ACTIVE TREBUIE SA APARTINA EXACT UNEI CATEGORI.</a:t>
            </a:r>
            <a:endParaRPr/>
          </a:p>
          <a:p>
            <a:pPr indent="-228600" lvl="0" marL="228600" rtl="0" algn="l">
              <a:lnSpc>
                <a:spcPct val="120000"/>
              </a:lnSpc>
              <a:spcBef>
                <a:spcPts val="1000"/>
              </a:spcBef>
              <a:spcAft>
                <a:spcPts val="0"/>
              </a:spcAft>
              <a:buSzPts val="2000"/>
              <a:buChar char="•"/>
            </a:pPr>
            <a:r>
              <a:rPr lang="en-US"/>
              <a:t>ETF-URILE AU CEL PUTIN 10 COMPONENTE. </a:t>
            </a:r>
            <a:endParaRPr/>
          </a:p>
          <a:p>
            <a:pPr indent="-228600" lvl="0" marL="228600" rtl="0" algn="l">
              <a:lnSpc>
                <a:spcPct val="120000"/>
              </a:lnSpc>
              <a:spcBef>
                <a:spcPts val="1000"/>
              </a:spcBef>
              <a:spcAft>
                <a:spcPts val="0"/>
              </a:spcAft>
              <a:buSzPts val="2000"/>
              <a:buChar char="•"/>
            </a:pPr>
            <a:r>
              <a:rPr lang="en-US"/>
              <a:t>CRIPTOMONEDELE AU UN ANUMIT NUMAR DE CONTRACT UNIC.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6"/>
          <p:cNvSpPr txBox="1"/>
          <p:nvPr>
            <p:ph type="title"/>
          </p:nvPr>
        </p:nvSpPr>
        <p:spPr>
          <a:xfrm>
            <a:off x="1640156" y="650614"/>
            <a:ext cx="8911687" cy="128089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3. DESCRIEREA ENTITĂȚILOR, INCLUZÂND PRECIZAREA CHEII PRIMARE.</a:t>
            </a:r>
            <a:endParaRPr sz="6600"/>
          </a:p>
        </p:txBody>
      </p:sp>
      <p:graphicFrame>
        <p:nvGraphicFramePr>
          <p:cNvPr id="190" name="Google Shape;190;p6"/>
          <p:cNvGraphicFramePr/>
          <p:nvPr/>
        </p:nvGraphicFramePr>
        <p:xfrm>
          <a:off x="1640156" y="1931504"/>
          <a:ext cx="3000000" cy="3000000"/>
        </p:xfrm>
        <a:graphic>
          <a:graphicData uri="http://schemas.openxmlformats.org/drawingml/2006/table">
            <a:tbl>
              <a:tblPr bandRow="1" firstRow="1">
                <a:noFill/>
                <a:tableStyleId>{85F45468-555B-493A-A039-7BAE7957D928}</a:tableStyleId>
              </a:tblPr>
              <a:tblGrid>
                <a:gridCol w="2971800"/>
                <a:gridCol w="2971800"/>
                <a:gridCol w="2971800"/>
              </a:tblGrid>
              <a:tr h="420650">
                <a:tc>
                  <a:txBody>
                    <a:bodyPr/>
                    <a:lstStyle/>
                    <a:p>
                      <a:pPr indent="0" lvl="0" marL="0" marR="0" rtl="0" algn="l">
                        <a:spcBef>
                          <a:spcPts val="0"/>
                        </a:spcBef>
                        <a:spcAft>
                          <a:spcPts val="0"/>
                        </a:spcAft>
                        <a:buNone/>
                      </a:pPr>
                      <a:r>
                        <a:rPr lang="en-US" sz="1800" u="none" cap="none" strike="noStrike"/>
                        <a:t>Entitate</a:t>
                      </a:r>
                      <a:endParaRPr sz="1800"/>
                    </a:p>
                  </a:txBody>
                  <a:tcPr marT="45725" marB="45725" marR="77525" marL="77525"/>
                </a:tc>
                <a:tc>
                  <a:txBody>
                    <a:bodyPr/>
                    <a:lstStyle/>
                    <a:p>
                      <a:pPr indent="0" lvl="0" marL="0" marR="0" rtl="0" algn="l">
                        <a:spcBef>
                          <a:spcPts val="0"/>
                        </a:spcBef>
                        <a:spcAft>
                          <a:spcPts val="0"/>
                        </a:spcAft>
                        <a:buNone/>
                      </a:pPr>
                      <a:r>
                        <a:rPr lang="en-US" sz="1800"/>
                        <a:t>Cheie primara</a:t>
                      </a:r>
                      <a:endParaRPr sz="1800"/>
                    </a:p>
                  </a:txBody>
                  <a:tcPr marT="45725" marB="45725" marR="77525" marL="77525"/>
                </a:tc>
                <a:tc>
                  <a:txBody>
                    <a:bodyPr/>
                    <a:lstStyle/>
                    <a:p>
                      <a:pPr indent="0" lvl="0" marL="0" marR="0" rtl="0" algn="l">
                        <a:spcBef>
                          <a:spcPts val="0"/>
                        </a:spcBef>
                        <a:spcAft>
                          <a:spcPts val="0"/>
                        </a:spcAft>
                        <a:buNone/>
                      </a:pPr>
                      <a:r>
                        <a:rPr lang="en-US" sz="1800"/>
                        <a:t>Observatii</a:t>
                      </a:r>
                      <a:endParaRPr sz="1800"/>
                    </a:p>
                  </a:txBody>
                  <a:tcPr marT="45725" marB="45725" marR="77525" marL="77525"/>
                </a:tc>
              </a:tr>
              <a:tr h="726050">
                <a:tc>
                  <a:txBody>
                    <a:bodyPr/>
                    <a:lstStyle/>
                    <a:p>
                      <a:pPr indent="0" lvl="0" marL="0" marR="0" rtl="0" algn="l">
                        <a:spcBef>
                          <a:spcPts val="0"/>
                        </a:spcBef>
                        <a:spcAft>
                          <a:spcPts val="0"/>
                        </a:spcAft>
                        <a:buNone/>
                      </a:pPr>
                      <a:r>
                        <a:rPr lang="en-US" sz="1800"/>
                        <a:t>Tranzactie</a:t>
                      </a:r>
                      <a:endParaRPr sz="1800"/>
                    </a:p>
                  </a:txBody>
                  <a:tcPr marT="45725" marB="45725" marR="77525" marL="77525"/>
                </a:tc>
                <a:tc>
                  <a:txBody>
                    <a:bodyPr/>
                    <a:lstStyle/>
                    <a:p>
                      <a:pPr indent="0" lvl="0" marL="0" marR="0" rtl="0" algn="l">
                        <a:spcBef>
                          <a:spcPts val="0"/>
                        </a:spcBef>
                        <a:spcAft>
                          <a:spcPts val="0"/>
                        </a:spcAft>
                        <a:buNone/>
                      </a:pPr>
                      <a:r>
                        <a:rPr lang="en-US" sz="1800"/>
                        <a:t>Id_tranzactie</a:t>
                      </a:r>
                      <a:endParaRPr sz="1800"/>
                    </a:p>
                  </a:txBody>
                  <a:tcPr marT="45725" marB="45725" marR="77525" marL="77525"/>
                </a:tc>
                <a:tc>
                  <a:txBody>
                    <a:bodyPr/>
                    <a:lstStyle/>
                    <a:p>
                      <a:pPr indent="0" lvl="0" marL="0" marR="0" rtl="0" algn="l">
                        <a:spcBef>
                          <a:spcPts val="0"/>
                        </a:spcBef>
                        <a:spcAft>
                          <a:spcPts val="0"/>
                        </a:spcAft>
                        <a:buNone/>
                      </a:pPr>
                      <a:r>
                        <a:rPr lang="en-US" sz="1800"/>
                        <a:t>Informatii despre tranzactia respective</a:t>
                      </a:r>
                      <a:endParaRPr sz="1800"/>
                    </a:p>
                  </a:txBody>
                  <a:tcPr marT="45725" marB="45725" marR="77525" marL="77525"/>
                </a:tc>
              </a:tr>
              <a:tr h="380625">
                <a:tc>
                  <a:txBody>
                    <a:bodyPr/>
                    <a:lstStyle/>
                    <a:p>
                      <a:pPr indent="0" lvl="0" marL="0" marR="0" rtl="0" algn="l">
                        <a:spcBef>
                          <a:spcPts val="0"/>
                        </a:spcBef>
                        <a:spcAft>
                          <a:spcPts val="0"/>
                        </a:spcAft>
                        <a:buNone/>
                      </a:pPr>
                      <a:r>
                        <a:rPr lang="en-US" sz="1800"/>
                        <a:t>Actiune</a:t>
                      </a:r>
                      <a:endParaRPr sz="1800"/>
                    </a:p>
                  </a:txBody>
                  <a:tcPr marT="45725" marB="45725" marR="77525" marL="77525"/>
                </a:tc>
                <a:tc>
                  <a:txBody>
                    <a:bodyPr/>
                    <a:lstStyle/>
                    <a:p>
                      <a:pPr indent="0" lvl="0" marL="0" marR="0" rtl="0" algn="l">
                        <a:spcBef>
                          <a:spcPts val="0"/>
                        </a:spcBef>
                        <a:spcAft>
                          <a:spcPts val="0"/>
                        </a:spcAft>
                        <a:buNone/>
                      </a:pPr>
                      <a:r>
                        <a:rPr lang="en-US" sz="1800"/>
                        <a:t>Id_actiune</a:t>
                      </a:r>
                      <a:endParaRPr sz="1800"/>
                    </a:p>
                  </a:txBody>
                  <a:tcPr marT="45725" marB="45725" marR="77525" marL="77525"/>
                </a:tc>
                <a:tc>
                  <a:txBody>
                    <a:bodyPr/>
                    <a:lstStyle/>
                    <a:p>
                      <a:pPr indent="0" lvl="0" marL="0" marR="0" rtl="0" algn="l">
                        <a:spcBef>
                          <a:spcPts val="0"/>
                        </a:spcBef>
                        <a:spcAft>
                          <a:spcPts val="0"/>
                        </a:spcAft>
                        <a:buNone/>
                      </a:pPr>
                      <a:r>
                        <a:rPr lang="en-US" sz="1800"/>
                        <a:t>Stock, parte dintr-o companie</a:t>
                      </a:r>
                      <a:endParaRPr sz="1800"/>
                    </a:p>
                  </a:txBody>
                  <a:tcPr marT="45725" marB="45725" marR="77525" marL="77525"/>
                </a:tc>
              </a:tr>
              <a:tr h="463575">
                <a:tc>
                  <a:txBody>
                    <a:bodyPr/>
                    <a:lstStyle/>
                    <a:p>
                      <a:pPr indent="0" lvl="0" marL="0" marR="0" rtl="0" algn="l">
                        <a:spcBef>
                          <a:spcPts val="0"/>
                        </a:spcBef>
                        <a:spcAft>
                          <a:spcPts val="0"/>
                        </a:spcAft>
                        <a:buNone/>
                      </a:pPr>
                      <a:r>
                        <a:rPr lang="en-US" sz="1800"/>
                        <a:t>Obligatiune</a:t>
                      </a:r>
                      <a:endParaRPr sz="1800"/>
                    </a:p>
                  </a:txBody>
                  <a:tcPr marT="45725" marB="45725" marR="77525" marL="77525"/>
                </a:tc>
                <a:tc>
                  <a:txBody>
                    <a:bodyPr/>
                    <a:lstStyle/>
                    <a:p>
                      <a:pPr indent="0" lvl="0" marL="0" marR="0" rtl="0" algn="l">
                        <a:spcBef>
                          <a:spcPts val="0"/>
                        </a:spcBef>
                        <a:spcAft>
                          <a:spcPts val="0"/>
                        </a:spcAft>
                        <a:buNone/>
                      </a:pPr>
                      <a:r>
                        <a:rPr lang="en-US" sz="1800"/>
                        <a:t>Id-obligatiune</a:t>
                      </a:r>
                      <a:endParaRPr sz="1800"/>
                    </a:p>
                  </a:txBody>
                  <a:tcPr marT="45725" marB="45725" marR="77525" marL="77525"/>
                </a:tc>
                <a:tc>
                  <a:txBody>
                    <a:bodyPr/>
                    <a:lstStyle/>
                    <a:p>
                      <a:pPr indent="0" lvl="0" marL="0" marR="0" rtl="0" algn="l">
                        <a:spcBef>
                          <a:spcPts val="0"/>
                        </a:spcBef>
                        <a:spcAft>
                          <a:spcPts val="0"/>
                        </a:spcAft>
                        <a:buNone/>
                      </a:pPr>
                      <a:r>
                        <a:rPr lang="en-US" sz="1800"/>
                        <a:t>Imprumut asigurat</a:t>
                      </a:r>
                      <a:endParaRPr sz="1800"/>
                    </a:p>
                  </a:txBody>
                  <a:tcPr marT="45725" marB="45725" marR="77525" marL="77525"/>
                </a:tc>
              </a:tr>
              <a:tr h="726050">
                <a:tc>
                  <a:txBody>
                    <a:bodyPr/>
                    <a:lstStyle/>
                    <a:p>
                      <a:pPr indent="0" lvl="0" marL="0" marR="0" rtl="0" algn="l">
                        <a:spcBef>
                          <a:spcPts val="0"/>
                        </a:spcBef>
                        <a:spcAft>
                          <a:spcPts val="0"/>
                        </a:spcAft>
                        <a:buNone/>
                      </a:pPr>
                      <a:r>
                        <a:rPr lang="en-US" sz="1800"/>
                        <a:t>Criptomoneda</a:t>
                      </a:r>
                      <a:endParaRPr sz="1800"/>
                    </a:p>
                  </a:txBody>
                  <a:tcPr marT="45725" marB="45725" marR="77525" marL="77525"/>
                </a:tc>
                <a:tc>
                  <a:txBody>
                    <a:bodyPr/>
                    <a:lstStyle/>
                    <a:p>
                      <a:pPr indent="0" lvl="0" marL="0" marR="0" rtl="0" algn="l">
                        <a:spcBef>
                          <a:spcPts val="0"/>
                        </a:spcBef>
                        <a:spcAft>
                          <a:spcPts val="0"/>
                        </a:spcAft>
                        <a:buNone/>
                      </a:pPr>
                      <a:r>
                        <a:rPr lang="en-US" sz="1800"/>
                        <a:t>Id_token</a:t>
                      </a:r>
                      <a:endParaRPr sz="1800"/>
                    </a:p>
                  </a:txBody>
                  <a:tcPr marT="45725" marB="45725" marR="77525" marL="77525"/>
                </a:tc>
                <a:tc>
                  <a:txBody>
                    <a:bodyPr/>
                    <a:lstStyle/>
                    <a:p>
                      <a:pPr indent="0" lvl="0" marL="0" marR="0" rtl="0" algn="l">
                        <a:spcBef>
                          <a:spcPts val="0"/>
                        </a:spcBef>
                        <a:spcAft>
                          <a:spcPts val="0"/>
                        </a:spcAft>
                        <a:buNone/>
                      </a:pPr>
                      <a:r>
                        <a:rPr lang="en-US" sz="1800"/>
                        <a:t>Moneda virtuala cu un anumit rol</a:t>
                      </a:r>
                      <a:endParaRPr sz="1800"/>
                    </a:p>
                  </a:txBody>
                  <a:tcPr marT="45725" marB="45725" marR="77525" marL="77525"/>
                </a:tc>
              </a:tr>
              <a:tr h="536075">
                <a:tc>
                  <a:txBody>
                    <a:bodyPr/>
                    <a:lstStyle/>
                    <a:p>
                      <a:pPr indent="0" lvl="0" marL="0" marR="0" rtl="0" algn="l">
                        <a:spcBef>
                          <a:spcPts val="0"/>
                        </a:spcBef>
                        <a:spcAft>
                          <a:spcPts val="0"/>
                        </a:spcAft>
                        <a:buNone/>
                      </a:pPr>
                      <a:r>
                        <a:rPr lang="en-US" sz="1800"/>
                        <a:t>ETF</a:t>
                      </a:r>
                      <a:endParaRPr sz="1800"/>
                    </a:p>
                  </a:txBody>
                  <a:tcPr marT="45725" marB="45725" marR="77525" marL="77525"/>
                </a:tc>
                <a:tc>
                  <a:txBody>
                    <a:bodyPr/>
                    <a:lstStyle/>
                    <a:p>
                      <a:pPr indent="0" lvl="0" marL="0" marR="0" rtl="0" algn="l">
                        <a:spcBef>
                          <a:spcPts val="0"/>
                        </a:spcBef>
                        <a:spcAft>
                          <a:spcPts val="0"/>
                        </a:spcAft>
                        <a:buNone/>
                      </a:pPr>
                      <a:r>
                        <a:rPr lang="en-US" sz="1800"/>
                        <a:t>Id_ETF</a:t>
                      </a:r>
                      <a:endParaRPr sz="1800"/>
                    </a:p>
                  </a:txBody>
                  <a:tcPr marT="45725" marB="45725" marR="77525" marL="77525"/>
                </a:tc>
                <a:tc>
                  <a:txBody>
                    <a:bodyPr/>
                    <a:lstStyle/>
                    <a:p>
                      <a:pPr indent="0" lvl="0" marL="0" marR="0" rtl="0" algn="l">
                        <a:spcBef>
                          <a:spcPts val="0"/>
                        </a:spcBef>
                        <a:spcAft>
                          <a:spcPts val="0"/>
                        </a:spcAft>
                        <a:buNone/>
                      </a:pPr>
                      <a:r>
                        <a:rPr lang="en-US" sz="1800"/>
                        <a:t>Cos de actiuni</a:t>
                      </a:r>
                      <a:endParaRPr sz="1800"/>
                    </a:p>
                  </a:txBody>
                  <a:tcPr marT="45725" marB="45725" marR="77525" marL="77525"/>
                </a:tc>
              </a:tr>
              <a:tr h="539500">
                <a:tc>
                  <a:txBody>
                    <a:bodyPr/>
                    <a:lstStyle/>
                    <a:p>
                      <a:pPr indent="0" lvl="0" marL="0" marR="0" rtl="0" algn="l">
                        <a:spcBef>
                          <a:spcPts val="0"/>
                        </a:spcBef>
                        <a:spcAft>
                          <a:spcPts val="0"/>
                        </a:spcAft>
                        <a:buNone/>
                      </a:pPr>
                      <a:r>
                        <a:rPr lang="en-US" sz="1800"/>
                        <a:t>Activ </a:t>
                      </a:r>
                      <a:endParaRPr sz="1800"/>
                    </a:p>
                  </a:txBody>
                  <a:tcPr marT="45725" marB="45725" marR="77525" marL="77525"/>
                </a:tc>
                <a:tc>
                  <a:txBody>
                    <a:bodyPr/>
                    <a:lstStyle/>
                    <a:p>
                      <a:pPr indent="0" lvl="0" marL="0" marR="0" rtl="0" algn="l">
                        <a:spcBef>
                          <a:spcPts val="0"/>
                        </a:spcBef>
                        <a:spcAft>
                          <a:spcPts val="0"/>
                        </a:spcAft>
                        <a:buNone/>
                      </a:pPr>
                      <a:r>
                        <a:rPr lang="en-US" sz="1800"/>
                        <a:t>Id_active</a:t>
                      </a:r>
                      <a:endParaRPr sz="1800"/>
                    </a:p>
                  </a:txBody>
                  <a:tcPr marT="45725" marB="45725" marR="77525" marL="77525"/>
                </a:tc>
                <a:tc>
                  <a:txBody>
                    <a:bodyPr/>
                    <a:lstStyle/>
                    <a:p>
                      <a:pPr indent="0" lvl="0" marL="0" marR="0" rtl="0" algn="l">
                        <a:spcBef>
                          <a:spcPts val="0"/>
                        </a:spcBef>
                        <a:spcAft>
                          <a:spcPts val="0"/>
                        </a:spcAft>
                        <a:buNone/>
                      </a:pPr>
                      <a:r>
                        <a:rPr lang="en-US" sz="1800"/>
                        <a:t>Active detinute</a:t>
                      </a:r>
                      <a:endParaRPr sz="1800"/>
                    </a:p>
                  </a:txBody>
                  <a:tcPr marT="45725" marB="45725" marR="77525" marL="77525"/>
                </a:tc>
              </a:tr>
              <a:tr h="726050">
                <a:tc>
                  <a:txBody>
                    <a:bodyPr/>
                    <a:lstStyle/>
                    <a:p>
                      <a:pPr indent="0" lvl="0" marL="0" marR="0" rtl="0" algn="l">
                        <a:spcBef>
                          <a:spcPts val="0"/>
                        </a:spcBef>
                        <a:spcAft>
                          <a:spcPts val="0"/>
                        </a:spcAft>
                        <a:buNone/>
                      </a:pPr>
                      <a:r>
                        <a:rPr lang="en-US" sz="1800"/>
                        <a:t>Broker</a:t>
                      </a:r>
                      <a:endParaRPr sz="1800"/>
                    </a:p>
                  </a:txBody>
                  <a:tcPr marT="45725" marB="45725" marR="77525" marL="77525"/>
                </a:tc>
                <a:tc>
                  <a:txBody>
                    <a:bodyPr/>
                    <a:lstStyle/>
                    <a:p>
                      <a:pPr indent="0" lvl="0" marL="0" marR="0" rtl="0" algn="l">
                        <a:spcBef>
                          <a:spcPts val="0"/>
                        </a:spcBef>
                        <a:spcAft>
                          <a:spcPts val="0"/>
                        </a:spcAft>
                        <a:buNone/>
                      </a:pPr>
                      <a:r>
                        <a:rPr lang="en-US" sz="1800"/>
                        <a:t>Id_broker</a:t>
                      </a:r>
                      <a:endParaRPr sz="1800"/>
                    </a:p>
                  </a:txBody>
                  <a:tcPr marT="45725" marB="45725" marR="77525" marL="77525"/>
                </a:tc>
                <a:tc>
                  <a:txBody>
                    <a:bodyPr/>
                    <a:lstStyle/>
                    <a:p>
                      <a:pPr indent="0" lvl="0" marL="0" marR="0" rtl="0" algn="l">
                        <a:spcBef>
                          <a:spcPts val="0"/>
                        </a:spcBef>
                        <a:spcAft>
                          <a:spcPts val="0"/>
                        </a:spcAft>
                        <a:buNone/>
                      </a:pPr>
                      <a:r>
                        <a:rPr lang="en-US" sz="1800"/>
                        <a:t>Platforma de schimb, exchange</a:t>
                      </a:r>
                      <a:endParaRPr sz="1800"/>
                    </a:p>
                  </a:txBody>
                  <a:tcPr marT="45725" marB="45725" marR="77525" marL="77525"/>
                </a:tc>
              </a:tr>
            </a:tbl>
          </a:graphicData>
        </a:graphic>
      </p:graphicFrame>
      <p:graphicFrame>
        <p:nvGraphicFramePr>
          <p:cNvPr id="191" name="Google Shape;191;p6"/>
          <p:cNvGraphicFramePr/>
          <p:nvPr/>
        </p:nvGraphicFramePr>
        <p:xfrm>
          <a:off x="5481638" y="3232150"/>
          <a:ext cx="1228725" cy="390525"/>
        </p:xfrm>
        <a:graphic>
          <a:graphicData uri="http://schemas.openxmlformats.org/presentationml/2006/ole">
            <mc:AlternateContent>
              <mc:Choice Requires="v">
                <p:oleObj r:id="rId4" imgH="390525" imgW="1228725" progId="Excel.Sheet.12" spid="_x0000_s1">
                  <p:embed/>
                </p:oleObj>
              </mc:Choice>
              <mc:Fallback>
                <p:oleObj r:id="rId5" imgH="390525" imgW="1228725" progId="Excel.Sheet.12">
                  <p:embed/>
                  <p:pic>
                    <p:nvPicPr>
                      <p:cNvPr id="191" name="Google Shape;191;p6"/>
                      <p:cNvPicPr preferRelativeResize="0"/>
                      <p:nvPr/>
                    </p:nvPicPr>
                    <p:blipFill rotWithShape="1">
                      <a:blip r:embed="rId6">
                        <a:alphaModFix/>
                      </a:blip>
                      <a:srcRect b="0" l="0" r="0" t="0"/>
                      <a:stretch/>
                    </p:blipFill>
                    <p:spPr>
                      <a:xfrm>
                        <a:off x="5481638" y="3232150"/>
                        <a:ext cx="1228725" cy="390525"/>
                      </a:xfrm>
                      <a:prstGeom prst="rect">
                        <a:avLst/>
                      </a:prstGeom>
                      <a:noFill/>
                      <a:ln>
                        <a:noFill/>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7"/>
          <p:cNvSpPr txBox="1"/>
          <p:nvPr>
            <p:ph type="title"/>
          </p:nvPr>
        </p:nvSpPr>
        <p:spPr>
          <a:xfrm>
            <a:off x="1638300" y="650614"/>
            <a:ext cx="8915400" cy="128089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4. DESCRIEREA RELAȚIILOR, INCLUZÂND PRECIZAREA CARDINALITĂȚII ACESTORA.</a:t>
            </a:r>
            <a:endParaRPr sz="5400"/>
          </a:p>
        </p:txBody>
      </p:sp>
      <p:graphicFrame>
        <p:nvGraphicFramePr>
          <p:cNvPr id="197" name="Google Shape;197;p7"/>
          <p:cNvGraphicFramePr/>
          <p:nvPr/>
        </p:nvGraphicFramePr>
        <p:xfrm>
          <a:off x="1638300" y="2173356"/>
          <a:ext cx="3000000" cy="3000000"/>
        </p:xfrm>
        <a:graphic>
          <a:graphicData uri="http://schemas.openxmlformats.org/drawingml/2006/table">
            <a:tbl>
              <a:tblPr bandRow="1" firstRow="1">
                <a:noFill/>
                <a:tableStyleId>{85F45468-555B-493A-A039-7BAE7957D928}</a:tableStyleId>
              </a:tblPr>
              <a:tblGrid>
                <a:gridCol w="2165075"/>
                <a:gridCol w="3048000"/>
                <a:gridCol w="3702325"/>
              </a:tblGrid>
              <a:tr h="511625">
                <a:tc>
                  <a:txBody>
                    <a:bodyPr/>
                    <a:lstStyle/>
                    <a:p>
                      <a:pPr indent="0" lvl="0" marL="0" marR="0" rtl="0" algn="l">
                        <a:spcBef>
                          <a:spcPts val="0"/>
                        </a:spcBef>
                        <a:spcAft>
                          <a:spcPts val="0"/>
                        </a:spcAft>
                        <a:buNone/>
                      </a:pPr>
                      <a:r>
                        <a:rPr lang="en-US" sz="1800"/>
                        <a:t>Relatie</a:t>
                      </a:r>
                      <a:endParaRPr sz="1800"/>
                    </a:p>
                  </a:txBody>
                  <a:tcPr marT="45725" marB="45725" marR="91450" marL="91450"/>
                </a:tc>
                <a:tc>
                  <a:txBody>
                    <a:bodyPr/>
                    <a:lstStyle/>
                    <a:p>
                      <a:pPr indent="0" lvl="0" marL="0" marR="0" rtl="0" algn="l">
                        <a:spcBef>
                          <a:spcPts val="0"/>
                        </a:spcBef>
                        <a:spcAft>
                          <a:spcPts val="0"/>
                        </a:spcAft>
                        <a:buNone/>
                      </a:pPr>
                      <a:r>
                        <a:rPr lang="en-US" sz="1800"/>
                        <a:t> Cardinalitate</a:t>
                      </a:r>
                      <a:endParaRPr sz="1800"/>
                    </a:p>
                  </a:txBody>
                  <a:tcPr marT="45725" marB="45725" marR="91450" marL="91450"/>
                </a:tc>
                <a:tc>
                  <a:txBody>
                    <a:bodyPr/>
                    <a:lstStyle/>
                    <a:p>
                      <a:pPr indent="0" lvl="0" marL="0" marR="0" rtl="0" algn="l">
                        <a:spcBef>
                          <a:spcPts val="0"/>
                        </a:spcBef>
                        <a:spcAft>
                          <a:spcPts val="0"/>
                        </a:spcAft>
                        <a:buNone/>
                      </a:pPr>
                      <a:r>
                        <a:rPr lang="en-US" sz="1800"/>
                        <a:t>Observatii</a:t>
                      </a:r>
                      <a:endParaRPr sz="1800"/>
                    </a:p>
                  </a:txBody>
                  <a:tcPr marT="45725" marB="45725" marR="91450" marL="91450"/>
                </a:tc>
              </a:tr>
              <a:tr h="1261550">
                <a:tc>
                  <a:txBody>
                    <a:bodyPr/>
                    <a:lstStyle/>
                    <a:p>
                      <a:pPr indent="0" lvl="0" marL="0" marR="0" rtl="0" algn="l">
                        <a:spcBef>
                          <a:spcPts val="0"/>
                        </a:spcBef>
                        <a:spcAft>
                          <a:spcPts val="0"/>
                        </a:spcAft>
                        <a:buNone/>
                      </a:pPr>
                      <a:r>
                        <a:rPr lang="en-US" sz="1800"/>
                        <a:t>Contine</a:t>
                      </a:r>
                      <a:endParaRPr sz="1800"/>
                    </a:p>
                  </a:txBody>
                  <a:tcPr marT="45725" marB="45725" marR="91450" marL="91450"/>
                </a:tc>
                <a:tc>
                  <a:txBody>
                    <a:bodyPr/>
                    <a:lstStyle/>
                    <a:p>
                      <a:pPr indent="0" lvl="0" marL="0" marR="0" rtl="0" algn="l">
                        <a:spcBef>
                          <a:spcPts val="0"/>
                        </a:spcBef>
                        <a:spcAft>
                          <a:spcPts val="0"/>
                        </a:spcAft>
                        <a:buNone/>
                      </a:pPr>
                      <a:r>
                        <a:rPr lang="en-US" sz="1800"/>
                        <a:t>Broker many-to-many active</a:t>
                      </a:r>
                      <a:endParaRPr sz="1800"/>
                    </a:p>
                  </a:txBody>
                  <a:tcPr marT="45725" marB="45725" marR="91450" marL="91450"/>
                </a:tc>
                <a:tc>
                  <a:txBody>
                    <a:bodyPr/>
                    <a:lstStyle/>
                    <a:p>
                      <a:pPr indent="0" lvl="0" marL="0" marR="0" rtl="0" algn="l">
                        <a:spcBef>
                          <a:spcPts val="0"/>
                        </a:spcBef>
                        <a:spcAft>
                          <a:spcPts val="0"/>
                        </a:spcAft>
                        <a:buNone/>
                      </a:pPr>
                      <a:r>
                        <a:rPr lang="en-US" sz="1800"/>
                        <a:t>Un broker detine mai multe active de tranzactionare. Un active este detinut de mai multi brokeri. </a:t>
                      </a:r>
                      <a:endParaRPr sz="1800"/>
                    </a:p>
                  </a:txBody>
                  <a:tcPr marT="45725" marB="45725" marR="91450" marL="91450"/>
                </a:tc>
              </a:tr>
              <a:tr h="1261550">
                <a:tc>
                  <a:txBody>
                    <a:bodyPr/>
                    <a:lstStyle/>
                    <a:p>
                      <a:pPr indent="0" lvl="0" marL="0" marR="0" rtl="0" algn="l">
                        <a:spcBef>
                          <a:spcPts val="0"/>
                        </a:spcBef>
                        <a:spcAft>
                          <a:spcPts val="0"/>
                        </a:spcAft>
                        <a:buNone/>
                      </a:pPr>
                      <a:r>
                        <a:rPr lang="en-US" sz="1800"/>
                        <a:t>Apartine</a:t>
                      </a:r>
                      <a:endParaRPr sz="1800"/>
                    </a:p>
                  </a:txBody>
                  <a:tcPr marT="45725" marB="45725" marR="91450" marL="91450"/>
                </a:tc>
                <a:tc>
                  <a:txBody>
                    <a:bodyPr/>
                    <a:lstStyle/>
                    <a:p>
                      <a:pPr indent="0" lvl="0" marL="0" marR="0" rtl="0" algn="l">
                        <a:spcBef>
                          <a:spcPts val="0"/>
                        </a:spcBef>
                        <a:spcAft>
                          <a:spcPts val="0"/>
                        </a:spcAft>
                        <a:buNone/>
                      </a:pPr>
                      <a:r>
                        <a:rPr lang="en-US" sz="1800"/>
                        <a:t>Blockchain one-to-many criptomonede</a:t>
                      </a:r>
                      <a:endParaRPr sz="1800"/>
                    </a:p>
                  </a:txBody>
                  <a:tcPr marT="45725" marB="45725" marR="91450" marL="91450"/>
                </a:tc>
                <a:tc>
                  <a:txBody>
                    <a:bodyPr/>
                    <a:lstStyle/>
                    <a:p>
                      <a:pPr indent="0" lvl="0" marL="0" marR="0" rtl="0" algn="l">
                        <a:spcBef>
                          <a:spcPts val="0"/>
                        </a:spcBef>
                        <a:spcAft>
                          <a:spcPts val="0"/>
                        </a:spcAft>
                        <a:buNone/>
                      </a:pPr>
                      <a:r>
                        <a:rPr lang="en-US" sz="1800"/>
                        <a:t>Un blockchain poate sustine mai multe criptomende, iar o criptomoneda exista doar pe un blockchain. </a:t>
                      </a:r>
                      <a:endParaRPr sz="18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8"/>
          <p:cNvSpPr txBox="1"/>
          <p:nvPr>
            <p:ph type="title"/>
          </p:nvPr>
        </p:nvSpPr>
        <p:spPr>
          <a:xfrm>
            <a:off x="1638300" y="650614"/>
            <a:ext cx="8915400" cy="128089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Calibri"/>
              <a:buNone/>
            </a:pPr>
            <a:r>
              <a:rPr lang="en-US" sz="2400">
                <a:latin typeface="Calibri"/>
                <a:ea typeface="Calibri"/>
                <a:cs typeface="Calibri"/>
                <a:sym typeface="Calibri"/>
              </a:rPr>
              <a:t>5. DESCRIEREA ATRIBUTELOR, INCLUZÂND TIPUL DE DATE ȘI EVENTUALELE CONSTRÂNGERI, VALORI IMPLICITE, VALORI POSIBILE ALE ATRIBUTELOR.</a:t>
            </a:r>
            <a:endParaRPr sz="4400"/>
          </a:p>
        </p:txBody>
      </p:sp>
      <p:sp>
        <p:nvSpPr>
          <p:cNvPr id="203" name="Google Shape;203;p8"/>
          <p:cNvSpPr txBox="1"/>
          <p:nvPr>
            <p:ph idx="1" type="body"/>
          </p:nvPr>
        </p:nvSpPr>
        <p:spPr>
          <a:xfrm>
            <a:off x="1638300" y="2173357"/>
            <a:ext cx="8915400" cy="377762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ENTITATE: TRANZACTIE</a:t>
            </a:r>
            <a:endParaRPr/>
          </a:p>
          <a:p>
            <a:pPr indent="-101600" lvl="0" marL="228600" rtl="0" algn="l">
              <a:lnSpc>
                <a:spcPct val="120000"/>
              </a:lnSpc>
              <a:spcBef>
                <a:spcPts val="1000"/>
              </a:spcBef>
              <a:spcAft>
                <a:spcPts val="0"/>
              </a:spcAft>
              <a:buSzPts val="2000"/>
              <a:buNone/>
            </a:pPr>
            <a:r>
              <a:t/>
            </a:r>
            <a:endParaRPr/>
          </a:p>
        </p:txBody>
      </p:sp>
      <p:graphicFrame>
        <p:nvGraphicFramePr>
          <p:cNvPr id="204" name="Google Shape;204;p8"/>
          <p:cNvGraphicFramePr/>
          <p:nvPr/>
        </p:nvGraphicFramePr>
        <p:xfrm>
          <a:off x="1939235" y="2760501"/>
          <a:ext cx="3000000" cy="3000000"/>
        </p:xfrm>
        <a:graphic>
          <a:graphicData uri="http://schemas.openxmlformats.org/drawingml/2006/table">
            <a:tbl>
              <a:tblPr bandRow="1" firstRow="1">
                <a:noFill/>
                <a:tableStyleId>{85F45468-555B-493A-A039-7BAE7957D928}</a:tableStyleId>
              </a:tblPr>
              <a:tblGrid>
                <a:gridCol w="1625600"/>
                <a:gridCol w="1625600"/>
                <a:gridCol w="1625600"/>
                <a:gridCol w="1625600"/>
                <a:gridCol w="1625600"/>
              </a:tblGrid>
              <a:tr h="370850">
                <a:tc>
                  <a:txBody>
                    <a:bodyPr/>
                    <a:lstStyle/>
                    <a:p>
                      <a:pPr indent="0" lvl="0" marL="0" marR="0" rtl="0" algn="l">
                        <a:spcBef>
                          <a:spcPts val="0"/>
                        </a:spcBef>
                        <a:spcAft>
                          <a:spcPts val="0"/>
                        </a:spcAft>
                        <a:buNone/>
                      </a:pPr>
                      <a:r>
                        <a:rPr lang="en-US" sz="1800"/>
                        <a:t>Atribut</a:t>
                      </a:r>
                      <a:endParaRPr sz="1800"/>
                    </a:p>
                  </a:txBody>
                  <a:tcPr marT="45725" marB="45725" marR="91450" marL="91450"/>
                </a:tc>
                <a:tc>
                  <a:txBody>
                    <a:bodyPr/>
                    <a:lstStyle/>
                    <a:p>
                      <a:pPr indent="0" lvl="0" marL="0" marR="0" rtl="0" algn="l">
                        <a:spcBef>
                          <a:spcPts val="0"/>
                        </a:spcBef>
                        <a:spcAft>
                          <a:spcPts val="0"/>
                        </a:spcAft>
                        <a:buNone/>
                      </a:pPr>
                      <a:r>
                        <a:rPr lang="en-US" sz="1800"/>
                        <a:t>Tip</a:t>
                      </a:r>
                      <a:endParaRPr sz="1800"/>
                    </a:p>
                  </a:txBody>
                  <a:tcPr marT="45725" marB="45725" marR="91450" marL="91450"/>
                </a:tc>
                <a:tc>
                  <a:txBody>
                    <a:bodyPr/>
                    <a:lstStyle/>
                    <a:p>
                      <a:pPr indent="0" lvl="0" marL="0" marR="0" rtl="0" algn="l">
                        <a:spcBef>
                          <a:spcPts val="0"/>
                        </a:spcBef>
                        <a:spcAft>
                          <a:spcPts val="0"/>
                        </a:spcAft>
                        <a:buNone/>
                      </a:pPr>
                      <a:r>
                        <a:rPr lang="en-US" sz="1800"/>
                        <a:t>Dimensiune/ precizie</a:t>
                      </a:r>
                      <a:endParaRPr sz="1800"/>
                    </a:p>
                  </a:txBody>
                  <a:tcPr marT="45725" marB="45725" marR="91450" marL="91450"/>
                </a:tc>
                <a:tc>
                  <a:txBody>
                    <a:bodyPr/>
                    <a:lstStyle/>
                    <a:p>
                      <a:pPr indent="0" lvl="0" marL="0" marR="0" rtl="0" algn="l">
                        <a:spcBef>
                          <a:spcPts val="0"/>
                        </a:spcBef>
                        <a:spcAft>
                          <a:spcPts val="0"/>
                        </a:spcAft>
                        <a:buNone/>
                      </a:pPr>
                      <a:r>
                        <a:rPr lang="en-US" sz="1800"/>
                        <a:t>Valori posibile si valori default</a:t>
                      </a:r>
                      <a:endParaRPr sz="1800"/>
                    </a:p>
                  </a:txBody>
                  <a:tcPr marT="45725" marB="45725" marR="91450" marL="91450"/>
                </a:tc>
                <a:tc>
                  <a:txBody>
                    <a:bodyPr/>
                    <a:lstStyle/>
                    <a:p>
                      <a:pPr indent="0" lvl="0" marL="0" marR="0" rtl="0" algn="l">
                        <a:spcBef>
                          <a:spcPts val="0"/>
                        </a:spcBef>
                        <a:spcAft>
                          <a:spcPts val="0"/>
                        </a:spcAft>
                        <a:buNone/>
                      </a:pPr>
                      <a:r>
                        <a:rPr lang="en-US" sz="1800"/>
                        <a:t>Observatii, obligatoriu/ optional</a:t>
                      </a:r>
                      <a:endParaRPr sz="1800"/>
                    </a:p>
                  </a:txBody>
                  <a:tcPr marT="45725" marB="45725" marR="91450" marL="91450"/>
                </a:tc>
              </a:tr>
              <a:tr h="370850">
                <a:tc>
                  <a:txBody>
                    <a:bodyPr/>
                    <a:lstStyle/>
                    <a:p>
                      <a:pPr indent="0" lvl="0" marL="0" marR="0" rtl="0" algn="l">
                        <a:spcBef>
                          <a:spcPts val="0"/>
                        </a:spcBef>
                        <a:spcAft>
                          <a:spcPts val="0"/>
                        </a:spcAft>
                        <a:buNone/>
                      </a:pPr>
                      <a:r>
                        <a:rPr lang="en-US" sz="1800"/>
                        <a:t>Data</a:t>
                      </a:r>
                      <a:endParaRPr sz="1800"/>
                    </a:p>
                  </a:txBody>
                  <a:tcPr marT="45725" marB="45725" marR="91450" marL="91450"/>
                </a:tc>
                <a:tc>
                  <a:txBody>
                    <a:bodyPr/>
                    <a:lstStyle/>
                    <a:p>
                      <a:pPr indent="0" lvl="0" marL="0" marR="0" rtl="0" algn="l">
                        <a:spcBef>
                          <a:spcPts val="0"/>
                        </a:spcBef>
                        <a:spcAft>
                          <a:spcPts val="0"/>
                        </a:spcAft>
                        <a:buNone/>
                      </a:pPr>
                      <a:r>
                        <a:rPr lang="en-US" sz="1800"/>
                        <a:t>Data calendaristica</a:t>
                      </a:r>
                      <a:endParaRPr sz="1800"/>
                    </a:p>
                  </a:txBody>
                  <a:tcPr marT="45725" marB="45725" marR="91450" marL="91450"/>
                </a:tc>
                <a:tc>
                  <a:txBody>
                    <a:bodyPr/>
                    <a:lstStyle/>
                    <a:p>
                      <a:pPr indent="0" lvl="0" marL="0" marR="0" rtl="0" algn="l">
                        <a:spcBef>
                          <a:spcPts val="0"/>
                        </a:spcBef>
                        <a:spcAft>
                          <a:spcPts val="0"/>
                        </a:spcAft>
                        <a:buNone/>
                      </a:pPr>
                      <a:r>
                        <a:rPr lang="en-US" sz="1800"/>
                        <a:t>An-luna-zi</a:t>
                      </a:r>
                      <a:endParaRPr sz="1800"/>
                    </a:p>
                  </a:txBody>
                  <a:tcPr marT="45725" marB="45725" marR="91450" marL="91450"/>
                </a:tc>
                <a:tc>
                  <a:txBody>
                    <a:bodyPr/>
                    <a:lstStyle/>
                    <a:p>
                      <a:pPr indent="0" lvl="0" marL="0" marR="0" rtl="0" algn="l">
                        <a:spcBef>
                          <a:spcPts val="0"/>
                        </a:spcBef>
                        <a:spcAft>
                          <a:spcPts val="0"/>
                        </a:spcAft>
                        <a:buNone/>
                      </a:pPr>
                      <a:r>
                        <a:rPr lang="en-US" sz="1800"/>
                        <a:t>Orice data valida</a:t>
                      </a:r>
                      <a:endParaRPr sz="1800"/>
                    </a:p>
                  </a:txBody>
                  <a:tcPr marT="45725" marB="45725" marR="91450" marL="91450"/>
                </a:tc>
                <a:tc>
                  <a:txBody>
                    <a:bodyPr/>
                    <a:lstStyle/>
                    <a:p>
                      <a:pPr indent="0" lvl="0" marL="0" marR="0" rtl="0" algn="l">
                        <a:spcBef>
                          <a:spcPts val="0"/>
                        </a:spcBef>
                        <a:spcAft>
                          <a:spcPts val="0"/>
                        </a:spcAft>
                        <a:buNone/>
                      </a:pPr>
                      <a:r>
                        <a:rPr lang="en-US" sz="1800"/>
                        <a:t>Optional</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Twentieth Century"/>
                        <a:buNone/>
                      </a:pPr>
                      <a:r>
                        <a:rPr lang="en-US" sz="1800"/>
                        <a:t>Sell</a:t>
                      </a:r>
                      <a:endParaRPr sz="1800"/>
                    </a:p>
                  </a:txBody>
                  <a:tcPr marT="45725" marB="45725" marR="91450" marL="91450"/>
                </a:tc>
                <a:tc>
                  <a:txBody>
                    <a:bodyPr/>
                    <a:lstStyle/>
                    <a:p>
                      <a:pPr indent="0" lvl="0" marL="0" marR="0" rtl="0" algn="l">
                        <a:spcBef>
                          <a:spcPts val="0"/>
                        </a:spcBef>
                        <a:spcAft>
                          <a:spcPts val="0"/>
                        </a:spcAft>
                        <a:buNone/>
                      </a:pPr>
                      <a:r>
                        <a:rPr lang="en-US" sz="1800"/>
                        <a:t>Int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Id valid</a:t>
                      </a:r>
                      <a:endParaRPr sz="1800"/>
                    </a:p>
                  </a:txBody>
                  <a:tcPr marT="45725" marB="45725" marR="91450" marL="91450"/>
                </a:tc>
                <a:tc>
                  <a:txBody>
                    <a:bodyPr/>
                    <a:lstStyle/>
                    <a:p>
                      <a:pPr indent="0" lvl="0" marL="0" marR="0" rtl="0" algn="l">
                        <a:spcBef>
                          <a:spcPts val="0"/>
                        </a:spcBef>
                        <a:spcAft>
                          <a:spcPts val="0"/>
                        </a:spcAft>
                        <a:buNone/>
                      </a:pPr>
                      <a:r>
                        <a:rPr lang="en-US" sz="1800"/>
                        <a:t>Id_activ</a:t>
                      </a:r>
                      <a:endParaRPr sz="1800"/>
                    </a:p>
                  </a:txBody>
                  <a:tcPr marT="45725" marB="45725" marR="91450" marL="91450"/>
                </a:tc>
              </a:tr>
              <a:tr h="370850">
                <a:tc>
                  <a:txBody>
                    <a:bodyPr/>
                    <a:lstStyle/>
                    <a:p>
                      <a:pPr indent="0" lvl="0" marL="0" marR="0" rtl="0" algn="l">
                        <a:spcBef>
                          <a:spcPts val="0"/>
                        </a:spcBef>
                        <a:spcAft>
                          <a:spcPts val="0"/>
                        </a:spcAft>
                        <a:buNone/>
                      </a:pPr>
                      <a:r>
                        <a:rPr lang="en-US" sz="1800"/>
                        <a:t>Buy</a:t>
                      </a:r>
                      <a:endParaRPr sz="1800"/>
                    </a:p>
                  </a:txBody>
                  <a:tcPr marT="45725" marB="45725" marR="91450" marL="91450"/>
                </a:tc>
                <a:tc>
                  <a:txBody>
                    <a:bodyPr/>
                    <a:lstStyle/>
                    <a:p>
                      <a:pPr indent="0" lvl="0" marL="0" marR="0" rtl="0" algn="l">
                        <a:spcBef>
                          <a:spcPts val="0"/>
                        </a:spcBef>
                        <a:spcAft>
                          <a:spcPts val="0"/>
                        </a:spcAft>
                        <a:buNone/>
                      </a:pPr>
                      <a:r>
                        <a:rPr lang="en-US" sz="1800"/>
                        <a:t>Int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Id valid</a:t>
                      </a:r>
                      <a:endParaRPr sz="1800"/>
                    </a:p>
                  </a:txBody>
                  <a:tcPr marT="45725" marB="45725" marR="91450" marL="91450"/>
                </a:tc>
                <a:tc>
                  <a:txBody>
                    <a:bodyPr/>
                    <a:lstStyle/>
                    <a:p>
                      <a:pPr indent="0" lvl="0" marL="0" marR="0" rtl="0" algn="l">
                        <a:spcBef>
                          <a:spcPts val="0"/>
                        </a:spcBef>
                        <a:spcAft>
                          <a:spcPts val="0"/>
                        </a:spcAft>
                        <a:buNone/>
                      </a:pPr>
                      <a:r>
                        <a:rPr lang="en-US" sz="1800"/>
                        <a:t>Id_activ</a:t>
                      </a:r>
                      <a:endParaRPr sz="1800"/>
                    </a:p>
                  </a:txBody>
                  <a:tcPr marT="45725" marB="45725" marR="91450" marL="91450"/>
                </a:tc>
              </a:tr>
              <a:tr h="370850">
                <a:tc>
                  <a:txBody>
                    <a:bodyPr/>
                    <a:lstStyle/>
                    <a:p>
                      <a:pPr indent="0" lvl="0" marL="0" marR="0" rtl="0" algn="l">
                        <a:spcBef>
                          <a:spcPts val="0"/>
                        </a:spcBef>
                        <a:spcAft>
                          <a:spcPts val="0"/>
                        </a:spcAft>
                        <a:buNone/>
                      </a:pPr>
                      <a:r>
                        <a:rPr lang="en-US" sz="1800"/>
                        <a:t>Pret</a:t>
                      </a:r>
                      <a:endParaRPr sz="1800"/>
                    </a:p>
                  </a:txBody>
                  <a:tcPr marT="45725" marB="45725" marR="91450" marL="91450"/>
                </a:tc>
                <a:tc>
                  <a:txBody>
                    <a:bodyPr/>
                    <a:lstStyle/>
                    <a:p>
                      <a:pPr indent="0" lvl="0" marL="0" marR="0" rtl="0" algn="l">
                        <a:spcBef>
                          <a:spcPts val="0"/>
                        </a:spcBef>
                        <a:spcAft>
                          <a:spcPts val="0"/>
                        </a:spcAft>
                        <a:buNone/>
                      </a:pPr>
                      <a:r>
                        <a:rPr lang="en-US" sz="1800"/>
                        <a:t>Float</a:t>
                      </a:r>
                      <a:endParaRPr sz="1800"/>
                    </a:p>
                  </a:txBody>
                  <a:tcPr marT="45725" marB="45725" marR="91450" marL="91450"/>
                </a:tc>
                <a:tc>
                  <a:txBody>
                    <a:bodyPr/>
                    <a:lstStyle/>
                    <a:p>
                      <a:pPr indent="0" lvl="0" marL="0" marR="0" rtl="0" algn="l">
                        <a:spcBef>
                          <a:spcPts val="0"/>
                        </a:spcBef>
                        <a:spcAft>
                          <a:spcPts val="0"/>
                        </a:spcAft>
                        <a:buNone/>
                      </a:pPr>
                      <a:r>
                        <a:rPr lang="en-US" sz="1800"/>
                        <a:t>4 zecimale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Volum</a:t>
                      </a:r>
                      <a:endParaRPr sz="1800"/>
                    </a:p>
                  </a:txBody>
                  <a:tcPr marT="45725" marB="45725" marR="91450" marL="91450"/>
                </a:tc>
                <a:tc>
                  <a:txBody>
                    <a:bodyPr/>
                    <a:lstStyle/>
                    <a:p>
                      <a:pPr indent="0" lvl="0" marL="0" marR="0" rtl="0" algn="l">
                        <a:spcBef>
                          <a:spcPts val="0"/>
                        </a:spcBef>
                        <a:spcAft>
                          <a:spcPts val="0"/>
                        </a:spcAft>
                        <a:buNone/>
                      </a:pPr>
                      <a:r>
                        <a:rPr lang="en-US" sz="1800"/>
                        <a:t>Float</a:t>
                      </a:r>
                      <a:endParaRPr sz="1800"/>
                    </a:p>
                  </a:txBody>
                  <a:tcPr marT="45725" marB="45725" marR="91450" marL="91450"/>
                </a:tc>
                <a:tc>
                  <a:txBody>
                    <a:bodyPr/>
                    <a:lstStyle/>
                    <a:p>
                      <a:pPr indent="0" lvl="0" marL="0" marR="0" rtl="0" algn="l">
                        <a:spcBef>
                          <a:spcPts val="0"/>
                        </a:spcBef>
                        <a:spcAft>
                          <a:spcPts val="0"/>
                        </a:spcAft>
                        <a:buNone/>
                      </a:pPr>
                      <a:r>
                        <a:rPr lang="en-US" sz="1800"/>
                        <a:t>4 zecimale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txBox="1"/>
          <p:nvPr>
            <p:ph idx="1" type="body"/>
          </p:nvPr>
        </p:nvSpPr>
        <p:spPr>
          <a:xfrm>
            <a:off x="1638300" y="503583"/>
            <a:ext cx="8915400" cy="41081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SzPct val="100000"/>
              <a:buChar char="•"/>
            </a:pPr>
            <a:r>
              <a:rPr lang="en-US"/>
              <a:t>ENTITATE: ACTIV</a:t>
            </a:r>
            <a:endParaRPr/>
          </a:p>
          <a:p>
            <a:pPr indent="-111125" lvl="0" marL="228600" rtl="0" algn="l">
              <a:lnSpc>
                <a:spcPct val="120000"/>
              </a:lnSpc>
              <a:spcBef>
                <a:spcPts val="1000"/>
              </a:spcBef>
              <a:spcAft>
                <a:spcPts val="0"/>
              </a:spcAft>
              <a:buSzPct val="100000"/>
              <a:buNone/>
            </a:pPr>
            <a:r>
              <a:t/>
            </a:r>
            <a:endParaRPr/>
          </a:p>
        </p:txBody>
      </p:sp>
      <p:graphicFrame>
        <p:nvGraphicFramePr>
          <p:cNvPr id="210" name="Google Shape;210;p9"/>
          <p:cNvGraphicFramePr/>
          <p:nvPr/>
        </p:nvGraphicFramePr>
        <p:xfrm>
          <a:off x="1638300" y="1045156"/>
          <a:ext cx="3000000" cy="3000000"/>
        </p:xfrm>
        <a:graphic>
          <a:graphicData uri="http://schemas.openxmlformats.org/drawingml/2006/table">
            <a:tbl>
              <a:tblPr bandRow="1" firstRow="1">
                <a:noFill/>
                <a:tableStyleId>{85F45468-555B-493A-A039-7BAE7957D928}</a:tableStyleId>
              </a:tblPr>
              <a:tblGrid>
                <a:gridCol w="1625600"/>
                <a:gridCol w="1625600"/>
                <a:gridCol w="1625600"/>
                <a:gridCol w="1625600"/>
                <a:gridCol w="1625600"/>
              </a:tblGrid>
              <a:tr h="370850">
                <a:tc>
                  <a:txBody>
                    <a:bodyPr/>
                    <a:lstStyle/>
                    <a:p>
                      <a:pPr indent="0" lvl="0" marL="0" marR="0" rtl="0" algn="l">
                        <a:spcBef>
                          <a:spcPts val="0"/>
                        </a:spcBef>
                        <a:spcAft>
                          <a:spcPts val="0"/>
                        </a:spcAft>
                        <a:buNone/>
                      </a:pPr>
                      <a:r>
                        <a:rPr lang="en-US" sz="1800"/>
                        <a:t>Atribut</a:t>
                      </a:r>
                      <a:endParaRPr sz="1800"/>
                    </a:p>
                  </a:txBody>
                  <a:tcPr marT="45725" marB="45725" marR="91450" marL="91450"/>
                </a:tc>
                <a:tc>
                  <a:txBody>
                    <a:bodyPr/>
                    <a:lstStyle/>
                    <a:p>
                      <a:pPr indent="0" lvl="0" marL="0" marR="0" rtl="0" algn="l">
                        <a:spcBef>
                          <a:spcPts val="0"/>
                        </a:spcBef>
                        <a:spcAft>
                          <a:spcPts val="0"/>
                        </a:spcAft>
                        <a:buNone/>
                      </a:pPr>
                      <a:r>
                        <a:rPr lang="en-US" sz="1800"/>
                        <a:t>Tip</a:t>
                      </a:r>
                      <a:endParaRPr sz="1800"/>
                    </a:p>
                  </a:txBody>
                  <a:tcPr marT="45725" marB="45725" marR="91450" marL="91450"/>
                </a:tc>
                <a:tc>
                  <a:txBody>
                    <a:bodyPr/>
                    <a:lstStyle/>
                    <a:p>
                      <a:pPr indent="0" lvl="0" marL="0" marR="0" rtl="0" algn="l">
                        <a:spcBef>
                          <a:spcPts val="0"/>
                        </a:spcBef>
                        <a:spcAft>
                          <a:spcPts val="0"/>
                        </a:spcAft>
                        <a:buNone/>
                      </a:pPr>
                      <a:r>
                        <a:rPr lang="en-US" sz="1800"/>
                        <a:t>Dimensiune/ precizie</a:t>
                      </a:r>
                      <a:endParaRPr sz="1800"/>
                    </a:p>
                  </a:txBody>
                  <a:tcPr marT="45725" marB="45725" marR="91450" marL="91450"/>
                </a:tc>
                <a:tc>
                  <a:txBody>
                    <a:bodyPr/>
                    <a:lstStyle/>
                    <a:p>
                      <a:pPr indent="0" lvl="0" marL="0" marR="0" rtl="0" algn="l">
                        <a:spcBef>
                          <a:spcPts val="0"/>
                        </a:spcBef>
                        <a:spcAft>
                          <a:spcPts val="0"/>
                        </a:spcAft>
                        <a:buNone/>
                      </a:pPr>
                      <a:r>
                        <a:rPr lang="en-US" sz="1800"/>
                        <a:t>Valori posibile si valori default</a:t>
                      </a:r>
                      <a:endParaRPr sz="1800"/>
                    </a:p>
                  </a:txBody>
                  <a:tcPr marT="45725" marB="45725" marR="91450" marL="91450"/>
                </a:tc>
                <a:tc>
                  <a:txBody>
                    <a:bodyPr/>
                    <a:lstStyle/>
                    <a:p>
                      <a:pPr indent="0" lvl="0" marL="0" marR="0" rtl="0" algn="l">
                        <a:spcBef>
                          <a:spcPts val="0"/>
                        </a:spcBef>
                        <a:spcAft>
                          <a:spcPts val="0"/>
                        </a:spcAft>
                        <a:buNone/>
                      </a:pPr>
                      <a:r>
                        <a:rPr lang="en-US" sz="1800"/>
                        <a:t>Observatii, obligatoriu/ optional</a:t>
                      </a:r>
                      <a:endParaRPr sz="1800"/>
                    </a:p>
                  </a:txBody>
                  <a:tcPr marT="45725" marB="45725" marR="91450" marL="91450"/>
                </a:tc>
              </a:tr>
              <a:tr h="370850">
                <a:tc>
                  <a:txBody>
                    <a:bodyPr/>
                    <a:lstStyle/>
                    <a:p>
                      <a:pPr indent="0" lvl="0" marL="0" marR="0" rtl="0" algn="l">
                        <a:spcBef>
                          <a:spcPts val="0"/>
                        </a:spcBef>
                        <a:spcAft>
                          <a:spcPts val="0"/>
                        </a:spcAft>
                        <a:buNone/>
                      </a:pPr>
                      <a:r>
                        <a:rPr lang="en-US" sz="1800"/>
                        <a:t>Nume</a:t>
                      </a:r>
                      <a:endParaRPr sz="1800"/>
                    </a:p>
                  </a:txBody>
                  <a:tcPr marT="45725" marB="45725" marR="91450" marL="91450"/>
                </a:tc>
                <a:tc>
                  <a:txBody>
                    <a:bodyPr/>
                    <a:lstStyle/>
                    <a:p>
                      <a:pPr indent="0" lvl="0" marL="0" marR="0" rtl="0" algn="l">
                        <a:spcBef>
                          <a:spcPts val="0"/>
                        </a:spcBef>
                        <a:spcAft>
                          <a:spcPts val="0"/>
                        </a:spcAft>
                        <a:buNone/>
                      </a:pPr>
                      <a:r>
                        <a:rPr lang="en-US" sz="1800"/>
                        <a:t>String</a:t>
                      </a:r>
                      <a:endParaRPr sz="1800"/>
                    </a:p>
                  </a:txBody>
                  <a:tcPr marT="45725" marB="45725" marR="91450" marL="91450"/>
                </a:tc>
                <a:tc>
                  <a:txBody>
                    <a:bodyPr/>
                    <a:lstStyle/>
                    <a:p>
                      <a:pPr indent="0" lvl="0" marL="0" marR="0" rtl="0" algn="l">
                        <a:spcBef>
                          <a:spcPts val="0"/>
                        </a:spcBef>
                        <a:spcAft>
                          <a:spcPts val="0"/>
                        </a:spcAft>
                        <a:buNone/>
                      </a:pPr>
                      <a:r>
                        <a:rPr lang="en-US" sz="1800"/>
                        <a:t>20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Obligatoriu</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Twentieth Century"/>
                        <a:buNone/>
                      </a:pPr>
                      <a:r>
                        <a:rPr lang="en-US" sz="1800"/>
                        <a:t>Tip</a:t>
                      </a:r>
                      <a:endParaRPr sz="1800"/>
                    </a:p>
                  </a:txBody>
                  <a:tcPr marT="45725" marB="45725" marR="91450" marL="91450"/>
                </a:tc>
                <a:tc>
                  <a:txBody>
                    <a:bodyPr/>
                    <a:lstStyle/>
                    <a:p>
                      <a:pPr indent="0" lvl="0" marL="0" marR="0" rtl="0" algn="l">
                        <a:spcBef>
                          <a:spcPts val="0"/>
                        </a:spcBef>
                        <a:spcAft>
                          <a:spcPts val="0"/>
                        </a:spcAft>
                        <a:buNone/>
                      </a:pPr>
                      <a:r>
                        <a:rPr lang="en-US" sz="1800"/>
                        <a:t>String</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Obligatoriu</a:t>
                      </a:r>
                      <a:endParaRPr sz="1800"/>
                    </a:p>
                  </a:txBody>
                  <a:tcPr marT="45725" marB="45725" marR="91450" marL="91450"/>
                </a:tc>
              </a:tr>
              <a:tr h="370850">
                <a:tc>
                  <a:txBody>
                    <a:bodyPr/>
                    <a:lstStyle/>
                    <a:p>
                      <a:pPr indent="0" lvl="0" marL="0" marR="0" rtl="0" algn="l">
                        <a:spcBef>
                          <a:spcPts val="0"/>
                        </a:spcBef>
                        <a:spcAft>
                          <a:spcPts val="0"/>
                        </a:spcAft>
                        <a:buNone/>
                      </a:pPr>
                      <a:r>
                        <a:rPr lang="en-US" sz="1800"/>
                        <a:t>Pret USD</a:t>
                      </a:r>
                      <a:endParaRPr sz="1800"/>
                    </a:p>
                  </a:txBody>
                  <a:tcPr marT="45725" marB="45725" marR="91450" marL="91450"/>
                </a:tc>
                <a:tc>
                  <a:txBody>
                    <a:bodyPr/>
                    <a:lstStyle/>
                    <a:p>
                      <a:pPr indent="0" lvl="0" marL="0" marR="0" rtl="0" algn="l">
                        <a:spcBef>
                          <a:spcPts val="0"/>
                        </a:spcBef>
                        <a:spcAft>
                          <a:spcPts val="0"/>
                        </a:spcAft>
                        <a:buNone/>
                      </a:pPr>
                      <a:r>
                        <a:rPr lang="en-US" sz="1800"/>
                        <a:t>Float</a:t>
                      </a:r>
                      <a:endParaRPr sz="1800"/>
                    </a:p>
                  </a:txBody>
                  <a:tcPr marT="45725" marB="45725" marR="91450" marL="91450"/>
                </a:tc>
                <a:tc>
                  <a:txBody>
                    <a:bodyPr/>
                    <a:lstStyle/>
                    <a:p>
                      <a:pPr indent="0" lvl="0" marL="0" marR="0" rtl="0" algn="l">
                        <a:spcBef>
                          <a:spcPts val="0"/>
                        </a:spcBef>
                        <a:spcAft>
                          <a:spcPts val="0"/>
                        </a:spcAft>
                        <a:buNone/>
                      </a:pPr>
                      <a:r>
                        <a:rPr lang="en-US" sz="1800"/>
                        <a:t>4 zecimale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Obligatoriu</a:t>
                      </a:r>
                      <a:endParaRPr sz="1800"/>
                    </a:p>
                  </a:txBody>
                  <a:tcPr marT="45725" marB="45725" marR="91450" marL="91450"/>
                </a:tc>
              </a:tr>
            </a:tbl>
          </a:graphicData>
        </a:graphic>
      </p:graphicFrame>
      <p:sp>
        <p:nvSpPr>
          <p:cNvPr id="211" name="Google Shape;211;p9"/>
          <p:cNvSpPr txBox="1"/>
          <p:nvPr/>
        </p:nvSpPr>
        <p:spPr>
          <a:xfrm>
            <a:off x="1638300" y="3362046"/>
            <a:ext cx="2395720" cy="38472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900"/>
              <a:buFont typeface="Arial"/>
              <a:buChar char="•"/>
            </a:pPr>
            <a:r>
              <a:rPr b="0" i="0" lang="en-US" sz="1900" u="none" cap="none" strike="noStrike">
                <a:solidFill>
                  <a:schemeClr val="dk1"/>
                </a:solidFill>
                <a:latin typeface="Twentieth Century"/>
                <a:ea typeface="Twentieth Century"/>
                <a:cs typeface="Twentieth Century"/>
                <a:sym typeface="Twentieth Century"/>
              </a:rPr>
              <a:t>ENTITATE: ACTIUNE</a:t>
            </a:r>
            <a:endParaRPr b="0" i="0" sz="1900" u="none" cap="none" strike="noStrike">
              <a:solidFill>
                <a:schemeClr val="dk1"/>
              </a:solidFill>
              <a:latin typeface="Twentieth Century"/>
              <a:ea typeface="Twentieth Century"/>
              <a:cs typeface="Twentieth Century"/>
              <a:sym typeface="Twentieth Century"/>
            </a:endParaRPr>
          </a:p>
        </p:txBody>
      </p:sp>
      <p:graphicFrame>
        <p:nvGraphicFramePr>
          <p:cNvPr id="212" name="Google Shape;212;p9"/>
          <p:cNvGraphicFramePr/>
          <p:nvPr/>
        </p:nvGraphicFramePr>
        <p:xfrm>
          <a:off x="1638300" y="4036737"/>
          <a:ext cx="3000000" cy="3000000"/>
        </p:xfrm>
        <a:graphic>
          <a:graphicData uri="http://schemas.openxmlformats.org/drawingml/2006/table">
            <a:tbl>
              <a:tblPr bandRow="1" firstRow="1">
                <a:noFill/>
                <a:tableStyleId>{85F45468-555B-493A-A039-7BAE7957D928}</a:tableStyleId>
              </a:tblPr>
              <a:tblGrid>
                <a:gridCol w="1625600"/>
                <a:gridCol w="1625600"/>
                <a:gridCol w="1625600"/>
                <a:gridCol w="1625600"/>
                <a:gridCol w="1625600"/>
              </a:tblGrid>
              <a:tr h="370850">
                <a:tc>
                  <a:txBody>
                    <a:bodyPr/>
                    <a:lstStyle/>
                    <a:p>
                      <a:pPr indent="0" lvl="0" marL="0" marR="0" rtl="0" algn="l">
                        <a:spcBef>
                          <a:spcPts val="0"/>
                        </a:spcBef>
                        <a:spcAft>
                          <a:spcPts val="0"/>
                        </a:spcAft>
                        <a:buNone/>
                      </a:pPr>
                      <a:r>
                        <a:rPr lang="en-US" sz="1800"/>
                        <a:t>Atribut</a:t>
                      </a:r>
                      <a:endParaRPr sz="1800"/>
                    </a:p>
                  </a:txBody>
                  <a:tcPr marT="45725" marB="45725" marR="91450" marL="91450"/>
                </a:tc>
                <a:tc>
                  <a:txBody>
                    <a:bodyPr/>
                    <a:lstStyle/>
                    <a:p>
                      <a:pPr indent="0" lvl="0" marL="0" marR="0" rtl="0" algn="l">
                        <a:spcBef>
                          <a:spcPts val="0"/>
                        </a:spcBef>
                        <a:spcAft>
                          <a:spcPts val="0"/>
                        </a:spcAft>
                        <a:buNone/>
                      </a:pPr>
                      <a:r>
                        <a:rPr lang="en-US" sz="1800"/>
                        <a:t>Tip</a:t>
                      </a:r>
                      <a:endParaRPr sz="1800"/>
                    </a:p>
                  </a:txBody>
                  <a:tcPr marT="45725" marB="45725" marR="91450" marL="91450"/>
                </a:tc>
                <a:tc>
                  <a:txBody>
                    <a:bodyPr/>
                    <a:lstStyle/>
                    <a:p>
                      <a:pPr indent="0" lvl="0" marL="0" marR="0" rtl="0" algn="l">
                        <a:spcBef>
                          <a:spcPts val="0"/>
                        </a:spcBef>
                        <a:spcAft>
                          <a:spcPts val="0"/>
                        </a:spcAft>
                        <a:buNone/>
                      </a:pPr>
                      <a:r>
                        <a:rPr lang="en-US" sz="1800"/>
                        <a:t>Dimensiune/ precizie</a:t>
                      </a:r>
                      <a:endParaRPr sz="1800"/>
                    </a:p>
                  </a:txBody>
                  <a:tcPr marT="45725" marB="45725" marR="91450" marL="91450"/>
                </a:tc>
                <a:tc>
                  <a:txBody>
                    <a:bodyPr/>
                    <a:lstStyle/>
                    <a:p>
                      <a:pPr indent="0" lvl="0" marL="0" marR="0" rtl="0" algn="l">
                        <a:spcBef>
                          <a:spcPts val="0"/>
                        </a:spcBef>
                        <a:spcAft>
                          <a:spcPts val="0"/>
                        </a:spcAft>
                        <a:buNone/>
                      </a:pPr>
                      <a:r>
                        <a:rPr lang="en-US" sz="1800"/>
                        <a:t>Valori posibile si valori default</a:t>
                      </a:r>
                      <a:endParaRPr sz="1800"/>
                    </a:p>
                  </a:txBody>
                  <a:tcPr marT="45725" marB="45725" marR="91450" marL="91450"/>
                </a:tc>
                <a:tc>
                  <a:txBody>
                    <a:bodyPr/>
                    <a:lstStyle/>
                    <a:p>
                      <a:pPr indent="0" lvl="0" marL="0" marR="0" rtl="0" algn="l">
                        <a:spcBef>
                          <a:spcPts val="0"/>
                        </a:spcBef>
                        <a:spcAft>
                          <a:spcPts val="0"/>
                        </a:spcAft>
                        <a:buNone/>
                      </a:pPr>
                      <a:r>
                        <a:rPr lang="en-US" sz="1800"/>
                        <a:t>Observatii, obligatoriu/ optional</a:t>
                      </a:r>
                      <a:endParaRPr sz="1800"/>
                    </a:p>
                  </a:txBody>
                  <a:tcPr marT="45725" marB="45725" marR="91450" marL="91450"/>
                </a:tc>
              </a:tr>
              <a:tr h="370850">
                <a:tc>
                  <a:txBody>
                    <a:bodyPr/>
                    <a:lstStyle/>
                    <a:p>
                      <a:pPr indent="0" lvl="0" marL="0" marR="0" rtl="0" algn="l">
                        <a:spcBef>
                          <a:spcPts val="0"/>
                        </a:spcBef>
                        <a:spcAft>
                          <a:spcPts val="0"/>
                        </a:spcAft>
                        <a:buNone/>
                      </a:pPr>
                      <a:r>
                        <a:rPr lang="en-US" sz="1800"/>
                        <a:t>Companie</a:t>
                      </a:r>
                      <a:endParaRPr sz="1800"/>
                    </a:p>
                  </a:txBody>
                  <a:tcPr marT="45725" marB="45725" marR="91450" marL="91450"/>
                </a:tc>
                <a:tc>
                  <a:txBody>
                    <a:bodyPr/>
                    <a:lstStyle/>
                    <a:p>
                      <a:pPr indent="0" lvl="0" marL="0" marR="0" rtl="0" algn="l">
                        <a:spcBef>
                          <a:spcPts val="0"/>
                        </a:spcBef>
                        <a:spcAft>
                          <a:spcPts val="0"/>
                        </a:spcAft>
                        <a:buNone/>
                      </a:pPr>
                      <a:r>
                        <a:rPr lang="en-US" sz="1800"/>
                        <a:t>String</a:t>
                      </a:r>
                      <a:endParaRPr sz="1800"/>
                    </a:p>
                  </a:txBody>
                  <a:tcPr marT="45725" marB="45725" marR="91450" marL="91450"/>
                </a:tc>
                <a:tc>
                  <a:txBody>
                    <a:bodyPr/>
                    <a:lstStyle/>
                    <a:p>
                      <a:pPr indent="0" lvl="0" marL="0" marR="0" rtl="0" algn="l">
                        <a:spcBef>
                          <a:spcPts val="0"/>
                        </a:spcBef>
                        <a:spcAft>
                          <a:spcPts val="0"/>
                        </a:spcAft>
                        <a:buNone/>
                      </a:pPr>
                      <a:r>
                        <a:rPr lang="en-US" sz="1800"/>
                        <a:t>20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Optional</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Twentieth Century"/>
                        <a:buNone/>
                      </a:pPr>
                      <a:r>
                        <a:rPr lang="en-US" sz="1800"/>
                        <a:t>Piata</a:t>
                      </a:r>
                      <a:endParaRPr sz="1800"/>
                    </a:p>
                  </a:txBody>
                  <a:tcPr marT="45725" marB="45725" marR="91450" marL="91450"/>
                </a:tc>
                <a:tc>
                  <a:txBody>
                    <a:bodyPr/>
                    <a:lstStyle/>
                    <a:p>
                      <a:pPr indent="0" lvl="0" marL="0" marR="0" rtl="0" algn="l">
                        <a:spcBef>
                          <a:spcPts val="0"/>
                        </a:spcBef>
                        <a:spcAft>
                          <a:spcPts val="0"/>
                        </a:spcAft>
                        <a:buNone/>
                      </a:pPr>
                      <a:r>
                        <a:rPr lang="en-US" sz="1800"/>
                        <a:t>String</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Optional</a:t>
                      </a:r>
                      <a:endParaRPr sz="1800"/>
                    </a:p>
                  </a:txBody>
                  <a:tcPr marT="45725" marB="45725" marR="91450" marL="91450"/>
                </a:tc>
              </a:tr>
              <a:tr h="370850">
                <a:tc>
                  <a:txBody>
                    <a:bodyPr/>
                    <a:lstStyle/>
                    <a:p>
                      <a:pPr indent="0" lvl="0" marL="0" marR="0" rtl="0" algn="l">
                        <a:spcBef>
                          <a:spcPts val="0"/>
                        </a:spcBef>
                        <a:spcAft>
                          <a:spcPts val="0"/>
                        </a:spcAft>
                        <a:buNone/>
                      </a:pPr>
                      <a:r>
                        <a:rPr lang="en-US" sz="1800"/>
                        <a:t>Numar</a:t>
                      </a:r>
                      <a:endParaRPr sz="1800"/>
                    </a:p>
                  </a:txBody>
                  <a:tcPr marT="45725" marB="45725" marR="91450" marL="91450"/>
                </a:tc>
                <a:tc>
                  <a:txBody>
                    <a:bodyPr/>
                    <a:lstStyle/>
                    <a:p>
                      <a:pPr indent="0" lvl="0" marL="0" marR="0" rtl="0" algn="l">
                        <a:spcBef>
                          <a:spcPts val="0"/>
                        </a:spcBef>
                        <a:spcAft>
                          <a:spcPts val="0"/>
                        </a:spcAft>
                        <a:buNone/>
                      </a:pPr>
                      <a:r>
                        <a:rPr lang="en-US" sz="1800"/>
                        <a:t>Int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Optional</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2022-06-19T11:27:37Z</dcterms:created>
  <dc:creator>Ioan   Stoica</dc:creator>
</cp:coreProperties>
</file>