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70" r:id="rId13"/>
    <p:sldId id="265" r:id="rId14"/>
    <p:sldId id="266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911C-711F-4BC1-A94F-553A251E2865}" type="datetimeFigureOut">
              <a:rPr lang="ro-RO" smtClean="0"/>
              <a:t>19.06.2022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7068-C4A3-48F4-A611-BA24B1B8FEE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76616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911C-711F-4BC1-A94F-553A251E2865}" type="datetimeFigureOut">
              <a:rPr lang="ro-RO" smtClean="0"/>
              <a:t>19.06.2022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7068-C4A3-48F4-A611-BA24B1B8FEE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93269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911C-711F-4BC1-A94F-553A251E2865}" type="datetimeFigureOut">
              <a:rPr lang="ro-RO" smtClean="0"/>
              <a:t>19.06.2022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7068-C4A3-48F4-A611-BA24B1B8FEE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49110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911C-711F-4BC1-A94F-553A251E2865}" type="datetimeFigureOut">
              <a:rPr lang="ro-RO" smtClean="0"/>
              <a:t>19.06.2022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7068-C4A3-48F4-A611-BA24B1B8FEEA}" type="slidenum">
              <a:rPr lang="ro-RO" smtClean="0"/>
              <a:t>‹#›</a:t>
            </a:fld>
            <a:endParaRPr lang="ro-RO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2162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911C-711F-4BC1-A94F-553A251E2865}" type="datetimeFigureOut">
              <a:rPr lang="ro-RO" smtClean="0"/>
              <a:t>19.06.2022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7068-C4A3-48F4-A611-BA24B1B8FEE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896908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911C-711F-4BC1-A94F-553A251E2865}" type="datetimeFigureOut">
              <a:rPr lang="ro-RO" smtClean="0"/>
              <a:t>19.06.2022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7068-C4A3-48F4-A611-BA24B1B8FEE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349392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911C-711F-4BC1-A94F-553A251E2865}" type="datetimeFigureOut">
              <a:rPr lang="ro-RO" smtClean="0"/>
              <a:t>19.06.2022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7068-C4A3-48F4-A611-BA24B1B8FEE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845513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911C-711F-4BC1-A94F-553A251E2865}" type="datetimeFigureOut">
              <a:rPr lang="ro-RO" smtClean="0"/>
              <a:t>19.06.2022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7068-C4A3-48F4-A611-BA24B1B8FEE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095404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911C-711F-4BC1-A94F-553A251E2865}" type="datetimeFigureOut">
              <a:rPr lang="ro-RO" smtClean="0"/>
              <a:t>19.06.2022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7068-C4A3-48F4-A611-BA24B1B8FEE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31596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911C-711F-4BC1-A94F-553A251E2865}" type="datetimeFigureOut">
              <a:rPr lang="ro-RO" smtClean="0"/>
              <a:t>19.06.2022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7068-C4A3-48F4-A611-BA24B1B8FEE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26096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911C-711F-4BC1-A94F-553A251E2865}" type="datetimeFigureOut">
              <a:rPr lang="ro-RO" smtClean="0"/>
              <a:t>19.06.2022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7068-C4A3-48F4-A611-BA24B1B8FEE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72374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911C-711F-4BC1-A94F-553A251E2865}" type="datetimeFigureOut">
              <a:rPr lang="ro-RO" smtClean="0"/>
              <a:t>19.06.2022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7068-C4A3-48F4-A611-BA24B1B8FEE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78796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911C-711F-4BC1-A94F-553A251E2865}" type="datetimeFigureOut">
              <a:rPr lang="ro-RO" smtClean="0"/>
              <a:t>19.06.2022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7068-C4A3-48F4-A611-BA24B1B8FEE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4924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911C-711F-4BC1-A94F-553A251E2865}" type="datetimeFigureOut">
              <a:rPr lang="ro-RO" smtClean="0"/>
              <a:t>19.06.2022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7068-C4A3-48F4-A611-BA24B1B8FEE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31962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911C-711F-4BC1-A94F-553A251E2865}" type="datetimeFigureOut">
              <a:rPr lang="ro-RO" smtClean="0"/>
              <a:t>19.06.2022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7068-C4A3-48F4-A611-BA24B1B8FEE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71803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911C-711F-4BC1-A94F-553A251E2865}" type="datetimeFigureOut">
              <a:rPr lang="ro-RO" smtClean="0"/>
              <a:t>19.06.2022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7068-C4A3-48F4-A611-BA24B1B8FEE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40958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911C-711F-4BC1-A94F-553A251E2865}" type="datetimeFigureOut">
              <a:rPr lang="ro-RO" smtClean="0"/>
              <a:t>19.06.2022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7068-C4A3-48F4-A611-BA24B1B8FEE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87724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911C-711F-4BC1-A94F-553A251E2865}" type="datetimeFigureOut">
              <a:rPr lang="ro-RO" smtClean="0"/>
              <a:t>19.06.2022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7068-C4A3-48F4-A611-BA24B1B8FEE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80627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EA9911C-711F-4BC1-A94F-553A251E2865}" type="datetimeFigureOut">
              <a:rPr lang="ro-RO" smtClean="0"/>
              <a:t>19.06.2022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C8B7068-C4A3-48F4-A611-BA24B1B8FEE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18591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  <p:sldLayoutId id="2147483759" r:id="rId17"/>
    <p:sldLayoutId id="2147483760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338DF-B12E-02B0-7BC5-0A3722EC76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84243"/>
            <a:ext cx="9144000" cy="1457740"/>
          </a:xfrm>
        </p:spPr>
        <p:txBody>
          <a:bodyPr/>
          <a:lstStyle/>
          <a:p>
            <a:pPr algn="ctr"/>
            <a:r>
              <a:rPr lang="en-US" dirty="0" err="1"/>
              <a:t>Proiect</a:t>
            </a:r>
            <a:r>
              <a:rPr lang="en-US" dirty="0"/>
              <a:t> BD</a:t>
            </a:r>
            <a:endParaRPr lang="ro-R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71B14C-E5BF-E109-D43D-D99662E874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7513" y="2955236"/>
            <a:ext cx="5936974" cy="1655762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sz="3000" dirty="0" err="1"/>
              <a:t>Instrumente</a:t>
            </a:r>
            <a:r>
              <a:rPr lang="en-US" sz="3000" dirty="0"/>
              <a:t> </a:t>
            </a:r>
            <a:r>
              <a:rPr lang="en-US" sz="3000" dirty="0" err="1"/>
              <a:t>financiare</a:t>
            </a:r>
            <a:endParaRPr lang="en-US" sz="3000" dirty="0"/>
          </a:p>
          <a:p>
            <a:endParaRPr lang="en-US" dirty="0"/>
          </a:p>
          <a:p>
            <a:pPr algn="r"/>
            <a:r>
              <a:rPr lang="en-US" dirty="0"/>
              <a:t>Stoica Ioan</a:t>
            </a:r>
          </a:p>
          <a:p>
            <a:pPr algn="r"/>
            <a:r>
              <a:rPr lang="en-US" dirty="0" err="1"/>
              <a:t>Grupa</a:t>
            </a:r>
            <a:r>
              <a:rPr lang="en-US" dirty="0"/>
              <a:t> 151</a:t>
            </a:r>
          </a:p>
        </p:txBody>
      </p:sp>
    </p:spTree>
    <p:extLst>
      <p:ext uri="{BB962C8B-B14F-4D97-AF65-F5344CB8AC3E}">
        <p14:creationId xmlns:p14="http://schemas.microsoft.com/office/powerpoint/2010/main" val="1347737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D9794EE-6269-049D-C5AE-0DD158E2F828}"/>
              </a:ext>
            </a:extLst>
          </p:cNvPr>
          <p:cNvSpPr txBox="1">
            <a:spLocks/>
          </p:cNvSpPr>
          <p:nvPr/>
        </p:nvSpPr>
        <p:spPr>
          <a:xfrm>
            <a:off x="1638300" y="503583"/>
            <a:ext cx="8915400" cy="4108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Entitate</a:t>
            </a:r>
            <a:r>
              <a:rPr lang="en-US" dirty="0"/>
              <a:t>: </a:t>
            </a:r>
            <a:r>
              <a:rPr lang="en-US" dirty="0" err="1"/>
              <a:t>OBLIGATiune</a:t>
            </a:r>
            <a:endParaRPr lang="en-US" dirty="0"/>
          </a:p>
          <a:p>
            <a:endParaRPr lang="ro-RO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5488C12-0270-B705-9A10-14C3DE6BE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282845"/>
              </p:ext>
            </p:extLst>
          </p:nvPr>
        </p:nvGraphicFramePr>
        <p:xfrm>
          <a:off x="1638300" y="1108007"/>
          <a:ext cx="8128000" cy="22961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7718886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6110624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4763789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6376305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38372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Atribut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Tip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Dimensiune</a:t>
                      </a:r>
                      <a:r>
                        <a:rPr lang="en-US" dirty="0"/>
                        <a:t>/ </a:t>
                      </a:r>
                      <a:r>
                        <a:rPr lang="en-US" dirty="0" err="1"/>
                        <a:t>precizie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Valori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posibile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valori</a:t>
                      </a:r>
                      <a:r>
                        <a:rPr lang="en-US" dirty="0"/>
                        <a:t> default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Observatii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obligatoriu</a:t>
                      </a:r>
                      <a:r>
                        <a:rPr lang="en-US" dirty="0"/>
                        <a:t>/ optional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072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Emitent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 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Obligatoriu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754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Data </a:t>
                      </a:r>
                      <a:r>
                        <a:rPr lang="en-US" dirty="0" err="1"/>
                        <a:t>scadenta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</a:t>
                      </a:r>
                      <a:r>
                        <a:rPr lang="en-US" dirty="0" err="1"/>
                        <a:t>calendaristica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Obligatoriu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11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Cupon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Obligatoriu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2278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9F257A-2BE0-BC75-2BA0-851114B5BC05}"/>
              </a:ext>
            </a:extLst>
          </p:cNvPr>
          <p:cNvSpPr txBox="1">
            <a:spLocks/>
          </p:cNvSpPr>
          <p:nvPr/>
        </p:nvSpPr>
        <p:spPr>
          <a:xfrm>
            <a:off x="1638300" y="3670661"/>
            <a:ext cx="8915400" cy="4108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Entitate</a:t>
            </a:r>
            <a:r>
              <a:rPr lang="en-US" dirty="0"/>
              <a:t>: </a:t>
            </a:r>
            <a:r>
              <a:rPr lang="en-US" dirty="0" err="1"/>
              <a:t>Criptomoneda</a:t>
            </a:r>
            <a:endParaRPr lang="en-US" dirty="0"/>
          </a:p>
          <a:p>
            <a:endParaRPr lang="ro-RO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916681F-4D48-0F59-4F16-11855828A1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905197"/>
              </p:ext>
            </p:extLst>
          </p:nvPr>
        </p:nvGraphicFramePr>
        <p:xfrm>
          <a:off x="1638300" y="4256659"/>
          <a:ext cx="8128000" cy="20269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7718886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6110624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4763789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6376305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38372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Atribut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Tip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Dimensiune</a:t>
                      </a:r>
                      <a:r>
                        <a:rPr lang="en-US" dirty="0"/>
                        <a:t>/ </a:t>
                      </a:r>
                      <a:r>
                        <a:rPr lang="en-US" dirty="0" err="1"/>
                        <a:t>precizie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Valori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posibile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valori</a:t>
                      </a:r>
                      <a:r>
                        <a:rPr lang="en-US" dirty="0"/>
                        <a:t> default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Observatii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obligatoriu</a:t>
                      </a:r>
                      <a:r>
                        <a:rPr lang="en-US" dirty="0"/>
                        <a:t>/ optional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072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Obligatoriu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754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Max supply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Optional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11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Blockchain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 blockchain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22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5698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9526878-AF4B-218E-6EF1-0761961A28B1}"/>
              </a:ext>
            </a:extLst>
          </p:cNvPr>
          <p:cNvSpPr txBox="1">
            <a:spLocks/>
          </p:cNvSpPr>
          <p:nvPr/>
        </p:nvSpPr>
        <p:spPr>
          <a:xfrm>
            <a:off x="1638300" y="503583"/>
            <a:ext cx="8915400" cy="4108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Entitate</a:t>
            </a:r>
            <a:r>
              <a:rPr lang="en-US" dirty="0"/>
              <a:t>: ETF</a:t>
            </a:r>
          </a:p>
          <a:p>
            <a:endParaRPr lang="ro-RO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F0F9D2E-C62B-FC7D-B091-B457ACF10E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349703"/>
              </p:ext>
            </p:extLst>
          </p:nvPr>
        </p:nvGraphicFramePr>
        <p:xfrm>
          <a:off x="1638300" y="1108007"/>
          <a:ext cx="8128000" cy="20269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7718886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6110624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4763789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6376305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38372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Atribut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Tip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Dimensiune</a:t>
                      </a:r>
                      <a:r>
                        <a:rPr lang="en-US" dirty="0"/>
                        <a:t>/ </a:t>
                      </a:r>
                      <a:r>
                        <a:rPr lang="en-US" dirty="0" err="1"/>
                        <a:t>precizie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Valori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posibile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valori</a:t>
                      </a:r>
                      <a:r>
                        <a:rPr lang="en-US" dirty="0"/>
                        <a:t> default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Observatii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obligatoriu</a:t>
                      </a:r>
                      <a:r>
                        <a:rPr lang="en-US" dirty="0"/>
                        <a:t>/ optional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072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Emitent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 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Obligatoriu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754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Numar</a:t>
                      </a:r>
                      <a:r>
                        <a:rPr lang="en-US" dirty="0"/>
                        <a:t> active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Optional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11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Piata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acoperita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2278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86F7C3B-E701-EB6E-4415-B9FECA3D7FFF}"/>
              </a:ext>
            </a:extLst>
          </p:cNvPr>
          <p:cNvSpPr txBox="1">
            <a:spLocks/>
          </p:cNvSpPr>
          <p:nvPr/>
        </p:nvSpPr>
        <p:spPr>
          <a:xfrm>
            <a:off x="1638300" y="3328533"/>
            <a:ext cx="8915400" cy="4108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Entitate</a:t>
            </a:r>
            <a:r>
              <a:rPr lang="en-US" dirty="0"/>
              <a:t>: </a:t>
            </a:r>
            <a:r>
              <a:rPr lang="en-US" dirty="0" err="1"/>
              <a:t>Activ</a:t>
            </a:r>
            <a:r>
              <a:rPr lang="en-US" dirty="0"/>
              <a:t> </a:t>
            </a:r>
            <a:r>
              <a:rPr lang="en-US" dirty="0" err="1"/>
              <a:t>propriu</a:t>
            </a:r>
            <a:endParaRPr lang="en-US" dirty="0"/>
          </a:p>
          <a:p>
            <a:endParaRPr lang="ro-RO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4B78ACA-EE7A-F6E8-665A-EB18A0E8E3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10198"/>
              </p:ext>
            </p:extLst>
          </p:nvPr>
        </p:nvGraphicFramePr>
        <p:xfrm>
          <a:off x="1638300" y="3932957"/>
          <a:ext cx="8128000" cy="19253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7718886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6110624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4763789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6376305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38372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Atribut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Tip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Dimensiune</a:t>
                      </a:r>
                      <a:r>
                        <a:rPr lang="en-US" dirty="0"/>
                        <a:t>/ </a:t>
                      </a:r>
                      <a:r>
                        <a:rPr lang="en-US" dirty="0" err="1"/>
                        <a:t>precizie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Valori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posibile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valori</a:t>
                      </a:r>
                      <a:r>
                        <a:rPr lang="en-US" dirty="0"/>
                        <a:t> default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Observatii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obligatoriu</a:t>
                      </a:r>
                      <a:r>
                        <a:rPr lang="en-US" dirty="0"/>
                        <a:t>/ optional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072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Cantitate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Obligatoriu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754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Ultima </a:t>
                      </a:r>
                      <a:r>
                        <a:rPr lang="en-US" dirty="0" err="1"/>
                        <a:t>actualizare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</a:t>
                      </a:r>
                      <a:r>
                        <a:rPr lang="en-US" dirty="0" err="1"/>
                        <a:t>calendaristica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Optional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11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4331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9526878-AF4B-218E-6EF1-0761961A28B1}"/>
              </a:ext>
            </a:extLst>
          </p:cNvPr>
          <p:cNvSpPr txBox="1">
            <a:spLocks/>
          </p:cNvSpPr>
          <p:nvPr/>
        </p:nvSpPr>
        <p:spPr>
          <a:xfrm>
            <a:off x="1638300" y="425519"/>
            <a:ext cx="8915400" cy="4108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Entitate</a:t>
            </a:r>
            <a:r>
              <a:rPr lang="en-US" dirty="0"/>
              <a:t>: BROKER</a:t>
            </a:r>
          </a:p>
          <a:p>
            <a:endParaRPr lang="ro-RO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F0F9D2E-C62B-FC7D-B091-B457ACF10E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019802"/>
              </p:ext>
            </p:extLst>
          </p:nvPr>
        </p:nvGraphicFramePr>
        <p:xfrm>
          <a:off x="1638300" y="843246"/>
          <a:ext cx="8128000" cy="319895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7718886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6110624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4763789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6376305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38372580"/>
                    </a:ext>
                  </a:extLst>
                </a:gridCol>
              </a:tblGrid>
              <a:tr h="940868">
                <a:tc>
                  <a:txBody>
                    <a:bodyPr/>
                    <a:lstStyle/>
                    <a:p>
                      <a:r>
                        <a:rPr lang="en-US" dirty="0" err="1"/>
                        <a:t>Atribut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Tip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Dimensiune</a:t>
                      </a:r>
                      <a:r>
                        <a:rPr lang="en-US" dirty="0"/>
                        <a:t>/ </a:t>
                      </a:r>
                      <a:r>
                        <a:rPr lang="en-US" dirty="0" err="1"/>
                        <a:t>precizie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Valori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posibile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valori</a:t>
                      </a:r>
                      <a:r>
                        <a:rPr lang="en-US" dirty="0"/>
                        <a:t> default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Observatii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obligatoriu</a:t>
                      </a:r>
                      <a:r>
                        <a:rPr lang="en-US" dirty="0"/>
                        <a:t>/ optional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072602"/>
                  </a:ext>
                </a:extLst>
              </a:tr>
              <a:tr h="376347">
                <a:tc>
                  <a:txBody>
                    <a:bodyPr/>
                    <a:lstStyle/>
                    <a:p>
                      <a:r>
                        <a:rPr lang="en-US" dirty="0" err="1"/>
                        <a:t>Nume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 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Obligatoriu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754171"/>
                  </a:ext>
                </a:extLst>
              </a:tr>
              <a:tr h="3763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Sediu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Optional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11179"/>
                  </a:ext>
                </a:extLst>
              </a:tr>
              <a:tr h="376347">
                <a:tc>
                  <a:txBody>
                    <a:bodyPr/>
                    <a:lstStyle/>
                    <a:p>
                      <a:r>
                        <a:rPr lang="en-US" dirty="0" err="1"/>
                        <a:t>Autorizat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Bool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22781"/>
                  </a:ext>
                </a:extLst>
              </a:tr>
              <a:tr h="376347">
                <a:tc>
                  <a:txBody>
                    <a:bodyPr/>
                    <a:lstStyle/>
                    <a:p>
                      <a:r>
                        <a:rPr lang="en-US" dirty="0"/>
                        <a:t>Nr. active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&gt;=100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403195"/>
                  </a:ext>
                </a:extLst>
              </a:tr>
              <a:tr h="376347">
                <a:tc>
                  <a:txBody>
                    <a:bodyPr/>
                    <a:lstStyle/>
                    <a:p>
                      <a:r>
                        <a:rPr lang="en-US" dirty="0"/>
                        <a:t>Taxa </a:t>
                      </a:r>
                      <a:r>
                        <a:rPr lang="en-US" dirty="0" err="1"/>
                        <a:t>retragere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</a:t>
                      </a:r>
                      <a:r>
                        <a:rPr lang="en-US" dirty="0" err="1"/>
                        <a:t>zecimale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&lt;=0.02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455335"/>
                  </a:ext>
                </a:extLst>
              </a:tr>
              <a:tr h="376347">
                <a:tc>
                  <a:txBody>
                    <a:bodyPr/>
                    <a:lstStyle/>
                    <a:p>
                      <a:r>
                        <a:rPr lang="en-US" dirty="0"/>
                        <a:t>Taxa </a:t>
                      </a:r>
                      <a:r>
                        <a:rPr lang="en-US" dirty="0" err="1"/>
                        <a:t>tranzactie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</a:t>
                      </a:r>
                      <a:r>
                        <a:rPr lang="en-US" dirty="0" err="1"/>
                        <a:t>zecimale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&lt;=0.05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792827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48182E0-000E-486F-8A0F-2A3431E97620}"/>
              </a:ext>
            </a:extLst>
          </p:cNvPr>
          <p:cNvSpPr txBox="1">
            <a:spLocks/>
          </p:cNvSpPr>
          <p:nvPr/>
        </p:nvSpPr>
        <p:spPr>
          <a:xfrm>
            <a:off x="1538909" y="4049105"/>
            <a:ext cx="8915400" cy="4108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Entitate</a:t>
            </a:r>
            <a:r>
              <a:rPr lang="en-US" dirty="0"/>
              <a:t>: Blockchain</a:t>
            </a:r>
          </a:p>
          <a:p>
            <a:endParaRPr lang="ro-RO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19F9FBD-E2C8-0F3D-8A6B-74014AF838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797820"/>
              </p:ext>
            </p:extLst>
          </p:nvPr>
        </p:nvGraphicFramePr>
        <p:xfrm>
          <a:off x="1638300" y="4459923"/>
          <a:ext cx="8128000" cy="22961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7718886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6110624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4763789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6376305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38372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Atribut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Tip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Dimensiune</a:t>
                      </a:r>
                      <a:r>
                        <a:rPr lang="en-US" dirty="0"/>
                        <a:t>/ </a:t>
                      </a:r>
                      <a:r>
                        <a:rPr lang="en-US" dirty="0" err="1"/>
                        <a:t>precizie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Valori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posibile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valori</a:t>
                      </a:r>
                      <a:r>
                        <a:rPr lang="en-US" dirty="0"/>
                        <a:t> default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Observatii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obligatoriu</a:t>
                      </a:r>
                      <a:r>
                        <a:rPr lang="en-US" dirty="0"/>
                        <a:t>/ optional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072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Nume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Obligatoriu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754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Tip de </a:t>
                      </a:r>
                      <a:r>
                        <a:rPr lang="en-US" dirty="0" err="1"/>
                        <a:t>verificare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Optional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11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Moneda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Optional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947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7439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BE4D0-A38F-57F2-4901-3E3B4964A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728870"/>
            <a:ext cx="8915400" cy="5433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Obs.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entitate</a:t>
            </a:r>
            <a:r>
              <a:rPr lang="en-US" dirty="0"/>
              <a:t> are un ID care </a:t>
            </a:r>
            <a:r>
              <a:rPr lang="en-US" dirty="0" err="1"/>
              <a:t>respecta</a:t>
            </a:r>
            <a:r>
              <a:rPr lang="en-US" dirty="0"/>
              <a:t> </a:t>
            </a:r>
            <a:r>
              <a:rPr lang="en-US" dirty="0" err="1"/>
              <a:t>urmatorul</a:t>
            </a:r>
            <a:r>
              <a:rPr lang="en-US" dirty="0"/>
              <a:t> </a:t>
            </a:r>
            <a:r>
              <a:rPr lang="en-US" dirty="0" err="1"/>
              <a:t>tipar</a:t>
            </a:r>
            <a:endParaRPr lang="ro-RO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DE02144-CEE8-A46D-D549-52AFE708D5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160997"/>
              </p:ext>
            </p:extLst>
          </p:nvPr>
        </p:nvGraphicFramePr>
        <p:xfrm>
          <a:off x="2032000" y="1429623"/>
          <a:ext cx="8128000" cy="15544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56909774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3029958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832502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1675642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438543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Atribut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Tip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Dimensiune</a:t>
                      </a:r>
                      <a:r>
                        <a:rPr lang="en-US" dirty="0"/>
                        <a:t>/ </a:t>
                      </a:r>
                      <a:r>
                        <a:rPr lang="en-US" dirty="0" err="1"/>
                        <a:t>precizie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Valori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posibile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valori</a:t>
                      </a:r>
                      <a:r>
                        <a:rPr lang="en-US" dirty="0"/>
                        <a:t> default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Observatii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obligatoriu</a:t>
                      </a:r>
                      <a:r>
                        <a:rPr lang="en-US" dirty="0"/>
                        <a:t>/ optional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349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Valori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diferite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autonumber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Obligatoriu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885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6238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93344-A4BD-D276-1C50-DA5CF3787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145828"/>
            <a:ext cx="8915400" cy="1280890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</a:t>
            </a: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Realizarea diagramei entitate-relație corespunzătoare descrierii de la punctele 3-5.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71FE71A-A58A-8747-2617-CD24D83827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395" y="1426718"/>
            <a:ext cx="6921209" cy="4945169"/>
          </a:xfrm>
        </p:spPr>
      </p:pic>
    </p:spTree>
    <p:extLst>
      <p:ext uri="{BB962C8B-B14F-4D97-AF65-F5344CB8AC3E}">
        <p14:creationId xmlns:p14="http://schemas.microsoft.com/office/powerpoint/2010/main" val="3387442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1D945-83A5-DE24-71AC-49091B5B3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2013" y="357809"/>
            <a:ext cx="8911687" cy="897376"/>
          </a:xfrm>
        </p:spPr>
        <p:txBody>
          <a:bodyPr>
            <a:normAutofit fontScale="90000"/>
          </a:bodyPr>
          <a:lstStyle/>
          <a:p>
            <a:br>
              <a:rPr lang="ro-RO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ro-RO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br>
              <a:rPr lang="ro-RO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7 .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Realizarea diagramei conceptuale corespunzătoare diagramei entitate-relație proiectate la punctul 6. </a:t>
            </a:r>
            <a:br>
              <a:rPr lang="it-IT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endParaRPr lang="ro-RO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6F58C180-C57D-C379-45A7-D48599465C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821" y="1255185"/>
            <a:ext cx="9162936" cy="5602815"/>
          </a:xfrm>
        </p:spPr>
      </p:pic>
    </p:spTree>
    <p:extLst>
      <p:ext uri="{BB962C8B-B14F-4D97-AF65-F5344CB8AC3E}">
        <p14:creationId xmlns:p14="http://schemas.microsoft.com/office/powerpoint/2010/main" val="3403922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1D945-83A5-DE24-71AC-49091B5B3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53324"/>
            <a:ext cx="8911687" cy="1280890"/>
          </a:xfrm>
        </p:spPr>
        <p:txBody>
          <a:bodyPr>
            <a:noAutofit/>
          </a:bodyPr>
          <a:lstStyle/>
          <a:p>
            <a:br>
              <a:rPr lang="ro-RO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ro-RO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br>
              <a:rPr lang="ro-RO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8. </a:t>
            </a:r>
            <a:r>
              <a:rPr lang="it-IT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Enumerarea schemelor relaționale corespunzătoare diagramei conceptuale proiectate la punctul 7. </a:t>
            </a:r>
            <a:br>
              <a:rPr lang="it-IT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endParaRPr lang="ro-RO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5AC73-771F-F832-89CF-6BD411625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534214"/>
            <a:ext cx="8915400" cy="4430017"/>
          </a:xfrm>
        </p:spPr>
        <p:txBody>
          <a:bodyPr/>
          <a:lstStyle/>
          <a:p>
            <a:r>
              <a:rPr lang="en-US" dirty="0" err="1"/>
              <a:t>Tranzactie</a:t>
            </a:r>
            <a:r>
              <a:rPr lang="en-US" dirty="0"/>
              <a:t>(#ID_tranzactie, #BUY, #SELL, </a:t>
            </a:r>
            <a:r>
              <a:rPr lang="en-US" dirty="0" err="1"/>
              <a:t>pret</a:t>
            </a:r>
            <a:r>
              <a:rPr lang="en-US" dirty="0"/>
              <a:t>)</a:t>
            </a:r>
          </a:p>
          <a:p>
            <a:r>
              <a:rPr lang="en-US" dirty="0" err="1"/>
              <a:t>Detinere</a:t>
            </a:r>
            <a:r>
              <a:rPr lang="en-US" dirty="0"/>
              <a:t>(#ID_detinere, #activ, </a:t>
            </a:r>
            <a:r>
              <a:rPr lang="en-US" dirty="0" err="1"/>
              <a:t>cantitate</a:t>
            </a:r>
            <a:r>
              <a:rPr lang="en-US" dirty="0"/>
              <a:t>)</a:t>
            </a:r>
          </a:p>
          <a:p>
            <a:r>
              <a:rPr lang="en-US" dirty="0" err="1"/>
              <a:t>Activ</a:t>
            </a:r>
            <a:r>
              <a:rPr lang="en-US" dirty="0"/>
              <a:t>(#id_active, tip)</a:t>
            </a:r>
          </a:p>
          <a:p>
            <a:r>
              <a:rPr lang="en-US" dirty="0" err="1"/>
              <a:t>Tip_activ</a:t>
            </a:r>
            <a:r>
              <a:rPr lang="en-US" dirty="0"/>
              <a:t>(#id_actiune, #ID_obligatiune, #ID_criptomoneda, #ID_ETF) </a:t>
            </a:r>
          </a:p>
          <a:p>
            <a:r>
              <a:rPr lang="en-US" dirty="0" err="1"/>
              <a:t>cRIPTOMONEDA</a:t>
            </a:r>
            <a:r>
              <a:rPr lang="en-US" dirty="0"/>
              <a:t>(#id_criptomoneda, #Id_Blockchain) 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02942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1D945-83A5-DE24-71AC-49091B5B3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2013" y="690371"/>
            <a:ext cx="8911687" cy="1280890"/>
          </a:xfrm>
        </p:spPr>
        <p:txBody>
          <a:bodyPr>
            <a:normAutofit/>
          </a:bodyPr>
          <a:lstStyle/>
          <a:p>
            <a:r>
              <a:rPr lang="ro-RO" sz="2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9. </a:t>
            </a:r>
            <a:r>
              <a:rPr lang="ro-RO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Realizarea normalizării până la forma normală 3 (FN1-FN3).</a:t>
            </a:r>
            <a:endParaRPr lang="ro-RO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5AC73-771F-F832-89CF-6BD411625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2186609"/>
            <a:ext cx="8915400" cy="3777622"/>
          </a:xfrm>
        </p:spPr>
        <p:txBody>
          <a:bodyPr/>
          <a:lstStyle/>
          <a:p>
            <a:r>
              <a:rPr lang="en-US" dirty="0"/>
              <a:t>FN1 – </a:t>
            </a:r>
            <a:r>
              <a:rPr lang="en-US" dirty="0" err="1"/>
              <a:t>atributele</a:t>
            </a:r>
            <a:r>
              <a:rPr lang="en-US" dirty="0"/>
              <a:t> </a:t>
            </a:r>
            <a:r>
              <a:rPr lang="en-US" dirty="0" err="1"/>
              <a:t>mari</a:t>
            </a:r>
            <a:r>
              <a:rPr lang="en-US" dirty="0"/>
              <a:t> </a:t>
            </a:r>
            <a:r>
              <a:rPr lang="en-US" dirty="0" err="1"/>
              <a:t>trebuiesc</a:t>
            </a:r>
            <a:r>
              <a:rPr lang="en-US" dirty="0"/>
              <a:t> </a:t>
            </a:r>
            <a:r>
              <a:rPr lang="en-US" dirty="0" err="1"/>
              <a:t>sparte</a:t>
            </a:r>
            <a:r>
              <a:rPr lang="en-US" dirty="0"/>
              <a:t> in </a:t>
            </a:r>
            <a:r>
              <a:rPr lang="en-US" dirty="0" err="1"/>
              <a:t>atribute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mici</a:t>
            </a:r>
            <a:r>
              <a:rPr lang="en-US" dirty="0"/>
              <a:t>. </a:t>
            </a:r>
            <a:r>
              <a:rPr lang="en-US" dirty="0" err="1"/>
              <a:t>Codul</a:t>
            </a:r>
            <a:r>
              <a:rPr lang="en-US" dirty="0"/>
              <a:t> </a:t>
            </a:r>
            <a:r>
              <a:rPr lang="en-US" dirty="0" err="1"/>
              <a:t>unic</a:t>
            </a:r>
            <a:r>
              <a:rPr lang="en-US" dirty="0"/>
              <a:t> al </a:t>
            </a:r>
            <a:r>
              <a:rPr lang="en-US" dirty="0" err="1"/>
              <a:t>unui</a:t>
            </a:r>
            <a:r>
              <a:rPr lang="en-US" dirty="0"/>
              <a:t> token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impartit</a:t>
            </a:r>
            <a:r>
              <a:rPr lang="en-US" dirty="0"/>
              <a:t> in </a:t>
            </a:r>
            <a:r>
              <a:rPr lang="en-US" dirty="0" err="1"/>
              <a:t>keia</a:t>
            </a:r>
            <a:r>
              <a:rPr lang="en-US" dirty="0"/>
              <a:t> </a:t>
            </a:r>
            <a:r>
              <a:rPr lang="en-US" dirty="0" err="1"/>
              <a:t>proprie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id-</a:t>
            </a:r>
            <a:r>
              <a:rPr lang="en-US" dirty="0" err="1"/>
              <a:t>ul</a:t>
            </a:r>
            <a:r>
              <a:rPr lang="en-US" dirty="0"/>
              <a:t> blockchain-</a:t>
            </a:r>
            <a:r>
              <a:rPr lang="en-US" dirty="0" err="1"/>
              <a:t>ului</a:t>
            </a:r>
            <a:r>
              <a:rPr lang="en-US" dirty="0"/>
              <a:t>. </a:t>
            </a:r>
          </a:p>
          <a:p>
            <a:r>
              <a:rPr lang="ro-RO" dirty="0"/>
              <a:t>FN2 - se sparg tabelele in care anumite coloane </a:t>
            </a:r>
            <a:r>
              <a:rPr lang="ro-RO" dirty="0" err="1"/>
              <a:t>tin</a:t>
            </a:r>
            <a:r>
              <a:rPr lang="ro-RO" dirty="0"/>
              <a:t> doar de o parte din cheia primara</a:t>
            </a:r>
            <a:r>
              <a:rPr lang="en-US" dirty="0"/>
              <a:t>. </a:t>
            </a:r>
          </a:p>
          <a:p>
            <a:r>
              <a:rPr lang="ro-RO" dirty="0"/>
              <a:t>FN3 - se sparg tabelele in care anumite atribute </a:t>
            </a:r>
            <a:r>
              <a:rPr lang="ro-RO" dirty="0" err="1"/>
              <a:t>tin</a:t>
            </a:r>
            <a:r>
              <a:rPr lang="ro-RO" dirty="0"/>
              <a:t> de un alt atribut</a:t>
            </a:r>
            <a:r>
              <a:rPr lang="en-US" dirty="0"/>
              <a:t>:</a:t>
            </a:r>
          </a:p>
          <a:p>
            <a:r>
              <a:rPr lang="en-US" dirty="0"/>
              <a:t>Se impart </a:t>
            </a:r>
            <a:r>
              <a:rPr lang="en-US" dirty="0" err="1"/>
              <a:t>activele</a:t>
            </a:r>
            <a:r>
              <a:rPr lang="en-US" dirty="0"/>
              <a:t> in 4 </a:t>
            </a:r>
            <a:r>
              <a:rPr lang="en-US" dirty="0" err="1"/>
              <a:t>tipuri</a:t>
            </a:r>
            <a:r>
              <a:rPr lang="en-US" dirty="0"/>
              <a:t> separate. </a:t>
            </a:r>
            <a:r>
              <a:rPr lang="en-US" dirty="0" err="1"/>
              <a:t>Fiecarui</a:t>
            </a:r>
            <a:r>
              <a:rPr lang="en-US" dirty="0"/>
              <a:t> tip ii </a:t>
            </a:r>
            <a:r>
              <a:rPr lang="en-US" dirty="0" err="1"/>
              <a:t>corerespunde</a:t>
            </a:r>
            <a:r>
              <a:rPr lang="en-US" dirty="0"/>
              <a:t> o </a:t>
            </a:r>
            <a:r>
              <a:rPr lang="en-US" dirty="0" err="1"/>
              <a:t>tabela</a:t>
            </a:r>
            <a:r>
              <a:rPr lang="en-US" dirty="0"/>
              <a:t> </a:t>
            </a:r>
            <a:r>
              <a:rPr lang="en-US" dirty="0" err="1"/>
              <a:t>deoarece</a:t>
            </a:r>
            <a:r>
              <a:rPr lang="en-US" dirty="0"/>
              <a:t> are </a:t>
            </a:r>
            <a:r>
              <a:rPr lang="en-US" dirty="0" err="1"/>
              <a:t>proprietati</a:t>
            </a:r>
            <a:r>
              <a:rPr lang="en-US" dirty="0"/>
              <a:t> </a:t>
            </a:r>
            <a:r>
              <a:rPr lang="en-US" dirty="0" err="1"/>
              <a:t>diferite</a:t>
            </a:r>
            <a:r>
              <a:rPr lang="en-US" dirty="0"/>
              <a:t>. </a:t>
            </a:r>
            <a:r>
              <a:rPr lang="en-US" dirty="0" err="1"/>
              <a:t>Proprietatiile</a:t>
            </a:r>
            <a:r>
              <a:rPr lang="en-US" dirty="0"/>
              <a:t> commune </a:t>
            </a:r>
            <a:r>
              <a:rPr lang="en-US" dirty="0" err="1"/>
              <a:t>raman</a:t>
            </a:r>
            <a:r>
              <a:rPr lang="en-US" dirty="0"/>
              <a:t> in </a:t>
            </a:r>
            <a:r>
              <a:rPr lang="en-US" dirty="0" err="1"/>
              <a:t>tabela</a:t>
            </a:r>
            <a:r>
              <a:rPr lang="en-US" dirty="0"/>
              <a:t> de active. 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271823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1D945-83A5-DE24-71AC-49091B5B3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2013" y="198783"/>
            <a:ext cx="8911687" cy="1772478"/>
          </a:xfrm>
        </p:spPr>
        <p:txBody>
          <a:bodyPr>
            <a:normAutofit/>
          </a:bodyPr>
          <a:lstStyle/>
          <a:p>
            <a:r>
              <a:rPr lang="ro-RO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ro-RO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10. </a:t>
            </a:r>
            <a:r>
              <a:rPr lang="ro-RO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Crearea tabelelor în SQL și inserarea de date coerente în fiecare dintre acestea (minimum 5 înregistrări în fiecare tabel neasociativ; minimum 10 înregistrări în tabelele asociative). </a:t>
            </a:r>
            <a:endParaRPr lang="ro-RO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5AC73-771F-F832-89CF-6BD411625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2186609"/>
            <a:ext cx="8915400" cy="3777622"/>
          </a:xfrm>
        </p:spPr>
        <p:txBody>
          <a:bodyPr/>
          <a:lstStyle/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806946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1D945-83A5-DE24-71AC-49091B5B3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2013" y="690371"/>
            <a:ext cx="8911687" cy="1280890"/>
          </a:xfrm>
        </p:spPr>
        <p:txBody>
          <a:bodyPr/>
          <a:lstStyle/>
          <a:p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5AC73-771F-F832-89CF-6BD411625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2186609"/>
            <a:ext cx="8915400" cy="3777622"/>
          </a:xfrm>
        </p:spPr>
        <p:txBody>
          <a:bodyPr/>
          <a:lstStyle/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79370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2502A-595B-D3C0-D712-02DE31A8B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398" y="62411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  <a:ea typeface="+mn-ea"/>
                <a:cs typeface="+mn-cs"/>
              </a:rPr>
              <a:t>1. </a:t>
            </a:r>
            <a:r>
              <a:rPr lang="ro-RO" sz="3200" dirty="0">
                <a:latin typeface="+mn-lt"/>
                <a:ea typeface="+mn-ea"/>
                <a:cs typeface="+mn-cs"/>
              </a:rPr>
              <a:t>Descrierea modelului real, a utilității acestuia și a regulilor de funcționare.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202FB-C1A2-A92A-733E-E969E7424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9398" y="2133600"/>
            <a:ext cx="9013203" cy="4100290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persoana</a:t>
            </a:r>
            <a:r>
              <a:rPr lang="en-US" dirty="0"/>
              <a:t> are </a:t>
            </a:r>
            <a:r>
              <a:rPr lang="en-US" dirty="0" err="1"/>
              <a:t>nevoie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contabilizeze</a:t>
            </a:r>
            <a:r>
              <a:rPr lang="en-US" dirty="0"/>
              <a:t> </a:t>
            </a:r>
            <a:r>
              <a:rPr lang="en-US" dirty="0" err="1"/>
              <a:t>investitiile</a:t>
            </a:r>
            <a:r>
              <a:rPr lang="en-US" dirty="0"/>
              <a:t> </a:t>
            </a:r>
            <a:r>
              <a:rPr lang="en-US" dirty="0" err="1"/>
              <a:t>personale</a:t>
            </a:r>
            <a:r>
              <a:rPr lang="en-US" dirty="0"/>
              <a:t> in </a:t>
            </a:r>
            <a:r>
              <a:rPr lang="en-US" dirty="0" err="1"/>
              <a:t>diferite</a:t>
            </a:r>
            <a:r>
              <a:rPr lang="en-US" dirty="0"/>
              <a:t> active.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lucru</a:t>
            </a:r>
            <a:r>
              <a:rPr lang="en-US" dirty="0"/>
              <a:t> se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folosii</a:t>
            </a:r>
            <a:r>
              <a:rPr lang="en-US" dirty="0"/>
              <a:t> de o </a:t>
            </a:r>
            <a:r>
              <a:rPr lang="en-US" dirty="0" err="1"/>
              <a:t>baza</a:t>
            </a:r>
            <a:r>
              <a:rPr lang="en-US" dirty="0"/>
              <a:t> de date. Este </a:t>
            </a:r>
            <a:r>
              <a:rPr lang="en-US" dirty="0" err="1"/>
              <a:t>necesara</a:t>
            </a:r>
            <a:r>
              <a:rPr lang="en-US" dirty="0"/>
              <a:t> in </a:t>
            </a:r>
            <a:r>
              <a:rPr lang="en-US" dirty="0" err="1"/>
              <a:t>primul</a:t>
            </a:r>
            <a:r>
              <a:rPr lang="en-US" dirty="0"/>
              <a:t> rand </a:t>
            </a:r>
            <a:r>
              <a:rPr lang="en-US" dirty="0" err="1"/>
              <a:t>evidenta</a:t>
            </a:r>
            <a:r>
              <a:rPr lang="en-US" dirty="0"/>
              <a:t> </a:t>
            </a:r>
            <a:r>
              <a:rPr lang="en-US" dirty="0" err="1"/>
              <a:t>fiecarei</a:t>
            </a:r>
            <a:r>
              <a:rPr lang="en-US" dirty="0"/>
              <a:t> </a:t>
            </a:r>
            <a:r>
              <a:rPr lang="en-US" dirty="0" err="1"/>
              <a:t>tranzactii</a:t>
            </a:r>
            <a:r>
              <a:rPr lang="en-US" dirty="0"/>
              <a:t>. O </a:t>
            </a:r>
            <a:r>
              <a:rPr lang="en-US" dirty="0" err="1"/>
              <a:t>tranzactie</a:t>
            </a:r>
            <a:r>
              <a:rPr lang="en-US" dirty="0"/>
              <a:t> are o data de </a:t>
            </a:r>
            <a:r>
              <a:rPr lang="en-US" dirty="0" err="1"/>
              <a:t>executie</a:t>
            </a:r>
            <a:r>
              <a:rPr lang="en-US" dirty="0"/>
              <a:t>, un </a:t>
            </a:r>
            <a:r>
              <a:rPr lang="en-US" dirty="0" err="1"/>
              <a:t>activ</a:t>
            </a:r>
            <a:r>
              <a:rPr lang="en-US" dirty="0"/>
              <a:t> </a:t>
            </a:r>
            <a:r>
              <a:rPr lang="en-US" dirty="0" err="1"/>
              <a:t>vandut</a:t>
            </a:r>
            <a:r>
              <a:rPr lang="en-US" dirty="0"/>
              <a:t>, un active </a:t>
            </a:r>
            <a:r>
              <a:rPr lang="en-US" dirty="0" err="1"/>
              <a:t>cumparat</a:t>
            </a:r>
            <a:r>
              <a:rPr lang="en-US" dirty="0"/>
              <a:t>, o rata de </a:t>
            </a:r>
            <a:r>
              <a:rPr lang="en-US" dirty="0" err="1"/>
              <a:t>schimb</a:t>
            </a:r>
            <a:r>
              <a:rPr lang="en-US" dirty="0"/>
              <a:t>, o </a:t>
            </a:r>
            <a:r>
              <a:rPr lang="en-US" dirty="0" err="1"/>
              <a:t>cantitate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se face </a:t>
            </a:r>
            <a:r>
              <a:rPr lang="en-US" dirty="0" err="1"/>
              <a:t>printr</a:t>
            </a:r>
            <a:r>
              <a:rPr lang="en-US" dirty="0"/>
              <a:t>-un broker / exchange. </a:t>
            </a:r>
          </a:p>
          <a:p>
            <a:pPr algn="just"/>
            <a:r>
              <a:rPr lang="en-US" dirty="0"/>
              <a:t>In </a:t>
            </a:r>
            <a:r>
              <a:rPr lang="en-US" dirty="0" err="1"/>
              <a:t>urma</a:t>
            </a:r>
            <a:r>
              <a:rPr lang="en-US" dirty="0"/>
              <a:t> </a:t>
            </a:r>
            <a:r>
              <a:rPr lang="en-US" dirty="0" err="1"/>
              <a:t>acestor</a:t>
            </a:r>
            <a:r>
              <a:rPr lang="en-US" dirty="0"/>
              <a:t> </a:t>
            </a:r>
            <a:r>
              <a:rPr lang="en-US" dirty="0" err="1"/>
              <a:t>tranzactii</a:t>
            </a:r>
            <a:r>
              <a:rPr lang="en-US" dirty="0"/>
              <a:t> se </a:t>
            </a:r>
            <a:r>
              <a:rPr lang="en-US" dirty="0" err="1"/>
              <a:t>ajunge</a:t>
            </a:r>
            <a:r>
              <a:rPr lang="en-US" dirty="0"/>
              <a:t> la un </a:t>
            </a:r>
            <a:r>
              <a:rPr lang="en-US" dirty="0" err="1"/>
              <a:t>portofoliu</a:t>
            </a:r>
            <a:r>
              <a:rPr lang="en-US" dirty="0"/>
              <a:t> personal care </a:t>
            </a:r>
            <a:r>
              <a:rPr lang="en-US" dirty="0" err="1"/>
              <a:t>contine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de active </a:t>
            </a:r>
            <a:r>
              <a:rPr lang="en-US" dirty="0" err="1"/>
              <a:t>detinute</a:t>
            </a:r>
            <a:r>
              <a:rPr lang="en-US" dirty="0"/>
              <a:t>, </a:t>
            </a:r>
            <a:r>
              <a:rPr lang="en-US" dirty="0" err="1"/>
              <a:t>tipul</a:t>
            </a:r>
            <a:r>
              <a:rPr lang="en-US" dirty="0"/>
              <a:t> lor, </a:t>
            </a:r>
            <a:r>
              <a:rPr lang="en-US" dirty="0" err="1"/>
              <a:t>cantitatea</a:t>
            </a:r>
            <a:r>
              <a:rPr lang="en-US" dirty="0"/>
              <a:t>, ultima </a:t>
            </a:r>
            <a:r>
              <a:rPr lang="en-US" dirty="0" err="1"/>
              <a:t>actualizare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ultima </a:t>
            </a:r>
            <a:r>
              <a:rPr lang="en-US" dirty="0" err="1"/>
              <a:t>valoare</a:t>
            </a:r>
            <a:r>
              <a:rPr lang="en-US" dirty="0"/>
              <a:t> de </a:t>
            </a:r>
            <a:r>
              <a:rPr lang="en-US" dirty="0" err="1"/>
              <a:t>piata</a:t>
            </a:r>
            <a:r>
              <a:rPr lang="en-US" dirty="0"/>
              <a:t> a </a:t>
            </a:r>
            <a:r>
              <a:rPr lang="en-US" dirty="0" err="1"/>
              <a:t>activului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Activele</a:t>
            </a:r>
            <a:r>
              <a:rPr lang="en-US" dirty="0"/>
              <a:t> sunt de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feluri</a:t>
            </a:r>
            <a:r>
              <a:rPr lang="en-US" dirty="0"/>
              <a:t>: </a:t>
            </a:r>
            <a:r>
              <a:rPr lang="en-US" dirty="0" err="1"/>
              <a:t>actiuni</a:t>
            </a:r>
            <a:r>
              <a:rPr lang="en-US" dirty="0"/>
              <a:t>, </a:t>
            </a:r>
            <a:r>
              <a:rPr lang="en-US" dirty="0" err="1"/>
              <a:t>obligatiuni</a:t>
            </a:r>
            <a:r>
              <a:rPr lang="en-US" dirty="0"/>
              <a:t>, ETF-</a:t>
            </a:r>
            <a:r>
              <a:rPr lang="en-US" dirty="0" err="1"/>
              <a:t>uri</a:t>
            </a:r>
            <a:r>
              <a:rPr lang="en-US" dirty="0"/>
              <a:t>, </a:t>
            </a:r>
            <a:r>
              <a:rPr lang="en-US" dirty="0" err="1"/>
              <a:t>crypotmonede</a:t>
            </a:r>
            <a:r>
              <a:rPr lang="en-US" dirty="0"/>
              <a:t>. </a:t>
            </a:r>
          </a:p>
          <a:p>
            <a:pPr algn="just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35379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4ED47-8DFF-424F-2927-9EF8E7B2E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6143" y="540026"/>
            <a:ext cx="9299713" cy="5777948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Actiunile</a:t>
            </a:r>
            <a:r>
              <a:rPr lang="en-US" dirty="0"/>
              <a:t> sunt </a:t>
            </a:r>
            <a:r>
              <a:rPr lang="en-US" dirty="0" err="1"/>
              <a:t>emise</a:t>
            </a:r>
            <a:r>
              <a:rPr lang="en-US" dirty="0"/>
              <a:t> de o </a:t>
            </a:r>
            <a:r>
              <a:rPr lang="en-US" dirty="0" err="1"/>
              <a:t>companie</a:t>
            </a:r>
            <a:r>
              <a:rPr lang="en-US" dirty="0"/>
              <a:t>, la o </a:t>
            </a:r>
            <a:r>
              <a:rPr lang="en-US" dirty="0" err="1"/>
              <a:t>anumita</a:t>
            </a:r>
            <a:r>
              <a:rPr lang="en-US" dirty="0"/>
              <a:t> data, </a:t>
            </a:r>
            <a:r>
              <a:rPr lang="en-US" dirty="0" err="1"/>
              <a:t>intr</a:t>
            </a:r>
            <a:r>
              <a:rPr lang="en-US" dirty="0"/>
              <a:t>-un </a:t>
            </a:r>
            <a:r>
              <a:rPr lang="en-US" dirty="0" err="1"/>
              <a:t>anumit</a:t>
            </a:r>
            <a:r>
              <a:rPr lang="en-US" dirty="0"/>
              <a:t> </a:t>
            </a:r>
            <a:r>
              <a:rPr lang="en-US" dirty="0" err="1"/>
              <a:t>numar</a:t>
            </a:r>
            <a:r>
              <a:rPr lang="en-US" dirty="0"/>
              <a:t>, cu o </a:t>
            </a:r>
            <a:r>
              <a:rPr lang="en-US" dirty="0" err="1"/>
              <a:t>anumita</a:t>
            </a:r>
            <a:r>
              <a:rPr lang="en-US" dirty="0"/>
              <a:t> </a:t>
            </a:r>
            <a:r>
              <a:rPr lang="en-US" dirty="0" err="1"/>
              <a:t>valoare</a:t>
            </a:r>
            <a:r>
              <a:rPr lang="en-US" dirty="0"/>
              <a:t> </a:t>
            </a:r>
            <a:r>
              <a:rPr lang="en-US" dirty="0" err="1"/>
              <a:t>curenta</a:t>
            </a:r>
            <a:r>
              <a:rPr lang="en-US" dirty="0"/>
              <a:t> pe </a:t>
            </a:r>
            <a:r>
              <a:rPr lang="en-US" dirty="0" err="1"/>
              <a:t>piata</a:t>
            </a:r>
            <a:r>
              <a:rPr lang="en-US" dirty="0"/>
              <a:t>, </a:t>
            </a:r>
            <a:r>
              <a:rPr lang="en-US" dirty="0" err="1"/>
              <a:t>intr</a:t>
            </a:r>
            <a:r>
              <a:rPr lang="en-US" dirty="0"/>
              <a:t>-un </a:t>
            </a:r>
            <a:r>
              <a:rPr lang="en-US" dirty="0" err="1"/>
              <a:t>anumit</a:t>
            </a:r>
            <a:r>
              <a:rPr lang="en-US" dirty="0"/>
              <a:t> stat, pe o </a:t>
            </a:r>
            <a:r>
              <a:rPr lang="en-US" dirty="0" err="1"/>
              <a:t>anumita</a:t>
            </a:r>
            <a:r>
              <a:rPr lang="en-US" dirty="0"/>
              <a:t> bursa. </a:t>
            </a:r>
          </a:p>
          <a:p>
            <a:pPr algn="just"/>
            <a:r>
              <a:rPr lang="en-US" dirty="0" err="1"/>
              <a:t>Obligatiunile</a:t>
            </a:r>
            <a:r>
              <a:rPr lang="en-US" dirty="0"/>
              <a:t> sunt </a:t>
            </a:r>
            <a:r>
              <a:rPr lang="en-US" dirty="0" err="1"/>
              <a:t>emise</a:t>
            </a:r>
            <a:r>
              <a:rPr lang="en-US" dirty="0"/>
              <a:t> de un </a:t>
            </a:r>
            <a:r>
              <a:rPr lang="en-US" dirty="0" err="1"/>
              <a:t>emitent</a:t>
            </a:r>
            <a:r>
              <a:rPr lang="en-US" dirty="0"/>
              <a:t>, la o </a:t>
            </a:r>
            <a:r>
              <a:rPr lang="en-US" dirty="0" err="1"/>
              <a:t>anumita</a:t>
            </a:r>
            <a:r>
              <a:rPr lang="en-US" dirty="0"/>
              <a:t> data, cu o data </a:t>
            </a:r>
            <a:r>
              <a:rPr lang="en-US" dirty="0" err="1"/>
              <a:t>scadenta</a:t>
            </a:r>
            <a:r>
              <a:rPr lang="en-US" dirty="0"/>
              <a:t>, cu un </a:t>
            </a:r>
            <a:r>
              <a:rPr lang="en-US" dirty="0" err="1"/>
              <a:t>anumit</a:t>
            </a:r>
            <a:r>
              <a:rPr lang="en-US" dirty="0"/>
              <a:t> </a:t>
            </a:r>
            <a:r>
              <a:rPr lang="en-US" dirty="0" err="1"/>
              <a:t>randament</a:t>
            </a:r>
            <a:r>
              <a:rPr lang="en-US" dirty="0"/>
              <a:t> / </a:t>
            </a:r>
            <a:r>
              <a:rPr lang="en-US" dirty="0" err="1"/>
              <a:t>cupon</a:t>
            </a:r>
            <a:r>
              <a:rPr lang="en-US" dirty="0"/>
              <a:t>, </a:t>
            </a:r>
            <a:r>
              <a:rPr lang="en-US" dirty="0" err="1"/>
              <a:t>intr</a:t>
            </a:r>
            <a:r>
              <a:rPr lang="en-US" dirty="0"/>
              <a:t>-o </a:t>
            </a:r>
            <a:r>
              <a:rPr lang="en-US" dirty="0" err="1"/>
              <a:t>anumita</a:t>
            </a:r>
            <a:r>
              <a:rPr lang="en-US" dirty="0"/>
              <a:t> </a:t>
            </a:r>
            <a:r>
              <a:rPr lang="en-US" dirty="0" err="1"/>
              <a:t>tara</a:t>
            </a:r>
            <a:r>
              <a:rPr lang="en-US" dirty="0"/>
              <a:t>, pe o </a:t>
            </a:r>
            <a:r>
              <a:rPr lang="en-US" dirty="0" err="1"/>
              <a:t>anumita</a:t>
            </a:r>
            <a:r>
              <a:rPr lang="en-US" dirty="0"/>
              <a:t> bursa, cu un </a:t>
            </a:r>
            <a:r>
              <a:rPr lang="en-US" dirty="0" err="1"/>
              <a:t>garant</a:t>
            </a:r>
            <a:r>
              <a:rPr lang="en-US" dirty="0"/>
              <a:t>, cu </a:t>
            </a:r>
            <a:r>
              <a:rPr lang="en-US" dirty="0" err="1"/>
              <a:t>posiblitatea</a:t>
            </a:r>
            <a:r>
              <a:rPr lang="en-US" dirty="0"/>
              <a:t> de </a:t>
            </a:r>
            <a:r>
              <a:rPr lang="en-US" dirty="0" err="1"/>
              <a:t>rascuparare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nu </a:t>
            </a:r>
            <a:r>
              <a:rPr lang="en-US" dirty="0" err="1"/>
              <a:t>si</a:t>
            </a:r>
            <a:r>
              <a:rPr lang="en-US" dirty="0"/>
              <a:t> cu </a:t>
            </a:r>
            <a:r>
              <a:rPr lang="en-US" dirty="0" err="1"/>
              <a:t>posiblitatea</a:t>
            </a:r>
            <a:r>
              <a:rPr lang="en-US" dirty="0"/>
              <a:t> de </a:t>
            </a:r>
            <a:r>
              <a:rPr lang="en-US" dirty="0" err="1"/>
              <a:t>vanzare</a:t>
            </a:r>
            <a:r>
              <a:rPr lang="en-US" dirty="0"/>
              <a:t> pe </a:t>
            </a:r>
            <a:r>
              <a:rPr lang="en-US" dirty="0" err="1"/>
              <a:t>piata</a:t>
            </a:r>
            <a:r>
              <a:rPr lang="en-US" dirty="0"/>
              <a:t> </a:t>
            </a:r>
            <a:r>
              <a:rPr lang="en-US" dirty="0" err="1"/>
              <a:t>secundara</a:t>
            </a:r>
            <a:r>
              <a:rPr lang="en-US" dirty="0"/>
              <a:t> la un </a:t>
            </a:r>
            <a:r>
              <a:rPr lang="en-US" dirty="0" err="1"/>
              <a:t>anumit</a:t>
            </a:r>
            <a:r>
              <a:rPr lang="en-US" dirty="0"/>
              <a:t> </a:t>
            </a:r>
            <a:r>
              <a:rPr lang="en-US" dirty="0" err="1"/>
              <a:t>pret</a:t>
            </a:r>
            <a:r>
              <a:rPr lang="en-US" dirty="0"/>
              <a:t>, </a:t>
            </a:r>
            <a:r>
              <a:rPr lang="en-US" dirty="0" err="1"/>
              <a:t>sau</a:t>
            </a:r>
            <a:r>
              <a:rPr lang="en-US" dirty="0"/>
              <a:t> nu.</a:t>
            </a:r>
          </a:p>
          <a:p>
            <a:pPr algn="just"/>
            <a:r>
              <a:rPr lang="en-US" dirty="0"/>
              <a:t>ETF-urile sunt </a:t>
            </a:r>
            <a:r>
              <a:rPr lang="en-US" dirty="0" err="1"/>
              <a:t>cosuri</a:t>
            </a:r>
            <a:r>
              <a:rPr lang="en-US" dirty="0"/>
              <a:t> de active, </a:t>
            </a:r>
            <a:r>
              <a:rPr lang="en-US" dirty="0" err="1"/>
              <a:t>propuse</a:t>
            </a:r>
            <a:r>
              <a:rPr lang="en-US" dirty="0"/>
              <a:t> de un </a:t>
            </a:r>
            <a:r>
              <a:rPr lang="en-US" dirty="0" err="1"/>
              <a:t>propunator</a:t>
            </a:r>
            <a:r>
              <a:rPr lang="en-US" dirty="0"/>
              <a:t>, la o </a:t>
            </a:r>
            <a:r>
              <a:rPr lang="en-US" dirty="0" err="1"/>
              <a:t>anumita</a:t>
            </a:r>
            <a:r>
              <a:rPr lang="en-US" dirty="0"/>
              <a:t> data, </a:t>
            </a:r>
            <a:r>
              <a:rPr lang="en-US" dirty="0" err="1"/>
              <a:t>intr</a:t>
            </a:r>
            <a:r>
              <a:rPr lang="en-US" dirty="0"/>
              <a:t>-o </a:t>
            </a:r>
            <a:r>
              <a:rPr lang="en-US" dirty="0" err="1"/>
              <a:t>anumita</a:t>
            </a:r>
            <a:r>
              <a:rPr lang="en-US" dirty="0"/>
              <a:t> </a:t>
            </a:r>
            <a:r>
              <a:rPr lang="en-US" dirty="0" err="1"/>
              <a:t>tara</a:t>
            </a:r>
            <a:r>
              <a:rPr lang="en-US" dirty="0"/>
              <a:t>, </a:t>
            </a:r>
            <a:r>
              <a:rPr lang="en-US" dirty="0" err="1"/>
              <a:t>emise</a:t>
            </a:r>
            <a:r>
              <a:rPr lang="en-US" dirty="0"/>
              <a:t> pe o </a:t>
            </a:r>
            <a:r>
              <a:rPr lang="en-US" dirty="0" err="1"/>
              <a:t>anumita</a:t>
            </a:r>
            <a:r>
              <a:rPr lang="en-US" dirty="0"/>
              <a:t> bursa,  cu un </a:t>
            </a:r>
            <a:r>
              <a:rPr lang="en-US" dirty="0" err="1"/>
              <a:t>numar</a:t>
            </a:r>
            <a:r>
              <a:rPr lang="en-US" dirty="0"/>
              <a:t> de active in </a:t>
            </a:r>
            <a:r>
              <a:rPr lang="en-US" dirty="0" err="1"/>
              <a:t>componenta</a:t>
            </a:r>
            <a:r>
              <a:rPr lang="en-US" dirty="0"/>
              <a:t> lor. </a:t>
            </a:r>
          </a:p>
          <a:p>
            <a:pPr algn="just"/>
            <a:r>
              <a:rPr lang="en-US" dirty="0" err="1"/>
              <a:t>Criptomonedele</a:t>
            </a:r>
            <a:r>
              <a:rPr lang="en-US" dirty="0"/>
              <a:t> sunt </a:t>
            </a:r>
            <a:r>
              <a:rPr lang="en-US" dirty="0" err="1"/>
              <a:t>monede</a:t>
            </a:r>
            <a:r>
              <a:rPr lang="en-US" dirty="0"/>
              <a:t> </a:t>
            </a:r>
            <a:r>
              <a:rPr lang="en-US" dirty="0" err="1"/>
              <a:t>virtuale</a:t>
            </a:r>
            <a:r>
              <a:rPr lang="en-US" dirty="0"/>
              <a:t>, create la o </a:t>
            </a:r>
            <a:r>
              <a:rPr lang="en-US" dirty="0" err="1"/>
              <a:t>anumita</a:t>
            </a:r>
            <a:r>
              <a:rPr lang="en-US" dirty="0"/>
              <a:t> data de un creator </a:t>
            </a:r>
            <a:r>
              <a:rPr lang="en-US" dirty="0" err="1"/>
              <a:t>cunoscut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anonim</a:t>
            </a:r>
            <a:r>
              <a:rPr lang="en-US" dirty="0"/>
              <a:t>, pe un </a:t>
            </a:r>
            <a:r>
              <a:rPr lang="en-US" dirty="0" err="1"/>
              <a:t>anumit</a:t>
            </a:r>
            <a:r>
              <a:rPr lang="en-US" dirty="0"/>
              <a:t> blockchain, </a:t>
            </a:r>
            <a:r>
              <a:rPr lang="en-US" dirty="0" err="1"/>
              <a:t>folosind</a:t>
            </a:r>
            <a:r>
              <a:rPr lang="en-US" dirty="0"/>
              <a:t> un </a:t>
            </a:r>
            <a:r>
              <a:rPr lang="en-US" dirty="0" err="1"/>
              <a:t>anumit</a:t>
            </a:r>
            <a:r>
              <a:rPr lang="en-US" dirty="0"/>
              <a:t> tip de contract, cu un </a:t>
            </a:r>
            <a:r>
              <a:rPr lang="en-US" dirty="0" err="1"/>
              <a:t>numar</a:t>
            </a:r>
            <a:r>
              <a:rPr lang="en-US" dirty="0"/>
              <a:t> </a:t>
            </a:r>
            <a:r>
              <a:rPr lang="en-US" dirty="0" err="1"/>
              <a:t>unic</a:t>
            </a:r>
            <a:r>
              <a:rPr lang="en-US" dirty="0"/>
              <a:t> la </a:t>
            </a:r>
            <a:r>
              <a:rPr lang="en-US" dirty="0" err="1"/>
              <a:t>nivel</a:t>
            </a:r>
            <a:r>
              <a:rPr lang="en-US" dirty="0"/>
              <a:t> de blockchain (</a:t>
            </a:r>
            <a:r>
              <a:rPr lang="en-US" dirty="0" err="1"/>
              <a:t>cheia</a:t>
            </a:r>
            <a:r>
              <a:rPr lang="en-US" dirty="0"/>
              <a:t> publica) </a:t>
            </a:r>
            <a:r>
              <a:rPr lang="en-US" dirty="0" err="1"/>
              <a:t>dar</a:t>
            </a:r>
            <a:r>
              <a:rPr lang="en-US" dirty="0"/>
              <a:t> nu la </a:t>
            </a:r>
            <a:r>
              <a:rPr lang="en-US" dirty="0" err="1"/>
              <a:t>nivel</a:t>
            </a:r>
            <a:r>
              <a:rPr lang="en-US" dirty="0"/>
              <a:t> de </a:t>
            </a:r>
            <a:r>
              <a:rPr lang="en-US" dirty="0" err="1"/>
              <a:t>baza</a:t>
            </a:r>
            <a:r>
              <a:rPr lang="en-US" dirty="0"/>
              <a:t> de date, </a:t>
            </a:r>
            <a:r>
              <a:rPr lang="en-US" dirty="0" err="1"/>
              <a:t>intr</a:t>
            </a:r>
            <a:r>
              <a:rPr lang="en-US" dirty="0"/>
              <a:t>-o </a:t>
            </a:r>
            <a:r>
              <a:rPr lang="en-US" dirty="0" err="1"/>
              <a:t>anumita</a:t>
            </a:r>
            <a:r>
              <a:rPr lang="en-US" dirty="0"/>
              <a:t> </a:t>
            </a:r>
            <a:r>
              <a:rPr lang="en-US" dirty="0" err="1"/>
              <a:t>cantitate</a:t>
            </a:r>
            <a:r>
              <a:rPr lang="en-US" dirty="0"/>
              <a:t> </a:t>
            </a:r>
            <a:r>
              <a:rPr lang="en-US" dirty="0" err="1"/>
              <a:t>totala</a:t>
            </a:r>
            <a:r>
              <a:rPr lang="en-US" dirty="0"/>
              <a:t>. 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202611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B5C97-96D7-7DEA-30A4-82A535507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565" y="1179444"/>
            <a:ext cx="9872870" cy="4891502"/>
          </a:xfrm>
        </p:spPr>
        <p:txBody>
          <a:bodyPr/>
          <a:lstStyle/>
          <a:p>
            <a:pPr algn="just"/>
            <a:r>
              <a:rPr lang="en-US" dirty="0"/>
              <a:t>Un blockchain </a:t>
            </a:r>
            <a:r>
              <a:rPr lang="en-US" dirty="0" err="1"/>
              <a:t>este</a:t>
            </a:r>
            <a:r>
              <a:rPr lang="en-US" dirty="0"/>
              <a:t> un </a:t>
            </a:r>
            <a:r>
              <a:rPr lang="en-US" dirty="0" err="1"/>
              <a:t>registru</a:t>
            </a:r>
            <a:r>
              <a:rPr lang="en-US" dirty="0"/>
              <a:t> public, </a:t>
            </a:r>
            <a:r>
              <a:rPr lang="en-US" dirty="0" err="1"/>
              <a:t>creat</a:t>
            </a:r>
            <a:r>
              <a:rPr lang="en-US" dirty="0"/>
              <a:t> de o </a:t>
            </a:r>
            <a:r>
              <a:rPr lang="en-US" dirty="0" err="1"/>
              <a:t>anumita</a:t>
            </a:r>
            <a:r>
              <a:rPr lang="en-US" dirty="0"/>
              <a:t> </a:t>
            </a:r>
            <a:r>
              <a:rPr lang="en-US" dirty="0" err="1"/>
              <a:t>persoana</a:t>
            </a:r>
            <a:r>
              <a:rPr lang="en-US" dirty="0"/>
              <a:t>, </a:t>
            </a:r>
            <a:r>
              <a:rPr lang="en-US" dirty="0" err="1"/>
              <a:t>cunoascuta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nu, care </a:t>
            </a:r>
            <a:r>
              <a:rPr lang="en-US" dirty="0" err="1"/>
              <a:t>functioneaza</a:t>
            </a:r>
            <a:r>
              <a:rPr lang="en-US" dirty="0"/>
              <a:t> de la o </a:t>
            </a:r>
            <a:r>
              <a:rPr lang="en-US" dirty="0" err="1"/>
              <a:t>anumita</a:t>
            </a:r>
            <a:r>
              <a:rPr lang="en-US" dirty="0"/>
              <a:t> data cu o </a:t>
            </a:r>
            <a:r>
              <a:rPr lang="en-US" dirty="0" err="1"/>
              <a:t>anumita</a:t>
            </a:r>
            <a:r>
              <a:rPr lang="en-US" dirty="0"/>
              <a:t> </a:t>
            </a:r>
            <a:r>
              <a:rPr lang="en-US" dirty="0" err="1"/>
              <a:t>tehnologie</a:t>
            </a:r>
            <a:r>
              <a:rPr lang="en-US" dirty="0"/>
              <a:t> de </a:t>
            </a:r>
            <a:r>
              <a:rPr lang="en-US" dirty="0" err="1"/>
              <a:t>minare</a:t>
            </a:r>
            <a:r>
              <a:rPr lang="en-US" dirty="0"/>
              <a:t>. </a:t>
            </a:r>
          </a:p>
          <a:p>
            <a:pPr algn="just"/>
            <a:r>
              <a:rPr lang="en-US" dirty="0" err="1"/>
              <a:t>Aceste</a:t>
            </a:r>
            <a:r>
              <a:rPr lang="en-US" dirty="0"/>
              <a:t> active se </a:t>
            </a:r>
            <a:r>
              <a:rPr lang="en-US" dirty="0" err="1"/>
              <a:t>tranzactioneaza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intermediul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exchange/ broker care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infintat</a:t>
            </a:r>
            <a:r>
              <a:rPr lang="en-US" dirty="0"/>
              <a:t> de un </a:t>
            </a:r>
            <a:r>
              <a:rPr lang="en-US" dirty="0" err="1"/>
              <a:t>anumit</a:t>
            </a:r>
            <a:r>
              <a:rPr lang="en-US" dirty="0"/>
              <a:t> </a:t>
            </a:r>
            <a:r>
              <a:rPr lang="en-US" dirty="0" err="1"/>
              <a:t>fondator</a:t>
            </a:r>
            <a:r>
              <a:rPr lang="en-US" dirty="0"/>
              <a:t>, la o </a:t>
            </a:r>
            <a:r>
              <a:rPr lang="en-US" dirty="0" err="1"/>
              <a:t>anumita</a:t>
            </a:r>
            <a:r>
              <a:rPr lang="en-US" dirty="0"/>
              <a:t> data, </a:t>
            </a:r>
            <a:r>
              <a:rPr lang="en-US" dirty="0" err="1"/>
              <a:t>intr</a:t>
            </a:r>
            <a:r>
              <a:rPr lang="en-US" dirty="0"/>
              <a:t>-o </a:t>
            </a:r>
            <a:r>
              <a:rPr lang="en-US" dirty="0" err="1"/>
              <a:t>anumita</a:t>
            </a:r>
            <a:r>
              <a:rPr lang="en-US" dirty="0"/>
              <a:t> </a:t>
            </a:r>
            <a:r>
              <a:rPr lang="en-US" dirty="0" err="1"/>
              <a:t>tara</a:t>
            </a:r>
            <a:r>
              <a:rPr lang="en-US" dirty="0"/>
              <a:t>, </a:t>
            </a:r>
            <a:r>
              <a:rPr lang="en-US" dirty="0" err="1"/>
              <a:t>acum</a:t>
            </a:r>
            <a:r>
              <a:rPr lang="en-US" dirty="0"/>
              <a:t> are </a:t>
            </a:r>
            <a:r>
              <a:rPr lang="en-US" dirty="0" err="1"/>
              <a:t>sediul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en-US" dirty="0"/>
              <a:t>-un </a:t>
            </a:r>
            <a:r>
              <a:rPr lang="en-US" dirty="0" err="1"/>
              <a:t>anumit</a:t>
            </a:r>
            <a:r>
              <a:rPr lang="en-US" dirty="0"/>
              <a:t> </a:t>
            </a:r>
            <a:r>
              <a:rPr lang="en-US" dirty="0" err="1"/>
              <a:t>oras</a:t>
            </a:r>
            <a:r>
              <a:rPr lang="en-US" dirty="0"/>
              <a:t>, la o </a:t>
            </a:r>
            <a:r>
              <a:rPr lang="en-US" dirty="0" err="1"/>
              <a:t>anumita</a:t>
            </a:r>
            <a:r>
              <a:rPr lang="en-US" dirty="0"/>
              <a:t> </a:t>
            </a:r>
            <a:r>
              <a:rPr lang="en-US" dirty="0" err="1"/>
              <a:t>adresa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are un </a:t>
            </a:r>
            <a:r>
              <a:rPr lang="en-US" dirty="0" err="1"/>
              <a:t>anumit</a:t>
            </a:r>
            <a:r>
              <a:rPr lang="en-US" dirty="0"/>
              <a:t> </a:t>
            </a:r>
            <a:r>
              <a:rPr lang="en-US" dirty="0" err="1"/>
              <a:t>numar</a:t>
            </a:r>
            <a:r>
              <a:rPr lang="en-US" dirty="0"/>
              <a:t> de active pe care le </a:t>
            </a:r>
            <a:r>
              <a:rPr lang="en-US" dirty="0" err="1"/>
              <a:t>vinde</a:t>
            </a:r>
            <a:r>
              <a:rPr lang="en-US" dirty="0"/>
              <a:t>, cu un </a:t>
            </a:r>
            <a:r>
              <a:rPr lang="en-US" dirty="0" err="1"/>
              <a:t>anumit</a:t>
            </a:r>
            <a:r>
              <a:rPr lang="en-US" dirty="0"/>
              <a:t> </a:t>
            </a:r>
            <a:r>
              <a:rPr lang="en-US" dirty="0" err="1"/>
              <a:t>comision</a:t>
            </a:r>
            <a:r>
              <a:rPr lang="en-US" dirty="0"/>
              <a:t> de </a:t>
            </a:r>
            <a:r>
              <a:rPr lang="en-US" dirty="0" err="1"/>
              <a:t>depunere</a:t>
            </a:r>
            <a:r>
              <a:rPr lang="en-US" dirty="0"/>
              <a:t>,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unul</a:t>
            </a:r>
            <a:r>
              <a:rPr lang="en-US" dirty="0"/>
              <a:t> de </a:t>
            </a:r>
            <a:r>
              <a:rPr lang="en-US" dirty="0" err="1"/>
              <a:t>tranzactionare</a:t>
            </a:r>
            <a:r>
              <a:rPr lang="en-US" dirty="0"/>
              <a:t>. Un </a:t>
            </a:r>
            <a:r>
              <a:rPr lang="en-US" dirty="0" err="1"/>
              <a:t>activ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tranzactionat</a:t>
            </a:r>
            <a:r>
              <a:rPr lang="en-US" dirty="0"/>
              <a:t> de </a:t>
            </a:r>
            <a:r>
              <a:rPr lang="en-US" dirty="0" err="1"/>
              <a:t>mai</a:t>
            </a:r>
            <a:r>
              <a:rPr lang="en-US" dirty="0"/>
              <a:t> multi </a:t>
            </a:r>
            <a:r>
              <a:rPr lang="en-US" dirty="0" err="1"/>
              <a:t>brokeri</a:t>
            </a:r>
            <a:r>
              <a:rPr lang="en-US" dirty="0"/>
              <a:t>. 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129733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ACD7C-9DD2-9720-E438-4D0AA1D2C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63866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000000"/>
                </a:solidFill>
                <a:latin typeface="+mn-lt"/>
              </a:rPr>
              <a:t>2. </a:t>
            </a:r>
            <a:r>
              <a:rPr lang="ro-RO" sz="3200" b="0" i="0" u="none" strike="noStrike" baseline="0" dirty="0">
                <a:solidFill>
                  <a:srgbClr val="000000"/>
                </a:solidFill>
                <a:latin typeface="+mn-lt"/>
              </a:rPr>
              <a:t>Prezentarea constrângerilor (restricții, reguli) impuse asupra modelului. </a:t>
            </a:r>
            <a:endParaRPr lang="ro-RO" sz="66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32595-2B8D-E9A5-A8F0-E0F2B9FB1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6" y="2186609"/>
            <a:ext cx="8915400" cy="3777622"/>
          </a:xfrm>
        </p:spPr>
        <p:txBody>
          <a:bodyPr>
            <a:normAutofit/>
          </a:bodyPr>
          <a:lstStyle/>
          <a:p>
            <a:r>
              <a:rPr lang="en-US" dirty="0"/>
              <a:t>Un broker </a:t>
            </a:r>
            <a:r>
              <a:rPr lang="en-US" dirty="0" err="1"/>
              <a:t>detine</a:t>
            </a:r>
            <a:r>
              <a:rPr lang="en-US" dirty="0"/>
              <a:t> minim 100 de active </a:t>
            </a:r>
            <a:r>
              <a:rPr lang="en-US" dirty="0" err="1"/>
              <a:t>pentru</a:t>
            </a:r>
            <a:r>
              <a:rPr lang="en-US" dirty="0"/>
              <a:t> a fi relevant.</a:t>
            </a:r>
          </a:p>
          <a:p>
            <a:r>
              <a:rPr lang="en-US" dirty="0"/>
              <a:t>Taxa de </a:t>
            </a:r>
            <a:r>
              <a:rPr lang="en-US" dirty="0" err="1"/>
              <a:t>tranzactionare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sub 2%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cea</a:t>
            </a:r>
            <a:r>
              <a:rPr lang="en-US" dirty="0"/>
              <a:t> de </a:t>
            </a:r>
            <a:r>
              <a:rPr lang="en-US" dirty="0" err="1"/>
              <a:t>depunere</a:t>
            </a:r>
            <a:r>
              <a:rPr lang="en-US" dirty="0"/>
              <a:t> sub 5%, </a:t>
            </a:r>
            <a:r>
              <a:rPr lang="en-US" dirty="0" err="1"/>
              <a:t>pentru</a:t>
            </a:r>
            <a:r>
              <a:rPr lang="en-US" dirty="0"/>
              <a:t> a fi </a:t>
            </a:r>
            <a:r>
              <a:rPr lang="en-US" dirty="0" err="1"/>
              <a:t>suficent</a:t>
            </a:r>
            <a:r>
              <a:rPr lang="en-US" dirty="0"/>
              <a:t> de </a:t>
            </a:r>
            <a:r>
              <a:rPr lang="en-US" dirty="0" err="1"/>
              <a:t>competitiv</a:t>
            </a:r>
            <a:r>
              <a:rPr lang="en-US" dirty="0"/>
              <a:t> ca pret.</a:t>
            </a:r>
          </a:p>
          <a:p>
            <a:r>
              <a:rPr lang="en-US" dirty="0" err="1"/>
              <a:t>Fiecare</a:t>
            </a:r>
            <a:r>
              <a:rPr lang="en-US" dirty="0"/>
              <a:t> active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apartina</a:t>
            </a:r>
            <a:r>
              <a:rPr lang="en-US" dirty="0"/>
              <a:t> exact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categori</a:t>
            </a:r>
            <a:r>
              <a:rPr lang="en-US" dirty="0"/>
              <a:t>.</a:t>
            </a:r>
          </a:p>
          <a:p>
            <a:r>
              <a:rPr lang="en-US" dirty="0"/>
              <a:t>ETF-urile au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putin</a:t>
            </a:r>
            <a:r>
              <a:rPr lang="en-US" dirty="0"/>
              <a:t> 10 </a:t>
            </a:r>
            <a:r>
              <a:rPr lang="en-US" dirty="0" err="1"/>
              <a:t>componente</a:t>
            </a:r>
            <a:r>
              <a:rPr lang="en-US" dirty="0"/>
              <a:t>. </a:t>
            </a:r>
          </a:p>
          <a:p>
            <a:r>
              <a:rPr lang="en-US" dirty="0" err="1"/>
              <a:t>Criptomonedele</a:t>
            </a:r>
            <a:r>
              <a:rPr lang="en-US" dirty="0"/>
              <a:t> au un </a:t>
            </a:r>
            <a:r>
              <a:rPr lang="en-US" dirty="0" err="1"/>
              <a:t>anumit</a:t>
            </a:r>
            <a:r>
              <a:rPr lang="en-US" dirty="0"/>
              <a:t> </a:t>
            </a:r>
            <a:r>
              <a:rPr lang="en-US" dirty="0" err="1"/>
              <a:t>numar</a:t>
            </a:r>
            <a:r>
              <a:rPr lang="en-US" dirty="0"/>
              <a:t> de contract </a:t>
            </a:r>
            <a:r>
              <a:rPr lang="en-US" dirty="0" err="1"/>
              <a:t>unic</a:t>
            </a:r>
            <a:r>
              <a:rPr lang="en-US" dirty="0"/>
              <a:t>. 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436069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A90C4-D102-6F37-F1F8-6BD40FC4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50614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ro-RO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Descrierea entităților, incluzând precizarea cheii primare.</a:t>
            </a:r>
            <a:endParaRPr lang="ro-RO" sz="66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CF92C8D-666E-C908-5D11-9F97C38F98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710463"/>
              </p:ext>
            </p:extLst>
          </p:nvPr>
        </p:nvGraphicFramePr>
        <p:xfrm>
          <a:off x="1640156" y="1931504"/>
          <a:ext cx="8915400" cy="4518561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2293273131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894294623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3214344177"/>
                    </a:ext>
                  </a:extLst>
                </a:gridCol>
              </a:tblGrid>
              <a:tr h="420643">
                <a:tc>
                  <a:txBody>
                    <a:bodyPr/>
                    <a:lstStyle/>
                    <a:p>
                      <a:r>
                        <a:rPr lang="en-US" dirty="0" err="1"/>
                        <a:t>Entitate</a:t>
                      </a:r>
                      <a:endParaRPr lang="ro-RO" dirty="0"/>
                    </a:p>
                  </a:txBody>
                  <a:tcPr marL="77526" marR="77526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Cheie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primara</a:t>
                      </a:r>
                      <a:endParaRPr lang="ro-RO" dirty="0"/>
                    </a:p>
                  </a:txBody>
                  <a:tcPr marL="77526" marR="77526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Observatii</a:t>
                      </a:r>
                      <a:endParaRPr lang="ro-RO" dirty="0"/>
                    </a:p>
                  </a:txBody>
                  <a:tcPr marL="77526" marR="77526"/>
                </a:tc>
                <a:extLst>
                  <a:ext uri="{0D108BD9-81ED-4DB2-BD59-A6C34878D82A}">
                    <a16:rowId xmlns:a16="http://schemas.microsoft.com/office/drawing/2014/main" val="1561288125"/>
                  </a:ext>
                </a:extLst>
              </a:tr>
              <a:tr h="726041">
                <a:tc>
                  <a:txBody>
                    <a:bodyPr/>
                    <a:lstStyle/>
                    <a:p>
                      <a:r>
                        <a:rPr lang="en-US" dirty="0" err="1"/>
                        <a:t>Tranzactie</a:t>
                      </a:r>
                      <a:endParaRPr lang="ro-RO" dirty="0"/>
                    </a:p>
                  </a:txBody>
                  <a:tcPr marL="77526" marR="77526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Id_tranzactie</a:t>
                      </a:r>
                      <a:endParaRPr lang="ro-RO" dirty="0"/>
                    </a:p>
                  </a:txBody>
                  <a:tcPr marL="77526" marR="77526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Informatii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despre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tranzactia</a:t>
                      </a:r>
                      <a:r>
                        <a:rPr lang="en-US" dirty="0"/>
                        <a:t> respective</a:t>
                      </a:r>
                      <a:endParaRPr lang="ro-RO" dirty="0"/>
                    </a:p>
                  </a:txBody>
                  <a:tcPr marL="77526" marR="77526"/>
                </a:tc>
                <a:extLst>
                  <a:ext uri="{0D108BD9-81ED-4DB2-BD59-A6C34878D82A}">
                    <a16:rowId xmlns:a16="http://schemas.microsoft.com/office/drawing/2014/main" val="3382387702"/>
                  </a:ext>
                </a:extLst>
              </a:tr>
              <a:tr h="380629">
                <a:tc>
                  <a:txBody>
                    <a:bodyPr/>
                    <a:lstStyle/>
                    <a:p>
                      <a:r>
                        <a:rPr lang="en-US" dirty="0" err="1"/>
                        <a:t>Actiune</a:t>
                      </a:r>
                      <a:endParaRPr lang="ro-RO" dirty="0"/>
                    </a:p>
                  </a:txBody>
                  <a:tcPr marL="77526" marR="77526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Id_actiune</a:t>
                      </a:r>
                      <a:endParaRPr lang="ro-RO" dirty="0"/>
                    </a:p>
                  </a:txBody>
                  <a:tcPr marL="77526" marR="7752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Stock, </a:t>
                      </a:r>
                      <a:r>
                        <a:rPr lang="en-US" dirty="0" err="1"/>
                        <a:t>parte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dintr</a:t>
                      </a:r>
                      <a:r>
                        <a:rPr lang="en-US" dirty="0"/>
                        <a:t>-o </a:t>
                      </a:r>
                      <a:r>
                        <a:rPr lang="en-US" dirty="0" err="1"/>
                        <a:t>companie</a:t>
                      </a:r>
                      <a:endParaRPr lang="ro-RO" dirty="0"/>
                    </a:p>
                  </a:txBody>
                  <a:tcPr marL="77526" marR="77526"/>
                </a:tc>
                <a:extLst>
                  <a:ext uri="{0D108BD9-81ED-4DB2-BD59-A6C34878D82A}">
                    <a16:rowId xmlns:a16="http://schemas.microsoft.com/office/drawing/2014/main" val="2949298163"/>
                  </a:ext>
                </a:extLst>
              </a:tr>
              <a:tr h="463569">
                <a:tc>
                  <a:txBody>
                    <a:bodyPr/>
                    <a:lstStyle/>
                    <a:p>
                      <a:r>
                        <a:rPr lang="en-US" dirty="0" err="1"/>
                        <a:t>Obligatiune</a:t>
                      </a:r>
                      <a:endParaRPr lang="ro-RO" dirty="0"/>
                    </a:p>
                  </a:txBody>
                  <a:tcPr marL="77526" marR="7752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Id-</a:t>
                      </a:r>
                      <a:r>
                        <a:rPr lang="en-US" dirty="0" err="1"/>
                        <a:t>obligatiune</a:t>
                      </a:r>
                      <a:endParaRPr lang="ro-RO" dirty="0"/>
                    </a:p>
                  </a:txBody>
                  <a:tcPr marL="77526" marR="77526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Imprumut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asigurat</a:t>
                      </a:r>
                      <a:endParaRPr lang="ro-RO" dirty="0"/>
                    </a:p>
                  </a:txBody>
                  <a:tcPr marL="77526" marR="77526"/>
                </a:tc>
                <a:extLst>
                  <a:ext uri="{0D108BD9-81ED-4DB2-BD59-A6C34878D82A}">
                    <a16:rowId xmlns:a16="http://schemas.microsoft.com/office/drawing/2014/main" val="465222816"/>
                  </a:ext>
                </a:extLst>
              </a:tr>
              <a:tr h="726041">
                <a:tc>
                  <a:txBody>
                    <a:bodyPr/>
                    <a:lstStyle/>
                    <a:p>
                      <a:r>
                        <a:rPr lang="en-US" dirty="0" err="1"/>
                        <a:t>Criptomoneda</a:t>
                      </a:r>
                      <a:endParaRPr lang="ro-RO" dirty="0"/>
                    </a:p>
                  </a:txBody>
                  <a:tcPr marL="77526" marR="77526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Id_token</a:t>
                      </a:r>
                      <a:endParaRPr lang="ro-RO" dirty="0"/>
                    </a:p>
                  </a:txBody>
                  <a:tcPr marL="77526" marR="77526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Moneda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virtuala</a:t>
                      </a:r>
                      <a:r>
                        <a:rPr lang="en-US" dirty="0"/>
                        <a:t> cu un </a:t>
                      </a:r>
                      <a:r>
                        <a:rPr lang="en-US" dirty="0" err="1"/>
                        <a:t>anumit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rol</a:t>
                      </a:r>
                      <a:endParaRPr lang="ro-RO" dirty="0"/>
                    </a:p>
                  </a:txBody>
                  <a:tcPr marL="77526" marR="77526"/>
                </a:tc>
                <a:extLst>
                  <a:ext uri="{0D108BD9-81ED-4DB2-BD59-A6C34878D82A}">
                    <a16:rowId xmlns:a16="http://schemas.microsoft.com/office/drawing/2014/main" val="1762460286"/>
                  </a:ext>
                </a:extLst>
              </a:tr>
              <a:tr h="536085">
                <a:tc>
                  <a:txBody>
                    <a:bodyPr/>
                    <a:lstStyle/>
                    <a:p>
                      <a:r>
                        <a:rPr lang="en-US" dirty="0"/>
                        <a:t>ETF</a:t>
                      </a:r>
                      <a:endParaRPr lang="ro-RO" dirty="0"/>
                    </a:p>
                  </a:txBody>
                  <a:tcPr marL="77526" marR="77526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Id_ETF</a:t>
                      </a:r>
                      <a:endParaRPr lang="ro-RO" dirty="0"/>
                    </a:p>
                  </a:txBody>
                  <a:tcPr marL="77526" marR="7752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 de </a:t>
                      </a:r>
                      <a:r>
                        <a:rPr lang="en-US" dirty="0" err="1"/>
                        <a:t>actiuni</a:t>
                      </a:r>
                      <a:endParaRPr lang="ro-RO" dirty="0"/>
                    </a:p>
                  </a:txBody>
                  <a:tcPr marL="77526" marR="77526"/>
                </a:tc>
                <a:extLst>
                  <a:ext uri="{0D108BD9-81ED-4DB2-BD59-A6C34878D82A}">
                    <a16:rowId xmlns:a16="http://schemas.microsoft.com/office/drawing/2014/main" val="3927074642"/>
                  </a:ext>
                </a:extLst>
              </a:tr>
              <a:tr h="539512">
                <a:tc>
                  <a:txBody>
                    <a:bodyPr/>
                    <a:lstStyle/>
                    <a:p>
                      <a:r>
                        <a:rPr lang="en-US" dirty="0" err="1"/>
                        <a:t>Activ</a:t>
                      </a:r>
                      <a:r>
                        <a:rPr lang="en-US" dirty="0"/>
                        <a:t> </a:t>
                      </a:r>
                      <a:endParaRPr lang="ro-RO" dirty="0"/>
                    </a:p>
                  </a:txBody>
                  <a:tcPr marL="77526" marR="77526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Id_active</a:t>
                      </a:r>
                      <a:endParaRPr lang="ro-RO" dirty="0"/>
                    </a:p>
                  </a:txBody>
                  <a:tcPr marL="77526" marR="7752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Active </a:t>
                      </a:r>
                      <a:r>
                        <a:rPr lang="en-US" dirty="0" err="1"/>
                        <a:t>detinute</a:t>
                      </a:r>
                      <a:endParaRPr lang="ro-RO" dirty="0"/>
                    </a:p>
                  </a:txBody>
                  <a:tcPr marL="77526" marR="77526"/>
                </a:tc>
                <a:extLst>
                  <a:ext uri="{0D108BD9-81ED-4DB2-BD59-A6C34878D82A}">
                    <a16:rowId xmlns:a16="http://schemas.microsoft.com/office/drawing/2014/main" val="2347426741"/>
                  </a:ext>
                </a:extLst>
              </a:tr>
              <a:tr h="726041">
                <a:tc>
                  <a:txBody>
                    <a:bodyPr/>
                    <a:lstStyle/>
                    <a:p>
                      <a:r>
                        <a:rPr lang="en-US" dirty="0"/>
                        <a:t>Broker</a:t>
                      </a:r>
                      <a:endParaRPr lang="ro-RO" dirty="0"/>
                    </a:p>
                  </a:txBody>
                  <a:tcPr marL="77526" marR="77526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Id_broker</a:t>
                      </a:r>
                      <a:endParaRPr lang="ro-RO" dirty="0"/>
                    </a:p>
                  </a:txBody>
                  <a:tcPr marL="77526" marR="77526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Platforma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schimb</a:t>
                      </a:r>
                      <a:r>
                        <a:rPr lang="en-US" dirty="0"/>
                        <a:t>, exchange</a:t>
                      </a:r>
                      <a:endParaRPr lang="ro-RO" dirty="0"/>
                    </a:p>
                  </a:txBody>
                  <a:tcPr marL="77526" marR="77526"/>
                </a:tc>
                <a:extLst>
                  <a:ext uri="{0D108BD9-81ED-4DB2-BD59-A6C34878D82A}">
                    <a16:rowId xmlns:a16="http://schemas.microsoft.com/office/drawing/2014/main" val="1887550479"/>
                  </a:ext>
                </a:extLst>
              </a:tr>
            </a:tbl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BE5EB53-FFA7-3947-B3BF-3335CF8275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1044134"/>
              </p:ext>
            </p:extLst>
          </p:nvPr>
        </p:nvGraphicFramePr>
        <p:xfrm>
          <a:off x="5481638" y="3232150"/>
          <a:ext cx="12287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228779" imgH="390613" progId="Excel.Sheet.12">
                  <p:embed/>
                </p:oleObj>
              </mc:Choice>
              <mc:Fallback>
                <p:oleObj name="Worksheet" r:id="rId2" imgW="1228779" imgH="39061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81638" y="3232150"/>
                        <a:ext cx="1228725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1004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93344-A4BD-D276-1C50-DA5CF3787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650614"/>
            <a:ext cx="8915400" cy="1280890"/>
          </a:xfrm>
        </p:spPr>
        <p:txBody>
          <a:bodyPr>
            <a:normAutofit/>
          </a:bodyPr>
          <a:lstStyle/>
          <a:p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lang="ro-RO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Descrierea relațiilor, incluzând precizarea cardinalității acestora.</a:t>
            </a:r>
            <a:endParaRPr lang="ro-RO" sz="5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645B94B-9B60-EE96-ED4B-46221F8A81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7154462"/>
              </p:ext>
            </p:extLst>
          </p:nvPr>
        </p:nvGraphicFramePr>
        <p:xfrm>
          <a:off x="1638300" y="2173356"/>
          <a:ext cx="8915400" cy="303474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165074">
                  <a:extLst>
                    <a:ext uri="{9D8B030D-6E8A-4147-A177-3AD203B41FA5}">
                      <a16:colId xmlns:a16="http://schemas.microsoft.com/office/drawing/2014/main" val="202478350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17949580"/>
                    </a:ext>
                  </a:extLst>
                </a:gridCol>
                <a:gridCol w="3702326">
                  <a:extLst>
                    <a:ext uri="{9D8B030D-6E8A-4147-A177-3AD203B41FA5}">
                      <a16:colId xmlns:a16="http://schemas.microsoft.com/office/drawing/2014/main" val="321374922"/>
                    </a:ext>
                  </a:extLst>
                </a:gridCol>
              </a:tblGrid>
              <a:tr h="511632">
                <a:tc>
                  <a:txBody>
                    <a:bodyPr/>
                    <a:lstStyle/>
                    <a:p>
                      <a:r>
                        <a:rPr lang="en-US" dirty="0" err="1"/>
                        <a:t>Relatie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dirty="0" err="1"/>
                        <a:t>Cardinalitate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Observatii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351193"/>
                  </a:ext>
                </a:extLst>
              </a:tr>
              <a:tr h="1261558">
                <a:tc>
                  <a:txBody>
                    <a:bodyPr/>
                    <a:lstStyle/>
                    <a:p>
                      <a:r>
                        <a:rPr lang="en-US" dirty="0" err="1"/>
                        <a:t>Contine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Broker many-to-many active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 broker </a:t>
                      </a:r>
                      <a:r>
                        <a:rPr lang="en-US" dirty="0" err="1"/>
                        <a:t>detine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mai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multe</a:t>
                      </a:r>
                      <a:r>
                        <a:rPr lang="en-US" dirty="0"/>
                        <a:t> active de </a:t>
                      </a:r>
                      <a:r>
                        <a:rPr lang="en-US" dirty="0" err="1"/>
                        <a:t>tranzactionare</a:t>
                      </a:r>
                      <a:r>
                        <a:rPr lang="en-US" dirty="0"/>
                        <a:t>. Un active </a:t>
                      </a:r>
                      <a:r>
                        <a:rPr lang="en-US" dirty="0" err="1"/>
                        <a:t>este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detinut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mai</a:t>
                      </a:r>
                      <a:r>
                        <a:rPr lang="en-US" dirty="0"/>
                        <a:t> multi </a:t>
                      </a:r>
                      <a:r>
                        <a:rPr lang="en-US" dirty="0" err="1"/>
                        <a:t>brokeri</a:t>
                      </a:r>
                      <a:r>
                        <a:rPr lang="en-US" dirty="0"/>
                        <a:t>. 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705807"/>
                  </a:ext>
                </a:extLst>
              </a:tr>
              <a:tr h="1261558">
                <a:tc>
                  <a:txBody>
                    <a:bodyPr/>
                    <a:lstStyle/>
                    <a:p>
                      <a:r>
                        <a:rPr lang="en-US" dirty="0" err="1"/>
                        <a:t>Apartine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Blockchain one-to-many </a:t>
                      </a:r>
                      <a:r>
                        <a:rPr lang="en-US" dirty="0" err="1"/>
                        <a:t>criptomonede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 blockchain </a:t>
                      </a:r>
                      <a:r>
                        <a:rPr lang="en-US" dirty="0" err="1"/>
                        <a:t>poate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sustine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mai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multe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criptomende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iar</a:t>
                      </a:r>
                      <a:r>
                        <a:rPr lang="en-US" dirty="0"/>
                        <a:t> o </a:t>
                      </a:r>
                      <a:r>
                        <a:rPr lang="en-US" dirty="0" err="1"/>
                        <a:t>criptomoneda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exista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doar</a:t>
                      </a:r>
                      <a:r>
                        <a:rPr lang="en-US" dirty="0"/>
                        <a:t> pe un blockchain. 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491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1638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93344-A4BD-D276-1C50-DA5CF3787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650614"/>
            <a:ext cx="8915400" cy="1280890"/>
          </a:xfrm>
        </p:spPr>
        <p:txBody>
          <a:bodyPr>
            <a:noAutofit/>
          </a:bodyPr>
          <a:lstStyle/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</a:t>
            </a:r>
            <a:r>
              <a:rPr lang="ro-RO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Descrierea atributelor, incluzând tipul de date și eventualele constrângeri, valori implicite, valori posibile ale atributelor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o-RO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BE4D0-A38F-57F2-4901-3E3B4964A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2173357"/>
            <a:ext cx="8915400" cy="3777622"/>
          </a:xfrm>
        </p:spPr>
        <p:txBody>
          <a:bodyPr/>
          <a:lstStyle/>
          <a:p>
            <a:r>
              <a:rPr lang="en-US" dirty="0" err="1"/>
              <a:t>Entitate</a:t>
            </a:r>
            <a:r>
              <a:rPr lang="en-US" dirty="0"/>
              <a:t>: </a:t>
            </a:r>
            <a:r>
              <a:rPr lang="en-US" dirty="0" err="1"/>
              <a:t>tranzactie</a:t>
            </a:r>
            <a:endParaRPr lang="en-US" dirty="0"/>
          </a:p>
          <a:p>
            <a:endParaRPr lang="ro-RO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406938F-0823-83BD-13CA-7C6D3E8B92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82534"/>
              </p:ext>
            </p:extLst>
          </p:nvPr>
        </p:nvGraphicFramePr>
        <p:xfrm>
          <a:off x="1939235" y="2760501"/>
          <a:ext cx="8128000" cy="30378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45369907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4770394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5286237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436285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821931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Atribut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Tip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Dimensiune</a:t>
                      </a:r>
                      <a:r>
                        <a:rPr lang="en-US" dirty="0"/>
                        <a:t>/ </a:t>
                      </a:r>
                      <a:r>
                        <a:rPr lang="en-US" dirty="0" err="1"/>
                        <a:t>precizie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Valori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posibile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valori</a:t>
                      </a:r>
                      <a:r>
                        <a:rPr lang="en-US" dirty="0"/>
                        <a:t> default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Observatii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obligatoriu</a:t>
                      </a:r>
                      <a:r>
                        <a:rPr lang="en-US" dirty="0"/>
                        <a:t>/ optional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677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</a:t>
                      </a:r>
                      <a:r>
                        <a:rPr lang="en-US" dirty="0" err="1"/>
                        <a:t>calendaristica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An-</a:t>
                      </a:r>
                      <a:r>
                        <a:rPr lang="en-US" dirty="0" err="1"/>
                        <a:t>luna</a:t>
                      </a:r>
                      <a:r>
                        <a:rPr lang="en-US" dirty="0"/>
                        <a:t>-zi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Orice</a:t>
                      </a:r>
                      <a:r>
                        <a:rPr lang="en-US" dirty="0"/>
                        <a:t> data </a:t>
                      </a:r>
                      <a:r>
                        <a:rPr lang="en-US" dirty="0" err="1"/>
                        <a:t>valida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Optional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733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Sell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 valid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Id_activ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122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Buy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 valid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Id_activ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225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Pret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</a:t>
                      </a:r>
                      <a:r>
                        <a:rPr lang="en-US" dirty="0" err="1"/>
                        <a:t>zecimale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353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Volum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</a:t>
                      </a:r>
                      <a:r>
                        <a:rPr lang="en-US" dirty="0" err="1"/>
                        <a:t>zecimale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107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0281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BE4D0-A38F-57F2-4901-3E3B4964A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503583"/>
            <a:ext cx="8915400" cy="410818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Entitate</a:t>
            </a:r>
            <a:r>
              <a:rPr lang="en-US" dirty="0"/>
              <a:t>: ACTIV</a:t>
            </a:r>
          </a:p>
          <a:p>
            <a:endParaRPr lang="ro-RO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1775069-2109-F63A-AE04-A59E0F67D6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308207"/>
              </p:ext>
            </p:extLst>
          </p:nvPr>
        </p:nvGraphicFramePr>
        <p:xfrm>
          <a:off x="1638300" y="1045156"/>
          <a:ext cx="8128000" cy="20269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51197052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428056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37892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1047154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887167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Atribut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Tip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Dimensiune</a:t>
                      </a:r>
                      <a:r>
                        <a:rPr lang="en-US" dirty="0"/>
                        <a:t>/ </a:t>
                      </a:r>
                      <a:r>
                        <a:rPr lang="en-US" dirty="0" err="1"/>
                        <a:t>precizie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Valori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posibile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valori</a:t>
                      </a:r>
                      <a:r>
                        <a:rPr lang="en-US" dirty="0"/>
                        <a:t> default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Observatii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obligatoriu</a:t>
                      </a:r>
                      <a:r>
                        <a:rPr lang="en-US" dirty="0"/>
                        <a:t>/ optional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578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Nume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 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Obligatoriu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343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Tip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Obligatoriu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686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Pret</a:t>
                      </a:r>
                      <a:r>
                        <a:rPr lang="en-US" dirty="0"/>
                        <a:t> USD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</a:t>
                      </a:r>
                      <a:r>
                        <a:rPr lang="en-US" dirty="0" err="1"/>
                        <a:t>zecimale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Obligatoriu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31868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CFD372E-4222-E028-7455-66454C987725}"/>
              </a:ext>
            </a:extLst>
          </p:cNvPr>
          <p:cNvSpPr txBox="1"/>
          <p:nvPr/>
        </p:nvSpPr>
        <p:spPr>
          <a:xfrm>
            <a:off x="1638300" y="3362046"/>
            <a:ext cx="239572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cap="all" dirty="0" err="1"/>
              <a:t>Entitate</a:t>
            </a:r>
            <a:r>
              <a:rPr lang="en-US" sz="1900" cap="all" dirty="0"/>
              <a:t>: </a:t>
            </a:r>
            <a:r>
              <a:rPr lang="en-US" sz="1900" cap="all" dirty="0" err="1"/>
              <a:t>Actiune</a:t>
            </a:r>
            <a:endParaRPr lang="ro-RO" sz="1900" cap="all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0C11FA2-616F-BD69-F33E-DB5E96F12F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777306"/>
              </p:ext>
            </p:extLst>
          </p:nvPr>
        </p:nvGraphicFramePr>
        <p:xfrm>
          <a:off x="1638300" y="4036737"/>
          <a:ext cx="8128000" cy="20269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7718886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6110624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4763789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6376305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38372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Atribut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Tip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Dimensiune</a:t>
                      </a:r>
                      <a:r>
                        <a:rPr lang="en-US" dirty="0"/>
                        <a:t>/ </a:t>
                      </a:r>
                      <a:r>
                        <a:rPr lang="en-US" dirty="0" err="1"/>
                        <a:t>precizie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Valori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posibile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valori</a:t>
                      </a:r>
                      <a:r>
                        <a:rPr lang="en-US" dirty="0"/>
                        <a:t> default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Observatii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obligatoriu</a:t>
                      </a:r>
                      <a:r>
                        <a:rPr lang="en-US" dirty="0"/>
                        <a:t>/ optional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072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Companie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 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Optional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754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Piata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Optional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11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Numar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22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02664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1002</TotalTime>
  <Words>1226</Words>
  <Application>Microsoft Office PowerPoint</Application>
  <PresentationFormat>Widescreen</PresentationFormat>
  <Paragraphs>253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Times New Roman</vt:lpstr>
      <vt:lpstr>Tw Cen MT</vt:lpstr>
      <vt:lpstr>Droplet</vt:lpstr>
      <vt:lpstr>Microsoft Excel Worksheet</vt:lpstr>
      <vt:lpstr>Proiect BD</vt:lpstr>
      <vt:lpstr>1. Descrierea modelului real, a utilității acestuia și a regulilor de funcționare. </vt:lpstr>
      <vt:lpstr>PowerPoint Presentation</vt:lpstr>
      <vt:lpstr>PowerPoint Presentation</vt:lpstr>
      <vt:lpstr>2. Prezentarea constrângerilor (restricții, reguli) impuse asupra modelului. </vt:lpstr>
      <vt:lpstr>3. Descrierea entităților, incluzând precizarea cheii primare.</vt:lpstr>
      <vt:lpstr>4. Descrierea relațiilor, incluzând precizarea cardinalității acestora.</vt:lpstr>
      <vt:lpstr>5. Descrierea atributelor, incluzând tipul de date și eventualele constrângeri, valori implicite, valori posibile ale atributelor.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6. Realizarea diagramei entitate-relație corespunzătoare descrierii de la punctele 3-5.</vt:lpstr>
      <vt:lpstr>   7 .Realizarea diagramei conceptuale corespunzătoare diagramei entitate-relație proiectate la punctul 6.  </vt:lpstr>
      <vt:lpstr>   8. Enumerarea schemelor relaționale corespunzătoare diagramei conceptuale proiectate la punctul 7.  </vt:lpstr>
      <vt:lpstr>9. Realizarea normalizării până la forma normală 3 (FN1-FN3).</vt:lpstr>
      <vt:lpstr> 10. Crearea tabelelor în SQL și inserarea de date coerente în fiecare dintre acestea (minimum 5 înregistrări în fiecare tabel neasociativ; minimum 10 înregistrări în tabelele asociative).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Proiect BD</dc:title>
  <dc:creator>Ioan   Stoica</dc:creator>
  <cp:lastModifiedBy>Ioan   Stoica</cp:lastModifiedBy>
  <cp:revision>3</cp:revision>
  <dcterms:created xsi:type="dcterms:W3CDTF">2022-06-19T11:27:37Z</dcterms:created>
  <dcterms:modified xsi:type="dcterms:W3CDTF">2022-06-20T04:10:08Z</dcterms:modified>
</cp:coreProperties>
</file>