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307" r:id="rId3"/>
    <p:sldId id="300" r:id="rId4"/>
    <p:sldId id="301" r:id="rId5"/>
    <p:sldId id="302" r:id="rId6"/>
    <p:sldId id="313" r:id="rId7"/>
    <p:sldId id="303" r:id="rId8"/>
    <p:sldId id="308" r:id="rId9"/>
    <p:sldId id="314" r:id="rId10"/>
    <p:sldId id="304" r:id="rId11"/>
    <p:sldId id="309" r:id="rId12"/>
    <p:sldId id="315" r:id="rId13"/>
    <p:sldId id="316" r:id="rId14"/>
    <p:sldId id="311" r:id="rId15"/>
    <p:sldId id="312" r:id="rId16"/>
    <p:sldId id="297" r:id="rId17"/>
    <p:sldId id="298" r:id="rId18"/>
    <p:sldId id="299" r:id="rId1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0255" autoAdjust="0"/>
  </p:normalViewPr>
  <p:slideViewPr>
    <p:cSldViewPr snapToGrid="0">
      <p:cViewPr varScale="1">
        <p:scale>
          <a:sx n="81" d="100"/>
          <a:sy n="81" d="100"/>
        </p:scale>
        <p:origin x="169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0919-6BC6-4C7B-BEAF-C7054450BF3A}" type="datetimeFigureOut">
              <a:rPr lang="ro-RO" smtClean="0"/>
              <a:t>04.07.2017</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26221-5125-425C-A124-D2BBD3232729}" type="slidenum">
              <a:rPr lang="ro-RO" smtClean="0"/>
              <a:t>‹#›</a:t>
            </a:fld>
            <a:endParaRPr lang="ro-RO"/>
          </a:p>
        </p:txBody>
      </p:sp>
    </p:spTree>
    <p:extLst>
      <p:ext uri="{BB962C8B-B14F-4D97-AF65-F5344CB8AC3E}">
        <p14:creationId xmlns:p14="http://schemas.microsoft.com/office/powerpoint/2010/main" val="161626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Buna ziua!</a:t>
            </a:r>
          </a:p>
          <a:p>
            <a:endParaRPr lang="ro-RO" dirty="0"/>
          </a:p>
          <a:p>
            <a:r>
              <a:rPr lang="ro-RO" dirty="0"/>
              <a:t>Mă</a:t>
            </a:r>
            <a:r>
              <a:rPr lang="ro-RO" baseline="0" dirty="0"/>
              <a:t> numesc </a:t>
            </a:r>
            <a:r>
              <a:rPr lang="en-US" baseline="0" dirty="0"/>
              <a:t>Ungurean Ioan</a:t>
            </a:r>
            <a:r>
              <a:rPr lang="ro-RO" baseline="0" dirty="0"/>
              <a:t>, și</a:t>
            </a:r>
            <a:r>
              <a:rPr lang="en-US" baseline="0" dirty="0"/>
              <a:t> </a:t>
            </a:r>
            <a:r>
              <a:rPr lang="ro-RO" baseline="0" dirty="0"/>
              <a:t>astăzi vă voi prezenta</a:t>
            </a:r>
            <a:r>
              <a:rPr lang="en-US" baseline="0" dirty="0"/>
              <a:t> </a:t>
            </a:r>
            <a:r>
              <a:rPr lang="en-US" baseline="0" dirty="0" err="1"/>
              <a:t>lucrarea</a:t>
            </a:r>
            <a:r>
              <a:rPr lang="en-US" baseline="0" dirty="0"/>
              <a:t> de </a:t>
            </a:r>
            <a:r>
              <a:rPr lang="en-US" baseline="0" dirty="0" err="1"/>
              <a:t>licen</a:t>
            </a:r>
            <a:r>
              <a:rPr lang="ro-RO" baseline="0" dirty="0" err="1"/>
              <a:t>ță</a:t>
            </a:r>
            <a:r>
              <a:rPr lang="en-US" baseline="0" dirty="0"/>
              <a:t> cu </a:t>
            </a:r>
            <a:r>
              <a:rPr lang="en-US" baseline="0" dirty="0" err="1"/>
              <a:t>titlul</a:t>
            </a:r>
            <a:r>
              <a:rPr lang="ro-RO" baseline="0" dirty="0"/>
              <a:t> „</a:t>
            </a:r>
            <a:r>
              <a:rPr lang="vi-VN" dirty="0"/>
              <a:t>Dezvoltarea jocurilor Web cu HTML5 și WebGL. Un prototip de joc de tip labirint</a:t>
            </a:r>
            <a:r>
              <a:rPr lang="ro-RO" dirty="0"/>
              <a:t>”</a:t>
            </a:r>
            <a:r>
              <a:rPr lang="vi-VN" dirty="0"/>
              <a:t> </a:t>
            </a:r>
            <a:r>
              <a:rPr lang="ro-RO" dirty="0"/>
              <a:t>, lucrare </a:t>
            </a:r>
            <a:r>
              <a:rPr lang="ro-RO" baseline="0" dirty="0"/>
              <a:t>scrisa sub coordonarea domnului conf. dr. </a:t>
            </a:r>
            <a:r>
              <a:rPr lang="it-IT" sz="1200" dirty="0">
                <a:solidFill>
                  <a:schemeClr val="tx1">
                    <a:lumMod val="50000"/>
                    <a:lumOff val="50000"/>
                  </a:schemeClr>
                </a:solidFill>
                <a:latin typeface="Trebuchet MS" pitchFamily="34" charset="0"/>
              </a:rPr>
              <a:t>Sabin-Corneliu Buraga</a:t>
            </a:r>
            <a:endParaRPr lang="ro-RO" sz="1200" dirty="0">
              <a:solidFill>
                <a:schemeClr val="tx1">
                  <a:lumMod val="50000"/>
                  <a:lumOff val="50000"/>
                </a:schemeClr>
              </a:solidFill>
              <a:latin typeface="Trebuchet MS" pitchFamily="34" charset="0"/>
            </a:endParaRPr>
          </a:p>
        </p:txBody>
      </p:sp>
      <p:sp>
        <p:nvSpPr>
          <p:cNvPr id="4" name="Slide Number Placeholder 3"/>
          <p:cNvSpPr>
            <a:spLocks noGrp="1"/>
          </p:cNvSpPr>
          <p:nvPr>
            <p:ph type="sldNum" sz="quarter" idx="10"/>
          </p:nvPr>
        </p:nvSpPr>
        <p:spPr/>
        <p:txBody>
          <a:bodyPr/>
          <a:lstStyle/>
          <a:p>
            <a:fld id="{18726221-5125-425C-A124-D2BBD3232729}" type="slidenum">
              <a:rPr lang="ro-RO" smtClean="0"/>
              <a:t>1</a:t>
            </a:fld>
            <a:endParaRPr lang="ro-RO"/>
          </a:p>
        </p:txBody>
      </p:sp>
    </p:spTree>
    <p:extLst>
      <p:ext uri="{BB962C8B-B14F-4D97-AF65-F5344CB8AC3E}">
        <p14:creationId xmlns:p14="http://schemas.microsoft.com/office/powerpoint/2010/main" val="2002107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Labirintul din acest joc este generat procedural  folosind Alg Growing tree. Avantajul este ca in eventualelel cazuri in care vrem sa facem un joc cu nivele pentru nivelele superiaore putem genera labirinturi de o complexitate si dimensiune mai mare.</a:t>
            </a:r>
          </a:p>
          <a:p>
            <a:endParaRPr lang="pt-BR" sz="1200" b="0" i="0" u="none" strike="noStrike" kern="1200" baseline="0" dirty="0">
              <a:solidFill>
                <a:schemeClr val="tx1"/>
              </a:solidFill>
              <a:latin typeface="+mn-lt"/>
              <a:ea typeface="+mn-ea"/>
              <a:cs typeface="+mn-cs"/>
            </a:endParaRP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O scurtă explicație a algoritmului Growing Tree: </a:t>
            </a:r>
          </a:p>
          <a:p>
            <a:r>
              <a:rPr lang="ro-RO" sz="1200" b="0" i="0" u="none" strike="noStrike" kern="1200" baseline="0" dirty="0">
                <a:solidFill>
                  <a:schemeClr val="tx1"/>
                </a:solidFill>
                <a:latin typeface="+mn-lt"/>
                <a:ea typeface="+mn-ea"/>
                <a:cs typeface="+mn-cs"/>
              </a:rPr>
              <a:t>1. Fie C o listă de celule, inițial goală. Adăugați o celulă în C, la întâmplare. </a:t>
            </a:r>
          </a:p>
          <a:p>
            <a:r>
              <a:rPr lang="ro-RO" sz="1200" b="0" i="0" u="none" strike="noStrike" kern="1200" baseline="0" dirty="0">
                <a:solidFill>
                  <a:schemeClr val="tx1"/>
                </a:solidFill>
                <a:latin typeface="+mn-lt"/>
                <a:ea typeface="+mn-ea"/>
                <a:cs typeface="+mn-cs"/>
              </a:rPr>
              <a:t>2. Alegeți o celulă din C și extrageți un pasaj către orice vecin nevizitat din acea celulă, adăugând și acel vecin în C. Dacă nu există vecini nevizitați, eliminați celula din C. </a:t>
            </a:r>
          </a:p>
          <a:p>
            <a:r>
              <a:rPr lang="pt-BR" sz="1200" b="0" i="0" u="none" strike="noStrike" kern="1200" baseline="0" dirty="0">
                <a:solidFill>
                  <a:schemeClr val="tx1"/>
                </a:solidFill>
                <a:latin typeface="+mn-lt"/>
                <a:ea typeface="+mn-ea"/>
                <a:cs typeface="+mn-cs"/>
              </a:rPr>
              <a:t>3. Se repetă Pasul 2 până când lista C este goală. </a:t>
            </a:r>
          </a:p>
        </p:txBody>
      </p:sp>
      <p:sp>
        <p:nvSpPr>
          <p:cNvPr id="4" name="Slide Number Placeholder 3"/>
          <p:cNvSpPr>
            <a:spLocks noGrp="1"/>
          </p:cNvSpPr>
          <p:nvPr>
            <p:ph type="sldNum" sz="quarter" idx="10"/>
          </p:nvPr>
        </p:nvSpPr>
        <p:spPr/>
        <p:txBody>
          <a:bodyPr/>
          <a:lstStyle/>
          <a:p>
            <a:fld id="{18726221-5125-425C-A124-D2BBD3232729}" type="slidenum">
              <a:rPr lang="ro-RO" smtClean="0"/>
              <a:t>10</a:t>
            </a:fld>
            <a:endParaRPr lang="ro-RO"/>
          </a:p>
        </p:txBody>
      </p:sp>
    </p:spTree>
    <p:extLst>
      <p:ext uri="{BB962C8B-B14F-4D97-AF65-F5344CB8AC3E}">
        <p14:creationId xmlns:p14="http://schemas.microsoft.com/office/powerpoint/2010/main" val="321256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Acest</a:t>
            </a:r>
            <a:r>
              <a:rPr lang="en-US" dirty="0"/>
              <a:t> </a:t>
            </a:r>
            <a:r>
              <a:rPr lang="en-US" dirty="0" err="1"/>
              <a:t>algortim</a:t>
            </a:r>
            <a:r>
              <a:rPr lang="en-US" dirty="0"/>
              <a:t> </a:t>
            </a:r>
            <a:r>
              <a:rPr lang="en-US" dirty="0" err="1"/>
              <a:t>este</a:t>
            </a:r>
            <a:r>
              <a:rPr lang="en-US" dirty="0"/>
              <a:t> </a:t>
            </a:r>
            <a:r>
              <a:rPr lang="en-US" dirty="0" err="1"/>
              <a:t>putin</a:t>
            </a:r>
            <a:r>
              <a:rPr lang="en-US" dirty="0"/>
              <a:t> </a:t>
            </a:r>
            <a:r>
              <a:rPr lang="en-US" dirty="0" err="1"/>
              <a:t>mai</a:t>
            </a:r>
            <a:r>
              <a:rPr lang="en-US" dirty="0"/>
              <a:t> </a:t>
            </a:r>
            <a:r>
              <a:rPr lang="en-US" dirty="0" err="1"/>
              <a:t>simplu</a:t>
            </a:r>
            <a:r>
              <a:rPr lang="en-US" dirty="0"/>
              <a:t> – </a:t>
            </a:r>
            <a:r>
              <a:rPr lang="en-US" dirty="0" err="1"/>
              <a:t>implementat</a:t>
            </a:r>
            <a:r>
              <a:rPr lang="en-US" dirty="0"/>
              <a:t> de mine. </a:t>
            </a:r>
            <a:r>
              <a:rPr lang="en-US" dirty="0" err="1"/>
              <a:t>Algoritm</a:t>
            </a:r>
            <a:r>
              <a:rPr lang="en-US" dirty="0"/>
              <a:t> random 1000 de </a:t>
            </a:r>
            <a:r>
              <a:rPr lang="en-US" dirty="0" err="1"/>
              <a:t>incercari</a:t>
            </a:r>
            <a:r>
              <a:rPr lang="en-US" dirty="0"/>
              <a:t> care </a:t>
            </a:r>
            <a:r>
              <a:rPr lang="en-US" dirty="0" err="1"/>
              <a:t>pune</a:t>
            </a:r>
            <a:r>
              <a:rPr lang="en-US" dirty="0"/>
              <a:t> </a:t>
            </a:r>
            <a:r>
              <a:rPr lang="en-US" dirty="0" err="1"/>
              <a:t>matrici</a:t>
            </a:r>
            <a:r>
              <a:rPr lang="en-US" dirty="0"/>
              <a:t> de </a:t>
            </a:r>
            <a:r>
              <a:rPr lang="en-US" dirty="0" err="1"/>
              <a:t>dimensiuni</a:t>
            </a:r>
            <a:r>
              <a:rPr lang="en-US" dirty="0"/>
              <a:t> </a:t>
            </a:r>
            <a:r>
              <a:rPr lang="en-US" dirty="0" err="1"/>
              <a:t>mai</a:t>
            </a:r>
            <a:r>
              <a:rPr lang="en-US" dirty="0"/>
              <a:t> </a:t>
            </a:r>
            <a:r>
              <a:rPr lang="en-US" dirty="0" err="1"/>
              <a:t>mici</a:t>
            </a:r>
            <a:r>
              <a:rPr lang="en-US" dirty="0"/>
              <a:t> </a:t>
            </a:r>
            <a:r>
              <a:rPr lang="en-US" dirty="0" err="1"/>
              <a:t>intr</a:t>
            </a:r>
            <a:r>
              <a:rPr lang="en-US" dirty="0"/>
              <a:t>-o </a:t>
            </a:r>
            <a:r>
              <a:rPr lang="en-US" dirty="0" err="1"/>
              <a:t>matrice</a:t>
            </a:r>
            <a:r>
              <a:rPr lang="en-US" dirty="0"/>
              <a:t> de o </a:t>
            </a:r>
            <a:r>
              <a:rPr lang="en-US" dirty="0" err="1"/>
              <a:t>dimensiune</a:t>
            </a:r>
            <a:r>
              <a:rPr lang="en-US" dirty="0"/>
              <a:t> </a:t>
            </a:r>
            <a:r>
              <a:rPr lang="en-US" dirty="0" err="1"/>
              <a:t>mai</a:t>
            </a:r>
            <a:r>
              <a:rPr lang="en-US" dirty="0"/>
              <a:t> mare – </a:t>
            </a:r>
            <a:r>
              <a:rPr lang="en-US" dirty="0" err="1"/>
              <a:t>facand</a:t>
            </a:r>
            <a:r>
              <a:rPr lang="en-US" dirty="0"/>
              <a:t> </a:t>
            </a:r>
            <a:r>
              <a:rPr lang="en-US" dirty="0" err="1"/>
              <a:t>astfel</a:t>
            </a:r>
            <a:r>
              <a:rPr lang="en-US" dirty="0"/>
              <a:t> </a:t>
            </a:r>
            <a:r>
              <a:rPr lang="en-US" dirty="0" err="1"/>
              <a:t>incat</a:t>
            </a:r>
            <a:r>
              <a:rPr lang="en-US" dirty="0"/>
              <a:t> </a:t>
            </a:r>
            <a:r>
              <a:rPr lang="en-US" dirty="0" err="1"/>
              <a:t>sa</a:t>
            </a:r>
            <a:r>
              <a:rPr lang="en-US" dirty="0"/>
              <a:t> nu se </a:t>
            </a:r>
            <a:r>
              <a:rPr lang="en-US" dirty="0" err="1"/>
              <a:t>suprapuna</a:t>
            </a:r>
            <a:r>
              <a:rPr lang="en-US" dirty="0"/>
              <a:t> o </a:t>
            </a:r>
            <a:r>
              <a:rPr lang="en-US" dirty="0" err="1"/>
              <a:t>matrice</a:t>
            </a:r>
            <a:r>
              <a:rPr lang="en-US" dirty="0"/>
              <a:t> </a:t>
            </a:r>
            <a:r>
              <a:rPr lang="en-US" dirty="0" err="1"/>
              <a:t>peste</a:t>
            </a:r>
            <a:r>
              <a:rPr lang="en-US" dirty="0"/>
              <a:t> </a:t>
            </a:r>
            <a:r>
              <a:rPr lang="en-US" dirty="0" err="1"/>
              <a:t>alta</a:t>
            </a:r>
            <a:endParaRPr lang="ro-RO" dirty="0"/>
          </a:p>
        </p:txBody>
      </p:sp>
      <p:sp>
        <p:nvSpPr>
          <p:cNvPr id="4" name="Slide Number Placeholder 3"/>
          <p:cNvSpPr>
            <a:spLocks noGrp="1"/>
          </p:cNvSpPr>
          <p:nvPr>
            <p:ph type="sldNum" sz="quarter" idx="10"/>
          </p:nvPr>
        </p:nvSpPr>
        <p:spPr/>
        <p:txBody>
          <a:bodyPr/>
          <a:lstStyle/>
          <a:p>
            <a:fld id="{18726221-5125-425C-A124-D2BBD3232729}" type="slidenum">
              <a:rPr lang="ro-RO" smtClean="0"/>
              <a:t>11</a:t>
            </a:fld>
            <a:endParaRPr lang="ro-RO"/>
          </a:p>
        </p:txBody>
      </p:sp>
    </p:spTree>
    <p:extLst>
      <p:ext uri="{BB962C8B-B14F-4D97-AF65-F5344CB8AC3E}">
        <p14:creationId xmlns:p14="http://schemas.microsoft.com/office/powerpoint/2010/main" val="2411149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latin typeface="Trebuchet MS" panose="020B0603020202020204" pitchFamily="34" charset="0"/>
              </a:rPr>
              <a:t>Serverul decide dacă mișcările unui utilizator sunt </a:t>
            </a:r>
            <a:r>
              <a:rPr lang="ro-RO" dirty="0" err="1">
                <a:latin typeface="Trebuchet MS" panose="020B0603020202020204" pitchFamily="34" charset="0"/>
              </a:rPr>
              <a:t>vali</a:t>
            </a:r>
            <a:r>
              <a:rPr lang="en-US" dirty="0">
                <a:latin typeface="Trebuchet MS" panose="020B0603020202020204" pitchFamily="34" charset="0"/>
              </a:rPr>
              <a:t>de</a:t>
            </a:r>
            <a:endParaRPr lang="ro-RO" dirty="0">
              <a:latin typeface="Trebuchet MS" panose="020B0603020202020204" pitchFamily="34" charset="0"/>
            </a:endParaRPr>
          </a:p>
          <a:p>
            <a:pPr marL="0" indent="0">
              <a:buNone/>
            </a:pPr>
            <a:endParaRPr lang="ro-RO" dirty="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18726221-5125-425C-A124-D2BBD3232729}" type="slidenum">
              <a:rPr lang="ro-RO" smtClean="0"/>
              <a:t>12</a:t>
            </a:fld>
            <a:endParaRPr lang="ro-RO"/>
          </a:p>
        </p:txBody>
      </p:sp>
    </p:spTree>
    <p:extLst>
      <p:ext uri="{BB962C8B-B14F-4D97-AF65-F5344CB8AC3E}">
        <p14:creationId xmlns:p14="http://schemas.microsoft.com/office/powerpoint/2010/main" val="243077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Un vector de </a:t>
            </a:r>
            <a:r>
              <a:rPr lang="ro-RO" dirty="0" err="1"/>
              <a:t>directii</a:t>
            </a:r>
            <a:r>
              <a:rPr lang="ro-RO" dirty="0"/>
              <a:t> se face </a:t>
            </a:r>
            <a:r>
              <a:rPr lang="ro-RO" dirty="0" err="1"/>
              <a:t>random</a:t>
            </a:r>
            <a:r>
              <a:rPr lang="ro-RO" dirty="0"/>
              <a:t> si se scoate din lista la momentul coliziunii – un pas in spate</a:t>
            </a:r>
          </a:p>
        </p:txBody>
      </p:sp>
      <p:sp>
        <p:nvSpPr>
          <p:cNvPr id="4" name="Slide Number Placeholder 3"/>
          <p:cNvSpPr>
            <a:spLocks noGrp="1"/>
          </p:cNvSpPr>
          <p:nvPr>
            <p:ph type="sldNum" sz="quarter" idx="10"/>
          </p:nvPr>
        </p:nvSpPr>
        <p:spPr/>
        <p:txBody>
          <a:bodyPr/>
          <a:lstStyle/>
          <a:p>
            <a:fld id="{18726221-5125-425C-A124-D2BBD3232729}" type="slidenum">
              <a:rPr lang="ro-RO" smtClean="0"/>
              <a:t>13</a:t>
            </a:fld>
            <a:endParaRPr lang="ro-RO"/>
          </a:p>
        </p:txBody>
      </p:sp>
    </p:spTree>
    <p:extLst>
      <p:ext uri="{BB962C8B-B14F-4D97-AF65-F5344CB8AC3E}">
        <p14:creationId xmlns:p14="http://schemas.microsoft.com/office/powerpoint/2010/main" val="382039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18726221-5125-425C-A124-D2BBD3232729}" type="slidenum">
              <a:rPr lang="ro-RO" smtClean="0"/>
              <a:t>14</a:t>
            </a:fld>
            <a:endParaRPr lang="ro-RO"/>
          </a:p>
        </p:txBody>
      </p:sp>
    </p:spTree>
    <p:extLst>
      <p:ext uri="{BB962C8B-B14F-4D97-AF65-F5344CB8AC3E}">
        <p14:creationId xmlns:p14="http://schemas.microsoft.com/office/powerpoint/2010/main" val="2626530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b="0" i="0" u="none" strike="noStrike" kern="1200" baseline="0" dirty="0">
                <a:solidFill>
                  <a:schemeClr val="tx1"/>
                </a:solidFill>
                <a:latin typeface="+mn-lt"/>
                <a:ea typeface="+mn-ea"/>
                <a:cs typeface="+mn-cs"/>
              </a:rPr>
              <a:t>Arhitectura din cadrul proiectului curent de licență, dar și jocul prototip implementat pe </a:t>
            </a:r>
            <a:r>
              <a:rPr lang="ro-RO" sz="1200" b="0" i="0" u="none" strike="noStrike" kern="1200" baseline="0" dirty="0" err="1">
                <a:solidFill>
                  <a:schemeClr val="tx1"/>
                </a:solidFill>
                <a:latin typeface="+mn-lt"/>
                <a:ea typeface="+mn-ea"/>
                <a:cs typeface="+mn-cs"/>
              </a:rPr>
              <a:t>acestă</a:t>
            </a:r>
            <a:r>
              <a:rPr lang="ro-RO" sz="1200" b="0" i="0" u="none" strike="noStrike" kern="1200" baseline="0" dirty="0">
                <a:solidFill>
                  <a:schemeClr val="tx1"/>
                </a:solidFill>
                <a:latin typeface="+mn-lt"/>
                <a:ea typeface="+mn-ea"/>
                <a:cs typeface="+mn-cs"/>
              </a:rPr>
              <a:t> arhitectură oferă dezvoltatorului o bază foarte importantă pentru crearea unor jocuri viitoare bazate pe tehnica de grilaj (</a:t>
            </a:r>
            <a:r>
              <a:rPr lang="ro-RO" sz="1200" b="0" i="0" u="none" strike="noStrike" kern="1200" baseline="0" dirty="0" err="1">
                <a:solidFill>
                  <a:schemeClr val="tx1"/>
                </a:solidFill>
                <a:latin typeface="+mn-lt"/>
                <a:ea typeface="+mn-ea"/>
                <a:cs typeface="+mn-cs"/>
              </a:rPr>
              <a:t>tile</a:t>
            </a:r>
            <a:r>
              <a:rPr lang="ro-RO" sz="1200" b="0" i="0" u="none" strike="noStrike" kern="1200" baseline="0" dirty="0">
                <a:solidFill>
                  <a:schemeClr val="tx1"/>
                </a:solidFill>
                <a:latin typeface="+mn-lt"/>
                <a:ea typeface="+mn-ea"/>
                <a:cs typeface="+mn-cs"/>
              </a:rPr>
              <a:t> </a:t>
            </a:r>
            <a:r>
              <a:rPr lang="ro-RO" sz="1200" b="0" i="0" u="none" strike="noStrike" kern="1200" baseline="0" dirty="0" err="1">
                <a:solidFill>
                  <a:schemeClr val="tx1"/>
                </a:solidFill>
                <a:latin typeface="+mn-lt"/>
                <a:ea typeface="+mn-ea"/>
                <a:cs typeface="+mn-cs"/>
              </a:rPr>
              <a:t>based</a:t>
            </a:r>
            <a:r>
              <a:rPr lang="ro-RO" sz="1200" b="0" i="0" u="none" strike="noStrike" kern="1200" baseline="0" dirty="0">
                <a:solidFill>
                  <a:schemeClr val="tx1"/>
                </a:solidFill>
                <a:latin typeface="+mn-lt"/>
                <a:ea typeface="+mn-ea"/>
                <a:cs typeface="+mn-cs"/>
              </a:rPr>
              <a:t>), iar utilizatorului un mijloc de relaxare. </a:t>
            </a:r>
            <a:endParaRPr lang="ro-RO" dirty="0"/>
          </a:p>
        </p:txBody>
      </p:sp>
      <p:sp>
        <p:nvSpPr>
          <p:cNvPr id="4" name="Slide Number Placeholder 3"/>
          <p:cNvSpPr>
            <a:spLocks noGrp="1"/>
          </p:cNvSpPr>
          <p:nvPr>
            <p:ph type="sldNum" sz="quarter" idx="10"/>
          </p:nvPr>
        </p:nvSpPr>
        <p:spPr/>
        <p:txBody>
          <a:bodyPr/>
          <a:lstStyle/>
          <a:p>
            <a:fld id="{18726221-5125-425C-A124-D2BBD3232729}" type="slidenum">
              <a:rPr lang="ro-RO" smtClean="0"/>
              <a:t>15</a:t>
            </a:fld>
            <a:endParaRPr lang="ro-RO"/>
          </a:p>
        </p:txBody>
      </p:sp>
    </p:spTree>
    <p:extLst>
      <p:ext uri="{BB962C8B-B14F-4D97-AF65-F5344CB8AC3E}">
        <p14:creationId xmlns:p14="http://schemas.microsoft.com/office/powerpoint/2010/main" val="3018287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Prezentarea va fi un </a:t>
            </a:r>
            <a:r>
              <a:rPr lang="ro-RO" dirty="0" err="1"/>
              <a:t>demo</a:t>
            </a:r>
            <a:r>
              <a:rPr lang="ro-RO" dirty="0"/>
              <a:t> </a:t>
            </a:r>
            <a:r>
              <a:rPr lang="ro-RO" dirty="0" err="1"/>
              <a:t>partitionat</a:t>
            </a:r>
            <a:r>
              <a:rPr lang="ro-RO" dirty="0"/>
              <a:t>/fragmentat</a:t>
            </a:r>
          </a:p>
        </p:txBody>
      </p:sp>
      <p:sp>
        <p:nvSpPr>
          <p:cNvPr id="4" name="Slide Number Placeholder 3"/>
          <p:cNvSpPr>
            <a:spLocks noGrp="1"/>
          </p:cNvSpPr>
          <p:nvPr>
            <p:ph type="sldNum" sz="quarter" idx="10"/>
          </p:nvPr>
        </p:nvSpPr>
        <p:spPr/>
        <p:txBody>
          <a:bodyPr/>
          <a:lstStyle/>
          <a:p>
            <a:fld id="{18726221-5125-425C-A124-D2BBD3232729}" type="slidenum">
              <a:rPr lang="ro-RO" smtClean="0"/>
              <a:t>16</a:t>
            </a:fld>
            <a:endParaRPr lang="ro-RO"/>
          </a:p>
        </p:txBody>
      </p:sp>
    </p:spTree>
    <p:extLst>
      <p:ext uri="{BB962C8B-B14F-4D97-AF65-F5344CB8AC3E}">
        <p14:creationId xmlns:p14="http://schemas.microsoft.com/office/powerpoint/2010/main" val="1164282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Prezentarea va fi un </a:t>
            </a:r>
            <a:r>
              <a:rPr lang="ro-RO" dirty="0" err="1"/>
              <a:t>demo</a:t>
            </a:r>
            <a:r>
              <a:rPr lang="ro-RO" dirty="0"/>
              <a:t> </a:t>
            </a:r>
            <a:r>
              <a:rPr lang="ro-RO" dirty="0" err="1"/>
              <a:t>partitionat</a:t>
            </a:r>
            <a:r>
              <a:rPr lang="ro-RO" dirty="0"/>
              <a:t>/fragmentat</a:t>
            </a:r>
          </a:p>
        </p:txBody>
      </p:sp>
      <p:sp>
        <p:nvSpPr>
          <p:cNvPr id="4" name="Slide Number Placeholder 3"/>
          <p:cNvSpPr>
            <a:spLocks noGrp="1"/>
          </p:cNvSpPr>
          <p:nvPr>
            <p:ph type="sldNum" sz="quarter" idx="10"/>
          </p:nvPr>
        </p:nvSpPr>
        <p:spPr/>
        <p:txBody>
          <a:bodyPr/>
          <a:lstStyle/>
          <a:p>
            <a:fld id="{18726221-5125-425C-A124-D2BBD3232729}" type="slidenum">
              <a:rPr lang="ro-RO" smtClean="0"/>
              <a:t>17</a:t>
            </a:fld>
            <a:endParaRPr lang="ro-RO"/>
          </a:p>
        </p:txBody>
      </p:sp>
    </p:spTree>
    <p:extLst>
      <p:ext uri="{BB962C8B-B14F-4D97-AF65-F5344CB8AC3E}">
        <p14:creationId xmlns:p14="http://schemas.microsoft.com/office/powerpoint/2010/main" val="299619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Prezentarea va fi un </a:t>
            </a:r>
            <a:r>
              <a:rPr lang="ro-RO" dirty="0" err="1"/>
              <a:t>demo</a:t>
            </a:r>
            <a:r>
              <a:rPr lang="ro-RO" dirty="0"/>
              <a:t> </a:t>
            </a:r>
            <a:r>
              <a:rPr lang="ro-RO" dirty="0" err="1"/>
              <a:t>partitionat</a:t>
            </a:r>
            <a:r>
              <a:rPr lang="ro-RO" dirty="0"/>
              <a:t>/fragmentat</a:t>
            </a:r>
          </a:p>
        </p:txBody>
      </p:sp>
      <p:sp>
        <p:nvSpPr>
          <p:cNvPr id="4" name="Slide Number Placeholder 3"/>
          <p:cNvSpPr>
            <a:spLocks noGrp="1"/>
          </p:cNvSpPr>
          <p:nvPr>
            <p:ph type="sldNum" sz="quarter" idx="10"/>
          </p:nvPr>
        </p:nvSpPr>
        <p:spPr/>
        <p:txBody>
          <a:bodyPr/>
          <a:lstStyle/>
          <a:p>
            <a:fld id="{18726221-5125-425C-A124-D2BBD3232729}" type="slidenum">
              <a:rPr lang="ro-RO" smtClean="0"/>
              <a:t>18</a:t>
            </a:fld>
            <a:endParaRPr lang="ro-RO"/>
          </a:p>
        </p:txBody>
      </p:sp>
    </p:spTree>
    <p:extLst>
      <p:ext uri="{BB962C8B-B14F-4D97-AF65-F5344CB8AC3E}">
        <p14:creationId xmlns:p14="http://schemas.microsoft.com/office/powerpoint/2010/main" val="209874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b="0" i="0" u="none" strike="noStrike" kern="1200" baseline="0" dirty="0" err="1">
                <a:solidFill>
                  <a:schemeClr val="tx1"/>
                </a:solidFill>
                <a:latin typeface="+mn-lt"/>
                <a:ea typeface="+mn-ea"/>
                <a:cs typeface="+mn-cs"/>
              </a:rPr>
              <a:t>Acastă</a:t>
            </a:r>
            <a:r>
              <a:rPr lang="ro-RO" sz="1200" b="0" i="0" u="none" strike="noStrike" kern="1200" baseline="0" dirty="0">
                <a:solidFill>
                  <a:schemeClr val="tx1"/>
                </a:solidFill>
                <a:latin typeface="+mn-lt"/>
                <a:ea typeface="+mn-ea"/>
                <a:cs typeface="+mn-cs"/>
              </a:rPr>
              <a:t> lucrare de licență are ca scop oferirea unui baze arhitecturale în crearea și </a:t>
            </a:r>
            <a:r>
              <a:rPr lang="ro-RO" sz="1200" b="0" i="0" u="none" strike="noStrike" kern="1200" baseline="0" dirty="0" err="1">
                <a:solidFill>
                  <a:schemeClr val="tx1"/>
                </a:solidFill>
                <a:latin typeface="+mn-lt"/>
                <a:ea typeface="+mn-ea"/>
                <a:cs typeface="+mn-cs"/>
              </a:rPr>
              <a:t>dezvolatarea</a:t>
            </a:r>
            <a:r>
              <a:rPr lang="ro-RO" sz="1200" b="0" i="0" u="none" strike="noStrike" kern="1200" baseline="0" dirty="0">
                <a:solidFill>
                  <a:schemeClr val="tx1"/>
                </a:solidFill>
                <a:latin typeface="+mn-lt"/>
                <a:ea typeface="+mn-ea"/>
                <a:cs typeface="+mn-cs"/>
              </a:rPr>
              <a:t> multiplelor tipuri de jocuri într-o manieră cât mai simplă, accesibilă și ușor de folosit. </a:t>
            </a:r>
          </a:p>
          <a:p>
            <a:r>
              <a:rPr lang="ro-RO" sz="1200" b="0" i="0" u="none" strike="noStrike" kern="1200" baseline="0" dirty="0">
                <a:solidFill>
                  <a:schemeClr val="tx1"/>
                </a:solidFill>
                <a:latin typeface="+mn-lt"/>
                <a:ea typeface="+mn-ea"/>
                <a:cs typeface="+mn-cs"/>
              </a:rPr>
              <a:t>Dar cum putem explica noi mai bine o arhitectură decât printr-un exemplu. Si anume am construit un joc prototip folosind aceasta arhitectura si </a:t>
            </a:r>
            <a:r>
              <a:rPr lang="ro-RO" sz="1200" b="0" i="0" u="none" strike="noStrike" kern="1200" baseline="0" dirty="0" err="1">
                <a:solidFill>
                  <a:schemeClr val="tx1"/>
                </a:solidFill>
                <a:latin typeface="+mn-lt"/>
                <a:ea typeface="+mn-ea"/>
                <a:cs typeface="+mn-cs"/>
              </a:rPr>
              <a:t>punand</a:t>
            </a:r>
            <a:r>
              <a:rPr lang="ro-RO" sz="1200" b="0" i="0" u="none" strike="noStrike" kern="1200" baseline="0" dirty="0">
                <a:solidFill>
                  <a:schemeClr val="tx1"/>
                </a:solidFill>
                <a:latin typeface="+mn-lt"/>
                <a:ea typeface="+mn-ea"/>
                <a:cs typeface="+mn-cs"/>
              </a:rPr>
              <a:t> in evidenta </a:t>
            </a:r>
            <a:endParaRPr lang="ro-RO" dirty="0"/>
          </a:p>
        </p:txBody>
      </p:sp>
      <p:sp>
        <p:nvSpPr>
          <p:cNvPr id="4" name="Slide Number Placeholder 3"/>
          <p:cNvSpPr>
            <a:spLocks noGrp="1"/>
          </p:cNvSpPr>
          <p:nvPr>
            <p:ph type="sldNum" sz="quarter" idx="10"/>
          </p:nvPr>
        </p:nvSpPr>
        <p:spPr/>
        <p:txBody>
          <a:bodyPr/>
          <a:lstStyle/>
          <a:p>
            <a:fld id="{18726221-5125-425C-A124-D2BBD3232729}" type="slidenum">
              <a:rPr lang="ro-RO" smtClean="0"/>
              <a:t>2</a:t>
            </a:fld>
            <a:endParaRPr lang="ro-RO"/>
          </a:p>
        </p:txBody>
      </p:sp>
    </p:spTree>
    <p:extLst>
      <p:ext uri="{BB962C8B-B14F-4D97-AF65-F5344CB8AC3E}">
        <p14:creationId xmlns:p14="http://schemas.microsoft.com/office/powerpoint/2010/main" val="422768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Vorbeste</a:t>
            </a:r>
            <a:r>
              <a:rPr lang="ro-RO" dirty="0"/>
              <a:t> despre Modularitate, </a:t>
            </a:r>
            <a:r>
              <a:rPr lang="ro-RO" dirty="0" err="1"/>
              <a:t>Scalabilitate</a:t>
            </a:r>
            <a:r>
              <a:rPr lang="ro-RO" dirty="0"/>
              <a:t>, Flexibilitate</a:t>
            </a:r>
          </a:p>
        </p:txBody>
      </p:sp>
      <p:sp>
        <p:nvSpPr>
          <p:cNvPr id="4" name="Slide Number Placeholder 3"/>
          <p:cNvSpPr>
            <a:spLocks noGrp="1"/>
          </p:cNvSpPr>
          <p:nvPr>
            <p:ph type="sldNum" sz="quarter" idx="10"/>
          </p:nvPr>
        </p:nvSpPr>
        <p:spPr/>
        <p:txBody>
          <a:bodyPr/>
          <a:lstStyle/>
          <a:p>
            <a:fld id="{18726221-5125-425C-A124-D2BBD3232729}" type="slidenum">
              <a:rPr lang="ro-RO" smtClean="0"/>
              <a:t>3</a:t>
            </a:fld>
            <a:endParaRPr lang="ro-RO"/>
          </a:p>
        </p:txBody>
      </p:sp>
    </p:spTree>
    <p:extLst>
      <p:ext uri="{BB962C8B-B14F-4D97-AF65-F5344CB8AC3E}">
        <p14:creationId xmlns:p14="http://schemas.microsoft.com/office/powerpoint/2010/main" val="152104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b="0" i="0" u="none" strike="noStrike" kern="1200" baseline="0" dirty="0">
                <a:solidFill>
                  <a:schemeClr val="tx1"/>
                </a:solidFill>
                <a:latin typeface="+mn-lt"/>
                <a:ea typeface="+mn-ea"/>
                <a:cs typeface="+mn-cs"/>
              </a:rPr>
              <a:t>Prin realizarea acestui proiect noi ne propunem să construim o bază solidă pentru orice dezvoltator care dorește să creeze un joc de tip grilaj (</a:t>
            </a:r>
            <a:r>
              <a:rPr lang="ro-RO" sz="1200" b="0" i="0" u="none" strike="noStrike" kern="1200" baseline="0" dirty="0" err="1">
                <a:solidFill>
                  <a:schemeClr val="tx1"/>
                </a:solidFill>
                <a:latin typeface="+mn-lt"/>
                <a:ea typeface="+mn-ea"/>
                <a:cs typeface="+mn-cs"/>
              </a:rPr>
              <a:t>tile</a:t>
            </a:r>
            <a:r>
              <a:rPr lang="ro-RO" sz="1200" b="0" i="0" u="none" strike="noStrike" kern="1200" baseline="0" dirty="0">
                <a:solidFill>
                  <a:schemeClr val="tx1"/>
                </a:solidFill>
                <a:latin typeface="+mn-lt"/>
                <a:ea typeface="+mn-ea"/>
                <a:cs typeface="+mn-cs"/>
              </a:rPr>
              <a:t> </a:t>
            </a:r>
            <a:r>
              <a:rPr lang="ro-RO" sz="1200" b="0" i="0" u="none" strike="noStrike" kern="1200" baseline="0" dirty="0" err="1">
                <a:solidFill>
                  <a:schemeClr val="tx1"/>
                </a:solidFill>
                <a:latin typeface="+mn-lt"/>
                <a:ea typeface="+mn-ea"/>
                <a:cs typeface="+mn-cs"/>
              </a:rPr>
              <a:t>based</a:t>
            </a:r>
            <a:r>
              <a:rPr lang="ro-RO" sz="1200" b="0" i="0" u="none" strike="noStrike" kern="1200" baseline="0" dirty="0">
                <a:solidFill>
                  <a:schemeClr val="tx1"/>
                </a:solidFill>
                <a:latin typeface="+mn-lt"/>
                <a:ea typeface="+mn-ea"/>
                <a:cs typeface="+mn-cs"/>
              </a:rPr>
              <a:t>). Cele mai importante avantaje ale acestei arhitecturi sunt </a:t>
            </a:r>
            <a:r>
              <a:rPr lang="ro-RO" sz="1200" b="1" i="0" u="none" strike="noStrike" kern="1200" baseline="0" dirty="0">
                <a:solidFill>
                  <a:schemeClr val="tx1"/>
                </a:solidFill>
                <a:latin typeface="+mn-lt"/>
                <a:ea typeface="+mn-ea"/>
                <a:cs typeface="+mn-cs"/>
              </a:rPr>
              <a:t>modularitatea, </a:t>
            </a:r>
            <a:r>
              <a:rPr lang="ro-RO" sz="1200" b="1" i="0" u="none" strike="noStrike" kern="1200" baseline="0" dirty="0" err="1">
                <a:solidFill>
                  <a:schemeClr val="tx1"/>
                </a:solidFill>
                <a:latin typeface="+mn-lt"/>
                <a:ea typeface="+mn-ea"/>
                <a:cs typeface="+mn-cs"/>
              </a:rPr>
              <a:t>scalabilitatea</a:t>
            </a:r>
            <a:r>
              <a:rPr lang="ro-RO" sz="1200" b="1" i="0" u="none" strike="noStrike" kern="1200" baseline="0" dirty="0">
                <a:solidFill>
                  <a:schemeClr val="tx1"/>
                </a:solidFill>
                <a:latin typeface="+mn-lt"/>
                <a:ea typeface="+mn-ea"/>
                <a:cs typeface="+mn-cs"/>
              </a:rPr>
              <a:t> și flexibilitatea</a:t>
            </a:r>
            <a:r>
              <a:rPr lang="ro-RO" sz="1200" b="0" i="0" u="none" strike="noStrike" kern="1200" baseline="0" dirty="0">
                <a:solidFill>
                  <a:schemeClr val="tx1"/>
                </a:solidFill>
                <a:latin typeface="+mn-lt"/>
                <a:ea typeface="+mn-ea"/>
                <a:cs typeface="+mn-cs"/>
              </a:rPr>
              <a:t>. Prin </a:t>
            </a:r>
            <a:r>
              <a:rPr lang="ro-RO" sz="1200" b="0" i="1" u="none" strike="noStrike" kern="1200" baseline="0" dirty="0">
                <a:solidFill>
                  <a:schemeClr val="tx1"/>
                </a:solidFill>
                <a:latin typeface="+mn-lt"/>
                <a:ea typeface="+mn-ea"/>
                <a:cs typeface="+mn-cs"/>
              </a:rPr>
              <a:t>modularitate </a:t>
            </a:r>
            <a:r>
              <a:rPr lang="ro-RO" sz="1200" b="0" i="0" u="none" strike="noStrike" kern="1200" baseline="0" dirty="0">
                <a:solidFill>
                  <a:schemeClr val="tx1"/>
                </a:solidFill>
                <a:latin typeface="+mn-lt"/>
                <a:ea typeface="+mn-ea"/>
                <a:cs typeface="+mn-cs"/>
              </a:rPr>
              <a:t>se înțelege faptul că majoritatea componentelor pot fi refolosite pentru cazuri diferite, componentele fiind independente de logica care le </a:t>
            </a:r>
            <a:r>
              <a:rPr lang="ro-RO" sz="1200" b="0" i="0" u="none" strike="noStrike" kern="1200" baseline="0" dirty="0" err="1">
                <a:solidFill>
                  <a:schemeClr val="tx1"/>
                </a:solidFill>
                <a:latin typeface="+mn-lt"/>
                <a:ea typeface="+mn-ea"/>
                <a:cs typeface="+mn-cs"/>
              </a:rPr>
              <a:t>definește.arhitectură</a:t>
            </a:r>
            <a:r>
              <a:rPr lang="ro-RO" sz="1200" b="0" i="0" u="none" strike="noStrike" kern="1200" baseline="0" dirty="0">
                <a:solidFill>
                  <a:schemeClr val="tx1"/>
                </a:solidFill>
                <a:latin typeface="+mn-lt"/>
                <a:ea typeface="+mn-ea"/>
                <a:cs typeface="+mn-cs"/>
              </a:rPr>
              <a:t> este </a:t>
            </a:r>
            <a:r>
              <a:rPr lang="ro-RO" sz="1200" b="0" i="1" u="none" strike="noStrike" kern="1200" baseline="0" dirty="0">
                <a:solidFill>
                  <a:schemeClr val="tx1"/>
                </a:solidFill>
                <a:latin typeface="+mn-lt"/>
                <a:ea typeface="+mn-ea"/>
                <a:cs typeface="+mn-cs"/>
              </a:rPr>
              <a:t>scalabilă </a:t>
            </a:r>
            <a:r>
              <a:rPr lang="ro-RO" sz="1200" b="0" i="0" u="none" strike="noStrike" kern="1200" baseline="0" dirty="0">
                <a:solidFill>
                  <a:schemeClr val="tx1"/>
                </a:solidFill>
                <a:latin typeface="+mn-lt"/>
                <a:ea typeface="+mn-ea"/>
                <a:cs typeface="+mn-cs"/>
              </a:rPr>
              <a:t>și anume putem adăuga un număr mare de elemente grafice fără a ne afecta performanța. (e.g. această arhitectură se bazează pe prototipuri pe care le clonăm fără a mai fi nevoie să le încărcăm de fiecare dată în pagină). </a:t>
            </a:r>
            <a:r>
              <a:rPr lang="ro-RO" sz="1200" b="0" i="1" u="none" strike="noStrike" kern="1200" baseline="0" dirty="0">
                <a:solidFill>
                  <a:schemeClr val="tx1"/>
                </a:solidFill>
                <a:latin typeface="+mn-lt"/>
                <a:ea typeface="+mn-ea"/>
                <a:cs typeface="+mn-cs"/>
              </a:rPr>
              <a:t>Flexibilitatea </a:t>
            </a:r>
            <a:r>
              <a:rPr lang="ro-RO" sz="1200" b="0" i="0" u="none" strike="noStrike" kern="1200" baseline="0" dirty="0">
                <a:solidFill>
                  <a:schemeClr val="tx1"/>
                </a:solidFill>
                <a:latin typeface="+mn-lt"/>
                <a:ea typeface="+mn-ea"/>
                <a:cs typeface="+mn-cs"/>
              </a:rPr>
              <a:t>constă în faptul că putem folosi unele componente din joc în alt scop decât cel definit. (e.g. detectarea coliziunilor, diferite tipuri de algoritmi de generare de labirinturi – condiția este ca respectivul algoritm să returneze o matrice). </a:t>
            </a:r>
          </a:p>
          <a:p>
            <a:endParaRPr lang="ro-RO" sz="1200" b="0" i="0" u="none" strike="noStrike" kern="1200" baseline="0" dirty="0">
              <a:solidFill>
                <a:schemeClr val="tx1"/>
              </a:solidFill>
              <a:latin typeface="+mn-lt"/>
              <a:ea typeface="+mn-ea"/>
              <a:cs typeface="+mn-cs"/>
            </a:endParaRPr>
          </a:p>
          <a:p>
            <a:r>
              <a:rPr lang="ro-RO" sz="1200" b="0" i="0" u="none" strike="noStrike" kern="1200" baseline="0" dirty="0">
                <a:solidFill>
                  <a:schemeClr val="tx1"/>
                </a:solidFill>
                <a:latin typeface="+mn-lt"/>
                <a:ea typeface="+mn-ea"/>
                <a:cs typeface="+mn-cs"/>
              </a:rPr>
              <a:t>În cele ce urmează vom demonstra aceste lucruri.</a:t>
            </a:r>
            <a:endParaRPr lang="ro-RO" dirty="0"/>
          </a:p>
        </p:txBody>
      </p:sp>
      <p:sp>
        <p:nvSpPr>
          <p:cNvPr id="4" name="Slide Number Placeholder 3"/>
          <p:cNvSpPr>
            <a:spLocks noGrp="1"/>
          </p:cNvSpPr>
          <p:nvPr>
            <p:ph type="sldNum" sz="quarter" idx="10"/>
          </p:nvPr>
        </p:nvSpPr>
        <p:spPr/>
        <p:txBody>
          <a:bodyPr/>
          <a:lstStyle/>
          <a:p>
            <a:fld id="{18726221-5125-425C-A124-D2BBD3232729}" type="slidenum">
              <a:rPr lang="ro-RO" smtClean="0"/>
              <a:t>4</a:t>
            </a:fld>
            <a:endParaRPr lang="ro-RO"/>
          </a:p>
        </p:txBody>
      </p:sp>
    </p:spTree>
    <p:extLst>
      <p:ext uri="{BB962C8B-B14F-4D97-AF65-F5344CB8AC3E}">
        <p14:creationId xmlns:p14="http://schemas.microsoft.com/office/powerpoint/2010/main" val="159039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Aceasta este arhitectura la care am ajuns </a:t>
            </a:r>
            <a:r>
              <a:rPr lang="ro-RO" dirty="0" err="1"/>
              <a:t>dupa</a:t>
            </a:r>
            <a:r>
              <a:rPr lang="ro-RO" dirty="0"/>
              <a:t> aproximativ 10 </a:t>
            </a:r>
            <a:r>
              <a:rPr lang="ro-RO" dirty="0" err="1"/>
              <a:t>iteratii</a:t>
            </a:r>
            <a:r>
              <a:rPr lang="ro-RO" dirty="0"/>
              <a:t> de cod. De ce? Pentru ca:</a:t>
            </a:r>
          </a:p>
          <a:p>
            <a:endParaRPr lang="ro-RO" dirty="0"/>
          </a:p>
          <a:p>
            <a:r>
              <a:rPr lang="ro-RO" dirty="0"/>
              <a:t>Am decis sa fac un joc pentru lucrare de </a:t>
            </a:r>
            <a:r>
              <a:rPr lang="ro-RO" dirty="0" err="1"/>
              <a:t>licenta</a:t>
            </a:r>
            <a:r>
              <a:rPr lang="ro-RO" dirty="0"/>
              <a:t> si  am </a:t>
            </a:r>
            <a:r>
              <a:rPr lang="ro-RO" dirty="0" err="1"/>
              <a:t>ineput</a:t>
            </a:r>
            <a:r>
              <a:rPr lang="ro-RO" dirty="0"/>
              <a:t> sa construiesc arena – mi-am dat seama ca pentru fiecare grilaj din arena </a:t>
            </a:r>
            <a:r>
              <a:rPr lang="ro-RO" dirty="0" err="1"/>
              <a:t>incarc</a:t>
            </a:r>
            <a:r>
              <a:rPr lang="ro-RO" dirty="0"/>
              <a:t> modelul separat – </a:t>
            </a:r>
            <a:r>
              <a:rPr lang="ro-RO" dirty="0" err="1"/>
              <a:t>prototype</a:t>
            </a:r>
            <a:endParaRPr lang="ro-RO" dirty="0"/>
          </a:p>
          <a:p>
            <a:r>
              <a:rPr lang="ro-RO" dirty="0"/>
              <a:t>Componentele clonate nu aveau modelul separat de logica: alta </a:t>
            </a:r>
            <a:r>
              <a:rPr lang="ro-RO" dirty="0" err="1"/>
              <a:t>iteratie</a:t>
            </a:r>
            <a:r>
              <a:rPr lang="ro-RO" dirty="0"/>
              <a:t> de cod</a:t>
            </a:r>
          </a:p>
          <a:p>
            <a:endParaRPr lang="ro-RO" dirty="0"/>
          </a:p>
          <a:p>
            <a:r>
              <a:rPr lang="ro-RO" sz="1200" b="0" i="0" u="none" strike="noStrike" kern="1200" baseline="0" dirty="0">
                <a:solidFill>
                  <a:schemeClr val="tx1"/>
                </a:solidFill>
                <a:latin typeface="+mn-lt"/>
                <a:ea typeface="+mn-ea"/>
                <a:cs typeface="+mn-cs"/>
              </a:rPr>
              <a:t>Toată funcționalitatea jocului se află în </a:t>
            </a:r>
            <a:r>
              <a:rPr lang="ro-RO" sz="1200" b="0" i="0" u="none" strike="noStrike" kern="1200" baseline="0" dirty="0" err="1">
                <a:solidFill>
                  <a:schemeClr val="tx1"/>
                </a:solidFill>
                <a:latin typeface="+mn-lt"/>
                <a:ea typeface="+mn-ea"/>
                <a:cs typeface="+mn-cs"/>
              </a:rPr>
              <a:t>submodulul</a:t>
            </a:r>
            <a:r>
              <a:rPr lang="ro-RO" sz="1200" b="0" i="0" u="none" strike="noStrike" kern="1200" baseline="0" dirty="0">
                <a:solidFill>
                  <a:schemeClr val="tx1"/>
                </a:solidFill>
                <a:latin typeface="+mn-lt"/>
                <a:ea typeface="+mn-ea"/>
                <a:cs typeface="+mn-cs"/>
              </a:rPr>
              <a:t> </a:t>
            </a:r>
            <a:r>
              <a:rPr lang="ro-RO" sz="1200" b="1" i="0" u="none" strike="noStrike" kern="1200" baseline="0" dirty="0" err="1">
                <a:solidFill>
                  <a:schemeClr val="tx1"/>
                </a:solidFill>
                <a:latin typeface="+mn-lt"/>
                <a:ea typeface="+mn-ea"/>
                <a:cs typeface="+mn-cs"/>
              </a:rPr>
              <a:t>Dungeon</a:t>
            </a:r>
            <a:r>
              <a:rPr lang="ro-RO" sz="1200" b="1" i="0" u="none" strike="noStrike" kern="1200" baseline="0" dirty="0">
                <a:solidFill>
                  <a:schemeClr val="tx1"/>
                </a:solidFill>
                <a:latin typeface="+mn-lt"/>
                <a:ea typeface="+mn-ea"/>
                <a:cs typeface="+mn-cs"/>
              </a:rPr>
              <a:t> </a:t>
            </a:r>
            <a:r>
              <a:rPr lang="ro-RO" sz="1200" b="0" i="0" u="none" strike="noStrike" kern="1200" baseline="0" dirty="0">
                <a:solidFill>
                  <a:schemeClr val="tx1"/>
                </a:solidFill>
                <a:latin typeface="+mn-lt"/>
                <a:ea typeface="+mn-ea"/>
                <a:cs typeface="+mn-cs"/>
              </a:rPr>
              <a:t>în care se importă toate clasele de tip </a:t>
            </a:r>
            <a:r>
              <a:rPr lang="ro-RO" sz="1200" b="0" i="1" u="none" strike="noStrike" kern="1200" baseline="0" dirty="0" err="1">
                <a:solidFill>
                  <a:schemeClr val="tx1"/>
                </a:solidFill>
                <a:latin typeface="+mn-lt"/>
                <a:ea typeface="+mn-ea"/>
                <a:cs typeface="+mn-cs"/>
              </a:rPr>
              <a:t>Prototype</a:t>
            </a:r>
            <a:r>
              <a:rPr lang="ro-RO" sz="1200" b="0" i="1" u="none" strike="noStrike" kern="1200" baseline="0" dirty="0">
                <a:solidFill>
                  <a:schemeClr val="tx1"/>
                </a:solidFill>
                <a:latin typeface="+mn-lt"/>
                <a:ea typeface="+mn-ea"/>
                <a:cs typeface="+mn-cs"/>
              </a:rPr>
              <a:t> </a:t>
            </a:r>
            <a:r>
              <a:rPr lang="ro-RO" sz="1200" b="0" i="0" u="none" strike="noStrike" kern="1200" baseline="0" dirty="0">
                <a:solidFill>
                  <a:schemeClr val="tx1"/>
                </a:solidFill>
                <a:latin typeface="+mn-lt"/>
                <a:ea typeface="+mn-ea"/>
                <a:cs typeface="+mn-cs"/>
              </a:rPr>
              <a:t>împreună cu dependențele lor. Tot aici sunt importate și clasele care se folosesc de </a:t>
            </a:r>
            <a:r>
              <a:rPr lang="ro-RO" sz="1200" b="0" i="0" u="none" strike="noStrike" kern="1200" baseline="0" dirty="0" err="1">
                <a:solidFill>
                  <a:schemeClr val="tx1"/>
                </a:solidFill>
                <a:latin typeface="+mn-lt"/>
                <a:ea typeface="+mn-ea"/>
                <a:cs typeface="+mn-cs"/>
              </a:rPr>
              <a:t>Prototype</a:t>
            </a:r>
            <a:r>
              <a:rPr lang="ro-RO" sz="1200" b="0" i="0" u="none" strike="noStrike" kern="1200" baseline="0" dirty="0">
                <a:solidFill>
                  <a:schemeClr val="tx1"/>
                </a:solidFill>
                <a:latin typeface="+mn-lt"/>
                <a:ea typeface="+mn-ea"/>
                <a:cs typeface="+mn-cs"/>
              </a:rPr>
              <a:t> pentru a clona obiecte, obiecte care mai apoi sunt folosite pentru labirint/</a:t>
            </a:r>
            <a:r>
              <a:rPr lang="ro-RO" sz="1200" b="0" i="0" u="none" strike="noStrike" kern="1200" baseline="0" dirty="0" err="1">
                <a:solidFill>
                  <a:schemeClr val="tx1"/>
                </a:solidFill>
                <a:latin typeface="+mn-lt"/>
                <a:ea typeface="+mn-ea"/>
                <a:cs typeface="+mn-cs"/>
              </a:rPr>
              <a:t>dungeon</a:t>
            </a:r>
            <a:r>
              <a:rPr lang="ro-RO" sz="1200" b="0" i="0" u="none" strike="noStrike" kern="1200" baseline="0" dirty="0">
                <a:solidFill>
                  <a:schemeClr val="tx1"/>
                </a:solidFill>
                <a:latin typeface="+mn-lt"/>
                <a:ea typeface="+mn-ea"/>
                <a:cs typeface="+mn-cs"/>
              </a:rPr>
              <a:t>, personaj, NPC și altele. De </a:t>
            </a:r>
            <a:r>
              <a:rPr lang="ro-RO" sz="1200" b="0" i="0" u="none" strike="noStrike" kern="1200" baseline="0" dirty="0" err="1">
                <a:solidFill>
                  <a:schemeClr val="tx1"/>
                </a:solidFill>
                <a:latin typeface="+mn-lt"/>
                <a:ea typeface="+mn-ea"/>
                <a:cs typeface="+mn-cs"/>
              </a:rPr>
              <a:t>mențioant</a:t>
            </a:r>
            <a:r>
              <a:rPr lang="ro-RO" sz="1200" b="0" i="0" u="none" strike="noStrike" kern="1200" baseline="0" dirty="0">
                <a:solidFill>
                  <a:schemeClr val="tx1"/>
                </a:solidFill>
                <a:latin typeface="+mn-lt"/>
                <a:ea typeface="+mn-ea"/>
                <a:cs typeface="+mn-cs"/>
              </a:rPr>
              <a:t> este faptul că fiecare obiect clonat are metoda lui de update care se </a:t>
            </a:r>
            <a:r>
              <a:rPr lang="ro-RO" sz="1200" b="0" i="0" u="none" strike="noStrike" kern="1200" baseline="0" dirty="0" err="1">
                <a:solidFill>
                  <a:schemeClr val="tx1"/>
                </a:solidFill>
                <a:latin typeface="+mn-lt"/>
                <a:ea typeface="+mn-ea"/>
                <a:cs typeface="+mn-cs"/>
              </a:rPr>
              <a:t>autoapelează</a:t>
            </a:r>
            <a:r>
              <a:rPr lang="ro-RO" sz="1200" b="0" i="0" u="none" strike="noStrike" kern="1200" baseline="0" dirty="0">
                <a:solidFill>
                  <a:schemeClr val="tx1"/>
                </a:solidFill>
                <a:latin typeface="+mn-lt"/>
                <a:ea typeface="+mn-ea"/>
                <a:cs typeface="+mn-cs"/>
              </a:rPr>
              <a:t> în momentul în care se redesenează pagina. </a:t>
            </a:r>
            <a:br>
              <a:rPr lang="ro-RO" dirty="0"/>
            </a:br>
            <a:endParaRPr lang="ro-RO" dirty="0"/>
          </a:p>
        </p:txBody>
      </p:sp>
      <p:sp>
        <p:nvSpPr>
          <p:cNvPr id="4" name="Slide Number Placeholder 3"/>
          <p:cNvSpPr>
            <a:spLocks noGrp="1"/>
          </p:cNvSpPr>
          <p:nvPr>
            <p:ph type="sldNum" sz="quarter" idx="10"/>
          </p:nvPr>
        </p:nvSpPr>
        <p:spPr/>
        <p:txBody>
          <a:bodyPr/>
          <a:lstStyle/>
          <a:p>
            <a:fld id="{18726221-5125-425C-A124-D2BBD3232729}" type="slidenum">
              <a:rPr lang="ro-RO" smtClean="0"/>
              <a:t>5</a:t>
            </a:fld>
            <a:endParaRPr lang="ro-RO"/>
          </a:p>
        </p:txBody>
      </p:sp>
    </p:spTree>
    <p:extLst>
      <p:ext uri="{BB962C8B-B14F-4D97-AF65-F5344CB8AC3E}">
        <p14:creationId xmlns:p14="http://schemas.microsoft.com/office/powerpoint/2010/main" val="243203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Mai </a:t>
            </a:r>
            <a:r>
              <a:rPr lang="ro-RO" dirty="0" err="1"/>
              <a:t>tarziu</a:t>
            </a:r>
            <a:r>
              <a:rPr lang="ro-RO" dirty="0"/>
              <a:t> mi-am dat seama ca fiecare model clonat ar trebui sa </a:t>
            </a:r>
            <a:r>
              <a:rPr lang="ro-RO" dirty="0" err="1"/>
              <a:t>aiba</a:t>
            </a:r>
            <a:r>
              <a:rPr lang="ro-RO" dirty="0"/>
              <a:t> o metoda de update (self update) iar de fiecare data </a:t>
            </a:r>
            <a:r>
              <a:rPr lang="ro-RO" dirty="0" err="1"/>
              <a:t>cand</a:t>
            </a:r>
            <a:r>
              <a:rPr lang="ro-RO" dirty="0"/>
              <a:t> se executa bucla de </a:t>
            </a:r>
            <a:r>
              <a:rPr lang="ro-RO" dirty="0" err="1"/>
              <a:t>rendare</a:t>
            </a:r>
            <a:r>
              <a:rPr lang="ro-RO" dirty="0"/>
              <a:t> se </a:t>
            </a:r>
            <a:r>
              <a:rPr lang="ro-RO" dirty="0" err="1"/>
              <a:t>apeleaza</a:t>
            </a:r>
            <a:r>
              <a:rPr lang="ro-RO" dirty="0"/>
              <a:t> si fiecare metoda update din fiecare modul in parte</a:t>
            </a:r>
          </a:p>
        </p:txBody>
      </p:sp>
      <p:sp>
        <p:nvSpPr>
          <p:cNvPr id="4" name="Slide Number Placeholder 3"/>
          <p:cNvSpPr>
            <a:spLocks noGrp="1"/>
          </p:cNvSpPr>
          <p:nvPr>
            <p:ph type="sldNum" sz="quarter" idx="10"/>
          </p:nvPr>
        </p:nvSpPr>
        <p:spPr/>
        <p:txBody>
          <a:bodyPr/>
          <a:lstStyle/>
          <a:p>
            <a:fld id="{18726221-5125-425C-A124-D2BBD3232729}" type="slidenum">
              <a:rPr lang="ro-RO" smtClean="0"/>
              <a:t>6</a:t>
            </a:fld>
            <a:endParaRPr lang="ro-RO"/>
          </a:p>
        </p:txBody>
      </p:sp>
    </p:spTree>
    <p:extLst>
      <p:ext uri="{BB962C8B-B14F-4D97-AF65-F5344CB8AC3E}">
        <p14:creationId xmlns:p14="http://schemas.microsoft.com/office/powerpoint/2010/main" val="360969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err="1"/>
              <a:t>Tile</a:t>
            </a:r>
            <a:r>
              <a:rPr lang="ro-RO" dirty="0"/>
              <a:t> </a:t>
            </a:r>
            <a:r>
              <a:rPr lang="ro-RO" dirty="0" err="1"/>
              <a:t>Prototype</a:t>
            </a:r>
            <a:r>
              <a:rPr lang="ro-RO" dirty="0"/>
              <a:t>: un prototip pentru un singur element(</a:t>
            </a:r>
            <a:r>
              <a:rPr lang="ro-RO" dirty="0" err="1"/>
              <a:t>tile</a:t>
            </a:r>
            <a:r>
              <a:rPr lang="ro-RO" dirty="0"/>
              <a:t>) din labirint  - poate primi ca si obiect de </a:t>
            </a:r>
            <a:r>
              <a:rPr lang="ro-RO" dirty="0" err="1"/>
              <a:t>configuratie</a:t>
            </a:r>
            <a:r>
              <a:rPr lang="ro-RO" dirty="0"/>
              <a:t> tipul </a:t>
            </a:r>
            <a:r>
              <a:rPr lang="ro-RO" dirty="0" err="1"/>
              <a:t>tile</a:t>
            </a:r>
            <a:r>
              <a:rPr lang="ro-RO" dirty="0"/>
              <a:t>-ului si anume: </a:t>
            </a:r>
          </a:p>
          <a:p>
            <a:pPr marL="0" marR="0" lvl="0" indent="0" algn="l" defTabSz="914400" rtl="0" eaLnBrk="1" fontAlgn="auto" latinLnBrk="0" hangingPunct="1">
              <a:lnSpc>
                <a:spcPct val="100000"/>
              </a:lnSpc>
              <a:spcBef>
                <a:spcPts val="0"/>
              </a:spcBef>
              <a:spcAft>
                <a:spcPts val="0"/>
              </a:spcAft>
              <a:buClrTx/>
              <a:buSzTx/>
              <a:buFontTx/>
              <a:buNone/>
              <a:tabLst/>
              <a:defRPr/>
            </a:pPr>
            <a:r>
              <a:rPr lang="ro-RO" dirty="0" err="1"/>
              <a:t>Ground</a:t>
            </a:r>
            <a:r>
              <a:rPr lang="ro-RO" dirty="0"/>
              <a:t> – elementele pe care se poate deplasa </a:t>
            </a:r>
            <a:r>
              <a:rPr lang="ro-RO" dirty="0" err="1"/>
              <a:t>jucatorul</a:t>
            </a:r>
            <a:endParaRPr lang="ro-RO" dirty="0"/>
          </a:p>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Wall – elementele pe care un </a:t>
            </a:r>
            <a:r>
              <a:rPr lang="ro-RO" dirty="0" err="1"/>
              <a:t>jucator</a:t>
            </a:r>
            <a:r>
              <a:rPr lang="ro-RO" dirty="0"/>
              <a:t> nu se poate deplasa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ro-RO" dirty="0"/>
          </a:p>
          <a:p>
            <a:pPr marL="0" marR="0" lvl="0" indent="0" algn="l" defTabSz="914400" rtl="0" eaLnBrk="1" fontAlgn="auto" latinLnBrk="0" hangingPunct="1">
              <a:lnSpc>
                <a:spcPct val="100000"/>
              </a:lnSpc>
              <a:spcBef>
                <a:spcPts val="0"/>
              </a:spcBef>
              <a:spcAft>
                <a:spcPts val="0"/>
              </a:spcAft>
              <a:buClrTx/>
              <a:buSzTx/>
              <a:buFontTx/>
              <a:buNone/>
              <a:tabLst/>
              <a:defRPr/>
            </a:pPr>
            <a:r>
              <a:rPr lang="ro-RO" dirty="0" err="1"/>
              <a:t>CharacterPrototype</a:t>
            </a:r>
            <a:r>
              <a:rPr lang="ro-RO" dirty="0"/>
              <a:t>: se </a:t>
            </a:r>
            <a:r>
              <a:rPr lang="ro-RO" dirty="0" err="1"/>
              <a:t>cloneaza</a:t>
            </a:r>
            <a:r>
              <a:rPr lang="ro-RO" dirty="0"/>
              <a:t> de fiecare data </a:t>
            </a:r>
            <a:r>
              <a:rPr lang="ro-RO" dirty="0" err="1"/>
              <a:t>cand</a:t>
            </a:r>
            <a:r>
              <a:rPr lang="ro-RO" dirty="0"/>
              <a:t> un utilizator se </a:t>
            </a:r>
            <a:r>
              <a:rPr lang="ro-RO" dirty="0" err="1"/>
              <a:t>inregistreaza</a:t>
            </a:r>
            <a:r>
              <a:rPr lang="ro-RO"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Are </a:t>
            </a:r>
            <a:r>
              <a:rPr lang="ro-RO" dirty="0" err="1"/>
              <a:t>urmatoarele</a:t>
            </a:r>
            <a:r>
              <a:rPr lang="ro-RO" dirty="0"/>
              <a:t> metode: </a:t>
            </a:r>
          </a:p>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Getter – </a:t>
            </a:r>
            <a:r>
              <a:rPr lang="ro-RO" dirty="0" err="1"/>
              <a:t>fetch</a:t>
            </a:r>
            <a:r>
              <a:rPr lang="ro-RO" dirty="0"/>
              <a:t> </a:t>
            </a:r>
            <a:r>
              <a:rPr lang="ro-RO" dirty="0" err="1"/>
              <a:t>apeleaza</a:t>
            </a:r>
            <a:r>
              <a:rPr lang="ro-RO" dirty="0"/>
              <a:t> generate – </a:t>
            </a:r>
            <a:r>
              <a:rPr lang="ro-RO" dirty="0" err="1"/>
              <a:t>apeleaza</a:t>
            </a:r>
            <a:r>
              <a:rPr lang="ro-RO" dirty="0"/>
              <a:t> </a:t>
            </a:r>
            <a:r>
              <a:rPr lang="ro-RO" dirty="0" err="1"/>
              <a:t>load</a:t>
            </a:r>
            <a:r>
              <a:rPr lang="ro-RO" dirty="0"/>
              <a:t> . </a:t>
            </a:r>
            <a:r>
              <a:rPr lang="ro-RO" dirty="0" err="1"/>
              <a:t>then</a:t>
            </a:r>
            <a:endParaRPr lang="ro-R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o-RO" dirty="0"/>
          </a:p>
          <a:p>
            <a:pPr marL="0" marR="0" lvl="0" indent="0" algn="l" defTabSz="914400" rtl="0" eaLnBrk="1" fontAlgn="auto" latinLnBrk="0" hangingPunct="1">
              <a:lnSpc>
                <a:spcPct val="100000"/>
              </a:lnSpc>
              <a:spcBef>
                <a:spcPts val="0"/>
              </a:spcBef>
              <a:spcAft>
                <a:spcPts val="0"/>
              </a:spcAft>
              <a:buClrTx/>
              <a:buSzTx/>
              <a:buFontTx/>
              <a:buNone/>
              <a:tabLst/>
              <a:defRPr/>
            </a:pPr>
            <a:br>
              <a:rPr lang="ro-RO" dirty="0"/>
            </a:br>
            <a:r>
              <a:rPr lang="ro-RO" dirty="0"/>
              <a:t>exemplu </a:t>
            </a:r>
            <a:r>
              <a:rPr lang="ro-RO" dirty="0" err="1"/>
              <a:t>login</a:t>
            </a:r>
            <a:r>
              <a:rPr lang="ro-RO" dirty="0"/>
              <a:t> pot pune ca un </a:t>
            </a:r>
            <a:r>
              <a:rPr lang="ro-RO" dirty="0" err="1"/>
              <a:t>jucator</a:t>
            </a:r>
            <a:r>
              <a:rPr lang="ro-RO" dirty="0"/>
              <a:t> care se </a:t>
            </a:r>
            <a:r>
              <a:rPr lang="ro-RO" dirty="0" err="1"/>
              <a:t>inregistreaza</a:t>
            </a:r>
            <a:r>
              <a:rPr lang="ro-RO" dirty="0"/>
              <a:t> sa </a:t>
            </a:r>
            <a:r>
              <a:rPr lang="ro-RO" dirty="0" err="1"/>
              <a:t>poata</a:t>
            </a:r>
            <a:r>
              <a:rPr lang="ro-RO" dirty="0"/>
              <a:t> sa </a:t>
            </a:r>
            <a:r>
              <a:rPr lang="ro-RO" dirty="0" err="1"/>
              <a:t>aleaga</a:t>
            </a:r>
            <a:r>
              <a:rPr lang="ro-RO" dirty="0"/>
              <a:t> un personaj favorit – dintr-o lista de mai multe personaje</a:t>
            </a:r>
          </a:p>
        </p:txBody>
      </p:sp>
      <p:sp>
        <p:nvSpPr>
          <p:cNvPr id="4" name="Slide Number Placeholder 3"/>
          <p:cNvSpPr>
            <a:spLocks noGrp="1"/>
          </p:cNvSpPr>
          <p:nvPr>
            <p:ph type="sldNum" sz="quarter" idx="10"/>
          </p:nvPr>
        </p:nvSpPr>
        <p:spPr/>
        <p:txBody>
          <a:bodyPr/>
          <a:lstStyle/>
          <a:p>
            <a:fld id="{18726221-5125-425C-A124-D2BBD3232729}" type="slidenum">
              <a:rPr lang="ro-RO" smtClean="0"/>
              <a:t>7</a:t>
            </a:fld>
            <a:endParaRPr lang="ro-RO"/>
          </a:p>
        </p:txBody>
      </p:sp>
    </p:spTree>
    <p:extLst>
      <p:ext uri="{BB962C8B-B14F-4D97-AF65-F5344CB8AC3E}">
        <p14:creationId xmlns:p14="http://schemas.microsoft.com/office/powerpoint/2010/main" val="67084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Fiind o arhitectura modulara de fiecare data </a:t>
            </a:r>
            <a:r>
              <a:rPr lang="ro-RO" dirty="0" err="1"/>
              <a:t>cand</a:t>
            </a:r>
            <a:r>
              <a:rPr lang="ro-RO" dirty="0"/>
              <a:t> importam socket.io </a:t>
            </a:r>
            <a:r>
              <a:rPr lang="ro-RO" dirty="0" err="1"/>
              <a:t>intr</a:t>
            </a:r>
            <a:r>
              <a:rPr lang="ro-RO" dirty="0"/>
              <a:t>-un modul – se pierdea contextul, iar pentru ca aveam nevoie in mai multe module am decis sa implementez o </a:t>
            </a:r>
            <a:r>
              <a:rPr lang="ro-RO" dirty="0" err="1"/>
              <a:t>functie</a:t>
            </a:r>
            <a:r>
              <a:rPr lang="ro-RO" dirty="0"/>
              <a:t> </a:t>
            </a:r>
            <a:r>
              <a:rPr lang="ro-RO" dirty="0" err="1"/>
              <a:t>javascript</a:t>
            </a:r>
            <a:r>
              <a:rPr lang="ro-RO" dirty="0"/>
              <a:t> de tip </a:t>
            </a:r>
            <a:r>
              <a:rPr lang="ro-RO" dirty="0" err="1"/>
              <a:t>closure</a:t>
            </a:r>
            <a:r>
              <a:rPr lang="ro-RO" dirty="0"/>
              <a:t>.</a:t>
            </a:r>
          </a:p>
          <a:p>
            <a:endParaRPr lang="ro-RO" dirty="0"/>
          </a:p>
          <a:p>
            <a:r>
              <a:rPr lang="ro-RO" dirty="0"/>
              <a:t>Practic am </a:t>
            </a:r>
            <a:r>
              <a:rPr lang="ro-RO" dirty="0" err="1"/>
              <a:t>facut</a:t>
            </a:r>
            <a:r>
              <a:rPr lang="ro-RO" dirty="0"/>
              <a:t> un </a:t>
            </a:r>
            <a:r>
              <a:rPr lang="ro-RO" dirty="0" err="1"/>
              <a:t>wrapper</a:t>
            </a:r>
            <a:r>
              <a:rPr lang="ro-RO" dirty="0"/>
              <a:t> peste metodele on si emit din socket.js </a:t>
            </a:r>
          </a:p>
        </p:txBody>
      </p:sp>
      <p:sp>
        <p:nvSpPr>
          <p:cNvPr id="4" name="Slide Number Placeholder 3"/>
          <p:cNvSpPr>
            <a:spLocks noGrp="1"/>
          </p:cNvSpPr>
          <p:nvPr>
            <p:ph type="sldNum" sz="quarter" idx="10"/>
          </p:nvPr>
        </p:nvSpPr>
        <p:spPr/>
        <p:txBody>
          <a:bodyPr/>
          <a:lstStyle/>
          <a:p>
            <a:fld id="{18726221-5125-425C-A124-D2BBD3232729}" type="slidenum">
              <a:rPr lang="ro-RO" smtClean="0"/>
              <a:t>8</a:t>
            </a:fld>
            <a:endParaRPr lang="ro-RO"/>
          </a:p>
        </p:txBody>
      </p:sp>
    </p:spTree>
    <p:extLst>
      <p:ext uri="{BB962C8B-B14F-4D97-AF65-F5344CB8AC3E}">
        <p14:creationId xmlns:p14="http://schemas.microsoft.com/office/powerpoint/2010/main" val="352526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Fiind o arhitectura modulara de fiecare data </a:t>
            </a:r>
            <a:r>
              <a:rPr lang="ro-RO" dirty="0" err="1"/>
              <a:t>cand</a:t>
            </a:r>
            <a:r>
              <a:rPr lang="ro-RO" dirty="0"/>
              <a:t> importam socket.io </a:t>
            </a:r>
            <a:r>
              <a:rPr lang="ro-RO" dirty="0" err="1"/>
              <a:t>intr</a:t>
            </a:r>
            <a:r>
              <a:rPr lang="ro-RO" dirty="0"/>
              <a:t>-un modul – se pierdea contextul, iar pentru ca aveam nevoie in mai multe module am decis sa implementez o </a:t>
            </a:r>
            <a:r>
              <a:rPr lang="ro-RO" dirty="0" err="1"/>
              <a:t>functie</a:t>
            </a:r>
            <a:r>
              <a:rPr lang="ro-RO" dirty="0"/>
              <a:t> </a:t>
            </a:r>
            <a:r>
              <a:rPr lang="ro-RO" dirty="0" err="1"/>
              <a:t>javascript</a:t>
            </a:r>
            <a:r>
              <a:rPr lang="ro-RO" dirty="0"/>
              <a:t> de tip </a:t>
            </a:r>
            <a:r>
              <a:rPr lang="ro-RO" dirty="0" err="1"/>
              <a:t>closure</a:t>
            </a:r>
            <a:r>
              <a:rPr lang="ro-RO" dirty="0"/>
              <a:t>.</a:t>
            </a:r>
          </a:p>
          <a:p>
            <a:endParaRPr lang="ro-RO" dirty="0"/>
          </a:p>
          <a:p>
            <a:r>
              <a:rPr lang="ro-RO" dirty="0"/>
              <a:t>Practic am </a:t>
            </a:r>
            <a:r>
              <a:rPr lang="ro-RO" dirty="0" err="1"/>
              <a:t>facut</a:t>
            </a:r>
            <a:r>
              <a:rPr lang="ro-RO" dirty="0"/>
              <a:t> un </a:t>
            </a:r>
            <a:r>
              <a:rPr lang="ro-RO" dirty="0" err="1"/>
              <a:t>wrapper</a:t>
            </a:r>
            <a:r>
              <a:rPr lang="ro-RO" dirty="0"/>
              <a:t> peste metodele on si emit din socket.js </a:t>
            </a:r>
          </a:p>
        </p:txBody>
      </p:sp>
      <p:sp>
        <p:nvSpPr>
          <p:cNvPr id="4" name="Slide Number Placeholder 3"/>
          <p:cNvSpPr>
            <a:spLocks noGrp="1"/>
          </p:cNvSpPr>
          <p:nvPr>
            <p:ph type="sldNum" sz="quarter" idx="10"/>
          </p:nvPr>
        </p:nvSpPr>
        <p:spPr/>
        <p:txBody>
          <a:bodyPr/>
          <a:lstStyle/>
          <a:p>
            <a:fld id="{18726221-5125-425C-A124-D2BBD3232729}" type="slidenum">
              <a:rPr lang="ro-RO" smtClean="0"/>
              <a:t>9</a:t>
            </a:fld>
            <a:endParaRPr lang="ro-RO"/>
          </a:p>
        </p:txBody>
      </p:sp>
    </p:spTree>
    <p:extLst>
      <p:ext uri="{BB962C8B-B14F-4D97-AF65-F5344CB8AC3E}">
        <p14:creationId xmlns:p14="http://schemas.microsoft.com/office/powerpoint/2010/main" val="146716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1C4-216C-4A97-8DE3-152028707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BD78649A-8239-46BE-AF0C-C200DCE9D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4AA31CC2-3371-440E-8FE4-B3E3FB59D8CE}"/>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5" name="Footer Placeholder 4">
            <a:extLst>
              <a:ext uri="{FF2B5EF4-FFF2-40B4-BE49-F238E27FC236}">
                <a16:creationId xmlns:a16="http://schemas.microsoft.com/office/drawing/2014/main" id="{EC6BE5E0-D7C7-4360-932E-D96EE2EF5DD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FAE7370-F55E-443D-8A77-3F1B7069E2A8}"/>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1512503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E309-0043-46BF-A9A5-3F3396CD8A45}"/>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79864942-3E39-4B16-8CA5-C732618FCB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E65D468-6609-416A-A660-ADDAF92B0553}"/>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5" name="Footer Placeholder 4">
            <a:extLst>
              <a:ext uri="{FF2B5EF4-FFF2-40B4-BE49-F238E27FC236}">
                <a16:creationId xmlns:a16="http://schemas.microsoft.com/office/drawing/2014/main" id="{8FCCBE86-F889-4A0A-AD49-0301CE6739C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190D0546-E8E7-4476-B014-1EC853AAA079}"/>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3337591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18E23-FB12-4543-AAF0-74FF3EE26D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5D1D893C-9A81-410C-910C-413DF37709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583F0CE-C7B1-43B6-8696-AB1C10AA98E5}"/>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5" name="Footer Placeholder 4">
            <a:extLst>
              <a:ext uri="{FF2B5EF4-FFF2-40B4-BE49-F238E27FC236}">
                <a16:creationId xmlns:a16="http://schemas.microsoft.com/office/drawing/2014/main" id="{D907A514-8E91-4BED-BBD2-A07E7BAF00CA}"/>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A42F304-A2B5-4115-8761-C8F4D4DFC112}"/>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32070252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AECC-CF15-439A-A2C5-1F41900BB41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A0BDC21-5433-43FF-95F1-F043FA82BA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B7A62DA-572B-4052-835D-A051AAF6F076}"/>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5" name="Footer Placeholder 4">
            <a:extLst>
              <a:ext uri="{FF2B5EF4-FFF2-40B4-BE49-F238E27FC236}">
                <a16:creationId xmlns:a16="http://schemas.microsoft.com/office/drawing/2014/main" id="{BC6A9531-5589-4C92-9AE4-8FB93EEA714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B32F0BB-7747-4081-B8E4-C02A7BFD1F50}"/>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27062039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248D-0F1D-4181-8173-E6D05B3B6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AB560A7-CBAA-4145-ACC9-5F8972162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5D8EFB-1C15-43F6-AE95-4093FE53EA1D}"/>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5" name="Footer Placeholder 4">
            <a:extLst>
              <a:ext uri="{FF2B5EF4-FFF2-40B4-BE49-F238E27FC236}">
                <a16:creationId xmlns:a16="http://schemas.microsoft.com/office/drawing/2014/main" id="{8E499B78-C60C-49F7-8E37-559FB561679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67299A72-F4BD-40AE-ADF3-06BE4A119F06}"/>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25991133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75B-9BB2-446B-919F-AB10AD1F5D27}"/>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CAB5D511-8067-4699-A7C3-12098D8C2C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B16961D-4D81-469D-B972-2843401DC9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3580200-3FD8-4111-B771-77CB27579F99}"/>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6" name="Footer Placeholder 5">
            <a:extLst>
              <a:ext uri="{FF2B5EF4-FFF2-40B4-BE49-F238E27FC236}">
                <a16:creationId xmlns:a16="http://schemas.microsoft.com/office/drawing/2014/main" id="{59A6C3E8-5F9B-4006-BA55-B4076E5A781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458D9B5B-18B9-4A37-A830-90BD50515073}"/>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42018011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658C-2001-4E53-A642-3387B31DC478}"/>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126BF0B-07F6-4AAF-9A18-5454150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128B8B-D0D0-4068-BF80-AAFC76AD13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B72C3E43-F199-4CED-927B-917A7633F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281F08-06A0-4F23-85C7-4E6BFC3B9E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8BF30566-620E-47C9-8EEB-9A6A228F80E9}"/>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8" name="Footer Placeholder 7">
            <a:extLst>
              <a:ext uri="{FF2B5EF4-FFF2-40B4-BE49-F238E27FC236}">
                <a16:creationId xmlns:a16="http://schemas.microsoft.com/office/drawing/2014/main" id="{F7C88E19-9382-48AC-A4DD-1FD1AB2ECF89}"/>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D3E4451C-AA74-40F6-8553-472AF0B7E0B6}"/>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2757544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C09A-F5DA-49A8-94E5-2F50832617D5}"/>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5B1CBF24-BF23-4B73-8537-C2BB70012026}"/>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4" name="Footer Placeholder 3">
            <a:extLst>
              <a:ext uri="{FF2B5EF4-FFF2-40B4-BE49-F238E27FC236}">
                <a16:creationId xmlns:a16="http://schemas.microsoft.com/office/drawing/2014/main" id="{CEC5AE62-CA1E-4DFA-8D12-1529807AB3B1}"/>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D75AD7D3-B0F6-44E9-B9DE-A215E1A9BA59}"/>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19765656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A0069-552F-4299-A42B-0E8962FC3619}"/>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3" name="Footer Placeholder 2">
            <a:extLst>
              <a:ext uri="{FF2B5EF4-FFF2-40B4-BE49-F238E27FC236}">
                <a16:creationId xmlns:a16="http://schemas.microsoft.com/office/drawing/2014/main" id="{1028712B-97DE-43A3-B7D5-37CAE308B11C}"/>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0B619C5A-3305-4180-8BC8-74B0D5E3B05D}"/>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1351286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7DE6-B7A3-4BBF-8564-C822E5EC3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E8F19AD9-4F63-48BA-9642-AD35D1A64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5AE57567-AF80-443C-9506-D4BCAA94E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E3363-B8C1-49CB-A984-9F83C90F704F}"/>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6" name="Footer Placeholder 5">
            <a:extLst>
              <a:ext uri="{FF2B5EF4-FFF2-40B4-BE49-F238E27FC236}">
                <a16:creationId xmlns:a16="http://schemas.microsoft.com/office/drawing/2014/main" id="{3EFA852F-6627-41F2-B441-D71BAF3E8A7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90FD0E0-3D2C-4732-9673-F30A43C5A278}"/>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32747595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6E3A-600C-409F-B5EC-64843FB4D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0A13B31-4A8F-4AAA-9910-8E8E390DE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F21F2524-14B1-4514-BEE0-1C3DD425E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4EC63B-C5BC-45ED-AA9E-8B580C146986}"/>
              </a:ext>
            </a:extLst>
          </p:cNvPr>
          <p:cNvSpPr>
            <a:spLocks noGrp="1"/>
          </p:cNvSpPr>
          <p:nvPr>
            <p:ph type="dt" sz="half" idx="10"/>
          </p:nvPr>
        </p:nvSpPr>
        <p:spPr/>
        <p:txBody>
          <a:bodyPr/>
          <a:lstStyle/>
          <a:p>
            <a:fld id="{D417CE6B-8E49-4A8E-BE81-E0FF3300F0FE}" type="datetimeFigureOut">
              <a:rPr lang="ro-RO" smtClean="0"/>
              <a:t>04.07.2017</a:t>
            </a:fld>
            <a:endParaRPr lang="ro-RO"/>
          </a:p>
        </p:txBody>
      </p:sp>
      <p:sp>
        <p:nvSpPr>
          <p:cNvPr id="6" name="Footer Placeholder 5">
            <a:extLst>
              <a:ext uri="{FF2B5EF4-FFF2-40B4-BE49-F238E27FC236}">
                <a16:creationId xmlns:a16="http://schemas.microsoft.com/office/drawing/2014/main" id="{C8D1C9EB-73AE-4F0C-AE2D-7A922F088FB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FF9DE45E-2486-47C1-82B1-5D370F958F53}"/>
              </a:ext>
            </a:extLst>
          </p:cNvPr>
          <p:cNvSpPr>
            <a:spLocks noGrp="1"/>
          </p:cNvSpPr>
          <p:nvPr>
            <p:ph type="sldNum" sz="quarter" idx="12"/>
          </p:nvPr>
        </p:nvSpPr>
        <p:spPr/>
        <p:txBody>
          <a:bodyPr/>
          <a:lstStyle/>
          <a:p>
            <a:fld id="{E994DDCA-3F28-4796-ABC6-AA8642A13F33}" type="slidenum">
              <a:rPr lang="ro-RO" smtClean="0"/>
              <a:t>‹#›</a:t>
            </a:fld>
            <a:endParaRPr lang="ro-RO"/>
          </a:p>
        </p:txBody>
      </p:sp>
    </p:spTree>
    <p:extLst>
      <p:ext uri="{BB962C8B-B14F-4D97-AF65-F5344CB8AC3E}">
        <p14:creationId xmlns:p14="http://schemas.microsoft.com/office/powerpoint/2010/main" val="8541841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887701-7FAB-4630-9589-F33C5F3F7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ro-RO" dirty="0"/>
          </a:p>
        </p:txBody>
      </p:sp>
      <p:sp>
        <p:nvSpPr>
          <p:cNvPr id="3" name="Text Placeholder 2">
            <a:extLst>
              <a:ext uri="{FF2B5EF4-FFF2-40B4-BE49-F238E27FC236}">
                <a16:creationId xmlns:a16="http://schemas.microsoft.com/office/drawing/2014/main" id="{86B0A9B5-D2BF-4206-B5B4-52435BD79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389B8F9-F124-46A4-B882-92962A173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7CE6B-8E49-4A8E-BE81-E0FF3300F0FE}" type="datetimeFigureOut">
              <a:rPr lang="ro-RO" smtClean="0"/>
              <a:t>04.07.2017</a:t>
            </a:fld>
            <a:endParaRPr lang="ro-RO"/>
          </a:p>
        </p:txBody>
      </p:sp>
      <p:sp>
        <p:nvSpPr>
          <p:cNvPr id="5" name="Footer Placeholder 4">
            <a:extLst>
              <a:ext uri="{FF2B5EF4-FFF2-40B4-BE49-F238E27FC236}">
                <a16:creationId xmlns:a16="http://schemas.microsoft.com/office/drawing/2014/main" id="{10D44E8E-7D34-4D3C-941C-AC2CC9E6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30308229-E2E6-417B-A999-0BB2F96C2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4DDCA-3F28-4796-ABC6-AA8642A13F33}" type="slidenum">
              <a:rPr lang="ro-RO" smtClean="0"/>
              <a:t>‹#›</a:t>
            </a:fld>
            <a:endParaRPr lang="ro-RO"/>
          </a:p>
        </p:txBody>
      </p:sp>
    </p:spTree>
    <p:extLst>
      <p:ext uri="{BB962C8B-B14F-4D97-AF65-F5344CB8AC3E}">
        <p14:creationId xmlns:p14="http://schemas.microsoft.com/office/powerpoint/2010/main" val="262386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9.gif"/></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CF0998-3EA8-4228-B200-BF6AB9916B7C}"/>
              </a:ext>
            </a:extLst>
          </p:cNvPr>
          <p:cNvSpPr/>
          <p:nvPr/>
        </p:nvSpPr>
        <p:spPr>
          <a:xfrm>
            <a:off x="5248511" y="6334780"/>
            <a:ext cx="1694979" cy="523220"/>
          </a:xfrm>
          <a:prstGeom prst="rect">
            <a:avLst/>
          </a:prstGeom>
        </p:spPr>
        <p:txBody>
          <a:bodyPr wrap="square">
            <a:spAutoFit/>
          </a:bodyPr>
          <a:lstStyle/>
          <a:p>
            <a:pPr algn="ctr"/>
            <a:r>
              <a:rPr lang="ro-RO" sz="1400" dirty="0">
                <a:solidFill>
                  <a:schemeClr val="tx1">
                    <a:lumMod val="50000"/>
                    <a:lumOff val="50000"/>
                  </a:schemeClr>
                </a:solidFill>
                <a:latin typeface="Trebuchet MS" pitchFamily="34" charset="0"/>
              </a:rPr>
              <a:t>Sesiunea</a:t>
            </a:r>
            <a:r>
              <a:rPr lang="en-US" sz="1400" dirty="0">
                <a:solidFill>
                  <a:schemeClr val="tx1">
                    <a:lumMod val="50000"/>
                    <a:lumOff val="50000"/>
                  </a:schemeClr>
                </a:solidFill>
                <a:latin typeface="Trebuchet MS" pitchFamily="34" charset="0"/>
              </a:rPr>
              <a:t> </a:t>
            </a:r>
            <a:r>
              <a:rPr lang="ro-RO" sz="1400" dirty="0">
                <a:solidFill>
                  <a:schemeClr val="tx1">
                    <a:lumMod val="50000"/>
                    <a:lumOff val="50000"/>
                  </a:schemeClr>
                </a:solidFill>
                <a:latin typeface="Trebuchet MS" pitchFamily="34" charset="0"/>
              </a:rPr>
              <a:t>iulie 201</a:t>
            </a:r>
            <a:r>
              <a:rPr lang="en-US" sz="1400" dirty="0">
                <a:solidFill>
                  <a:schemeClr val="tx1">
                    <a:lumMod val="50000"/>
                    <a:lumOff val="50000"/>
                  </a:schemeClr>
                </a:solidFill>
                <a:latin typeface="Trebuchet MS" pitchFamily="34" charset="0"/>
              </a:rPr>
              <a:t>7</a:t>
            </a:r>
          </a:p>
        </p:txBody>
      </p:sp>
      <p:sp>
        <p:nvSpPr>
          <p:cNvPr id="11" name="Title 1">
            <a:extLst>
              <a:ext uri="{FF2B5EF4-FFF2-40B4-BE49-F238E27FC236}">
                <a16:creationId xmlns:a16="http://schemas.microsoft.com/office/drawing/2014/main" id="{D047151C-875C-43CB-9143-D88FC41ECDAC}"/>
              </a:ext>
            </a:extLst>
          </p:cNvPr>
          <p:cNvSpPr txBox="1">
            <a:spLocks/>
          </p:cNvSpPr>
          <p:nvPr/>
        </p:nvSpPr>
        <p:spPr>
          <a:xfrm>
            <a:off x="1722971" y="2852999"/>
            <a:ext cx="8746059" cy="10517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o-RO" sz="3400" dirty="0">
                <a:latin typeface="Trebuchet MS" panose="020B0603020202020204" pitchFamily="34" charset="0"/>
              </a:rPr>
              <a:t> </a:t>
            </a:r>
            <a:r>
              <a:rPr lang="ro-RO" sz="3400" b="1" dirty="0">
                <a:latin typeface="Trebuchet MS" panose="020B0603020202020204" pitchFamily="34" charset="0"/>
              </a:rPr>
              <a:t>Dezvoltarea jocurilor Web cu HTML5 și </a:t>
            </a:r>
            <a:r>
              <a:rPr lang="ro-RO" sz="3400" b="1" dirty="0" err="1">
                <a:latin typeface="Trebuchet MS" panose="020B0603020202020204" pitchFamily="34" charset="0"/>
              </a:rPr>
              <a:t>WebGL</a:t>
            </a:r>
            <a:r>
              <a:rPr lang="ro-RO" sz="3400" b="1" dirty="0">
                <a:latin typeface="Trebuchet MS" panose="020B0603020202020204" pitchFamily="34" charset="0"/>
              </a:rPr>
              <a:t>. Un prototip de joc de tip labirint </a:t>
            </a:r>
            <a:endParaRPr lang="en-US" sz="3400" b="1" dirty="0">
              <a:latin typeface="Trebuchet MS" panose="020B0603020202020204" pitchFamily="34" charset="0"/>
            </a:endParaRPr>
          </a:p>
        </p:txBody>
      </p:sp>
      <p:sp>
        <p:nvSpPr>
          <p:cNvPr id="12" name="Subtitle 2">
            <a:extLst>
              <a:ext uri="{FF2B5EF4-FFF2-40B4-BE49-F238E27FC236}">
                <a16:creationId xmlns:a16="http://schemas.microsoft.com/office/drawing/2014/main" id="{3D55968F-CDB0-4954-BE47-9635FD0ACDAC}"/>
              </a:ext>
            </a:extLst>
          </p:cNvPr>
          <p:cNvSpPr txBox="1">
            <a:spLocks/>
          </p:cNvSpPr>
          <p:nvPr/>
        </p:nvSpPr>
        <p:spPr>
          <a:xfrm>
            <a:off x="2895600" y="4883869"/>
            <a:ext cx="6400800" cy="969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700" dirty="0">
                <a:latin typeface="Trebuchet MS" pitchFamily="34" charset="0"/>
              </a:rPr>
              <a:t>Student: </a:t>
            </a:r>
            <a:r>
              <a:rPr lang="it-IT" sz="1700" dirty="0">
                <a:solidFill>
                  <a:schemeClr val="tx1">
                    <a:lumMod val="50000"/>
                    <a:lumOff val="50000"/>
                  </a:schemeClr>
                </a:solidFill>
                <a:latin typeface="Trebuchet MS" pitchFamily="34" charset="0"/>
              </a:rPr>
              <a:t>Ioan Ungurean</a:t>
            </a:r>
            <a:endParaRPr lang="ro-RO" sz="1700" dirty="0">
              <a:solidFill>
                <a:schemeClr val="tx1">
                  <a:lumMod val="50000"/>
                  <a:lumOff val="50000"/>
                </a:schemeClr>
              </a:solidFill>
              <a:latin typeface="Trebuchet MS" pitchFamily="34" charset="0"/>
            </a:endParaRPr>
          </a:p>
          <a:p>
            <a:r>
              <a:rPr lang="it-IT" sz="1700" dirty="0">
                <a:latin typeface="Trebuchet MS" pitchFamily="34" charset="0"/>
              </a:rPr>
              <a:t>Coordonator </a:t>
            </a:r>
            <a:r>
              <a:rPr lang="ro-RO" sz="1700" dirty="0" err="1">
                <a:latin typeface="Trebuchet MS" pitchFamily="34" charset="0"/>
              </a:rPr>
              <a:t>ş</a:t>
            </a:r>
            <a:r>
              <a:rPr lang="it-IT" sz="1700" dirty="0">
                <a:latin typeface="Trebuchet MS" pitchFamily="34" charset="0"/>
              </a:rPr>
              <a:t>tiin</a:t>
            </a:r>
            <a:r>
              <a:rPr lang="ro-RO" sz="1700" dirty="0" err="1">
                <a:latin typeface="Trebuchet MS" pitchFamily="34" charset="0"/>
              </a:rPr>
              <a:t>ţ</a:t>
            </a:r>
            <a:r>
              <a:rPr lang="it-IT" sz="1700" dirty="0">
                <a:latin typeface="Trebuchet MS" pitchFamily="34" charset="0"/>
              </a:rPr>
              <a:t>iﬁc: </a:t>
            </a:r>
            <a:r>
              <a:rPr lang="it-IT" sz="1700" dirty="0">
                <a:solidFill>
                  <a:schemeClr val="tx1">
                    <a:lumMod val="50000"/>
                    <a:lumOff val="50000"/>
                  </a:schemeClr>
                </a:solidFill>
                <a:latin typeface="Trebuchet MS" pitchFamily="34" charset="0"/>
              </a:rPr>
              <a:t>Conf. Dr. Sabin-Corneliu Buraga</a:t>
            </a:r>
          </a:p>
        </p:txBody>
      </p:sp>
      <p:sp>
        <p:nvSpPr>
          <p:cNvPr id="13" name="Rectangle 12">
            <a:extLst>
              <a:ext uri="{FF2B5EF4-FFF2-40B4-BE49-F238E27FC236}">
                <a16:creationId xmlns:a16="http://schemas.microsoft.com/office/drawing/2014/main" id="{CBC417DF-9BE5-4AE1-BFDE-18ADCF605B9B}"/>
              </a:ext>
            </a:extLst>
          </p:cNvPr>
          <p:cNvSpPr/>
          <p:nvPr/>
        </p:nvSpPr>
        <p:spPr>
          <a:xfrm>
            <a:off x="3619500" y="445008"/>
            <a:ext cx="4953000" cy="646333"/>
          </a:xfrm>
          <a:prstGeom prst="rect">
            <a:avLst/>
          </a:prstGeom>
        </p:spPr>
        <p:txBody>
          <a:bodyPr wrap="square">
            <a:spAutoFit/>
          </a:bodyPr>
          <a:lstStyle/>
          <a:p>
            <a:pPr algn="ctr"/>
            <a:r>
              <a:rPr lang="en-US" dirty="0" err="1">
                <a:latin typeface="Trebuchet MS" pitchFamily="34" charset="0"/>
              </a:rPr>
              <a:t>Universitatea</a:t>
            </a:r>
            <a:r>
              <a:rPr lang="en-US" dirty="0">
                <a:latin typeface="Trebuchet MS" pitchFamily="34" charset="0"/>
              </a:rPr>
              <a:t> “</a:t>
            </a:r>
            <a:r>
              <a:rPr lang="en-US" dirty="0" err="1">
                <a:latin typeface="Trebuchet MS" pitchFamily="34" charset="0"/>
              </a:rPr>
              <a:t>Alexandru</a:t>
            </a:r>
            <a:r>
              <a:rPr lang="en-US" dirty="0">
                <a:latin typeface="Trebuchet MS" pitchFamily="34" charset="0"/>
              </a:rPr>
              <a:t> </a:t>
            </a:r>
            <a:r>
              <a:rPr lang="en-US" dirty="0" err="1">
                <a:latin typeface="Trebuchet MS" pitchFamily="34" charset="0"/>
              </a:rPr>
              <a:t>Ioan</a:t>
            </a:r>
            <a:r>
              <a:rPr lang="en-US" dirty="0">
                <a:latin typeface="Trebuchet MS" pitchFamily="34" charset="0"/>
              </a:rPr>
              <a:t> </a:t>
            </a:r>
            <a:r>
              <a:rPr lang="en-US" dirty="0" err="1">
                <a:latin typeface="Trebuchet MS" pitchFamily="34" charset="0"/>
              </a:rPr>
              <a:t>Cuza</a:t>
            </a:r>
            <a:r>
              <a:rPr lang="en-US" dirty="0">
                <a:latin typeface="Trebuchet MS" pitchFamily="34" charset="0"/>
              </a:rPr>
              <a:t>” din </a:t>
            </a:r>
            <a:r>
              <a:rPr lang="en-US" dirty="0" err="1">
                <a:latin typeface="Trebuchet MS" pitchFamily="34" charset="0"/>
              </a:rPr>
              <a:t>Ia</a:t>
            </a:r>
            <a:r>
              <a:rPr lang="ro-RO" dirty="0">
                <a:latin typeface="Trebuchet MS" pitchFamily="34" charset="0"/>
              </a:rPr>
              <a:t>şi</a:t>
            </a:r>
            <a:r>
              <a:rPr lang="en-US" dirty="0">
                <a:latin typeface="Trebuchet MS" pitchFamily="34" charset="0"/>
              </a:rPr>
              <a:t> </a:t>
            </a:r>
            <a:r>
              <a:rPr lang="en-US" dirty="0" err="1">
                <a:latin typeface="Trebuchet MS" pitchFamily="34" charset="0"/>
              </a:rPr>
              <a:t>Facultatea</a:t>
            </a:r>
            <a:r>
              <a:rPr lang="en-US" dirty="0">
                <a:latin typeface="Trebuchet MS" pitchFamily="34" charset="0"/>
              </a:rPr>
              <a:t> de </a:t>
            </a:r>
            <a:r>
              <a:rPr lang="en-US" dirty="0" err="1">
                <a:latin typeface="Trebuchet MS" pitchFamily="34" charset="0"/>
              </a:rPr>
              <a:t>Informatic</a:t>
            </a:r>
            <a:r>
              <a:rPr lang="ro-RO" dirty="0">
                <a:latin typeface="Trebuchet MS" pitchFamily="34" charset="0"/>
              </a:rPr>
              <a:t>ă</a:t>
            </a:r>
            <a:endParaRPr lang="en-US" dirty="0">
              <a:latin typeface="Trebuchet MS" pitchFamily="34" charset="0"/>
            </a:endParaRPr>
          </a:p>
        </p:txBody>
      </p:sp>
      <p:sp>
        <p:nvSpPr>
          <p:cNvPr id="14" name="Rectangle 13">
            <a:extLst>
              <a:ext uri="{FF2B5EF4-FFF2-40B4-BE49-F238E27FC236}">
                <a16:creationId xmlns:a16="http://schemas.microsoft.com/office/drawing/2014/main" id="{3A4649FE-B566-4086-A7E9-6D9480886722}"/>
              </a:ext>
            </a:extLst>
          </p:cNvPr>
          <p:cNvSpPr/>
          <p:nvPr/>
        </p:nvSpPr>
        <p:spPr>
          <a:xfrm>
            <a:off x="4905610" y="2277071"/>
            <a:ext cx="2380780" cy="369332"/>
          </a:xfrm>
          <a:prstGeom prst="rect">
            <a:avLst/>
          </a:prstGeom>
        </p:spPr>
        <p:txBody>
          <a:bodyPr wrap="none">
            <a:spAutoFit/>
          </a:bodyPr>
          <a:lstStyle/>
          <a:p>
            <a:r>
              <a:rPr lang="en-US" dirty="0">
                <a:solidFill>
                  <a:schemeClr val="tx1">
                    <a:lumMod val="50000"/>
                    <a:lumOff val="50000"/>
                  </a:schemeClr>
                </a:solidFill>
                <a:latin typeface="Trebuchet MS" pitchFamily="34" charset="0"/>
              </a:rPr>
              <a:t>LUCRARE DE LICEN</a:t>
            </a:r>
            <a:r>
              <a:rPr lang="ro-RO" dirty="0">
                <a:solidFill>
                  <a:schemeClr val="tx1">
                    <a:lumMod val="50000"/>
                    <a:lumOff val="50000"/>
                  </a:schemeClr>
                </a:solidFill>
                <a:latin typeface="Trebuchet MS" pitchFamily="34" charset="0"/>
              </a:rPr>
              <a:t>ŢĂ</a:t>
            </a:r>
            <a:endParaRPr lang="en-US" dirty="0">
              <a:solidFill>
                <a:schemeClr val="tx1">
                  <a:lumMod val="50000"/>
                  <a:lumOff val="50000"/>
                </a:schemeClr>
              </a:solidFill>
              <a:latin typeface="Trebuchet MS" pitchFamily="34" charset="0"/>
            </a:endParaRPr>
          </a:p>
        </p:txBody>
      </p:sp>
      <p:pic>
        <p:nvPicPr>
          <p:cNvPr id="16" name="Picture 15">
            <a:extLst>
              <a:ext uri="{FF2B5EF4-FFF2-40B4-BE49-F238E27FC236}">
                <a16:creationId xmlns:a16="http://schemas.microsoft.com/office/drawing/2014/main" id="{D4C4CE0A-6722-4F5B-8A3D-492A69FD6C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6" name="Picture 5">
            <a:extLst>
              <a:ext uri="{FF2B5EF4-FFF2-40B4-BE49-F238E27FC236}">
                <a16:creationId xmlns:a16="http://schemas.microsoft.com/office/drawing/2014/main" id="{253FB750-A2F4-47A8-BF27-35B8A1BAEA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020" y="1251034"/>
            <a:ext cx="843124" cy="819441"/>
          </a:xfrm>
          <a:prstGeom prst="rect">
            <a:avLst/>
          </a:prstGeom>
        </p:spPr>
      </p:pic>
    </p:spTree>
    <p:extLst>
      <p:ext uri="{BB962C8B-B14F-4D97-AF65-F5344CB8AC3E}">
        <p14:creationId xmlns:p14="http://schemas.microsoft.com/office/powerpoint/2010/main" val="19696198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sp>
        <p:nvSpPr>
          <p:cNvPr id="4" name="Title 1">
            <a:extLst>
              <a:ext uri="{FF2B5EF4-FFF2-40B4-BE49-F238E27FC236}">
                <a16:creationId xmlns:a16="http://schemas.microsoft.com/office/drawing/2014/main" id="{F38AD484-E826-42A2-93FD-AB2D482E299A}"/>
              </a:ext>
            </a:extLst>
          </p:cNvPr>
          <p:cNvSpPr txBox="1">
            <a:spLocks/>
          </p:cNvSpPr>
          <p:nvPr/>
        </p:nvSpPr>
        <p:spPr>
          <a:xfrm>
            <a:off x="1093874" y="1354606"/>
            <a:ext cx="8746059" cy="5929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sz="3400" dirty="0">
                <a:latin typeface="Trebuchet MS" panose="020B0603020202020204" pitchFamily="34" charset="0"/>
              </a:rPr>
              <a:t>Generare Labirint</a:t>
            </a:r>
          </a:p>
        </p:txBody>
      </p:sp>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09</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Algoritmi</a:t>
                </a:r>
                <a:endParaRPr lang="en-US" sz="1200" b="1" dirty="0">
                  <a:solidFill>
                    <a:schemeClr val="bg1"/>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pic>
        <p:nvPicPr>
          <p:cNvPr id="5" name="Picture 4">
            <a:extLst>
              <a:ext uri="{FF2B5EF4-FFF2-40B4-BE49-F238E27FC236}">
                <a16:creationId xmlns:a16="http://schemas.microsoft.com/office/drawing/2014/main" id="{DBCB3F81-434F-4D70-BCA1-6E42B3FE0F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1067" y="2412595"/>
            <a:ext cx="6489865" cy="3650549"/>
          </a:xfrm>
          <a:prstGeom prst="rect">
            <a:avLst/>
          </a:prstGeom>
        </p:spPr>
      </p:pic>
    </p:spTree>
    <p:extLst>
      <p:ext uri="{BB962C8B-B14F-4D97-AF65-F5344CB8AC3E}">
        <p14:creationId xmlns:p14="http://schemas.microsoft.com/office/powerpoint/2010/main" val="10392851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10</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Algoritmi</a:t>
                </a:r>
                <a:endParaRPr lang="en-US" sz="1200" b="1" dirty="0">
                  <a:solidFill>
                    <a:schemeClr val="bg1"/>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2" name="Title 1">
            <a:extLst>
              <a:ext uri="{FF2B5EF4-FFF2-40B4-BE49-F238E27FC236}">
                <a16:creationId xmlns:a16="http://schemas.microsoft.com/office/drawing/2014/main" id="{2906E353-946A-4B71-AE33-760D71B5CD39}"/>
              </a:ext>
            </a:extLst>
          </p:cNvPr>
          <p:cNvSpPr txBox="1">
            <a:spLocks/>
          </p:cNvSpPr>
          <p:nvPr/>
        </p:nvSpPr>
        <p:spPr>
          <a:xfrm>
            <a:off x="1093874" y="1354606"/>
            <a:ext cx="8746059" cy="5929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sz="3400" dirty="0">
                <a:latin typeface="Trebuchet MS" panose="020B0603020202020204" pitchFamily="34" charset="0"/>
              </a:rPr>
              <a:t>Generare </a:t>
            </a:r>
            <a:r>
              <a:rPr lang="en-US" sz="3400" dirty="0">
                <a:latin typeface="Trebuchet MS" panose="020B0603020202020204" pitchFamily="34" charset="0"/>
              </a:rPr>
              <a:t>Dungeon</a:t>
            </a:r>
            <a:endParaRPr lang="ro-RO" sz="3400" dirty="0">
              <a:latin typeface="Trebuchet MS" panose="020B0603020202020204" pitchFamily="34" charset="0"/>
            </a:endParaRPr>
          </a:p>
        </p:txBody>
      </p:sp>
      <p:pic>
        <p:nvPicPr>
          <p:cNvPr id="5" name="Picture 4">
            <a:extLst>
              <a:ext uri="{FF2B5EF4-FFF2-40B4-BE49-F238E27FC236}">
                <a16:creationId xmlns:a16="http://schemas.microsoft.com/office/drawing/2014/main" id="{4C1C4468-18FF-4DC0-9947-3DDF8AD63845}"/>
              </a:ext>
            </a:extLst>
          </p:cNvPr>
          <p:cNvPicPr>
            <a:picLocks noChangeAspect="1"/>
          </p:cNvPicPr>
          <p:nvPr/>
        </p:nvPicPr>
        <p:blipFill>
          <a:blip r:embed="rId9"/>
          <a:stretch>
            <a:fillRect/>
          </a:stretch>
        </p:blipFill>
        <p:spPr>
          <a:xfrm>
            <a:off x="3043238" y="2273433"/>
            <a:ext cx="6105525" cy="3943350"/>
          </a:xfrm>
          <a:prstGeom prst="rect">
            <a:avLst/>
          </a:prstGeom>
        </p:spPr>
      </p:pic>
    </p:spTree>
    <p:extLst>
      <p:ext uri="{BB962C8B-B14F-4D97-AF65-F5344CB8AC3E}">
        <p14:creationId xmlns:p14="http://schemas.microsoft.com/office/powerpoint/2010/main" val="3168549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11</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Implementare</a:t>
                </a:r>
                <a:endParaRPr lang="en-US" sz="1200" b="1" dirty="0">
                  <a:solidFill>
                    <a:schemeClr val="bg1"/>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4" name="Title 12">
            <a:extLst>
              <a:ext uri="{FF2B5EF4-FFF2-40B4-BE49-F238E27FC236}">
                <a16:creationId xmlns:a16="http://schemas.microsoft.com/office/drawing/2014/main" id="{DF7885CD-E08A-4082-BD20-2C658C545F63}"/>
              </a:ext>
            </a:extLst>
          </p:cNvPr>
          <p:cNvSpPr txBox="1">
            <a:spLocks/>
          </p:cNvSpPr>
          <p:nvPr/>
        </p:nvSpPr>
        <p:spPr>
          <a:xfrm>
            <a:off x="1199407" y="1639040"/>
            <a:ext cx="9939647" cy="86721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sz="4300" dirty="0"/>
              <a:t>Cum se </a:t>
            </a:r>
            <a:r>
              <a:rPr lang="ro-RO" sz="4300" dirty="0" err="1"/>
              <a:t>pastrează</a:t>
            </a:r>
            <a:r>
              <a:rPr lang="ro-RO" sz="4300" dirty="0"/>
              <a:t> starea curentă a jocului</a:t>
            </a:r>
            <a:r>
              <a:rPr lang="en-US" sz="4300" dirty="0"/>
              <a:t>?</a:t>
            </a:r>
            <a:endParaRPr lang="ro-RO" sz="4300" dirty="0"/>
          </a:p>
        </p:txBody>
      </p:sp>
      <p:sp>
        <p:nvSpPr>
          <p:cNvPr id="45" name="Subtitle 13">
            <a:extLst>
              <a:ext uri="{FF2B5EF4-FFF2-40B4-BE49-F238E27FC236}">
                <a16:creationId xmlns:a16="http://schemas.microsoft.com/office/drawing/2014/main" id="{1D5A790A-5C5C-419A-980B-616EC1AC3338}"/>
              </a:ext>
            </a:extLst>
          </p:cNvPr>
          <p:cNvSpPr txBox="1">
            <a:spLocks/>
          </p:cNvSpPr>
          <p:nvPr/>
        </p:nvSpPr>
        <p:spPr>
          <a:xfrm>
            <a:off x="1199408" y="3229021"/>
            <a:ext cx="9793184"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Server Node.js cu Express</a:t>
            </a:r>
          </a:p>
          <a:p>
            <a:r>
              <a:rPr lang="en-US" dirty="0"/>
              <a:t>Socket.IO</a:t>
            </a:r>
            <a:endParaRPr lang="ro-RO" dirty="0"/>
          </a:p>
          <a:p>
            <a:pPr marL="0" indent="0">
              <a:buNone/>
            </a:pPr>
            <a:r>
              <a:rPr lang="ro-RO" dirty="0"/>
              <a:t>	</a:t>
            </a:r>
          </a:p>
        </p:txBody>
      </p:sp>
    </p:spTree>
    <p:extLst>
      <p:ext uri="{BB962C8B-B14F-4D97-AF65-F5344CB8AC3E}">
        <p14:creationId xmlns:p14="http://schemas.microsoft.com/office/powerpoint/2010/main" val="3863983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12</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Implementare</a:t>
                </a:r>
                <a:endParaRPr lang="en-US" sz="1200" b="1" dirty="0">
                  <a:solidFill>
                    <a:schemeClr val="bg1"/>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2" name="Title 12">
            <a:extLst>
              <a:ext uri="{FF2B5EF4-FFF2-40B4-BE49-F238E27FC236}">
                <a16:creationId xmlns:a16="http://schemas.microsoft.com/office/drawing/2014/main" id="{428BA34A-248E-4D98-B9C9-C8935BE4A110}"/>
              </a:ext>
            </a:extLst>
          </p:cNvPr>
          <p:cNvSpPr txBox="1">
            <a:spLocks/>
          </p:cNvSpPr>
          <p:nvPr/>
        </p:nvSpPr>
        <p:spPr>
          <a:xfrm>
            <a:off x="1524000" y="1639040"/>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Cum se </a:t>
            </a:r>
            <a:r>
              <a:rPr lang="en-US" dirty="0" err="1"/>
              <a:t>deplaseaz</a:t>
            </a:r>
            <a:r>
              <a:rPr lang="ro-RO" dirty="0"/>
              <a:t>ă NPC-urile?</a:t>
            </a:r>
          </a:p>
        </p:txBody>
      </p:sp>
      <p:sp>
        <p:nvSpPr>
          <p:cNvPr id="44" name="Subtitle 13">
            <a:extLst>
              <a:ext uri="{FF2B5EF4-FFF2-40B4-BE49-F238E27FC236}">
                <a16:creationId xmlns:a16="http://schemas.microsoft.com/office/drawing/2014/main" id="{71FB6437-38E5-45A5-8F14-C0B2DD41EBEF}"/>
              </a:ext>
            </a:extLst>
          </p:cNvPr>
          <p:cNvSpPr txBox="1">
            <a:spLocks/>
          </p:cNvSpPr>
          <p:nvPr/>
        </p:nvSpPr>
        <p:spPr>
          <a:xfrm>
            <a:off x="1524000" y="3229021"/>
            <a:ext cx="9144000"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o-RO" dirty="0"/>
              <a:t>Algoritm</a:t>
            </a:r>
          </a:p>
          <a:p>
            <a:r>
              <a:rPr lang="ro-RO" dirty="0" err="1"/>
              <a:t>Collision</a:t>
            </a:r>
            <a:r>
              <a:rPr lang="ro-RO" dirty="0"/>
              <a:t> </a:t>
            </a:r>
            <a:r>
              <a:rPr lang="ro-RO" dirty="0" err="1"/>
              <a:t>Detection</a:t>
            </a:r>
            <a:endParaRPr lang="ro-RO" dirty="0"/>
          </a:p>
        </p:txBody>
      </p:sp>
    </p:spTree>
    <p:extLst>
      <p:ext uri="{BB962C8B-B14F-4D97-AF65-F5344CB8AC3E}">
        <p14:creationId xmlns:p14="http://schemas.microsoft.com/office/powerpoint/2010/main" val="2994667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13</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Implementare</a:t>
                </a:r>
                <a:endParaRPr lang="en-US" sz="1200" b="1" dirty="0">
                  <a:solidFill>
                    <a:schemeClr val="bg1"/>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2" name="Title 12">
            <a:extLst>
              <a:ext uri="{FF2B5EF4-FFF2-40B4-BE49-F238E27FC236}">
                <a16:creationId xmlns:a16="http://schemas.microsoft.com/office/drawing/2014/main" id="{1BD5FC62-3290-4DC8-906F-3CA80108833C}"/>
              </a:ext>
            </a:extLst>
          </p:cNvPr>
          <p:cNvSpPr txBox="1">
            <a:spLocks/>
          </p:cNvSpPr>
          <p:nvPr/>
        </p:nvSpPr>
        <p:spPr>
          <a:xfrm>
            <a:off x="1524000" y="1187777"/>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t>Îmbunătățiri viitoare</a:t>
            </a:r>
          </a:p>
        </p:txBody>
      </p:sp>
      <p:sp>
        <p:nvSpPr>
          <p:cNvPr id="44" name="Subtitle 13">
            <a:extLst>
              <a:ext uri="{FF2B5EF4-FFF2-40B4-BE49-F238E27FC236}">
                <a16:creationId xmlns:a16="http://schemas.microsoft.com/office/drawing/2014/main" id="{58C56AD9-082F-463F-81D1-14F394DDC558}"/>
              </a:ext>
            </a:extLst>
          </p:cNvPr>
          <p:cNvSpPr txBox="1">
            <a:spLocks/>
          </p:cNvSpPr>
          <p:nvPr/>
        </p:nvSpPr>
        <p:spPr>
          <a:xfrm>
            <a:off x="1524000" y="2359109"/>
            <a:ext cx="9144000" cy="4022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o-RO" dirty="0" err="1"/>
              <a:t>Engine</a:t>
            </a:r>
            <a:r>
              <a:rPr lang="ro-RO" dirty="0"/>
              <a:t> de Fizică</a:t>
            </a:r>
          </a:p>
          <a:p>
            <a:r>
              <a:rPr lang="ro-RO" dirty="0" err="1"/>
              <a:t>Algortimi</a:t>
            </a:r>
            <a:r>
              <a:rPr lang="ro-RO" dirty="0"/>
              <a:t> AI pentru NPC-uri</a:t>
            </a:r>
          </a:p>
          <a:p>
            <a:r>
              <a:rPr lang="ro-RO" dirty="0"/>
              <a:t>Mai multe tipuri de inamici, personaje</a:t>
            </a:r>
          </a:p>
          <a:p>
            <a:r>
              <a:rPr lang="ro-RO" dirty="0"/>
              <a:t>Adăugare nivele de dificultate</a:t>
            </a:r>
          </a:p>
          <a:p>
            <a:r>
              <a:rPr lang="ro-RO" dirty="0" err="1"/>
              <a:t>Multiplayer</a:t>
            </a:r>
            <a:r>
              <a:rPr lang="ro-RO" dirty="0"/>
              <a:t> Co-Op</a:t>
            </a:r>
          </a:p>
          <a:p>
            <a:r>
              <a:rPr lang="ro-RO" dirty="0"/>
              <a:t>Sistem de comunicare (chat)</a:t>
            </a:r>
          </a:p>
          <a:p>
            <a:r>
              <a:rPr lang="ro-RO" dirty="0"/>
              <a:t>Sunete</a:t>
            </a:r>
          </a:p>
          <a:p>
            <a:r>
              <a:rPr lang="ro-RO" dirty="0"/>
              <a:t>Abilități speciale pentru personaje</a:t>
            </a:r>
          </a:p>
        </p:txBody>
      </p:sp>
    </p:spTree>
    <p:extLst>
      <p:ext uri="{BB962C8B-B14F-4D97-AF65-F5344CB8AC3E}">
        <p14:creationId xmlns:p14="http://schemas.microsoft.com/office/powerpoint/2010/main" val="6730630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sp>
        <p:nvSpPr>
          <p:cNvPr id="4" name="Title 1">
            <a:extLst>
              <a:ext uri="{FF2B5EF4-FFF2-40B4-BE49-F238E27FC236}">
                <a16:creationId xmlns:a16="http://schemas.microsoft.com/office/drawing/2014/main" id="{F38AD484-E826-42A2-93FD-AB2D482E299A}"/>
              </a:ext>
            </a:extLst>
          </p:cNvPr>
          <p:cNvSpPr txBox="1">
            <a:spLocks/>
          </p:cNvSpPr>
          <p:nvPr/>
        </p:nvSpPr>
        <p:spPr>
          <a:xfrm>
            <a:off x="1220116" y="1139199"/>
            <a:ext cx="8746059" cy="1627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sz="4300" dirty="0"/>
              <a:t>Concluzii</a:t>
            </a:r>
          </a:p>
        </p:txBody>
      </p:sp>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14</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Concluzie</a:t>
                </a:r>
                <a:endParaRPr lang="en-US" sz="1200" b="1" dirty="0">
                  <a:solidFill>
                    <a:schemeClr val="bg1"/>
                  </a:solidFill>
                  <a:latin typeface="Philosopher" pitchFamily="2" charset="0"/>
                  <a:cs typeface="Times New Roman" pitchFamily="18" charset="0"/>
                </a:endParaRPr>
              </a:p>
            </p:txBody>
          </p:sp>
        </p:grpSp>
      </p:grpSp>
      <p:sp>
        <p:nvSpPr>
          <p:cNvPr id="42" name="Subtitle 13">
            <a:extLst>
              <a:ext uri="{FF2B5EF4-FFF2-40B4-BE49-F238E27FC236}">
                <a16:creationId xmlns:a16="http://schemas.microsoft.com/office/drawing/2014/main" id="{6AF309AF-B413-4674-95D1-1D598C88ED7E}"/>
              </a:ext>
            </a:extLst>
          </p:cNvPr>
          <p:cNvSpPr txBox="1">
            <a:spLocks/>
          </p:cNvSpPr>
          <p:nvPr/>
        </p:nvSpPr>
        <p:spPr>
          <a:xfrm>
            <a:off x="1524000" y="3229021"/>
            <a:ext cx="9144000"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ro-RO" dirty="0"/>
              <a:t>	Arhitectura din cadrul proiectului curent de licență, dar și jocul prototip implementat pe </a:t>
            </a:r>
            <a:r>
              <a:rPr lang="ro-RO" dirty="0" err="1"/>
              <a:t>acestă</a:t>
            </a:r>
            <a:r>
              <a:rPr lang="ro-RO" dirty="0"/>
              <a:t> arhitectură oferă dezvoltatorului o bază foarte importantă pentru crearea unor jocuri viitoare bazate pe tehnica de grilaj (</a:t>
            </a:r>
            <a:r>
              <a:rPr lang="ro-RO" dirty="0" err="1"/>
              <a:t>tile</a:t>
            </a:r>
            <a:r>
              <a:rPr lang="ro-RO" dirty="0"/>
              <a:t> </a:t>
            </a:r>
            <a:r>
              <a:rPr lang="ro-RO" dirty="0" err="1"/>
              <a:t>based</a:t>
            </a:r>
            <a:r>
              <a:rPr lang="ro-RO" dirty="0"/>
              <a:t>), iar utilizatorului un mijloc de relaxare. </a:t>
            </a:r>
          </a:p>
        </p:txBody>
      </p:sp>
    </p:spTree>
    <p:extLst>
      <p:ext uri="{BB962C8B-B14F-4D97-AF65-F5344CB8AC3E}">
        <p14:creationId xmlns:p14="http://schemas.microsoft.com/office/powerpoint/2010/main" val="5845238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sp>
        <p:nvSpPr>
          <p:cNvPr id="4" name="Title 1">
            <a:extLst>
              <a:ext uri="{FF2B5EF4-FFF2-40B4-BE49-F238E27FC236}">
                <a16:creationId xmlns:a16="http://schemas.microsoft.com/office/drawing/2014/main" id="{F38AD484-E826-42A2-93FD-AB2D482E299A}"/>
              </a:ext>
            </a:extLst>
          </p:cNvPr>
          <p:cNvSpPr txBox="1">
            <a:spLocks/>
          </p:cNvSpPr>
          <p:nvPr/>
        </p:nvSpPr>
        <p:spPr>
          <a:xfrm>
            <a:off x="1722971" y="2615168"/>
            <a:ext cx="8746059" cy="1627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o-RO" sz="7200" dirty="0" err="1">
                <a:latin typeface="Trebuchet MS" panose="020B0603020202020204" pitchFamily="34" charset="0"/>
              </a:rPr>
              <a:t>Demo</a:t>
            </a:r>
            <a:endParaRPr lang="ro-RO" sz="7200" dirty="0">
              <a:latin typeface="Trebuchet MS" panose="020B0603020202020204" pitchFamily="34" charset="0"/>
            </a:endParaRPr>
          </a:p>
        </p:txBody>
      </p:sp>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15</a:t>
            </a:r>
            <a:endParaRPr lang="en-US" sz="1000" b="1" dirty="0">
              <a:solidFill>
                <a:schemeClr val="bg1"/>
              </a:solidFill>
              <a:latin typeface="Philosopher" pitchFamily="2" charset="0"/>
              <a:cs typeface="Times New Roman" pitchFamily="18" charset="0"/>
            </a:endParaRPr>
          </a:p>
        </p:txBody>
      </p:sp>
    </p:spTree>
    <p:extLst>
      <p:ext uri="{BB962C8B-B14F-4D97-AF65-F5344CB8AC3E}">
        <p14:creationId xmlns:p14="http://schemas.microsoft.com/office/powerpoint/2010/main" val="1989898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sp>
        <p:nvSpPr>
          <p:cNvPr id="4" name="Title 1">
            <a:extLst>
              <a:ext uri="{FF2B5EF4-FFF2-40B4-BE49-F238E27FC236}">
                <a16:creationId xmlns:a16="http://schemas.microsoft.com/office/drawing/2014/main" id="{F38AD484-E826-42A2-93FD-AB2D482E299A}"/>
              </a:ext>
            </a:extLst>
          </p:cNvPr>
          <p:cNvSpPr txBox="1">
            <a:spLocks/>
          </p:cNvSpPr>
          <p:nvPr/>
        </p:nvSpPr>
        <p:spPr>
          <a:xfrm>
            <a:off x="1722971" y="2615168"/>
            <a:ext cx="8746059" cy="1627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o-RO" sz="7200" dirty="0">
                <a:latin typeface="Trebuchet MS" panose="020B0603020202020204" pitchFamily="34" charset="0"/>
              </a:rPr>
              <a:t>Întrebări?</a:t>
            </a:r>
          </a:p>
        </p:txBody>
      </p:sp>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16</a:t>
            </a:r>
            <a:endParaRPr lang="en-US" sz="1000" b="1" dirty="0">
              <a:solidFill>
                <a:schemeClr val="bg1"/>
              </a:solidFill>
              <a:latin typeface="Philosopher" pitchFamily="2" charset="0"/>
              <a:cs typeface="Times New Roman" pitchFamily="18" charset="0"/>
            </a:endParaRPr>
          </a:p>
        </p:txBody>
      </p:sp>
    </p:spTree>
    <p:extLst>
      <p:ext uri="{BB962C8B-B14F-4D97-AF65-F5344CB8AC3E}">
        <p14:creationId xmlns:p14="http://schemas.microsoft.com/office/powerpoint/2010/main" val="27033918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sp>
        <p:nvSpPr>
          <p:cNvPr id="4" name="Title 1">
            <a:extLst>
              <a:ext uri="{FF2B5EF4-FFF2-40B4-BE49-F238E27FC236}">
                <a16:creationId xmlns:a16="http://schemas.microsoft.com/office/drawing/2014/main" id="{F38AD484-E826-42A2-93FD-AB2D482E299A}"/>
              </a:ext>
            </a:extLst>
          </p:cNvPr>
          <p:cNvSpPr txBox="1">
            <a:spLocks/>
          </p:cNvSpPr>
          <p:nvPr/>
        </p:nvSpPr>
        <p:spPr>
          <a:xfrm>
            <a:off x="1722971" y="2615168"/>
            <a:ext cx="8746059" cy="1627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latin typeface="Trebuchet MS" panose="020B0603020202020204" pitchFamily="34" charset="0"/>
              </a:rPr>
              <a:t>V</a:t>
            </a:r>
            <a:r>
              <a:rPr lang="ro-RO" sz="7200" dirty="0">
                <a:latin typeface="Trebuchet MS" panose="020B0603020202020204" pitchFamily="34" charset="0"/>
              </a:rPr>
              <a:t>ă mulțumesc</a:t>
            </a:r>
            <a:r>
              <a:rPr lang="en-US" sz="7200" dirty="0">
                <a:latin typeface="Trebuchet MS" panose="020B0603020202020204" pitchFamily="34" charset="0"/>
              </a:rPr>
              <a:t> </a:t>
            </a:r>
            <a:r>
              <a:rPr lang="en-US" sz="7200" dirty="0" err="1">
                <a:latin typeface="Trebuchet MS" panose="020B0603020202020204" pitchFamily="34" charset="0"/>
              </a:rPr>
              <a:t>pentru</a:t>
            </a:r>
            <a:r>
              <a:rPr lang="en-US" sz="7200" dirty="0">
                <a:latin typeface="Trebuchet MS" panose="020B0603020202020204" pitchFamily="34" charset="0"/>
              </a:rPr>
              <a:t> </a:t>
            </a:r>
            <a:r>
              <a:rPr lang="en-US" sz="7200" dirty="0" err="1">
                <a:latin typeface="Trebuchet MS" panose="020B0603020202020204" pitchFamily="34" charset="0"/>
              </a:rPr>
              <a:t>aten</a:t>
            </a:r>
            <a:r>
              <a:rPr lang="ro-RO" sz="7200" dirty="0">
                <a:latin typeface="Trebuchet MS" panose="020B0603020202020204" pitchFamily="34" charset="0"/>
              </a:rPr>
              <a:t>ție!</a:t>
            </a:r>
            <a:endParaRPr lang="en-US" sz="7200" b="1" dirty="0">
              <a:latin typeface="Trebuchet MS" panose="020B0603020202020204" pitchFamily="34" charset="0"/>
            </a:endParaRPr>
          </a:p>
        </p:txBody>
      </p:sp>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17</a:t>
            </a:r>
            <a:endParaRPr lang="en-US" sz="1000" b="1" dirty="0">
              <a:solidFill>
                <a:schemeClr val="bg1"/>
              </a:solidFill>
              <a:latin typeface="Philosopher" pitchFamily="2" charset="0"/>
              <a:cs typeface="Times New Roman" pitchFamily="18" charset="0"/>
            </a:endParaRPr>
          </a:p>
        </p:txBody>
      </p:sp>
    </p:spTree>
    <p:extLst>
      <p:ext uri="{BB962C8B-B14F-4D97-AF65-F5344CB8AC3E}">
        <p14:creationId xmlns:p14="http://schemas.microsoft.com/office/powerpoint/2010/main" val="2602432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01</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Introducere</a:t>
                </a:r>
                <a:endParaRPr lang="en-US" sz="1200" b="1" dirty="0">
                  <a:solidFill>
                    <a:schemeClr val="bg1"/>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2" name="Title 12">
            <a:extLst>
              <a:ext uri="{FF2B5EF4-FFF2-40B4-BE49-F238E27FC236}">
                <a16:creationId xmlns:a16="http://schemas.microsoft.com/office/drawing/2014/main" id="{62EFF32A-5CD4-41DF-807C-CC82FFA0A689}"/>
              </a:ext>
            </a:extLst>
          </p:cNvPr>
          <p:cNvSpPr txBox="1">
            <a:spLocks/>
          </p:cNvSpPr>
          <p:nvPr/>
        </p:nvSpPr>
        <p:spPr>
          <a:xfrm>
            <a:off x="1524000" y="1639040"/>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t>Introducere</a:t>
            </a:r>
          </a:p>
        </p:txBody>
      </p:sp>
      <p:sp>
        <p:nvSpPr>
          <p:cNvPr id="44" name="Subtitle 13">
            <a:extLst>
              <a:ext uri="{FF2B5EF4-FFF2-40B4-BE49-F238E27FC236}">
                <a16:creationId xmlns:a16="http://schemas.microsoft.com/office/drawing/2014/main" id="{3D7CBB07-43A8-4C68-90F9-296E40AF536C}"/>
              </a:ext>
            </a:extLst>
          </p:cNvPr>
          <p:cNvSpPr txBox="1">
            <a:spLocks/>
          </p:cNvSpPr>
          <p:nvPr/>
        </p:nvSpPr>
        <p:spPr>
          <a:xfrm>
            <a:off x="1524000" y="3229021"/>
            <a:ext cx="9144000"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o-RO" dirty="0"/>
              <a:t>	</a:t>
            </a:r>
            <a:r>
              <a:rPr lang="ro-RO" dirty="0" err="1"/>
              <a:t>Acastă</a:t>
            </a:r>
            <a:r>
              <a:rPr lang="ro-RO" dirty="0"/>
              <a:t> lucrare de licență are ca scop oferirea unui baze arhitecturale în crearea și </a:t>
            </a:r>
            <a:r>
              <a:rPr lang="ro-RO" dirty="0" err="1"/>
              <a:t>dezvolatarea</a:t>
            </a:r>
            <a:r>
              <a:rPr lang="ro-RO" dirty="0"/>
              <a:t> multiplelor tipuri de jocuri (</a:t>
            </a:r>
            <a:r>
              <a:rPr lang="ro-RO" dirty="0" err="1"/>
              <a:t>tile</a:t>
            </a:r>
            <a:r>
              <a:rPr lang="ro-RO" dirty="0"/>
              <a:t> </a:t>
            </a:r>
            <a:r>
              <a:rPr lang="ro-RO" dirty="0" err="1"/>
              <a:t>based</a:t>
            </a:r>
            <a:r>
              <a:rPr lang="ro-RO" dirty="0"/>
              <a:t>) într-o manieră cât mai simplă, accesibilă și ușor de folosit.</a:t>
            </a:r>
          </a:p>
        </p:txBody>
      </p:sp>
    </p:spTree>
    <p:extLst>
      <p:ext uri="{BB962C8B-B14F-4D97-AF65-F5344CB8AC3E}">
        <p14:creationId xmlns:p14="http://schemas.microsoft.com/office/powerpoint/2010/main" val="11037519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02</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Nevoia</a:t>
                </a:r>
                <a:endParaRPr lang="en-US" sz="1200" b="1" dirty="0">
                  <a:solidFill>
                    <a:schemeClr val="bg1"/>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51" name="Title 12">
            <a:extLst>
              <a:ext uri="{FF2B5EF4-FFF2-40B4-BE49-F238E27FC236}">
                <a16:creationId xmlns:a16="http://schemas.microsoft.com/office/drawing/2014/main" id="{B6D1BD93-9467-409B-990A-3DB45704D774}"/>
              </a:ext>
            </a:extLst>
          </p:cNvPr>
          <p:cNvSpPr txBox="1">
            <a:spLocks/>
          </p:cNvSpPr>
          <p:nvPr/>
        </p:nvSpPr>
        <p:spPr>
          <a:xfrm>
            <a:off x="1524000" y="1639040"/>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t>Nevoia</a:t>
            </a:r>
          </a:p>
        </p:txBody>
      </p:sp>
      <p:sp>
        <p:nvSpPr>
          <p:cNvPr id="52" name="Subtitle 13">
            <a:extLst>
              <a:ext uri="{FF2B5EF4-FFF2-40B4-BE49-F238E27FC236}">
                <a16:creationId xmlns:a16="http://schemas.microsoft.com/office/drawing/2014/main" id="{B5C15223-EF20-413C-AE66-8D4CC6364010}"/>
              </a:ext>
            </a:extLst>
          </p:cNvPr>
          <p:cNvSpPr txBox="1">
            <a:spLocks/>
          </p:cNvSpPr>
          <p:nvPr/>
        </p:nvSpPr>
        <p:spPr>
          <a:xfrm>
            <a:off x="1524000" y="3229021"/>
            <a:ext cx="9144000"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o-RO" dirty="0"/>
              <a:t>O arhitectură care să îndeplinească următoarele proprietăți:</a:t>
            </a:r>
          </a:p>
          <a:p>
            <a:pPr algn="just"/>
            <a:r>
              <a:rPr lang="ro-RO" dirty="0"/>
              <a:t>Modularitate</a:t>
            </a:r>
          </a:p>
          <a:p>
            <a:pPr algn="just"/>
            <a:r>
              <a:rPr lang="ro-RO" dirty="0" err="1"/>
              <a:t>Scalabilitate</a:t>
            </a:r>
            <a:endParaRPr lang="ro-RO" dirty="0"/>
          </a:p>
          <a:p>
            <a:pPr algn="just"/>
            <a:r>
              <a:rPr lang="ro-RO" dirty="0"/>
              <a:t>Flexibilitate</a:t>
            </a:r>
          </a:p>
          <a:p>
            <a:pPr algn="just"/>
            <a:endParaRPr lang="ro-RO" dirty="0"/>
          </a:p>
          <a:p>
            <a:pPr algn="just"/>
            <a:endParaRPr lang="ro-RO" dirty="0"/>
          </a:p>
        </p:txBody>
      </p:sp>
    </p:spTree>
    <p:extLst>
      <p:ext uri="{BB962C8B-B14F-4D97-AF65-F5344CB8AC3E}">
        <p14:creationId xmlns:p14="http://schemas.microsoft.com/office/powerpoint/2010/main" val="10579557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03</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Soluția</a:t>
                </a:r>
                <a:endParaRPr lang="en-US" sz="1200" b="1" dirty="0">
                  <a:solidFill>
                    <a:schemeClr val="bg1"/>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7" name="Title 12">
            <a:extLst>
              <a:ext uri="{FF2B5EF4-FFF2-40B4-BE49-F238E27FC236}">
                <a16:creationId xmlns:a16="http://schemas.microsoft.com/office/drawing/2014/main" id="{1CEA3E25-B599-495F-AB0A-2CD989367B01}"/>
              </a:ext>
            </a:extLst>
          </p:cNvPr>
          <p:cNvSpPr txBox="1">
            <a:spLocks/>
          </p:cNvSpPr>
          <p:nvPr/>
        </p:nvSpPr>
        <p:spPr>
          <a:xfrm>
            <a:off x="1524000" y="1639040"/>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t>Soluția</a:t>
            </a:r>
          </a:p>
        </p:txBody>
      </p:sp>
      <p:sp>
        <p:nvSpPr>
          <p:cNvPr id="48" name="Subtitle 13">
            <a:extLst>
              <a:ext uri="{FF2B5EF4-FFF2-40B4-BE49-F238E27FC236}">
                <a16:creationId xmlns:a16="http://schemas.microsoft.com/office/drawing/2014/main" id="{1F69B174-8B84-4F60-849C-C02F87E298BF}"/>
              </a:ext>
            </a:extLst>
          </p:cNvPr>
          <p:cNvSpPr txBox="1">
            <a:spLocks/>
          </p:cNvSpPr>
          <p:nvPr/>
        </p:nvSpPr>
        <p:spPr>
          <a:xfrm>
            <a:off x="1524000" y="3229021"/>
            <a:ext cx="9144000"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o-RO" dirty="0"/>
              <a:t>	Lucrarea de licență realizată satisface nevoia de a avea o arhitectură flexibilă și ușor de folosit pentru orice joc de tip grilaj (</a:t>
            </a:r>
            <a:r>
              <a:rPr lang="ro-RO" dirty="0" err="1"/>
              <a:t>tile</a:t>
            </a:r>
            <a:r>
              <a:rPr lang="ro-RO" dirty="0"/>
              <a:t> </a:t>
            </a:r>
            <a:r>
              <a:rPr lang="ro-RO" dirty="0" err="1"/>
              <a:t>based</a:t>
            </a:r>
            <a:r>
              <a:rPr lang="ro-RO" dirty="0"/>
              <a:t>). </a:t>
            </a:r>
          </a:p>
        </p:txBody>
      </p:sp>
    </p:spTree>
    <p:extLst>
      <p:ext uri="{BB962C8B-B14F-4D97-AF65-F5344CB8AC3E}">
        <p14:creationId xmlns:p14="http://schemas.microsoft.com/office/powerpoint/2010/main" val="38038399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04</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lumMod val="50000"/>
                      </a:schemeClr>
                    </a:solidFill>
                    <a:latin typeface="Philosopher" pitchFamily="2" charset="0"/>
                    <a:cs typeface="Times New Roman" pitchFamily="18" charset="0"/>
                  </a:rPr>
                  <a:t>Introducere</a:t>
                </a:r>
                <a:endParaRPr lang="en-US" sz="1200" b="1"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Arhitectura</a:t>
                </a:r>
                <a:endParaRPr lang="en-US" sz="1200" b="1" dirty="0">
                  <a:solidFill>
                    <a:schemeClr val="bg1"/>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pic>
        <p:nvPicPr>
          <p:cNvPr id="42" name="Picture 41">
            <a:extLst>
              <a:ext uri="{FF2B5EF4-FFF2-40B4-BE49-F238E27FC236}">
                <a16:creationId xmlns:a16="http://schemas.microsoft.com/office/drawing/2014/main" id="{1294BB52-FF7F-4F30-8298-B7B887C2EB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8738" y="693834"/>
            <a:ext cx="6994525" cy="5724333"/>
          </a:xfrm>
          <a:prstGeom prst="rect">
            <a:avLst/>
          </a:prstGeom>
        </p:spPr>
      </p:pic>
    </p:spTree>
    <p:extLst>
      <p:ext uri="{BB962C8B-B14F-4D97-AF65-F5344CB8AC3E}">
        <p14:creationId xmlns:p14="http://schemas.microsoft.com/office/powerpoint/2010/main" val="29561298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05</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lumMod val="50000"/>
                      </a:schemeClr>
                    </a:solidFill>
                    <a:latin typeface="Philosopher" pitchFamily="2" charset="0"/>
                    <a:cs typeface="Times New Roman" pitchFamily="18" charset="0"/>
                  </a:rPr>
                  <a:t>Introducere</a:t>
                </a:r>
                <a:endParaRPr lang="en-US" sz="1200" b="1"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Arhitectura</a:t>
                </a:r>
                <a:endParaRPr lang="en-US" sz="1200" b="1" dirty="0">
                  <a:solidFill>
                    <a:schemeClr val="bg1"/>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D. </a:t>
                </a:r>
                <a:r>
                  <a:rPr lang="ro-RO" sz="1200" dirty="0" err="1">
                    <a:solidFill>
                      <a:schemeClr val="bg1">
                        <a:lumMod val="50000"/>
                      </a:schemeClr>
                    </a:solidFill>
                    <a:latin typeface="Philosopher" pitchFamily="2" charset="0"/>
                    <a:cs typeface="Times New Roman" pitchFamily="18" charset="0"/>
                  </a:rPr>
                  <a:t>Patterns</a:t>
                </a:r>
                <a:endParaRPr lang="en-US" sz="1200" dirty="0">
                  <a:solidFill>
                    <a:schemeClr val="bg1">
                      <a:lumMod val="50000"/>
                    </a:schemeClr>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pic>
        <p:nvPicPr>
          <p:cNvPr id="2" name="Picture 1">
            <a:extLst>
              <a:ext uri="{FF2B5EF4-FFF2-40B4-BE49-F238E27FC236}">
                <a16:creationId xmlns:a16="http://schemas.microsoft.com/office/drawing/2014/main" id="{2DBD0B8D-DB66-4304-8058-9CCFA7FF907B}"/>
              </a:ext>
            </a:extLst>
          </p:cNvPr>
          <p:cNvPicPr>
            <a:picLocks noChangeAspect="1"/>
          </p:cNvPicPr>
          <p:nvPr/>
        </p:nvPicPr>
        <p:blipFill>
          <a:blip r:embed="rId9"/>
          <a:stretch>
            <a:fillRect/>
          </a:stretch>
        </p:blipFill>
        <p:spPr>
          <a:xfrm>
            <a:off x="1469191" y="1605099"/>
            <a:ext cx="9253618" cy="3647803"/>
          </a:xfrm>
          <a:prstGeom prst="rect">
            <a:avLst/>
          </a:prstGeom>
        </p:spPr>
      </p:pic>
    </p:spTree>
    <p:extLst>
      <p:ext uri="{BB962C8B-B14F-4D97-AF65-F5344CB8AC3E}">
        <p14:creationId xmlns:p14="http://schemas.microsoft.com/office/powerpoint/2010/main" val="9046018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06</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D. </a:t>
                </a:r>
                <a:r>
                  <a:rPr lang="ro-RO" sz="1200" b="1" dirty="0" err="1">
                    <a:solidFill>
                      <a:schemeClr val="bg1"/>
                    </a:solidFill>
                    <a:latin typeface="Philosopher" pitchFamily="2" charset="0"/>
                    <a:cs typeface="Times New Roman" pitchFamily="18" charset="0"/>
                  </a:rPr>
                  <a:t>Patterns</a:t>
                </a:r>
                <a:endParaRPr lang="en-US" sz="1200" b="1" dirty="0">
                  <a:solidFill>
                    <a:schemeClr val="bg1"/>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2" name="Title 12">
            <a:extLst>
              <a:ext uri="{FF2B5EF4-FFF2-40B4-BE49-F238E27FC236}">
                <a16:creationId xmlns:a16="http://schemas.microsoft.com/office/drawing/2014/main" id="{310F7899-3BA1-4E05-9E65-6BB1E88AD310}"/>
              </a:ext>
            </a:extLst>
          </p:cNvPr>
          <p:cNvSpPr txBox="1">
            <a:spLocks/>
          </p:cNvSpPr>
          <p:nvPr/>
        </p:nvSpPr>
        <p:spPr>
          <a:xfrm>
            <a:off x="1524000" y="1639040"/>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t>Design pattern-</a:t>
            </a:r>
            <a:r>
              <a:rPr lang="ro-RO" dirty="0" err="1"/>
              <a:t>ul</a:t>
            </a:r>
            <a:r>
              <a:rPr lang="ro-RO" dirty="0"/>
              <a:t> </a:t>
            </a:r>
            <a:r>
              <a:rPr lang="ro-RO" dirty="0" err="1"/>
              <a:t>Prototype</a:t>
            </a:r>
            <a:r>
              <a:rPr lang="ro-RO" dirty="0"/>
              <a:t> </a:t>
            </a:r>
          </a:p>
        </p:txBody>
      </p:sp>
      <p:sp>
        <p:nvSpPr>
          <p:cNvPr id="44" name="Subtitle 13">
            <a:extLst>
              <a:ext uri="{FF2B5EF4-FFF2-40B4-BE49-F238E27FC236}">
                <a16:creationId xmlns:a16="http://schemas.microsoft.com/office/drawing/2014/main" id="{1436E2E5-F437-4815-A139-D240174B1C0C}"/>
              </a:ext>
            </a:extLst>
          </p:cNvPr>
          <p:cNvSpPr txBox="1">
            <a:spLocks/>
          </p:cNvSpPr>
          <p:nvPr/>
        </p:nvSpPr>
        <p:spPr>
          <a:xfrm>
            <a:off x="1524000" y="3229021"/>
            <a:ext cx="9144000"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o-RO" dirty="0" err="1"/>
              <a:t>TilePrototype</a:t>
            </a:r>
            <a:endParaRPr lang="ro-RO" dirty="0"/>
          </a:p>
          <a:p>
            <a:pPr lvl="1"/>
            <a:r>
              <a:rPr lang="ro-RO" dirty="0"/>
              <a:t>get </a:t>
            </a:r>
            <a:r>
              <a:rPr lang="ro-RO" dirty="0" err="1"/>
              <a:t>fetch</a:t>
            </a:r>
            <a:r>
              <a:rPr lang="ro-RO" dirty="0"/>
              <a:t>()</a:t>
            </a:r>
          </a:p>
          <a:p>
            <a:pPr lvl="1"/>
            <a:r>
              <a:rPr lang="ro-RO" dirty="0"/>
              <a:t>generate()</a:t>
            </a:r>
          </a:p>
          <a:p>
            <a:pPr lvl="1"/>
            <a:r>
              <a:rPr lang="ro-RO" dirty="0" err="1"/>
              <a:t>load</a:t>
            </a:r>
            <a:r>
              <a:rPr lang="ro-RO" dirty="0"/>
              <a:t>()</a:t>
            </a:r>
          </a:p>
          <a:p>
            <a:r>
              <a:rPr lang="ro-RO" dirty="0" err="1"/>
              <a:t>CharacterPrototype</a:t>
            </a:r>
            <a:endParaRPr lang="ro-RO" dirty="0"/>
          </a:p>
          <a:p>
            <a:r>
              <a:rPr lang="ro-RO" dirty="0" err="1"/>
              <a:t>MonsterPrototype</a:t>
            </a:r>
            <a:endParaRPr lang="ro-RO" dirty="0"/>
          </a:p>
        </p:txBody>
      </p:sp>
    </p:spTree>
    <p:extLst>
      <p:ext uri="{BB962C8B-B14F-4D97-AF65-F5344CB8AC3E}">
        <p14:creationId xmlns:p14="http://schemas.microsoft.com/office/powerpoint/2010/main" val="3716663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07</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D. </a:t>
                </a:r>
                <a:r>
                  <a:rPr lang="ro-RO" sz="1200" b="1" dirty="0" err="1">
                    <a:solidFill>
                      <a:schemeClr val="bg1"/>
                    </a:solidFill>
                    <a:latin typeface="Philosopher" pitchFamily="2" charset="0"/>
                    <a:cs typeface="Times New Roman" pitchFamily="18" charset="0"/>
                  </a:rPr>
                  <a:t>Patterns</a:t>
                </a:r>
                <a:endParaRPr lang="en-US" sz="1200" b="1" dirty="0">
                  <a:solidFill>
                    <a:schemeClr val="bg1"/>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sp>
        <p:nvSpPr>
          <p:cNvPr id="42" name="Title 12">
            <a:extLst>
              <a:ext uri="{FF2B5EF4-FFF2-40B4-BE49-F238E27FC236}">
                <a16:creationId xmlns:a16="http://schemas.microsoft.com/office/drawing/2014/main" id="{66BE8918-1DC1-4785-8E05-77CD11BDE2B9}"/>
              </a:ext>
            </a:extLst>
          </p:cNvPr>
          <p:cNvSpPr txBox="1">
            <a:spLocks/>
          </p:cNvSpPr>
          <p:nvPr/>
        </p:nvSpPr>
        <p:spPr>
          <a:xfrm>
            <a:off x="1524000" y="1639040"/>
            <a:ext cx="9144000" cy="86721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t>Design pattern-</a:t>
            </a:r>
            <a:r>
              <a:rPr lang="ro-RO" dirty="0" err="1"/>
              <a:t>ul</a:t>
            </a:r>
            <a:r>
              <a:rPr lang="ro-RO" dirty="0"/>
              <a:t> </a:t>
            </a:r>
            <a:r>
              <a:rPr lang="ro-RO" dirty="0" err="1"/>
              <a:t>Singleton</a:t>
            </a:r>
            <a:r>
              <a:rPr lang="ro-RO" dirty="0"/>
              <a:t> </a:t>
            </a:r>
          </a:p>
        </p:txBody>
      </p:sp>
      <p:sp>
        <p:nvSpPr>
          <p:cNvPr id="44" name="Subtitle 13">
            <a:extLst>
              <a:ext uri="{FF2B5EF4-FFF2-40B4-BE49-F238E27FC236}">
                <a16:creationId xmlns:a16="http://schemas.microsoft.com/office/drawing/2014/main" id="{6DE2B98D-0790-4C8F-9064-EF3C64BA58C3}"/>
              </a:ext>
            </a:extLst>
          </p:cNvPr>
          <p:cNvSpPr txBox="1">
            <a:spLocks/>
          </p:cNvSpPr>
          <p:nvPr/>
        </p:nvSpPr>
        <p:spPr>
          <a:xfrm>
            <a:off x="1199408" y="3229021"/>
            <a:ext cx="9793184" cy="259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o-RO" dirty="0"/>
              <a:t>	Folosit pentru conexiunea </a:t>
            </a:r>
            <a:r>
              <a:rPr lang="ro-RO" dirty="0" err="1"/>
              <a:t>WebSocket</a:t>
            </a:r>
            <a:r>
              <a:rPr lang="ro-RO" dirty="0"/>
              <a:t>.</a:t>
            </a:r>
          </a:p>
          <a:p>
            <a:pPr marL="0" indent="0">
              <a:buNone/>
            </a:pPr>
            <a:endParaRPr lang="ro-RO" dirty="0"/>
          </a:p>
          <a:p>
            <a:pPr marL="0" indent="0">
              <a:buNone/>
            </a:pPr>
            <a:r>
              <a:rPr lang="ro-RO" dirty="0"/>
              <a:t>	Problema: Pierderea contextului în module diferite</a:t>
            </a:r>
          </a:p>
          <a:p>
            <a:pPr marL="0" indent="0">
              <a:buNone/>
            </a:pPr>
            <a:r>
              <a:rPr lang="ro-RO" dirty="0"/>
              <a:t>	Soluția: Funcție </a:t>
            </a:r>
            <a:r>
              <a:rPr lang="ro-RO" dirty="0" err="1"/>
              <a:t>JavaScript</a:t>
            </a:r>
            <a:r>
              <a:rPr lang="ro-RO" dirty="0"/>
              <a:t> de tip </a:t>
            </a:r>
            <a:r>
              <a:rPr lang="ro-RO" dirty="0" err="1"/>
              <a:t>Closure</a:t>
            </a:r>
            <a:endParaRPr lang="ro-RO" dirty="0"/>
          </a:p>
        </p:txBody>
      </p:sp>
    </p:spTree>
    <p:extLst>
      <p:ext uri="{BB962C8B-B14F-4D97-AF65-F5344CB8AC3E}">
        <p14:creationId xmlns:p14="http://schemas.microsoft.com/office/powerpoint/2010/main" val="1792025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4CC4583-FF93-4A9A-822B-A9EE764B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45008"/>
          </a:xfrm>
          <a:prstGeom prst="rect">
            <a:avLst/>
          </a:prstGeom>
        </p:spPr>
      </p:pic>
      <p:pic>
        <p:nvPicPr>
          <p:cNvPr id="25" name="Picture 24">
            <a:extLst>
              <a:ext uri="{FF2B5EF4-FFF2-40B4-BE49-F238E27FC236}">
                <a16:creationId xmlns:a16="http://schemas.microsoft.com/office/drawing/2014/main" id="{04FF9F65-C9AA-4508-AAF8-5B788136E05B}"/>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0" y="6542663"/>
            <a:ext cx="12192000" cy="321056"/>
          </a:xfrm>
          <a:prstGeom prst="rect">
            <a:avLst/>
          </a:prstGeom>
        </p:spPr>
      </p:pic>
      <p:sp>
        <p:nvSpPr>
          <p:cNvPr id="26" name="TextBox 25">
            <a:extLst>
              <a:ext uri="{FF2B5EF4-FFF2-40B4-BE49-F238E27FC236}">
                <a16:creationId xmlns:a16="http://schemas.microsoft.com/office/drawing/2014/main" id="{2D480351-3535-40F1-BE81-FBBD87B6F4A6}"/>
              </a:ext>
            </a:extLst>
          </p:cNvPr>
          <p:cNvSpPr txBox="1"/>
          <p:nvPr/>
        </p:nvSpPr>
        <p:spPr>
          <a:xfrm>
            <a:off x="5693980" y="6535424"/>
            <a:ext cx="804040" cy="246221"/>
          </a:xfrm>
          <a:prstGeom prst="rect">
            <a:avLst/>
          </a:prstGeom>
          <a:noFill/>
        </p:spPr>
        <p:txBody>
          <a:bodyPr wrap="square" rtlCol="0">
            <a:spAutoFit/>
          </a:bodyPr>
          <a:lstStyle/>
          <a:p>
            <a:pPr algn="ctr"/>
            <a:r>
              <a:rPr lang="ro-RO" sz="1000" b="1" dirty="0">
                <a:solidFill>
                  <a:schemeClr val="bg1"/>
                </a:solidFill>
                <a:latin typeface="Philosopher" pitchFamily="2" charset="0"/>
                <a:cs typeface="Times New Roman" pitchFamily="18" charset="0"/>
              </a:rPr>
              <a:t>08</a:t>
            </a:r>
            <a:endParaRPr lang="en-US" sz="1000" b="1" dirty="0">
              <a:solidFill>
                <a:schemeClr val="bg1"/>
              </a:solidFill>
              <a:latin typeface="Philosopher" pitchFamily="2" charset="0"/>
              <a:cs typeface="Times New Roman" pitchFamily="18" charset="0"/>
            </a:endParaRPr>
          </a:p>
        </p:txBody>
      </p:sp>
      <p:grpSp>
        <p:nvGrpSpPr>
          <p:cNvPr id="3" name="Group 2">
            <a:extLst>
              <a:ext uri="{FF2B5EF4-FFF2-40B4-BE49-F238E27FC236}">
                <a16:creationId xmlns:a16="http://schemas.microsoft.com/office/drawing/2014/main" id="{74155D42-8DD6-4362-B859-6F42813A9618}"/>
              </a:ext>
            </a:extLst>
          </p:cNvPr>
          <p:cNvGrpSpPr/>
          <p:nvPr/>
        </p:nvGrpSpPr>
        <p:grpSpPr>
          <a:xfrm>
            <a:off x="1220116" y="-5461"/>
            <a:ext cx="9751768" cy="611147"/>
            <a:chOff x="1220116" y="-5461"/>
            <a:chExt cx="9751768" cy="611147"/>
          </a:xfrm>
        </p:grpSpPr>
        <p:grpSp>
          <p:nvGrpSpPr>
            <p:cNvPr id="65" name="Group 64">
              <a:extLst>
                <a:ext uri="{FF2B5EF4-FFF2-40B4-BE49-F238E27FC236}">
                  <a16:creationId xmlns:a16="http://schemas.microsoft.com/office/drawing/2014/main" id="{2CA61995-2B19-424C-8764-6043F9AA85F2}"/>
                </a:ext>
              </a:extLst>
            </p:cNvPr>
            <p:cNvGrpSpPr/>
            <p:nvPr/>
          </p:nvGrpSpPr>
          <p:grpSpPr>
            <a:xfrm>
              <a:off x="1220116" y="0"/>
              <a:ext cx="1217057" cy="605686"/>
              <a:chOff x="1589226" y="0"/>
              <a:chExt cx="974847" cy="590550"/>
            </a:xfrm>
          </p:grpSpPr>
          <p:pic>
            <p:nvPicPr>
              <p:cNvPr id="66" name="Picture 65">
                <a:extLst>
                  <a:ext uri="{FF2B5EF4-FFF2-40B4-BE49-F238E27FC236}">
                    <a16:creationId xmlns:a16="http://schemas.microsoft.com/office/drawing/2014/main" id="{36EABB76-926A-4966-B90C-B75DE2710CA3}"/>
                  </a:ext>
                </a:extLst>
              </p:cNvPr>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67" name="TextBox 66">
                <a:extLst>
                  <a:ext uri="{FF2B5EF4-FFF2-40B4-BE49-F238E27FC236}">
                    <a16:creationId xmlns:a16="http://schemas.microsoft.com/office/drawing/2014/main" id="{2042ED92-F0B9-4FDD-A429-59F1BDA64072}"/>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Introducere</a:t>
                </a:r>
                <a:endParaRPr lang="en-US" sz="1200" dirty="0">
                  <a:solidFill>
                    <a:schemeClr val="bg1">
                      <a:lumMod val="50000"/>
                    </a:schemeClr>
                  </a:solidFill>
                  <a:latin typeface="Philosopher" pitchFamily="2" charset="0"/>
                  <a:cs typeface="Times New Roman" pitchFamily="18" charset="0"/>
                </a:endParaRPr>
              </a:p>
            </p:txBody>
          </p:sp>
        </p:grpSp>
        <p:grpSp>
          <p:nvGrpSpPr>
            <p:cNvPr id="27" name="Group 26">
              <a:extLst>
                <a:ext uri="{FF2B5EF4-FFF2-40B4-BE49-F238E27FC236}">
                  <a16:creationId xmlns:a16="http://schemas.microsoft.com/office/drawing/2014/main" id="{1B820725-2363-4F90-8028-74FAEA730F7E}"/>
                </a:ext>
              </a:extLst>
            </p:cNvPr>
            <p:cNvGrpSpPr/>
            <p:nvPr/>
          </p:nvGrpSpPr>
          <p:grpSpPr>
            <a:xfrm>
              <a:off x="2433631" y="-1104"/>
              <a:ext cx="1217057" cy="605686"/>
              <a:chOff x="1589226" y="0"/>
              <a:chExt cx="974847" cy="590550"/>
            </a:xfrm>
          </p:grpSpPr>
          <p:pic>
            <p:nvPicPr>
              <p:cNvPr id="28" name="Picture 27">
                <a:extLst>
                  <a:ext uri="{FF2B5EF4-FFF2-40B4-BE49-F238E27FC236}">
                    <a16:creationId xmlns:a16="http://schemas.microsoft.com/office/drawing/2014/main" id="{6EDAD1ED-4811-414B-B093-E1EFAE338E63}"/>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29" name="TextBox 28">
                <a:extLst>
                  <a:ext uri="{FF2B5EF4-FFF2-40B4-BE49-F238E27FC236}">
                    <a16:creationId xmlns:a16="http://schemas.microsoft.com/office/drawing/2014/main" id="{C0852450-AAF3-410C-8EB2-65B2E526C75A}"/>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Nevoia</a:t>
                </a:r>
                <a:endParaRPr lang="en-US" sz="1200" dirty="0">
                  <a:solidFill>
                    <a:schemeClr val="bg1">
                      <a:lumMod val="50000"/>
                    </a:schemeClr>
                  </a:solidFill>
                  <a:latin typeface="Philosopher" pitchFamily="2" charset="0"/>
                  <a:cs typeface="Times New Roman" pitchFamily="18" charset="0"/>
                </a:endParaRPr>
              </a:p>
            </p:txBody>
          </p:sp>
        </p:grpSp>
        <p:grpSp>
          <p:nvGrpSpPr>
            <p:cNvPr id="30" name="Group 29">
              <a:extLst>
                <a:ext uri="{FF2B5EF4-FFF2-40B4-BE49-F238E27FC236}">
                  <a16:creationId xmlns:a16="http://schemas.microsoft.com/office/drawing/2014/main" id="{75AEADE3-E848-418F-BF7F-829F45C44B91}"/>
                </a:ext>
              </a:extLst>
            </p:cNvPr>
            <p:cNvGrpSpPr/>
            <p:nvPr/>
          </p:nvGrpSpPr>
          <p:grpSpPr>
            <a:xfrm>
              <a:off x="3647146" y="0"/>
              <a:ext cx="1217057" cy="605686"/>
              <a:chOff x="1589226" y="0"/>
              <a:chExt cx="974847" cy="590550"/>
            </a:xfrm>
          </p:grpSpPr>
          <p:pic>
            <p:nvPicPr>
              <p:cNvPr id="31" name="Picture 30">
                <a:extLst>
                  <a:ext uri="{FF2B5EF4-FFF2-40B4-BE49-F238E27FC236}">
                    <a16:creationId xmlns:a16="http://schemas.microsoft.com/office/drawing/2014/main" id="{EBF4343B-63F5-4A5F-884A-73D3D954DC5B}"/>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2" name="TextBox 31">
                <a:extLst>
                  <a:ext uri="{FF2B5EF4-FFF2-40B4-BE49-F238E27FC236}">
                    <a16:creationId xmlns:a16="http://schemas.microsoft.com/office/drawing/2014/main" id="{4D8ECDE9-6C7F-48D2-B1C9-47D3A4395F7C}"/>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Soluția</a:t>
                </a:r>
                <a:endParaRPr lang="en-US" sz="1200" dirty="0">
                  <a:solidFill>
                    <a:schemeClr val="bg1">
                      <a:lumMod val="50000"/>
                    </a:schemeClr>
                  </a:solidFill>
                  <a:latin typeface="Philosopher" pitchFamily="2" charset="0"/>
                  <a:cs typeface="Times New Roman" pitchFamily="18" charset="0"/>
                </a:endParaRPr>
              </a:p>
            </p:txBody>
          </p:sp>
        </p:grpSp>
        <p:grpSp>
          <p:nvGrpSpPr>
            <p:cNvPr id="33" name="Group 32">
              <a:extLst>
                <a:ext uri="{FF2B5EF4-FFF2-40B4-BE49-F238E27FC236}">
                  <a16:creationId xmlns:a16="http://schemas.microsoft.com/office/drawing/2014/main" id="{64081987-C37E-45B1-9ADD-6821292E0FB4}"/>
                </a:ext>
              </a:extLst>
            </p:cNvPr>
            <p:cNvGrpSpPr/>
            <p:nvPr/>
          </p:nvGrpSpPr>
          <p:grpSpPr>
            <a:xfrm>
              <a:off x="4860661" y="0"/>
              <a:ext cx="1217057" cy="605686"/>
              <a:chOff x="1589226" y="0"/>
              <a:chExt cx="974847" cy="590550"/>
            </a:xfrm>
          </p:grpSpPr>
          <p:pic>
            <p:nvPicPr>
              <p:cNvPr id="34" name="Picture 33">
                <a:extLst>
                  <a:ext uri="{FF2B5EF4-FFF2-40B4-BE49-F238E27FC236}">
                    <a16:creationId xmlns:a16="http://schemas.microsoft.com/office/drawing/2014/main" id="{C3126129-220E-4DD6-8B0A-656724AADB70}"/>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5" name="TextBox 34">
                <a:extLst>
                  <a:ext uri="{FF2B5EF4-FFF2-40B4-BE49-F238E27FC236}">
                    <a16:creationId xmlns:a16="http://schemas.microsoft.com/office/drawing/2014/main" id="{30062F8D-5D7C-426A-B4F1-06A206D83FCE}"/>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Arhitectura</a:t>
                </a:r>
                <a:endParaRPr lang="en-US" sz="1200" dirty="0">
                  <a:solidFill>
                    <a:schemeClr val="bg1">
                      <a:lumMod val="50000"/>
                    </a:schemeClr>
                  </a:solidFill>
                  <a:latin typeface="Philosopher" pitchFamily="2" charset="0"/>
                  <a:cs typeface="Times New Roman" pitchFamily="18" charset="0"/>
                </a:endParaRPr>
              </a:p>
            </p:txBody>
          </p:sp>
        </p:grpSp>
        <p:grpSp>
          <p:nvGrpSpPr>
            <p:cNvPr id="36" name="Group 35">
              <a:extLst>
                <a:ext uri="{FF2B5EF4-FFF2-40B4-BE49-F238E27FC236}">
                  <a16:creationId xmlns:a16="http://schemas.microsoft.com/office/drawing/2014/main" id="{CB91D8EC-AF74-4614-9C54-6372FF7537F6}"/>
                </a:ext>
              </a:extLst>
            </p:cNvPr>
            <p:cNvGrpSpPr/>
            <p:nvPr/>
          </p:nvGrpSpPr>
          <p:grpSpPr>
            <a:xfrm>
              <a:off x="6074176" y="0"/>
              <a:ext cx="1217057" cy="605686"/>
              <a:chOff x="1589226" y="0"/>
              <a:chExt cx="974847" cy="590550"/>
            </a:xfrm>
          </p:grpSpPr>
          <p:pic>
            <p:nvPicPr>
              <p:cNvPr id="37" name="Picture 36">
                <a:extLst>
                  <a:ext uri="{FF2B5EF4-FFF2-40B4-BE49-F238E27FC236}">
                    <a16:creationId xmlns:a16="http://schemas.microsoft.com/office/drawing/2014/main" id="{1DD34C31-CF65-4C6E-B13A-44BF8BF77251}"/>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1595202" y="0"/>
                <a:ext cx="968871" cy="590550"/>
              </a:xfrm>
              <a:prstGeom prst="rect">
                <a:avLst/>
              </a:prstGeom>
            </p:spPr>
          </p:pic>
          <p:sp>
            <p:nvSpPr>
              <p:cNvPr id="38" name="TextBox 37">
                <a:extLst>
                  <a:ext uri="{FF2B5EF4-FFF2-40B4-BE49-F238E27FC236}">
                    <a16:creationId xmlns:a16="http://schemas.microsoft.com/office/drawing/2014/main" id="{9998E632-8101-44FC-96AE-125138E42CAE}"/>
                  </a:ext>
                </a:extLst>
              </p:cNvPr>
              <p:cNvSpPr txBox="1"/>
              <p:nvPr/>
            </p:nvSpPr>
            <p:spPr>
              <a:xfrm>
                <a:off x="1589226" y="290185"/>
                <a:ext cx="971186" cy="276999"/>
              </a:xfrm>
              <a:prstGeom prst="rect">
                <a:avLst/>
              </a:prstGeom>
              <a:noFill/>
            </p:spPr>
            <p:txBody>
              <a:bodyPr wrap="square" rtlCol="0" anchor="ctr">
                <a:spAutoFit/>
              </a:bodyPr>
              <a:lstStyle/>
              <a:p>
                <a:pPr algn="ctr"/>
                <a:r>
                  <a:rPr lang="ro-RO" sz="1200" b="1" dirty="0">
                    <a:solidFill>
                      <a:schemeClr val="bg1"/>
                    </a:solidFill>
                    <a:latin typeface="Philosopher" pitchFamily="2" charset="0"/>
                    <a:cs typeface="Times New Roman" pitchFamily="18" charset="0"/>
                  </a:rPr>
                  <a:t>D. </a:t>
                </a:r>
                <a:r>
                  <a:rPr lang="ro-RO" sz="1200" b="1" dirty="0" err="1">
                    <a:solidFill>
                      <a:schemeClr val="bg1"/>
                    </a:solidFill>
                    <a:latin typeface="Philosopher" pitchFamily="2" charset="0"/>
                    <a:cs typeface="Times New Roman" pitchFamily="18" charset="0"/>
                  </a:rPr>
                  <a:t>Patterns</a:t>
                </a:r>
                <a:endParaRPr lang="en-US" sz="1200" b="1" dirty="0">
                  <a:solidFill>
                    <a:schemeClr val="bg1"/>
                  </a:solidFill>
                  <a:latin typeface="Philosopher" pitchFamily="2" charset="0"/>
                  <a:cs typeface="Times New Roman" pitchFamily="18" charset="0"/>
                </a:endParaRPr>
              </a:p>
            </p:txBody>
          </p:sp>
        </p:grpSp>
        <p:grpSp>
          <p:nvGrpSpPr>
            <p:cNvPr id="39" name="Group 38">
              <a:extLst>
                <a:ext uri="{FF2B5EF4-FFF2-40B4-BE49-F238E27FC236}">
                  <a16:creationId xmlns:a16="http://schemas.microsoft.com/office/drawing/2014/main" id="{09A0C1FB-9A0F-40AC-B2A4-B9C0B01D1A6C}"/>
                </a:ext>
              </a:extLst>
            </p:cNvPr>
            <p:cNvGrpSpPr/>
            <p:nvPr/>
          </p:nvGrpSpPr>
          <p:grpSpPr>
            <a:xfrm>
              <a:off x="7287691" y="0"/>
              <a:ext cx="1217726" cy="605686"/>
              <a:chOff x="1585030" y="0"/>
              <a:chExt cx="975383" cy="590550"/>
            </a:xfrm>
          </p:grpSpPr>
          <p:pic>
            <p:nvPicPr>
              <p:cNvPr id="40" name="Picture 39">
                <a:extLst>
                  <a:ext uri="{FF2B5EF4-FFF2-40B4-BE49-F238E27FC236}">
                    <a16:creationId xmlns:a16="http://schemas.microsoft.com/office/drawing/2014/main" id="{74176EC9-8AFB-4C39-AAEB-A4BA5CFDDAB9}"/>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85030" y="0"/>
                <a:ext cx="968871" cy="590550"/>
              </a:xfrm>
              <a:prstGeom prst="rect">
                <a:avLst/>
              </a:prstGeom>
            </p:spPr>
          </p:pic>
          <p:sp>
            <p:nvSpPr>
              <p:cNvPr id="41" name="TextBox 40">
                <a:extLst>
                  <a:ext uri="{FF2B5EF4-FFF2-40B4-BE49-F238E27FC236}">
                    <a16:creationId xmlns:a16="http://schemas.microsoft.com/office/drawing/2014/main" id="{793A40A0-EB46-4576-8429-DF08DCD97AFF}"/>
                  </a:ext>
                </a:extLst>
              </p:cNvPr>
              <p:cNvSpPr txBox="1"/>
              <p:nvPr/>
            </p:nvSpPr>
            <p:spPr>
              <a:xfrm>
                <a:off x="1589227"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Algoritmi</a:t>
                </a:r>
                <a:endParaRPr lang="en-US" sz="1200" dirty="0">
                  <a:solidFill>
                    <a:schemeClr val="bg1">
                      <a:lumMod val="50000"/>
                    </a:schemeClr>
                  </a:solidFill>
                  <a:latin typeface="Philosopher" pitchFamily="2" charset="0"/>
                  <a:cs typeface="Times New Roman" pitchFamily="18" charset="0"/>
                </a:endParaRPr>
              </a:p>
            </p:txBody>
          </p:sp>
        </p:grpSp>
        <p:grpSp>
          <p:nvGrpSpPr>
            <p:cNvPr id="43" name="Group 42">
              <a:extLst>
                <a:ext uri="{FF2B5EF4-FFF2-40B4-BE49-F238E27FC236}">
                  <a16:creationId xmlns:a16="http://schemas.microsoft.com/office/drawing/2014/main" id="{1EBE5617-E594-49BD-A69A-073B56D4EC17}"/>
                </a:ext>
              </a:extLst>
            </p:cNvPr>
            <p:cNvGrpSpPr/>
            <p:nvPr/>
          </p:nvGrpSpPr>
          <p:grpSpPr>
            <a:xfrm>
              <a:off x="8501875" y="0"/>
              <a:ext cx="1230426" cy="605686"/>
              <a:chOff x="1574857" y="0"/>
              <a:chExt cx="985555" cy="590550"/>
            </a:xfrm>
          </p:grpSpPr>
          <p:pic>
            <p:nvPicPr>
              <p:cNvPr id="54" name="Picture 53">
                <a:extLst>
                  <a:ext uri="{FF2B5EF4-FFF2-40B4-BE49-F238E27FC236}">
                    <a16:creationId xmlns:a16="http://schemas.microsoft.com/office/drawing/2014/main" id="{07E7F63B-A79B-4E5D-B22B-9BD7AD7FD2F8}"/>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74857" y="0"/>
                <a:ext cx="968871" cy="590550"/>
              </a:xfrm>
              <a:prstGeom prst="rect">
                <a:avLst/>
              </a:prstGeom>
            </p:spPr>
          </p:pic>
          <p:sp>
            <p:nvSpPr>
              <p:cNvPr id="55" name="TextBox 54">
                <a:extLst>
                  <a:ext uri="{FF2B5EF4-FFF2-40B4-BE49-F238E27FC236}">
                    <a16:creationId xmlns:a16="http://schemas.microsoft.com/office/drawing/2014/main" id="{8BA98211-5084-4FA0-A499-59CCB22EDCC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Implementare</a:t>
                </a:r>
                <a:endParaRPr lang="en-US" sz="1200" dirty="0">
                  <a:solidFill>
                    <a:schemeClr val="bg1">
                      <a:lumMod val="50000"/>
                    </a:schemeClr>
                  </a:solidFill>
                  <a:latin typeface="Philosopher" pitchFamily="2" charset="0"/>
                  <a:cs typeface="Times New Roman" pitchFamily="18" charset="0"/>
                </a:endParaRPr>
              </a:p>
            </p:txBody>
          </p:sp>
        </p:grpSp>
        <p:grpSp>
          <p:nvGrpSpPr>
            <p:cNvPr id="56" name="Group 55">
              <a:extLst>
                <a:ext uri="{FF2B5EF4-FFF2-40B4-BE49-F238E27FC236}">
                  <a16:creationId xmlns:a16="http://schemas.microsoft.com/office/drawing/2014/main" id="{AACD95A5-A9FA-4094-8E3E-244D339144C6}"/>
                </a:ext>
              </a:extLst>
            </p:cNvPr>
            <p:cNvGrpSpPr/>
            <p:nvPr/>
          </p:nvGrpSpPr>
          <p:grpSpPr>
            <a:xfrm>
              <a:off x="9728757" y="-5461"/>
              <a:ext cx="1243127" cy="605686"/>
              <a:chOff x="1564684" y="0"/>
              <a:chExt cx="995728" cy="590550"/>
            </a:xfrm>
          </p:grpSpPr>
          <p:pic>
            <p:nvPicPr>
              <p:cNvPr id="57" name="Picture 56">
                <a:extLst>
                  <a:ext uri="{FF2B5EF4-FFF2-40B4-BE49-F238E27FC236}">
                    <a16:creationId xmlns:a16="http://schemas.microsoft.com/office/drawing/2014/main" id="{54C51C27-BF49-4EB3-830E-1D7E4DD48406}"/>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64684" y="0"/>
                <a:ext cx="968871" cy="590550"/>
              </a:xfrm>
              <a:prstGeom prst="rect">
                <a:avLst/>
              </a:prstGeom>
            </p:spPr>
          </p:pic>
          <p:sp>
            <p:nvSpPr>
              <p:cNvPr id="60" name="TextBox 59">
                <a:extLst>
                  <a:ext uri="{FF2B5EF4-FFF2-40B4-BE49-F238E27FC236}">
                    <a16:creationId xmlns:a16="http://schemas.microsoft.com/office/drawing/2014/main" id="{7F278DF0-FE1F-4BE5-AE3F-1525B17E8C06}"/>
                  </a:ext>
                </a:extLst>
              </p:cNvPr>
              <p:cNvSpPr txBox="1"/>
              <p:nvPr/>
            </p:nvSpPr>
            <p:spPr>
              <a:xfrm>
                <a:off x="1589226" y="290185"/>
                <a:ext cx="971186" cy="276999"/>
              </a:xfrm>
              <a:prstGeom prst="rect">
                <a:avLst/>
              </a:prstGeom>
              <a:noFill/>
            </p:spPr>
            <p:txBody>
              <a:bodyPr wrap="square" rtlCol="0" anchor="ctr">
                <a:spAutoFit/>
              </a:bodyPr>
              <a:lstStyle/>
              <a:p>
                <a:pPr algn="ctr"/>
                <a:r>
                  <a:rPr lang="ro-RO" sz="1200" dirty="0">
                    <a:solidFill>
                      <a:schemeClr val="bg1">
                        <a:lumMod val="50000"/>
                      </a:schemeClr>
                    </a:solidFill>
                    <a:latin typeface="Philosopher" pitchFamily="2" charset="0"/>
                    <a:cs typeface="Times New Roman" pitchFamily="18" charset="0"/>
                  </a:rPr>
                  <a:t>Concluzie</a:t>
                </a:r>
                <a:endParaRPr lang="en-US" sz="1200" dirty="0">
                  <a:solidFill>
                    <a:schemeClr val="bg1">
                      <a:lumMod val="50000"/>
                    </a:schemeClr>
                  </a:solidFill>
                  <a:latin typeface="Philosopher" pitchFamily="2" charset="0"/>
                  <a:cs typeface="Times New Roman" pitchFamily="18" charset="0"/>
                </a:endParaRPr>
              </a:p>
            </p:txBody>
          </p:sp>
        </p:grpSp>
      </p:grpSp>
      <p:pic>
        <p:nvPicPr>
          <p:cNvPr id="4" name="Picture 3">
            <a:extLst>
              <a:ext uri="{FF2B5EF4-FFF2-40B4-BE49-F238E27FC236}">
                <a16:creationId xmlns:a16="http://schemas.microsoft.com/office/drawing/2014/main" id="{63F12F14-66F7-431F-B785-E32252C25522}"/>
              </a:ext>
            </a:extLst>
          </p:cNvPr>
          <p:cNvPicPr>
            <a:picLocks noChangeAspect="1"/>
          </p:cNvPicPr>
          <p:nvPr/>
        </p:nvPicPr>
        <p:blipFill>
          <a:blip r:embed="rId9"/>
          <a:stretch>
            <a:fillRect/>
          </a:stretch>
        </p:blipFill>
        <p:spPr>
          <a:xfrm>
            <a:off x="3457152" y="1090499"/>
            <a:ext cx="5277697" cy="5125821"/>
          </a:xfrm>
          <a:prstGeom prst="rect">
            <a:avLst/>
          </a:prstGeom>
        </p:spPr>
      </p:pic>
    </p:spTree>
    <p:extLst>
      <p:ext uri="{BB962C8B-B14F-4D97-AF65-F5344CB8AC3E}">
        <p14:creationId xmlns:p14="http://schemas.microsoft.com/office/powerpoint/2010/main" val="25423048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1236</Words>
  <Application>Microsoft Office PowerPoint</Application>
  <PresentationFormat>Widescreen</PresentationFormat>
  <Paragraphs>242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Philosopher</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dc:creator>
  <cp:lastModifiedBy>Ioan</cp:lastModifiedBy>
  <cp:revision>59</cp:revision>
  <dcterms:created xsi:type="dcterms:W3CDTF">2017-06-30T04:36:45Z</dcterms:created>
  <dcterms:modified xsi:type="dcterms:W3CDTF">2017-07-04T07:07:40Z</dcterms:modified>
</cp:coreProperties>
</file>