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erapat Rojkanok" initials="TR" lastIdx="3" clrIdx="0">
    <p:extLst>
      <p:ext uri="{19B8F6BF-5375-455C-9EA6-DF929625EA0E}">
        <p15:presenceInfo xmlns:p15="http://schemas.microsoft.com/office/powerpoint/2012/main" userId="S::theerapat_r@kkumail.com::311fc1c4-5d3d-440a-9c87-d64f5b2805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811"/>
    <a:srgbClr val="F8F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511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321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700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202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76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96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528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187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29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935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291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0DA7-DA05-48FF-BD5D-2E004BEBEE4B}" type="datetimeFigureOut">
              <a:rPr lang="th-TH" smtClean="0"/>
              <a:t>25/07/63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C3E2-BF47-4210-AC93-8682DB6F9E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8776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2B58B-CF2B-4713-849E-721C1A21FE6E}"/>
              </a:ext>
            </a:extLst>
          </p:cNvPr>
          <p:cNvSpPr/>
          <p:nvPr/>
        </p:nvSpPr>
        <p:spPr>
          <a:xfrm>
            <a:off x="0" y="-4115"/>
            <a:ext cx="6096000" cy="68580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Select Data Analytics Tools for Crowe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Microsoft Power BI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</a:rPr>
              <a:t>Presented by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Theerapat Rojkanok</a:t>
            </a:r>
            <a:endParaRPr lang="th-TH" sz="2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DA1B2-82C2-480B-A723-B08E9532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24435"/>
            <a:ext cx="1621116" cy="1093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DBDFB-B0C2-430D-A08F-3B08ED57E30B}"/>
              </a:ext>
            </a:extLst>
          </p:cNvPr>
          <p:cNvSpPr txBox="1"/>
          <p:nvPr/>
        </p:nvSpPr>
        <p:spPr>
          <a:xfrm>
            <a:off x="6827520" y="1701030"/>
            <a:ext cx="495808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Why Microsoft Power BI?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-Convenient and Flexible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-Easier generating visualization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-Early adopter in Augmented Analysis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-Obtain much interesting by other audit firms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-Price is varied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b="1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b="1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b="1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b="1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th-TH" sz="2400" b="1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2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26438-7E72-4B7A-8C10-8351DA16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1" y="583887"/>
            <a:ext cx="11207291" cy="5590881"/>
          </a:xfrm>
          <a:prstGeom prst="rect">
            <a:avLst/>
          </a:prstGeom>
        </p:spPr>
      </p:pic>
      <p:pic>
        <p:nvPicPr>
          <p:cNvPr id="4" name="Picture 3" descr="A picture containing drawing, food, soup&#10;&#10;Description automatically generated">
            <a:extLst>
              <a:ext uri="{FF2B5EF4-FFF2-40B4-BE49-F238E27FC236}">
                <a16:creationId xmlns:a16="http://schemas.microsoft.com/office/drawing/2014/main" id="{226F605A-16B2-4AF6-8FB3-91D5BB19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54" y="683232"/>
            <a:ext cx="1748168" cy="1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B4348-1ED9-435A-BC62-360D3380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6" y="378460"/>
            <a:ext cx="11011308" cy="6309978"/>
          </a:xfrm>
          <a:prstGeom prst="rect">
            <a:avLst/>
          </a:prstGeom>
        </p:spPr>
      </p:pic>
      <p:pic>
        <p:nvPicPr>
          <p:cNvPr id="9" name="Picture 8" descr="A picture containing drawing, food, soup&#10;&#10;Description automatically generated">
            <a:extLst>
              <a:ext uri="{FF2B5EF4-FFF2-40B4-BE49-F238E27FC236}">
                <a16:creationId xmlns:a16="http://schemas.microsoft.com/office/drawing/2014/main" id="{39847859-9971-4E67-ABB5-C34478ADE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26" y="480060"/>
            <a:ext cx="1748168" cy="1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0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AC54F-6D0C-488A-A32F-FD02B3F1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59"/>
            <a:ext cx="11132786" cy="6224519"/>
          </a:xfrm>
          <a:prstGeom prst="rect">
            <a:avLst/>
          </a:prstGeom>
        </p:spPr>
      </p:pic>
      <p:pic>
        <p:nvPicPr>
          <p:cNvPr id="6" name="Picture 5" descr="A picture containing drawing, food, soup&#10;&#10;Description automatically generated">
            <a:extLst>
              <a:ext uri="{FF2B5EF4-FFF2-40B4-BE49-F238E27FC236}">
                <a16:creationId xmlns:a16="http://schemas.microsoft.com/office/drawing/2014/main" id="{E148C150-4455-4A9E-92C5-4A0043A95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15" y="574267"/>
            <a:ext cx="1748168" cy="1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611650-B4DE-4050-BD91-231B1B62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880751"/>
            <a:ext cx="11214570" cy="4513181"/>
          </a:xfrm>
          <a:prstGeom prst="rect">
            <a:avLst/>
          </a:prstGeom>
        </p:spPr>
      </p:pic>
      <p:pic>
        <p:nvPicPr>
          <p:cNvPr id="11" name="Picture 10" descr="A picture containing drawing, food, soup&#10;&#10;Description automatically generated">
            <a:extLst>
              <a:ext uri="{FF2B5EF4-FFF2-40B4-BE49-F238E27FC236}">
                <a16:creationId xmlns:a16="http://schemas.microsoft.com/office/drawing/2014/main" id="{6C0134AD-3808-4EDF-A095-3A29A4C0D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737" y="937847"/>
            <a:ext cx="1575512" cy="10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8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A54896A-504B-42FC-B126-356E150A7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" y="1221854"/>
            <a:ext cx="9853896" cy="3917451"/>
          </a:xfrm>
          <a:prstGeom prst="rect">
            <a:avLst/>
          </a:prstGeom>
        </p:spPr>
      </p:pic>
      <p:pic>
        <p:nvPicPr>
          <p:cNvPr id="5" name="Picture 4" descr="A picture containing drawing, food, soup&#10;&#10;Description automatically generated">
            <a:extLst>
              <a:ext uri="{FF2B5EF4-FFF2-40B4-BE49-F238E27FC236}">
                <a16:creationId xmlns:a16="http://schemas.microsoft.com/office/drawing/2014/main" id="{2C6B538D-E250-406E-A432-F78CBC9FB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44" y="290689"/>
            <a:ext cx="1447769" cy="9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6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, food, soup&#10;&#10;Description automatically generated">
            <a:extLst>
              <a:ext uri="{FF2B5EF4-FFF2-40B4-BE49-F238E27FC236}">
                <a16:creationId xmlns:a16="http://schemas.microsoft.com/office/drawing/2014/main" id="{2C6B538D-E250-406E-A432-F78CBC9FB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219" y="1208201"/>
            <a:ext cx="1447769" cy="96711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C77DFC-0D4A-439B-9ED4-0F9B72703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4" y="1691756"/>
            <a:ext cx="5954626" cy="1245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34C8-4EE6-4096-84E5-27652DE92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4" y="2963512"/>
            <a:ext cx="12050626" cy="13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7F01C5-18E7-45A3-B4A0-45255F16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80" y="480060"/>
            <a:ext cx="11428639" cy="6027514"/>
          </a:xfrm>
          <a:prstGeom prst="rect">
            <a:avLst/>
          </a:prstGeom>
        </p:spPr>
      </p:pic>
      <p:pic>
        <p:nvPicPr>
          <p:cNvPr id="13" name="Picture 12" descr="A picture containing drawing, food, soup&#10;&#10;Description automatically generated">
            <a:extLst>
              <a:ext uri="{FF2B5EF4-FFF2-40B4-BE49-F238E27FC236}">
                <a16:creationId xmlns:a16="http://schemas.microsoft.com/office/drawing/2014/main" id="{797E1E8A-00DB-42E5-812B-362EFCA58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884" y="569355"/>
            <a:ext cx="1447769" cy="9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2B58B-CF2B-4713-849E-721C1A21FE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DA1B2-82C2-480B-A723-B08E9532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75"/>
            <a:ext cx="1621116" cy="1093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A3F7D-27E9-4460-B76B-B11088197374}"/>
              </a:ext>
            </a:extLst>
          </p:cNvPr>
          <p:cNvSpPr txBox="1"/>
          <p:nvPr/>
        </p:nvSpPr>
        <p:spPr>
          <a:xfrm>
            <a:off x="1528192" y="3028890"/>
            <a:ext cx="30396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Convenient and Flexible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2C6C3-5CCF-4852-AF20-D333CC33FF61}"/>
              </a:ext>
            </a:extLst>
          </p:cNvPr>
          <p:cNvSpPr txBox="1"/>
          <p:nvPr/>
        </p:nvSpPr>
        <p:spPr>
          <a:xfrm>
            <a:off x="6258560" y="853440"/>
            <a:ext cx="5791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Query Editor: allows data preparation within Power BI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1. Cleaning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	-Remove outliers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	-Filling in and/or remove missing value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	-Standardized data format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2. Transforming and enriching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	-Adjust data type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	-Categorize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th-TH" sz="2400" b="1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7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2B58B-CF2B-4713-849E-721C1A21FE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DA1B2-82C2-480B-A723-B08E9532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75"/>
            <a:ext cx="1621116" cy="1093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A3F7D-27E9-4460-B76B-B11088197374}"/>
              </a:ext>
            </a:extLst>
          </p:cNvPr>
          <p:cNvSpPr txBox="1"/>
          <p:nvPr/>
        </p:nvSpPr>
        <p:spPr>
          <a:xfrm>
            <a:off x="1528192" y="3028890"/>
            <a:ext cx="30396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Convenient and Flexible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2C6C3-5CCF-4852-AF20-D333CC33FF61}"/>
              </a:ext>
            </a:extLst>
          </p:cNvPr>
          <p:cNvSpPr txBox="1"/>
          <p:nvPr/>
        </p:nvSpPr>
        <p:spPr>
          <a:xfrm>
            <a:off x="6258560" y="85344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Query Editor: Interested Features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1. Basic Excel function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2. Append Queries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3. Merge Queries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4. Conditional column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5. Statistic</a:t>
            </a:r>
          </a:p>
          <a:p>
            <a:endParaRPr lang="th-TH" sz="2400" b="1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9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2B58B-CF2B-4713-849E-721C1A21FE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DA1B2-82C2-480B-A723-B08E9532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75"/>
            <a:ext cx="1621116" cy="1093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A3F7D-27E9-4460-B76B-B11088197374}"/>
              </a:ext>
            </a:extLst>
          </p:cNvPr>
          <p:cNvSpPr txBox="1"/>
          <p:nvPr/>
        </p:nvSpPr>
        <p:spPr>
          <a:xfrm>
            <a:off x="1078550" y="2921168"/>
            <a:ext cx="3938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Agency FB" panose="020B0503020202020204" pitchFamily="34" charset="0"/>
              </a:rPr>
              <a:t>Easier generating visualization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2C6C3-5CCF-4852-AF20-D333CC33FF61}"/>
              </a:ext>
            </a:extLst>
          </p:cNvPr>
          <p:cNvSpPr txBox="1"/>
          <p:nvPr/>
        </p:nvSpPr>
        <p:spPr>
          <a:xfrm>
            <a:off x="6258560" y="853440"/>
            <a:ext cx="5791200" cy="352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Report View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1. User-Friendly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2. Many kinds of visualization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3. Drag &amp; Drop function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4. Filter function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5. Slicer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7F382-BF77-4C7F-9E6F-ED6434EE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273" y="4379342"/>
            <a:ext cx="5148786" cy="2389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DB3397-75E0-48D1-91FC-47EE67747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299" y="298604"/>
            <a:ext cx="138176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6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2B58B-CF2B-4713-849E-721C1A21FE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DA1B2-82C2-480B-A723-B08E9532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75"/>
            <a:ext cx="1621116" cy="1093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A3F7D-27E9-4460-B76B-B11088197374}"/>
              </a:ext>
            </a:extLst>
          </p:cNvPr>
          <p:cNvSpPr txBox="1"/>
          <p:nvPr/>
        </p:nvSpPr>
        <p:spPr>
          <a:xfrm>
            <a:off x="719478" y="2921168"/>
            <a:ext cx="4657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Agency FB" panose="020B0503020202020204" pitchFamily="34" charset="0"/>
              </a:rPr>
              <a:t>Early adopter in Augmented Analysis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2C6C3-5CCF-4852-AF20-D333CC33FF61}"/>
              </a:ext>
            </a:extLst>
          </p:cNvPr>
          <p:cNvSpPr txBox="1"/>
          <p:nvPr/>
        </p:nvSpPr>
        <p:spPr>
          <a:xfrm>
            <a:off x="6258560" y="853440"/>
            <a:ext cx="579120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Augmented Analysis: Use Machine Learning to automated discover insight and sharing.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-Ex. Time-Series forecasting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98AAF-A7AA-4D81-BD89-D82EA95D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80" y="2834467"/>
            <a:ext cx="5250180" cy="36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6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2B58B-CF2B-4713-849E-721C1A21FE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DA1B2-82C2-480B-A723-B08E9532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75"/>
            <a:ext cx="1621116" cy="1093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A3F7D-27E9-4460-B76B-B11088197374}"/>
              </a:ext>
            </a:extLst>
          </p:cNvPr>
          <p:cNvSpPr txBox="1"/>
          <p:nvPr/>
        </p:nvSpPr>
        <p:spPr>
          <a:xfrm>
            <a:off x="2208667" y="2921168"/>
            <a:ext cx="1973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Agency FB" panose="020B0503020202020204" pitchFamily="34" charset="0"/>
              </a:rPr>
              <a:t>Price is varied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2C6C3-5CCF-4852-AF20-D333CC33FF61}"/>
              </a:ext>
            </a:extLst>
          </p:cNvPr>
          <p:cNvSpPr txBox="1"/>
          <p:nvPr/>
        </p:nvSpPr>
        <p:spPr>
          <a:xfrm>
            <a:off x="6400800" y="1079537"/>
            <a:ext cx="5791200" cy="481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There are 3 version of Power BI</a:t>
            </a:r>
          </a:p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1. Power BI Desktop     </a:t>
            </a:r>
            <a:r>
              <a:rPr lang="en-US" sz="2400" b="1" dirty="0">
                <a:latin typeface="Agency FB" panose="020B0503020202020204" pitchFamily="34" charset="0"/>
              </a:rPr>
              <a:t>Free version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not allow to share with other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2. Power BI Pro           </a:t>
            </a:r>
            <a:r>
              <a:rPr lang="en-US" sz="2400" b="1" dirty="0">
                <a:latin typeface="Agency FB" panose="020B0503020202020204" pitchFamily="34" charset="0"/>
              </a:rPr>
              <a:t>$4.99 monthly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allow to collaborate and share with team on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self-service in cloud</a:t>
            </a:r>
            <a:endParaRPr lang="en-US" sz="2400" b="1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3. Power BI Premium  </a:t>
            </a:r>
            <a:r>
              <a:rPr lang="en-US" sz="2400" b="1" dirty="0">
                <a:latin typeface="Agency FB" panose="020B0503020202020204" pitchFamily="34" charset="0"/>
              </a:rPr>
              <a:t>$4995 monthly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enterprise version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</a:rPr>
              <a:t>cloud compute and storage resource on cloud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gency FB" panose="020B0503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0168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2B58B-CF2B-4713-849E-721C1A21FE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DA1B2-82C2-480B-A723-B08E9532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75"/>
            <a:ext cx="1621116" cy="10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CBDFC-3B06-459B-A27B-E453D817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788285"/>
            <a:ext cx="11150132" cy="5047437"/>
          </a:xfrm>
          <a:prstGeom prst="rect">
            <a:avLst/>
          </a:prstGeom>
        </p:spPr>
      </p:pic>
      <p:pic>
        <p:nvPicPr>
          <p:cNvPr id="10" name="Picture 9" descr="A picture containing drawing, food, soup&#10;&#10;Description automatically generated">
            <a:extLst>
              <a:ext uri="{FF2B5EF4-FFF2-40B4-BE49-F238E27FC236}">
                <a16:creationId xmlns:a16="http://schemas.microsoft.com/office/drawing/2014/main" id="{5388D5B1-36CF-45D6-957C-59D6053F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085" y="921591"/>
            <a:ext cx="1748168" cy="1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1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3F3A6-175A-470B-8FA6-C8C71445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617220"/>
            <a:ext cx="11093546" cy="5405208"/>
          </a:xfrm>
          <a:prstGeom prst="rect">
            <a:avLst/>
          </a:prstGeom>
        </p:spPr>
      </p:pic>
      <p:pic>
        <p:nvPicPr>
          <p:cNvPr id="6" name="Picture 5" descr="A picture containing drawing, food, soup&#10;&#10;Description automatically generated">
            <a:extLst>
              <a:ext uri="{FF2B5EF4-FFF2-40B4-BE49-F238E27FC236}">
                <a16:creationId xmlns:a16="http://schemas.microsoft.com/office/drawing/2014/main" id="{5E8E157A-6A3C-4223-A738-0B3CBC19B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24" y="695484"/>
            <a:ext cx="1748168" cy="1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1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1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235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Theerapat Rojkanok</dc:creator>
  <cp:lastModifiedBy>Theerapat Rojkanok</cp:lastModifiedBy>
  <cp:revision>6</cp:revision>
  <dcterms:created xsi:type="dcterms:W3CDTF">2020-07-20T19:50:35Z</dcterms:created>
  <dcterms:modified xsi:type="dcterms:W3CDTF">2020-07-25T22:12:16Z</dcterms:modified>
</cp:coreProperties>
</file>