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27"/>
  </p:notesMasterIdLst>
  <p:handoutMasterIdLst>
    <p:handoutMasterId r:id="rId28"/>
  </p:handoutMasterIdLst>
  <p:sldIdLst>
    <p:sldId id="312" r:id="rId5"/>
    <p:sldId id="304" r:id="rId6"/>
    <p:sldId id="307" r:id="rId7"/>
    <p:sldId id="282" r:id="rId8"/>
    <p:sldId id="314" r:id="rId9"/>
    <p:sldId id="317" r:id="rId10"/>
    <p:sldId id="324" r:id="rId11"/>
    <p:sldId id="281" r:id="rId12"/>
    <p:sldId id="315" r:id="rId13"/>
    <p:sldId id="325" r:id="rId14"/>
    <p:sldId id="326" r:id="rId15"/>
    <p:sldId id="327" r:id="rId16"/>
    <p:sldId id="328" r:id="rId17"/>
    <p:sldId id="323" r:id="rId18"/>
    <p:sldId id="318" r:id="rId19"/>
    <p:sldId id="329" r:id="rId20"/>
    <p:sldId id="330" r:id="rId21"/>
    <p:sldId id="331" r:id="rId22"/>
    <p:sldId id="332" r:id="rId23"/>
    <p:sldId id="319" r:id="rId24"/>
    <p:sldId id="333" r:id="rId25"/>
    <p:sldId id="297" r:id="rId26"/>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44" autoAdjust="0"/>
    <p:restoredTop sz="95388" autoAdjust="0"/>
  </p:normalViewPr>
  <p:slideViewPr>
    <p:cSldViewPr snapToGrid="0" snapToObjects="1">
      <p:cViewPr varScale="1">
        <p:scale>
          <a:sx n="68" d="100"/>
          <a:sy n="68" d="100"/>
        </p:scale>
        <p:origin x="84" y="126"/>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2024</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1A2B11-991D-56A1-B6FE-72823099B72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45BD9EB-9C74-C05B-388C-3BBD234B0961}"/>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D4F70BE9-F0D3-B58F-08C7-9505711866FA}"/>
              </a:ext>
            </a:extLst>
          </p:cNvPr>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3395135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321A38-9323-AA5C-032C-EC85E463EF5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D7F328D-FB45-55FE-57BC-2C8DD9E34043}"/>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3E42D0B3-2FAF-4456-D2FF-3498A2BD4999}"/>
              </a:ext>
            </a:extLst>
          </p:cNvPr>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1513144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E3D69F-C213-ED57-741A-A97A7094DED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701F414-916F-D7FF-A1BF-B4DD10C3D948}"/>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6771EEC9-7840-A601-0DFB-7724157C6FC8}"/>
              </a:ext>
            </a:extLst>
          </p:cNvPr>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3214176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355E57-270B-A92E-40D9-16A1A5E0FC6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562C06D-A0E4-C2AF-B64F-DDFF1CD910ED}"/>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F4F08945-727E-77B7-6FB5-EFD2627DFB40}"/>
              </a:ext>
            </a:extLst>
          </p:cNvPr>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7735318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079AA4-8AC6-258C-9EE7-EE79B02D9D0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1E60470-9781-BA7F-B7D7-80121D2C6586}"/>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83492BFB-5076-FC7D-3F35-144E9E86798C}"/>
              </a:ext>
            </a:extLst>
          </p:cNvPr>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4876037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845417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ECBDA3-EDAA-578F-0FB2-EDA0BCF242E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BFF55E4-2EFC-3CF1-F5EE-9FF606C9D83E}"/>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ABD9CE6C-704C-9C9E-4EFF-A8BC1FD0A0B4}"/>
              </a:ext>
            </a:extLst>
          </p:cNvPr>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0107859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343A5C-E2B7-493C-3966-AF54430BBD0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1B514F7-24BA-8214-7728-A59EB75DE893}"/>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04FA9068-5AB2-9A24-85D8-9658437C6FD5}"/>
              </a:ext>
            </a:extLst>
          </p:cNvPr>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5521137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429B63-19F3-F8EB-EB05-6AAE48C4381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4A589F0-9613-7272-86B7-C77792050F69}"/>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46A81BFB-8F86-3B25-7B0B-919D0BB0F5AD}"/>
              </a:ext>
            </a:extLst>
          </p:cNvPr>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7667764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3C53B4-2217-9B84-D38D-05C3C829A6E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BA4E611-12BB-8679-9B51-4473BD166246}"/>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5C139F59-E16E-EB10-E375-4A52565AE116}"/>
              </a:ext>
            </a:extLst>
          </p:cNvPr>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7716757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877361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41101387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C5C861-AD9A-1435-2A5F-08624D775DE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C1E549C-A321-1738-2632-858192D075A0}"/>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3BC116D2-48EE-6CE3-9158-CDB5D10D03F8}"/>
              </a:ext>
            </a:extLst>
          </p:cNvPr>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2941874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313074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2949312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193977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876670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779146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B66255-8FB7-FF89-D07A-A5BF4E39B73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A8E6A3D-313D-AF64-E212-DF73D4A4B0AB}"/>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E6EE7BF1-6414-0498-C724-EE1AE4C9B88B}"/>
              </a:ext>
            </a:extLst>
          </p:cNvPr>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2688016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686530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6497422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9.xml"/><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9.xml"/><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9.xml"/><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8.xml"/><Relationship Id="rId1" Type="http://schemas.openxmlformats.org/officeDocument/2006/relationships/slideLayout" Target="../slideLayouts/slideLayout9.xml"/><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FF65-A536-F639-8591-ED024C223308}"/>
              </a:ext>
            </a:extLst>
          </p:cNvPr>
          <p:cNvSpPr>
            <a:spLocks noGrp="1"/>
          </p:cNvSpPr>
          <p:nvPr>
            <p:ph type="ctrTitle"/>
          </p:nvPr>
        </p:nvSpPr>
        <p:spPr>
          <a:xfrm>
            <a:off x="2899790" y="810227"/>
            <a:ext cx="6392421" cy="3831221"/>
          </a:xfrm>
        </p:spPr>
        <p:txBody>
          <a:bodyPr anchor="ctr"/>
          <a:lstStyle/>
          <a:p>
            <a:r>
              <a:rPr lang="en-US" dirty="0"/>
              <a:t>SALES ANALYSIS</a:t>
            </a:r>
            <a:br>
              <a:rPr lang="en-US" dirty="0"/>
            </a:br>
            <a:r>
              <a:rPr lang="en-US" dirty="0"/>
              <a:t>presentation</a:t>
            </a:r>
            <a:br>
              <a:rPr lang="en-US" dirty="0"/>
            </a:br>
            <a:r>
              <a:rPr lang="en-US" dirty="0"/>
              <a:t>OF</a:t>
            </a:r>
            <a:br>
              <a:rPr lang="en-US" dirty="0"/>
            </a:br>
            <a:r>
              <a:rPr lang="en-US" dirty="0"/>
              <a:t>PARCH AND POSEY</a:t>
            </a:r>
            <a:br>
              <a:rPr lang="en-US" dirty="0"/>
            </a:br>
            <a:r>
              <a:rPr lang="en-US" dirty="0"/>
              <a:t>COMPANY</a:t>
            </a:r>
          </a:p>
        </p:txBody>
      </p:sp>
      <p:sp>
        <p:nvSpPr>
          <p:cNvPr id="3" name="TextBox 2">
            <a:extLst>
              <a:ext uri="{FF2B5EF4-FFF2-40B4-BE49-F238E27FC236}">
                <a16:creationId xmlns:a16="http://schemas.microsoft.com/office/drawing/2014/main" id="{A5AD628D-66C7-A6D6-0BE9-4400899A5D57}"/>
              </a:ext>
            </a:extLst>
          </p:cNvPr>
          <p:cNvSpPr txBox="1"/>
          <p:nvPr/>
        </p:nvSpPr>
        <p:spPr>
          <a:xfrm>
            <a:off x="4360209" y="5556955"/>
            <a:ext cx="3471582" cy="830997"/>
          </a:xfrm>
          <a:prstGeom prst="rect">
            <a:avLst/>
          </a:prstGeom>
          <a:noFill/>
        </p:spPr>
        <p:txBody>
          <a:bodyPr wrap="square" rtlCol="0">
            <a:spAutoFit/>
          </a:bodyPr>
          <a:lstStyle/>
          <a:p>
            <a:pPr algn="ctr"/>
            <a:r>
              <a:rPr lang="en-US" sz="2400" b="1" dirty="0">
                <a:solidFill>
                  <a:schemeClr val="bg1"/>
                </a:solidFill>
              </a:rPr>
              <a:t>BY:</a:t>
            </a:r>
          </a:p>
          <a:p>
            <a:pPr algn="ctr"/>
            <a:r>
              <a:rPr lang="en-US" sz="2400" b="1" dirty="0">
                <a:solidFill>
                  <a:schemeClr val="bg1"/>
                </a:solidFill>
              </a:rPr>
              <a:t>OYEDUN SAMUEL</a:t>
            </a:r>
            <a:endParaRPr lang="en-NG" sz="2400" b="1" dirty="0">
              <a:solidFill>
                <a:schemeClr val="bg1"/>
              </a:solidFill>
            </a:endParaRPr>
          </a:p>
        </p:txBody>
      </p:sp>
    </p:spTree>
    <p:extLst>
      <p:ext uri="{BB962C8B-B14F-4D97-AF65-F5344CB8AC3E}">
        <p14:creationId xmlns:p14="http://schemas.microsoft.com/office/powerpoint/2010/main" val="2202437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AC984C-1B43-0707-D63E-CE90B71EB7F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A518FFC-CD46-8F3B-DAD9-9CD293F76170}"/>
              </a:ext>
            </a:extLst>
          </p:cNvPr>
          <p:cNvSpPr>
            <a:spLocks noGrp="1"/>
          </p:cNvSpPr>
          <p:nvPr>
            <p:ph type="title"/>
          </p:nvPr>
        </p:nvSpPr>
        <p:spPr>
          <a:xfrm>
            <a:off x="914399" y="834635"/>
            <a:ext cx="7796464" cy="1222385"/>
          </a:xfrm>
        </p:spPr>
        <p:txBody>
          <a:bodyPr/>
          <a:lstStyle/>
          <a:p>
            <a:r>
              <a:rPr lang="en-US" dirty="0"/>
              <a:t>DATA CLEANING</a:t>
            </a:r>
          </a:p>
        </p:txBody>
      </p:sp>
      <p:sp>
        <p:nvSpPr>
          <p:cNvPr id="3" name="Slide Number Placeholder 2">
            <a:extLst>
              <a:ext uri="{FF2B5EF4-FFF2-40B4-BE49-F238E27FC236}">
                <a16:creationId xmlns:a16="http://schemas.microsoft.com/office/drawing/2014/main" id="{D213A42A-2527-FF9F-1017-5F7C5EC789C7}"/>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10</a:t>
            </a:fld>
            <a:endParaRPr lang="en-US" dirty="0"/>
          </a:p>
        </p:txBody>
      </p:sp>
      <p:pic>
        <p:nvPicPr>
          <p:cNvPr id="4" name="Picture 3">
            <a:extLst>
              <a:ext uri="{FF2B5EF4-FFF2-40B4-BE49-F238E27FC236}">
                <a16:creationId xmlns:a16="http://schemas.microsoft.com/office/drawing/2014/main" id="{19F3EFB3-6BAC-F760-D449-C3DBB50CA8C7}"/>
              </a:ext>
            </a:extLst>
          </p:cNvPr>
          <p:cNvPicPr>
            <a:picLocks noChangeAspect="1"/>
          </p:cNvPicPr>
          <p:nvPr/>
        </p:nvPicPr>
        <p:blipFill>
          <a:blip r:embed="rId3"/>
          <a:stretch>
            <a:fillRect/>
          </a:stretch>
        </p:blipFill>
        <p:spPr>
          <a:xfrm>
            <a:off x="103360" y="3263432"/>
            <a:ext cx="8607503" cy="3325626"/>
          </a:xfrm>
          <a:prstGeom prst="rect">
            <a:avLst/>
          </a:prstGeom>
        </p:spPr>
      </p:pic>
      <p:sp>
        <p:nvSpPr>
          <p:cNvPr id="9" name="TextBox 8">
            <a:extLst>
              <a:ext uri="{FF2B5EF4-FFF2-40B4-BE49-F238E27FC236}">
                <a16:creationId xmlns:a16="http://schemas.microsoft.com/office/drawing/2014/main" id="{DF8E0A05-AE8F-2D7E-88FF-F5E60E43562F}"/>
              </a:ext>
            </a:extLst>
          </p:cNvPr>
          <p:cNvSpPr txBox="1"/>
          <p:nvPr/>
        </p:nvSpPr>
        <p:spPr>
          <a:xfrm>
            <a:off x="494178" y="2214289"/>
            <a:ext cx="7796464" cy="830997"/>
          </a:xfrm>
          <a:prstGeom prst="rect">
            <a:avLst/>
          </a:prstGeom>
          <a:noFill/>
        </p:spPr>
        <p:txBody>
          <a:bodyPr wrap="square">
            <a:spAutoFit/>
          </a:bodyPr>
          <a:lstStyle/>
          <a:p>
            <a:pPr algn="just" defTabSz="914400">
              <a:spcBef>
                <a:spcPts val="1000"/>
              </a:spcBef>
            </a:pPr>
            <a:r>
              <a:rPr lang="en-US" sz="2400" dirty="0">
                <a:solidFill>
                  <a:schemeClr val="accent6"/>
                </a:solidFill>
              </a:rPr>
              <a:t>Creating new columns for year, month and date from the </a:t>
            </a:r>
            <a:r>
              <a:rPr lang="en-US" sz="2400" dirty="0" err="1">
                <a:solidFill>
                  <a:schemeClr val="accent6"/>
                </a:solidFill>
              </a:rPr>
              <a:t>occurred_at</a:t>
            </a:r>
            <a:r>
              <a:rPr lang="en-US" sz="2400" dirty="0">
                <a:solidFill>
                  <a:schemeClr val="accent6"/>
                </a:solidFill>
              </a:rPr>
              <a:t> column in the orders table:</a:t>
            </a:r>
            <a:endParaRPr lang="en-NG" sz="2400" dirty="0">
              <a:solidFill>
                <a:schemeClr val="accent6"/>
              </a:solidFill>
            </a:endParaRPr>
          </a:p>
        </p:txBody>
      </p:sp>
    </p:spTree>
    <p:extLst>
      <p:ext uri="{BB962C8B-B14F-4D97-AF65-F5344CB8AC3E}">
        <p14:creationId xmlns:p14="http://schemas.microsoft.com/office/powerpoint/2010/main" val="4513555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50EB28-06FB-DC3F-BE48-1B1236BF78F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C30B025-9479-8083-1E26-04710F97DCB7}"/>
              </a:ext>
            </a:extLst>
          </p:cNvPr>
          <p:cNvSpPr>
            <a:spLocks noGrp="1"/>
          </p:cNvSpPr>
          <p:nvPr>
            <p:ph type="title"/>
          </p:nvPr>
        </p:nvSpPr>
        <p:spPr>
          <a:xfrm>
            <a:off x="765973" y="84061"/>
            <a:ext cx="7796464" cy="1222385"/>
          </a:xfrm>
        </p:spPr>
        <p:txBody>
          <a:bodyPr/>
          <a:lstStyle/>
          <a:p>
            <a:r>
              <a:rPr lang="en-US" dirty="0"/>
              <a:t>DATA CLEANING</a:t>
            </a:r>
          </a:p>
        </p:txBody>
      </p:sp>
      <p:sp>
        <p:nvSpPr>
          <p:cNvPr id="3" name="Slide Number Placeholder 2">
            <a:extLst>
              <a:ext uri="{FF2B5EF4-FFF2-40B4-BE49-F238E27FC236}">
                <a16:creationId xmlns:a16="http://schemas.microsoft.com/office/drawing/2014/main" id="{DD995D07-9D27-1537-91E2-04B70C43C00E}"/>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11</a:t>
            </a:fld>
            <a:endParaRPr lang="en-US" dirty="0"/>
          </a:p>
        </p:txBody>
      </p:sp>
      <p:pic>
        <p:nvPicPr>
          <p:cNvPr id="5" name="Content Placeholder 4">
            <a:extLst>
              <a:ext uri="{FF2B5EF4-FFF2-40B4-BE49-F238E27FC236}">
                <a16:creationId xmlns:a16="http://schemas.microsoft.com/office/drawing/2014/main" id="{641573F3-0016-4D0E-3A16-81C4DBF70247}"/>
              </a:ext>
            </a:extLst>
          </p:cNvPr>
          <p:cNvPicPr>
            <a:picLocks noGrp="1" noChangeAspect="1"/>
          </p:cNvPicPr>
          <p:nvPr>
            <p:ph sz="half" idx="2"/>
          </p:nvPr>
        </p:nvPicPr>
        <p:blipFill>
          <a:blip r:embed="rId3"/>
          <a:stretch>
            <a:fillRect/>
          </a:stretch>
        </p:blipFill>
        <p:spPr>
          <a:xfrm>
            <a:off x="376518" y="1445827"/>
            <a:ext cx="7073154" cy="5328112"/>
          </a:xfrm>
          <a:prstGeom prst="rect">
            <a:avLst/>
          </a:prstGeom>
        </p:spPr>
      </p:pic>
    </p:spTree>
    <p:extLst>
      <p:ext uri="{BB962C8B-B14F-4D97-AF65-F5344CB8AC3E}">
        <p14:creationId xmlns:p14="http://schemas.microsoft.com/office/powerpoint/2010/main" val="42541339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232B2D-7780-B52B-DB51-22C631A8B2B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9673144-ED54-B661-38B8-27208DEC2296}"/>
              </a:ext>
            </a:extLst>
          </p:cNvPr>
          <p:cNvSpPr>
            <a:spLocks noGrp="1"/>
          </p:cNvSpPr>
          <p:nvPr>
            <p:ph type="title"/>
          </p:nvPr>
        </p:nvSpPr>
        <p:spPr>
          <a:xfrm>
            <a:off x="765973" y="84061"/>
            <a:ext cx="7796464" cy="1222385"/>
          </a:xfrm>
        </p:spPr>
        <p:txBody>
          <a:bodyPr/>
          <a:lstStyle/>
          <a:p>
            <a:r>
              <a:rPr lang="en-US" dirty="0"/>
              <a:t>DATA CLEANING</a:t>
            </a:r>
          </a:p>
        </p:txBody>
      </p:sp>
      <p:sp>
        <p:nvSpPr>
          <p:cNvPr id="3" name="Slide Number Placeholder 2">
            <a:extLst>
              <a:ext uri="{FF2B5EF4-FFF2-40B4-BE49-F238E27FC236}">
                <a16:creationId xmlns:a16="http://schemas.microsoft.com/office/drawing/2014/main" id="{A8E90852-B9EE-0989-8B30-9D631450E3D1}"/>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12</a:t>
            </a:fld>
            <a:endParaRPr lang="en-US" dirty="0"/>
          </a:p>
        </p:txBody>
      </p:sp>
      <p:pic>
        <p:nvPicPr>
          <p:cNvPr id="1026" name="Picture 2">
            <a:extLst>
              <a:ext uri="{FF2B5EF4-FFF2-40B4-BE49-F238E27FC236}">
                <a16:creationId xmlns:a16="http://schemas.microsoft.com/office/drawing/2014/main" id="{B89DE46D-AC8C-6A80-8CB3-765C1765BE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3415" y="1767115"/>
            <a:ext cx="4559062" cy="462678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C09007E2-B618-F793-BF3D-79DF7EB16E91}"/>
              </a:ext>
            </a:extLst>
          </p:cNvPr>
          <p:cNvSpPr txBox="1"/>
          <p:nvPr/>
        </p:nvSpPr>
        <p:spPr>
          <a:xfrm>
            <a:off x="4719918" y="1305450"/>
            <a:ext cx="4182035" cy="461665"/>
          </a:xfrm>
          <a:prstGeom prst="rect">
            <a:avLst/>
          </a:prstGeom>
          <a:noFill/>
        </p:spPr>
        <p:txBody>
          <a:bodyPr wrap="square" rtlCol="0">
            <a:spAutoFit/>
          </a:bodyPr>
          <a:lstStyle/>
          <a:p>
            <a:pPr algn="just" defTabSz="914400">
              <a:spcBef>
                <a:spcPts val="1000"/>
              </a:spcBef>
            </a:pPr>
            <a:r>
              <a:rPr lang="en-US" sz="2400" dirty="0">
                <a:solidFill>
                  <a:schemeClr val="accent6"/>
                </a:solidFill>
              </a:rPr>
              <a:t>Result of the above codes</a:t>
            </a:r>
            <a:endParaRPr lang="en-NG" sz="2400" dirty="0">
              <a:solidFill>
                <a:schemeClr val="accent6"/>
              </a:solidFill>
            </a:endParaRPr>
          </a:p>
        </p:txBody>
      </p:sp>
    </p:spTree>
    <p:extLst>
      <p:ext uri="{BB962C8B-B14F-4D97-AF65-F5344CB8AC3E}">
        <p14:creationId xmlns:p14="http://schemas.microsoft.com/office/powerpoint/2010/main" val="28011212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2162DE-5D56-0E96-FBF6-CA30C46D6A4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FC6878F-054D-A91A-7E4F-6DCF8C24EED0}"/>
              </a:ext>
            </a:extLst>
          </p:cNvPr>
          <p:cNvSpPr>
            <a:spLocks noGrp="1"/>
          </p:cNvSpPr>
          <p:nvPr>
            <p:ph type="title"/>
          </p:nvPr>
        </p:nvSpPr>
        <p:spPr>
          <a:xfrm>
            <a:off x="537882" y="996165"/>
            <a:ext cx="5259554" cy="2495028"/>
          </a:xfrm>
        </p:spPr>
        <p:txBody>
          <a:bodyPr/>
          <a:lstStyle/>
          <a:p>
            <a:r>
              <a:rPr lang="en-US" dirty="0"/>
              <a:t>DATA exploration</a:t>
            </a:r>
          </a:p>
        </p:txBody>
      </p:sp>
      <p:pic>
        <p:nvPicPr>
          <p:cNvPr id="3" name="Picture 2">
            <a:extLst>
              <a:ext uri="{FF2B5EF4-FFF2-40B4-BE49-F238E27FC236}">
                <a16:creationId xmlns:a16="http://schemas.microsoft.com/office/drawing/2014/main" id="{3AB37619-A5FD-DE7B-F3D7-9E30F7920E90}"/>
              </a:ext>
            </a:extLst>
          </p:cNvPr>
          <p:cNvPicPr>
            <a:picLocks noChangeAspect="1"/>
          </p:cNvPicPr>
          <p:nvPr/>
        </p:nvPicPr>
        <p:blipFill>
          <a:blip r:embed="rId3"/>
          <a:stretch>
            <a:fillRect/>
          </a:stretch>
        </p:blipFill>
        <p:spPr>
          <a:xfrm>
            <a:off x="5047128" y="511588"/>
            <a:ext cx="6691225" cy="4947918"/>
          </a:xfrm>
          <a:prstGeom prst="rect">
            <a:avLst/>
          </a:prstGeom>
        </p:spPr>
      </p:pic>
    </p:spTree>
    <p:extLst>
      <p:ext uri="{BB962C8B-B14F-4D97-AF65-F5344CB8AC3E}">
        <p14:creationId xmlns:p14="http://schemas.microsoft.com/office/powerpoint/2010/main" val="4879636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8E7B00-F601-2F80-8AFE-72AA4E7BE5F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4C1C97F-FE09-12E3-C319-3A52143BFB0E}"/>
              </a:ext>
            </a:extLst>
          </p:cNvPr>
          <p:cNvSpPr>
            <a:spLocks noGrp="1"/>
          </p:cNvSpPr>
          <p:nvPr>
            <p:ph type="title"/>
          </p:nvPr>
        </p:nvSpPr>
        <p:spPr>
          <a:xfrm>
            <a:off x="914399" y="834635"/>
            <a:ext cx="7796464" cy="1222385"/>
          </a:xfrm>
        </p:spPr>
        <p:txBody>
          <a:bodyPr/>
          <a:lstStyle/>
          <a:p>
            <a:r>
              <a:rPr lang="en-US" dirty="0"/>
              <a:t>Data exploration</a:t>
            </a:r>
          </a:p>
        </p:txBody>
      </p:sp>
      <p:sp>
        <p:nvSpPr>
          <p:cNvPr id="3" name="Slide Number Placeholder 2">
            <a:extLst>
              <a:ext uri="{FF2B5EF4-FFF2-40B4-BE49-F238E27FC236}">
                <a16:creationId xmlns:a16="http://schemas.microsoft.com/office/drawing/2014/main" id="{007AF0AB-B584-0CE1-4B8C-EBDF870EAB9D}"/>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14</a:t>
            </a:fld>
            <a:endParaRPr lang="en-US" dirty="0"/>
          </a:p>
        </p:txBody>
      </p:sp>
      <p:sp>
        <p:nvSpPr>
          <p:cNvPr id="16" name="Content Placeholder 4">
            <a:extLst>
              <a:ext uri="{FF2B5EF4-FFF2-40B4-BE49-F238E27FC236}">
                <a16:creationId xmlns:a16="http://schemas.microsoft.com/office/drawing/2014/main" id="{14DCCC74-77CB-C07B-9E98-993D3D64AB01}"/>
              </a:ext>
            </a:extLst>
          </p:cNvPr>
          <p:cNvSpPr>
            <a:spLocks noGrp="1"/>
          </p:cNvSpPr>
          <p:nvPr>
            <p:ph sz="half" idx="2"/>
          </p:nvPr>
        </p:nvSpPr>
        <p:spPr>
          <a:xfrm>
            <a:off x="914400" y="3429000"/>
            <a:ext cx="7153835" cy="3720337"/>
          </a:xfrm>
        </p:spPr>
        <p:txBody>
          <a:bodyPr>
            <a:normAutofit/>
          </a:bodyPr>
          <a:lstStyle/>
          <a:p>
            <a:r>
              <a:rPr lang="en-US" sz="2000" dirty="0"/>
              <a:t>Once the data was cleaned and standardized, I conducted exploratory data analysis to examine the dataset and address key business questions.</a:t>
            </a:r>
          </a:p>
        </p:txBody>
      </p:sp>
    </p:spTree>
    <p:extLst>
      <p:ext uri="{BB962C8B-B14F-4D97-AF65-F5344CB8AC3E}">
        <p14:creationId xmlns:p14="http://schemas.microsoft.com/office/powerpoint/2010/main" val="17668963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443EC8A-1733-CCF7-081F-EB4667CB3285}"/>
              </a:ext>
            </a:extLst>
          </p:cNvPr>
          <p:cNvSpPr>
            <a:spLocks noGrp="1"/>
          </p:cNvSpPr>
          <p:nvPr>
            <p:ph type="title"/>
          </p:nvPr>
        </p:nvSpPr>
        <p:spPr>
          <a:xfrm>
            <a:off x="914400" y="166820"/>
            <a:ext cx="7843837" cy="1012782"/>
          </a:xfrm>
        </p:spPr>
        <p:txBody>
          <a:bodyPr/>
          <a:lstStyle/>
          <a:p>
            <a:r>
              <a:rPr lang="en-US" dirty="0"/>
              <a:t>Data exploration</a:t>
            </a:r>
          </a:p>
        </p:txBody>
      </p:sp>
      <p:sp>
        <p:nvSpPr>
          <p:cNvPr id="4" name="Content Placeholder 3">
            <a:extLst>
              <a:ext uri="{FF2B5EF4-FFF2-40B4-BE49-F238E27FC236}">
                <a16:creationId xmlns:a16="http://schemas.microsoft.com/office/drawing/2014/main" id="{ACE55D3D-AA24-CF53-6679-29B3C83F7646}"/>
              </a:ext>
            </a:extLst>
          </p:cNvPr>
          <p:cNvSpPr>
            <a:spLocks noGrp="1"/>
          </p:cNvSpPr>
          <p:nvPr>
            <p:ph idx="13"/>
          </p:nvPr>
        </p:nvSpPr>
        <p:spPr>
          <a:xfrm>
            <a:off x="574049" y="1377050"/>
            <a:ext cx="6903076" cy="4190032"/>
          </a:xfrm>
        </p:spPr>
        <p:txBody>
          <a:bodyPr>
            <a:normAutofit/>
          </a:bodyPr>
          <a:lstStyle/>
          <a:p>
            <a:pPr marL="457200" indent="-457200">
              <a:buFont typeface="+mj-lt"/>
              <a:buAutoNum type="arabicPeriod"/>
            </a:pPr>
            <a:r>
              <a:rPr lang="en-US" dirty="0"/>
              <a:t>How many customers does parch and posey have?</a:t>
            </a:r>
          </a:p>
          <a:p>
            <a:pPr marL="457200" indent="-457200">
              <a:buFont typeface="+mj-lt"/>
              <a:buAutoNum type="arabicPeriod"/>
            </a:pPr>
            <a:endParaRPr lang="en-US" dirty="0"/>
          </a:p>
          <a:p>
            <a:pPr marL="457200" indent="-457200">
              <a:buFont typeface="+mj-lt"/>
              <a:buAutoNum type="arabicPeriod"/>
            </a:pPr>
            <a:endParaRPr lang="en-US" dirty="0"/>
          </a:p>
          <a:p>
            <a:pPr marL="457200" indent="-457200">
              <a:buFont typeface="+mj-lt"/>
              <a:buAutoNum type="arabicPeriod"/>
            </a:pPr>
            <a:endParaRPr lang="en-US" dirty="0"/>
          </a:p>
          <a:p>
            <a:pPr marL="457200" indent="-457200">
              <a:buFont typeface="+mj-lt"/>
              <a:buAutoNum type="arabicPeriod"/>
            </a:pPr>
            <a:endParaRPr lang="en-US" dirty="0"/>
          </a:p>
          <a:p>
            <a:pPr marL="457200" indent="-457200">
              <a:buFont typeface="+mj-lt"/>
              <a:buAutoNum type="arabicPeriod"/>
            </a:pPr>
            <a:endParaRPr lang="en-US" dirty="0"/>
          </a:p>
          <a:p>
            <a:pPr marL="457200" indent="-457200">
              <a:buFont typeface="+mj-lt"/>
              <a:buAutoNum type="arabicPeriod"/>
            </a:pPr>
            <a:r>
              <a:rPr lang="en-US" dirty="0"/>
              <a:t> How much revenue has parch and posey made?</a:t>
            </a:r>
          </a:p>
        </p:txBody>
      </p:sp>
      <p:sp>
        <p:nvSpPr>
          <p:cNvPr id="2" name="Slide Number Placeholder 1">
            <a:extLst>
              <a:ext uri="{FF2B5EF4-FFF2-40B4-BE49-F238E27FC236}">
                <a16:creationId xmlns:a16="http://schemas.microsoft.com/office/drawing/2014/main" id="{AB69D854-FB65-0E93-CFE2-041F7C41DD24}"/>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15</a:t>
            </a:fld>
            <a:endParaRPr lang="en-US" dirty="0"/>
          </a:p>
        </p:txBody>
      </p:sp>
      <p:pic>
        <p:nvPicPr>
          <p:cNvPr id="8" name="Picture 7">
            <a:extLst>
              <a:ext uri="{FF2B5EF4-FFF2-40B4-BE49-F238E27FC236}">
                <a16:creationId xmlns:a16="http://schemas.microsoft.com/office/drawing/2014/main" id="{AA156A39-DD65-BBAE-DAAC-8681B1D00928}"/>
              </a:ext>
            </a:extLst>
          </p:cNvPr>
          <p:cNvPicPr>
            <a:picLocks noChangeAspect="1"/>
          </p:cNvPicPr>
          <p:nvPr/>
        </p:nvPicPr>
        <p:blipFill>
          <a:blip r:embed="rId3"/>
          <a:stretch>
            <a:fillRect/>
          </a:stretch>
        </p:blipFill>
        <p:spPr>
          <a:xfrm>
            <a:off x="7477125" y="1179602"/>
            <a:ext cx="4714875" cy="2562225"/>
          </a:xfrm>
          <a:prstGeom prst="rect">
            <a:avLst/>
          </a:prstGeom>
        </p:spPr>
      </p:pic>
      <p:pic>
        <p:nvPicPr>
          <p:cNvPr id="9" name="Picture 8">
            <a:extLst>
              <a:ext uri="{FF2B5EF4-FFF2-40B4-BE49-F238E27FC236}">
                <a16:creationId xmlns:a16="http://schemas.microsoft.com/office/drawing/2014/main" id="{56C6F5D2-A60C-0098-B323-3A4222A83B4C}"/>
              </a:ext>
            </a:extLst>
          </p:cNvPr>
          <p:cNvPicPr>
            <a:picLocks noChangeAspect="1"/>
          </p:cNvPicPr>
          <p:nvPr/>
        </p:nvPicPr>
        <p:blipFill>
          <a:blip r:embed="rId4"/>
          <a:stretch>
            <a:fillRect/>
          </a:stretch>
        </p:blipFill>
        <p:spPr>
          <a:xfrm>
            <a:off x="7477125" y="3836804"/>
            <a:ext cx="4191000" cy="2524125"/>
          </a:xfrm>
          <a:prstGeom prst="rect">
            <a:avLst/>
          </a:prstGeom>
        </p:spPr>
      </p:pic>
    </p:spTree>
    <p:extLst>
      <p:ext uri="{BB962C8B-B14F-4D97-AF65-F5344CB8AC3E}">
        <p14:creationId xmlns:p14="http://schemas.microsoft.com/office/powerpoint/2010/main" val="40721017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ED0EBF-4F0A-DB1C-64BD-7680F9054F3A}"/>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D225C638-4D31-5482-7A0D-39C9963387E1}"/>
              </a:ext>
            </a:extLst>
          </p:cNvPr>
          <p:cNvSpPr>
            <a:spLocks noGrp="1"/>
          </p:cNvSpPr>
          <p:nvPr>
            <p:ph type="title"/>
          </p:nvPr>
        </p:nvSpPr>
        <p:spPr>
          <a:xfrm>
            <a:off x="914400" y="166820"/>
            <a:ext cx="7843837" cy="1012782"/>
          </a:xfrm>
        </p:spPr>
        <p:txBody>
          <a:bodyPr/>
          <a:lstStyle/>
          <a:p>
            <a:r>
              <a:rPr lang="en-US" dirty="0"/>
              <a:t>Data exploration</a:t>
            </a:r>
          </a:p>
        </p:txBody>
      </p:sp>
      <p:sp>
        <p:nvSpPr>
          <p:cNvPr id="4" name="Content Placeholder 3">
            <a:extLst>
              <a:ext uri="{FF2B5EF4-FFF2-40B4-BE49-F238E27FC236}">
                <a16:creationId xmlns:a16="http://schemas.microsoft.com/office/drawing/2014/main" id="{1A040C42-CB00-D2E5-C28C-3F8250B30DE9}"/>
              </a:ext>
            </a:extLst>
          </p:cNvPr>
          <p:cNvSpPr>
            <a:spLocks noGrp="1"/>
          </p:cNvSpPr>
          <p:nvPr>
            <p:ph idx="13"/>
          </p:nvPr>
        </p:nvSpPr>
        <p:spPr>
          <a:xfrm>
            <a:off x="412684" y="1377050"/>
            <a:ext cx="6903076" cy="4445526"/>
          </a:xfrm>
        </p:spPr>
        <p:txBody>
          <a:bodyPr>
            <a:normAutofit/>
          </a:bodyPr>
          <a:lstStyle/>
          <a:p>
            <a:r>
              <a:rPr lang="en-US" dirty="0"/>
              <a:t>3. What is the revenue for each product?</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4. What is the quantity of total orders per product?</a:t>
            </a:r>
          </a:p>
          <a:p>
            <a:pPr marL="457200" indent="-457200">
              <a:buFont typeface="+mj-lt"/>
              <a:buAutoNum type="arabicPeriod"/>
            </a:pPr>
            <a:endParaRPr lang="en-US" dirty="0"/>
          </a:p>
          <a:p>
            <a:pPr marL="457200" indent="-457200">
              <a:buFont typeface="+mj-lt"/>
              <a:buAutoNum type="arabicPeriod"/>
            </a:pPr>
            <a:endParaRPr lang="en-US" dirty="0"/>
          </a:p>
          <a:p>
            <a:pPr marL="457200" indent="-457200">
              <a:buFont typeface="+mj-lt"/>
              <a:buAutoNum type="arabicPeriod"/>
            </a:pPr>
            <a:endParaRPr lang="en-US" dirty="0"/>
          </a:p>
          <a:p>
            <a:pPr marL="457200" indent="-457200">
              <a:buFont typeface="+mj-lt"/>
              <a:buAutoNum type="arabicPeriod"/>
            </a:pPr>
            <a:endParaRPr lang="en-US" dirty="0"/>
          </a:p>
          <a:p>
            <a:pPr marL="457200" indent="-457200">
              <a:buFont typeface="+mj-lt"/>
              <a:buAutoNum type="arabicPeriod"/>
            </a:pPr>
            <a:endParaRPr lang="en-US" dirty="0"/>
          </a:p>
          <a:p>
            <a:pPr marL="457200" indent="-457200">
              <a:buFont typeface="+mj-lt"/>
              <a:buAutoNum type="arabicPeriod"/>
            </a:pPr>
            <a:endParaRPr lang="en-US" dirty="0"/>
          </a:p>
        </p:txBody>
      </p:sp>
      <p:sp>
        <p:nvSpPr>
          <p:cNvPr id="2" name="Slide Number Placeholder 1">
            <a:extLst>
              <a:ext uri="{FF2B5EF4-FFF2-40B4-BE49-F238E27FC236}">
                <a16:creationId xmlns:a16="http://schemas.microsoft.com/office/drawing/2014/main" id="{01EF493A-E40E-6C17-7332-44D1DE24263D}"/>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16</a:t>
            </a:fld>
            <a:endParaRPr lang="en-US" dirty="0"/>
          </a:p>
        </p:txBody>
      </p:sp>
      <p:pic>
        <p:nvPicPr>
          <p:cNvPr id="5" name="Picture 4">
            <a:extLst>
              <a:ext uri="{FF2B5EF4-FFF2-40B4-BE49-F238E27FC236}">
                <a16:creationId xmlns:a16="http://schemas.microsoft.com/office/drawing/2014/main" id="{E1769BDC-9614-1AE4-2789-8030F6334456}"/>
              </a:ext>
            </a:extLst>
          </p:cNvPr>
          <p:cNvPicPr>
            <a:picLocks noChangeAspect="1"/>
          </p:cNvPicPr>
          <p:nvPr/>
        </p:nvPicPr>
        <p:blipFill>
          <a:blip r:embed="rId3"/>
          <a:stretch>
            <a:fillRect/>
          </a:stretch>
        </p:blipFill>
        <p:spPr>
          <a:xfrm>
            <a:off x="7315760" y="823911"/>
            <a:ext cx="4876240" cy="2721833"/>
          </a:xfrm>
          <a:prstGeom prst="rect">
            <a:avLst/>
          </a:prstGeom>
        </p:spPr>
      </p:pic>
      <p:pic>
        <p:nvPicPr>
          <p:cNvPr id="6" name="Picture 5">
            <a:extLst>
              <a:ext uri="{FF2B5EF4-FFF2-40B4-BE49-F238E27FC236}">
                <a16:creationId xmlns:a16="http://schemas.microsoft.com/office/drawing/2014/main" id="{26B1B73C-1412-4EDA-DFC9-AC78FD84402D}"/>
              </a:ext>
            </a:extLst>
          </p:cNvPr>
          <p:cNvPicPr>
            <a:picLocks noChangeAspect="1"/>
          </p:cNvPicPr>
          <p:nvPr/>
        </p:nvPicPr>
        <p:blipFill>
          <a:blip r:embed="rId4"/>
          <a:stretch>
            <a:fillRect/>
          </a:stretch>
        </p:blipFill>
        <p:spPr>
          <a:xfrm>
            <a:off x="7315760" y="3743192"/>
            <a:ext cx="4719358" cy="2947988"/>
          </a:xfrm>
          <a:prstGeom prst="rect">
            <a:avLst/>
          </a:prstGeom>
        </p:spPr>
      </p:pic>
    </p:spTree>
    <p:extLst>
      <p:ext uri="{BB962C8B-B14F-4D97-AF65-F5344CB8AC3E}">
        <p14:creationId xmlns:p14="http://schemas.microsoft.com/office/powerpoint/2010/main" val="31831955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B1F293-34AE-585D-521D-F15DE1281311}"/>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22593230-3420-349A-70D7-8583175D1B1F}"/>
              </a:ext>
            </a:extLst>
          </p:cNvPr>
          <p:cNvSpPr>
            <a:spLocks noGrp="1"/>
          </p:cNvSpPr>
          <p:nvPr>
            <p:ph type="title"/>
          </p:nvPr>
        </p:nvSpPr>
        <p:spPr>
          <a:xfrm>
            <a:off x="914400" y="166820"/>
            <a:ext cx="7843837" cy="1012782"/>
          </a:xfrm>
        </p:spPr>
        <p:txBody>
          <a:bodyPr/>
          <a:lstStyle/>
          <a:p>
            <a:r>
              <a:rPr lang="en-US" dirty="0"/>
              <a:t>Data exploration</a:t>
            </a:r>
          </a:p>
        </p:txBody>
      </p:sp>
      <p:sp>
        <p:nvSpPr>
          <p:cNvPr id="4" name="Content Placeholder 3">
            <a:extLst>
              <a:ext uri="{FF2B5EF4-FFF2-40B4-BE49-F238E27FC236}">
                <a16:creationId xmlns:a16="http://schemas.microsoft.com/office/drawing/2014/main" id="{C272782F-F8F7-0933-4E67-CDA5FEB3DACF}"/>
              </a:ext>
            </a:extLst>
          </p:cNvPr>
          <p:cNvSpPr>
            <a:spLocks noGrp="1"/>
          </p:cNvSpPr>
          <p:nvPr>
            <p:ph idx="13"/>
          </p:nvPr>
        </p:nvSpPr>
        <p:spPr>
          <a:xfrm>
            <a:off x="412684" y="1377050"/>
            <a:ext cx="6903076" cy="4445526"/>
          </a:xfrm>
        </p:spPr>
        <p:txBody>
          <a:bodyPr>
            <a:normAutofit/>
          </a:bodyPr>
          <a:lstStyle/>
          <a:p>
            <a:r>
              <a:rPr lang="en-US" dirty="0"/>
              <a:t>5. How much has Parch and Posey made between 2013–2017?</a:t>
            </a:r>
          </a:p>
          <a:p>
            <a:endParaRPr lang="en-US" dirty="0"/>
          </a:p>
          <a:p>
            <a:endParaRPr lang="en-US" dirty="0"/>
          </a:p>
          <a:p>
            <a:r>
              <a:rPr lang="en-US" dirty="0"/>
              <a:t>6. What is the quantity of total orders per product?</a:t>
            </a:r>
          </a:p>
          <a:p>
            <a:pPr marL="457200" indent="-457200">
              <a:buFont typeface="+mj-lt"/>
              <a:buAutoNum type="arabicPeriod"/>
            </a:pPr>
            <a:endParaRPr lang="en-US" dirty="0"/>
          </a:p>
          <a:p>
            <a:pPr marL="457200" indent="-457200">
              <a:buFont typeface="+mj-lt"/>
              <a:buAutoNum type="arabicPeriod"/>
            </a:pPr>
            <a:endParaRPr lang="en-US" dirty="0"/>
          </a:p>
          <a:p>
            <a:pPr marL="457200" indent="-457200">
              <a:buFont typeface="+mj-lt"/>
              <a:buAutoNum type="arabicPeriod"/>
            </a:pPr>
            <a:endParaRPr lang="en-US" dirty="0"/>
          </a:p>
          <a:p>
            <a:pPr marL="457200" indent="-457200">
              <a:buFont typeface="+mj-lt"/>
              <a:buAutoNum type="arabicPeriod"/>
            </a:pPr>
            <a:endParaRPr lang="en-US" dirty="0"/>
          </a:p>
          <a:p>
            <a:pPr marL="457200" indent="-457200">
              <a:buFont typeface="+mj-lt"/>
              <a:buAutoNum type="arabicPeriod"/>
            </a:pPr>
            <a:endParaRPr lang="en-US" dirty="0"/>
          </a:p>
          <a:p>
            <a:pPr marL="457200" indent="-457200">
              <a:buFont typeface="+mj-lt"/>
              <a:buAutoNum type="arabicPeriod"/>
            </a:pPr>
            <a:endParaRPr lang="en-US" dirty="0"/>
          </a:p>
        </p:txBody>
      </p:sp>
      <p:sp>
        <p:nvSpPr>
          <p:cNvPr id="2" name="Slide Number Placeholder 1">
            <a:extLst>
              <a:ext uri="{FF2B5EF4-FFF2-40B4-BE49-F238E27FC236}">
                <a16:creationId xmlns:a16="http://schemas.microsoft.com/office/drawing/2014/main" id="{5D2EE04A-6368-F905-12C1-CD439771F834}"/>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17</a:t>
            </a:fld>
            <a:endParaRPr lang="en-US" dirty="0"/>
          </a:p>
        </p:txBody>
      </p:sp>
      <p:pic>
        <p:nvPicPr>
          <p:cNvPr id="7" name="Picture 6">
            <a:extLst>
              <a:ext uri="{FF2B5EF4-FFF2-40B4-BE49-F238E27FC236}">
                <a16:creationId xmlns:a16="http://schemas.microsoft.com/office/drawing/2014/main" id="{5E4D3979-22D0-EA72-D748-6AB5DF29EB56}"/>
              </a:ext>
            </a:extLst>
          </p:cNvPr>
          <p:cNvPicPr>
            <a:picLocks noChangeAspect="1"/>
          </p:cNvPicPr>
          <p:nvPr/>
        </p:nvPicPr>
        <p:blipFill>
          <a:blip r:embed="rId3"/>
          <a:stretch>
            <a:fillRect/>
          </a:stretch>
        </p:blipFill>
        <p:spPr>
          <a:xfrm>
            <a:off x="7519819" y="891484"/>
            <a:ext cx="4581538" cy="3511471"/>
          </a:xfrm>
          <a:prstGeom prst="rect">
            <a:avLst/>
          </a:prstGeom>
        </p:spPr>
      </p:pic>
      <p:pic>
        <p:nvPicPr>
          <p:cNvPr id="8" name="Picture 7">
            <a:extLst>
              <a:ext uri="{FF2B5EF4-FFF2-40B4-BE49-F238E27FC236}">
                <a16:creationId xmlns:a16="http://schemas.microsoft.com/office/drawing/2014/main" id="{04670198-9DF4-8F34-D5B8-223FFED6228C}"/>
              </a:ext>
            </a:extLst>
          </p:cNvPr>
          <p:cNvPicPr>
            <a:picLocks noChangeAspect="1"/>
          </p:cNvPicPr>
          <p:nvPr/>
        </p:nvPicPr>
        <p:blipFill>
          <a:blip r:embed="rId4"/>
          <a:srcRect r="28126"/>
          <a:stretch/>
        </p:blipFill>
        <p:spPr>
          <a:xfrm>
            <a:off x="208625" y="3245387"/>
            <a:ext cx="6366987" cy="3524250"/>
          </a:xfrm>
          <a:prstGeom prst="rect">
            <a:avLst/>
          </a:prstGeom>
        </p:spPr>
      </p:pic>
    </p:spTree>
    <p:extLst>
      <p:ext uri="{BB962C8B-B14F-4D97-AF65-F5344CB8AC3E}">
        <p14:creationId xmlns:p14="http://schemas.microsoft.com/office/powerpoint/2010/main" val="6825795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9CD493-B478-2DA6-3A42-1C47C6D13459}"/>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FFE065C4-0B80-2909-9E61-C0E5DDCF63C8}"/>
              </a:ext>
            </a:extLst>
          </p:cNvPr>
          <p:cNvSpPr>
            <a:spLocks noGrp="1"/>
          </p:cNvSpPr>
          <p:nvPr>
            <p:ph type="title"/>
          </p:nvPr>
        </p:nvSpPr>
        <p:spPr>
          <a:xfrm>
            <a:off x="914400" y="166820"/>
            <a:ext cx="7843837" cy="1012782"/>
          </a:xfrm>
        </p:spPr>
        <p:txBody>
          <a:bodyPr/>
          <a:lstStyle/>
          <a:p>
            <a:r>
              <a:rPr lang="en-US" dirty="0"/>
              <a:t>Data exploration</a:t>
            </a:r>
          </a:p>
        </p:txBody>
      </p:sp>
      <p:sp>
        <p:nvSpPr>
          <p:cNvPr id="4" name="Content Placeholder 3">
            <a:extLst>
              <a:ext uri="{FF2B5EF4-FFF2-40B4-BE49-F238E27FC236}">
                <a16:creationId xmlns:a16="http://schemas.microsoft.com/office/drawing/2014/main" id="{7937865C-ACF5-2E87-F261-CF555B5409BB}"/>
              </a:ext>
            </a:extLst>
          </p:cNvPr>
          <p:cNvSpPr>
            <a:spLocks noGrp="1"/>
          </p:cNvSpPr>
          <p:nvPr>
            <p:ph idx="13"/>
          </p:nvPr>
        </p:nvSpPr>
        <p:spPr>
          <a:xfrm>
            <a:off x="412684" y="1377050"/>
            <a:ext cx="6903076" cy="4445526"/>
          </a:xfrm>
        </p:spPr>
        <p:txBody>
          <a:bodyPr>
            <a:normAutofit/>
          </a:bodyPr>
          <a:lstStyle/>
          <a:p>
            <a:r>
              <a:rPr lang="en-US" dirty="0"/>
              <a:t>7. What is the most profitable region for parch and posey?</a:t>
            </a:r>
          </a:p>
          <a:p>
            <a:endParaRPr lang="en-US" dirty="0"/>
          </a:p>
          <a:p>
            <a:endParaRPr lang="en-US" dirty="0"/>
          </a:p>
          <a:p>
            <a:r>
              <a:rPr lang="en-US" dirty="0"/>
              <a:t>8. what channel of recruiting customers yields the most results?</a:t>
            </a:r>
          </a:p>
          <a:p>
            <a:pPr marL="457200" indent="-457200">
              <a:buFont typeface="+mj-lt"/>
              <a:buAutoNum type="arabicPeriod"/>
            </a:pPr>
            <a:endParaRPr lang="en-US" dirty="0"/>
          </a:p>
          <a:p>
            <a:pPr marL="457200" indent="-457200">
              <a:buFont typeface="+mj-lt"/>
              <a:buAutoNum type="arabicPeriod"/>
            </a:pPr>
            <a:endParaRPr lang="en-US" dirty="0"/>
          </a:p>
          <a:p>
            <a:endParaRPr lang="en-US" dirty="0"/>
          </a:p>
          <a:p>
            <a:pPr marL="457200" indent="-457200">
              <a:buFont typeface="+mj-lt"/>
              <a:buAutoNum type="arabicPeriod"/>
            </a:pPr>
            <a:endParaRPr lang="en-US" dirty="0"/>
          </a:p>
        </p:txBody>
      </p:sp>
      <p:sp>
        <p:nvSpPr>
          <p:cNvPr id="2" name="Slide Number Placeholder 1">
            <a:extLst>
              <a:ext uri="{FF2B5EF4-FFF2-40B4-BE49-F238E27FC236}">
                <a16:creationId xmlns:a16="http://schemas.microsoft.com/office/drawing/2014/main" id="{87FEC894-90EB-F9BA-F0E0-15C9C022DB52}"/>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18</a:t>
            </a:fld>
            <a:endParaRPr lang="en-US" dirty="0"/>
          </a:p>
        </p:txBody>
      </p:sp>
      <p:pic>
        <p:nvPicPr>
          <p:cNvPr id="5" name="Picture 4">
            <a:extLst>
              <a:ext uri="{FF2B5EF4-FFF2-40B4-BE49-F238E27FC236}">
                <a16:creationId xmlns:a16="http://schemas.microsoft.com/office/drawing/2014/main" id="{20CE3290-84E2-0E1F-590C-AD1B4B3E3347}"/>
              </a:ext>
            </a:extLst>
          </p:cNvPr>
          <p:cNvPicPr>
            <a:picLocks noChangeAspect="1"/>
          </p:cNvPicPr>
          <p:nvPr/>
        </p:nvPicPr>
        <p:blipFill>
          <a:blip r:embed="rId3"/>
          <a:stretch>
            <a:fillRect/>
          </a:stretch>
        </p:blipFill>
        <p:spPr>
          <a:xfrm>
            <a:off x="7316320" y="928688"/>
            <a:ext cx="4875680" cy="2837609"/>
          </a:xfrm>
          <a:prstGeom prst="rect">
            <a:avLst/>
          </a:prstGeom>
        </p:spPr>
      </p:pic>
      <p:pic>
        <p:nvPicPr>
          <p:cNvPr id="6" name="Picture 5">
            <a:extLst>
              <a:ext uri="{FF2B5EF4-FFF2-40B4-BE49-F238E27FC236}">
                <a16:creationId xmlns:a16="http://schemas.microsoft.com/office/drawing/2014/main" id="{474A7BB0-E0C0-B9B3-15D4-51D3EAC8D2FF}"/>
              </a:ext>
            </a:extLst>
          </p:cNvPr>
          <p:cNvPicPr>
            <a:picLocks noChangeAspect="1"/>
          </p:cNvPicPr>
          <p:nvPr/>
        </p:nvPicPr>
        <p:blipFill>
          <a:blip r:embed="rId4"/>
          <a:stretch>
            <a:fillRect/>
          </a:stretch>
        </p:blipFill>
        <p:spPr>
          <a:xfrm>
            <a:off x="2272553" y="3200400"/>
            <a:ext cx="4719919" cy="3657600"/>
          </a:xfrm>
          <a:prstGeom prst="rect">
            <a:avLst/>
          </a:prstGeom>
        </p:spPr>
      </p:pic>
    </p:spTree>
    <p:extLst>
      <p:ext uri="{BB962C8B-B14F-4D97-AF65-F5344CB8AC3E}">
        <p14:creationId xmlns:p14="http://schemas.microsoft.com/office/powerpoint/2010/main" val="31552200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A40F92-6B4C-B033-62D7-C7AA57D9483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25F62CA-4CD8-C165-BA49-1DBEE4AA1FC9}"/>
              </a:ext>
            </a:extLst>
          </p:cNvPr>
          <p:cNvSpPr>
            <a:spLocks noGrp="1"/>
          </p:cNvSpPr>
          <p:nvPr>
            <p:ph type="title"/>
          </p:nvPr>
        </p:nvSpPr>
        <p:spPr>
          <a:xfrm>
            <a:off x="4149656" y="733284"/>
            <a:ext cx="7043617" cy="1337716"/>
          </a:xfrm>
        </p:spPr>
        <p:txBody>
          <a:bodyPr/>
          <a:lstStyle/>
          <a:p>
            <a:pPr algn="ctr"/>
            <a:r>
              <a:rPr lang="en-US" dirty="0"/>
              <a:t>Insights and Recommendations</a:t>
            </a:r>
          </a:p>
        </p:txBody>
      </p:sp>
      <p:sp>
        <p:nvSpPr>
          <p:cNvPr id="3" name="Slide Number Placeholder 2">
            <a:extLst>
              <a:ext uri="{FF2B5EF4-FFF2-40B4-BE49-F238E27FC236}">
                <a16:creationId xmlns:a16="http://schemas.microsoft.com/office/drawing/2014/main" id="{2E6CB1F1-EE0D-4921-3424-E751108059F9}"/>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19</a:t>
            </a:fld>
            <a:endParaRPr lang="en-US" dirty="0"/>
          </a:p>
        </p:txBody>
      </p:sp>
      <p:pic>
        <p:nvPicPr>
          <p:cNvPr id="4" name="Picture 3">
            <a:extLst>
              <a:ext uri="{FF2B5EF4-FFF2-40B4-BE49-F238E27FC236}">
                <a16:creationId xmlns:a16="http://schemas.microsoft.com/office/drawing/2014/main" id="{B089FA26-9F1B-BAB4-F994-2C9502881A55}"/>
              </a:ext>
            </a:extLst>
          </p:cNvPr>
          <p:cNvPicPr>
            <a:picLocks noChangeAspect="1"/>
          </p:cNvPicPr>
          <p:nvPr/>
        </p:nvPicPr>
        <p:blipFill>
          <a:blip r:embed="rId3"/>
          <a:stretch>
            <a:fillRect/>
          </a:stretch>
        </p:blipFill>
        <p:spPr>
          <a:xfrm>
            <a:off x="4416540" y="2600324"/>
            <a:ext cx="6021935" cy="3625663"/>
          </a:xfrm>
          <a:prstGeom prst="rect">
            <a:avLst/>
          </a:prstGeom>
        </p:spPr>
      </p:pic>
    </p:spTree>
    <p:extLst>
      <p:ext uri="{BB962C8B-B14F-4D97-AF65-F5344CB8AC3E}">
        <p14:creationId xmlns:p14="http://schemas.microsoft.com/office/powerpoint/2010/main" val="17530806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914400" y="1057274"/>
            <a:ext cx="6583680" cy="1531357"/>
          </a:xfrm>
        </p:spPr>
        <p:txBody>
          <a:bodyPr/>
          <a:lstStyle/>
          <a:p>
            <a:r>
              <a:rPr lang="en-US" dirty="0"/>
              <a:t>agenda</a:t>
            </a:r>
          </a:p>
        </p:txBody>
      </p:sp>
      <p:sp>
        <p:nvSpPr>
          <p:cNvPr id="3" name="Content Placeholder 2">
            <a:extLst>
              <a:ext uri="{FF2B5EF4-FFF2-40B4-BE49-F238E27FC236}">
                <a16:creationId xmlns:a16="http://schemas.microsoft.com/office/drawing/2014/main" id="{D4D22962-3C7F-E480-5C35-7F4860A098E1}"/>
              </a:ext>
            </a:extLst>
          </p:cNvPr>
          <p:cNvSpPr>
            <a:spLocks noGrp="1"/>
          </p:cNvSpPr>
          <p:nvPr>
            <p:ph idx="1"/>
          </p:nvPr>
        </p:nvSpPr>
        <p:spPr>
          <a:xfrm>
            <a:off x="914400" y="2834640"/>
            <a:ext cx="6583680" cy="3207344"/>
          </a:xfrm>
        </p:spPr>
        <p:txBody>
          <a:bodyPr/>
          <a:lstStyle/>
          <a:p>
            <a:r>
              <a:rPr lang="en-US" dirty="0"/>
              <a:t>Introduction</a:t>
            </a:r>
          </a:p>
          <a:p>
            <a:r>
              <a:rPr lang="en-US" dirty="0"/>
              <a:t>Data Collection</a:t>
            </a:r>
          </a:p>
          <a:p>
            <a:r>
              <a:rPr lang="en-US" dirty="0"/>
              <a:t>Data Cleaning</a:t>
            </a:r>
          </a:p>
          <a:p>
            <a:r>
              <a:rPr lang="en-US" dirty="0"/>
              <a:t>Data Exploration</a:t>
            </a:r>
          </a:p>
          <a:p>
            <a:r>
              <a:rPr lang="en-US" dirty="0"/>
              <a:t>Insights and Recommendations</a:t>
            </a:r>
          </a:p>
        </p:txBody>
      </p:sp>
      <p:sp>
        <p:nvSpPr>
          <p:cNvPr id="4" name="Slide Number Placeholder 3">
            <a:extLst>
              <a:ext uri="{FF2B5EF4-FFF2-40B4-BE49-F238E27FC236}">
                <a16:creationId xmlns:a16="http://schemas.microsoft.com/office/drawing/2014/main" id="{18D5CFA2-4E67-F157-5FFD-A246307D41F7}"/>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2</a:t>
            </a:fld>
            <a:endParaRPr lang="en-US" dirty="0"/>
          </a:p>
        </p:txBody>
      </p:sp>
    </p:spTree>
    <p:extLst>
      <p:ext uri="{BB962C8B-B14F-4D97-AF65-F5344CB8AC3E}">
        <p14:creationId xmlns:p14="http://schemas.microsoft.com/office/powerpoint/2010/main" val="39132197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136FCF6-982C-CC37-9625-3EBFC7E7DD13}"/>
              </a:ext>
            </a:extLst>
          </p:cNvPr>
          <p:cNvSpPr>
            <a:spLocks noGrp="1"/>
          </p:cNvSpPr>
          <p:nvPr>
            <p:ph type="title"/>
          </p:nvPr>
        </p:nvSpPr>
        <p:spPr>
          <a:xfrm>
            <a:off x="1550563" y="1089213"/>
            <a:ext cx="9879437" cy="980844"/>
          </a:xfrm>
        </p:spPr>
        <p:txBody>
          <a:bodyPr/>
          <a:lstStyle/>
          <a:p>
            <a:r>
              <a:rPr lang="en-US" dirty="0"/>
              <a:t>Insights and Recommendations</a:t>
            </a:r>
          </a:p>
        </p:txBody>
      </p:sp>
      <p:sp>
        <p:nvSpPr>
          <p:cNvPr id="4" name="Text Placeholder 3">
            <a:extLst>
              <a:ext uri="{FF2B5EF4-FFF2-40B4-BE49-F238E27FC236}">
                <a16:creationId xmlns:a16="http://schemas.microsoft.com/office/drawing/2014/main" id="{97DCC342-9FD1-7055-EAAC-008DC851B13F}"/>
              </a:ext>
            </a:extLst>
          </p:cNvPr>
          <p:cNvSpPr>
            <a:spLocks noGrp="1"/>
          </p:cNvSpPr>
          <p:nvPr>
            <p:ph type="body" sz="quarter" idx="13"/>
          </p:nvPr>
        </p:nvSpPr>
        <p:spPr>
          <a:xfrm>
            <a:off x="1550562" y="2228952"/>
            <a:ext cx="8965037" cy="4225636"/>
          </a:xfrm>
        </p:spPr>
        <p:txBody>
          <a:bodyPr/>
          <a:lstStyle/>
          <a:p>
            <a:r>
              <a:rPr lang="en-US" sz="2000" dirty="0"/>
              <a:t>Standard Paper stands out as our best-selling product, accounting for 41.8% of total revenue and 52.7% of all orders. To further capitalize on this success, I recommend enhancing our marketing efforts for Standard Paper.</a:t>
            </a:r>
          </a:p>
          <a:p>
            <a:endParaRPr lang="en-US" sz="2000" dirty="0"/>
          </a:p>
          <a:p>
            <a:r>
              <a:rPr lang="en-US" sz="2000" dirty="0"/>
              <a:t>The company saw significant growth beginning in 2013, culminating in a peak revenue of $12.8 million in 2016. While revenue dropped to $78,000 in 2017, it's crucial to note that we only have data from January of that year. As a result, it’s recommended to continue with the marketing strategies and sales policies that brought success in 2016.</a:t>
            </a:r>
          </a:p>
        </p:txBody>
      </p:sp>
      <p:sp>
        <p:nvSpPr>
          <p:cNvPr id="2" name="Slide Number Placeholder 1">
            <a:extLst>
              <a:ext uri="{FF2B5EF4-FFF2-40B4-BE49-F238E27FC236}">
                <a16:creationId xmlns:a16="http://schemas.microsoft.com/office/drawing/2014/main" id="{A913EEC9-16E3-6C86-97D0-A7EC7EA09CDA}"/>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20</a:t>
            </a:fld>
            <a:endParaRPr lang="en-US" dirty="0"/>
          </a:p>
        </p:txBody>
      </p:sp>
    </p:spTree>
    <p:extLst>
      <p:ext uri="{BB962C8B-B14F-4D97-AF65-F5344CB8AC3E}">
        <p14:creationId xmlns:p14="http://schemas.microsoft.com/office/powerpoint/2010/main" val="39699961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DB9345-B143-8555-E9E9-803517DF24E0}"/>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23D3F533-DC91-53E8-F2E5-BCD28BC07A7B}"/>
              </a:ext>
            </a:extLst>
          </p:cNvPr>
          <p:cNvSpPr>
            <a:spLocks noGrp="1"/>
          </p:cNvSpPr>
          <p:nvPr>
            <p:ph type="title"/>
          </p:nvPr>
        </p:nvSpPr>
        <p:spPr>
          <a:xfrm>
            <a:off x="1550563" y="1089213"/>
            <a:ext cx="9879437" cy="980844"/>
          </a:xfrm>
        </p:spPr>
        <p:txBody>
          <a:bodyPr/>
          <a:lstStyle/>
          <a:p>
            <a:r>
              <a:rPr lang="en-US" dirty="0"/>
              <a:t>Insights and Recommendations</a:t>
            </a:r>
          </a:p>
        </p:txBody>
      </p:sp>
      <p:sp>
        <p:nvSpPr>
          <p:cNvPr id="4" name="Text Placeholder 3">
            <a:extLst>
              <a:ext uri="{FF2B5EF4-FFF2-40B4-BE49-F238E27FC236}">
                <a16:creationId xmlns:a16="http://schemas.microsoft.com/office/drawing/2014/main" id="{408803E4-4EC8-049F-7E24-F68EF05B4304}"/>
              </a:ext>
            </a:extLst>
          </p:cNvPr>
          <p:cNvSpPr>
            <a:spLocks noGrp="1"/>
          </p:cNvSpPr>
          <p:nvPr>
            <p:ph type="body" sz="quarter" idx="13"/>
          </p:nvPr>
        </p:nvSpPr>
        <p:spPr>
          <a:xfrm>
            <a:off x="1550562" y="2228952"/>
            <a:ext cx="8965037" cy="4225636"/>
          </a:xfrm>
        </p:spPr>
        <p:txBody>
          <a:bodyPr/>
          <a:lstStyle/>
          <a:p>
            <a:r>
              <a:rPr lang="en-US" sz="2000" dirty="0"/>
              <a:t>Among the regions, the Northwest region proves to be the highest revenue generator, while the Midwest region lags. To boost sales in the Midwest region, we should intensify our marketing efforts there.</a:t>
            </a:r>
          </a:p>
          <a:p>
            <a:endParaRPr lang="en-US" sz="2000" dirty="0"/>
          </a:p>
          <a:p>
            <a:r>
              <a:rPr lang="en-US" sz="2000" dirty="0"/>
              <a:t>Direct customer outreach is a highly effective strategy, responsible for 58% of our customer acquisition. This approach has been the most successful in bringing new clients to Parch and Posey.</a:t>
            </a:r>
          </a:p>
          <a:p>
            <a:endParaRPr lang="en-US" sz="2000" dirty="0"/>
          </a:p>
          <a:p>
            <a:r>
              <a:rPr lang="en-US" sz="2000" dirty="0"/>
              <a:t>These insights and recommendations can guide us in capitalizing on our strengths while addressing areas that require attention.</a:t>
            </a:r>
          </a:p>
        </p:txBody>
      </p:sp>
      <p:sp>
        <p:nvSpPr>
          <p:cNvPr id="2" name="Slide Number Placeholder 1">
            <a:extLst>
              <a:ext uri="{FF2B5EF4-FFF2-40B4-BE49-F238E27FC236}">
                <a16:creationId xmlns:a16="http://schemas.microsoft.com/office/drawing/2014/main" id="{19EAC944-0EB5-DB89-480F-B43052A2DF0C}"/>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21</a:t>
            </a:fld>
            <a:endParaRPr lang="en-US" dirty="0"/>
          </a:p>
        </p:txBody>
      </p:sp>
    </p:spTree>
    <p:extLst>
      <p:ext uri="{BB962C8B-B14F-4D97-AF65-F5344CB8AC3E}">
        <p14:creationId xmlns:p14="http://schemas.microsoft.com/office/powerpoint/2010/main" val="29225112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D22C5-0C9E-B582-A8FE-B45E70A01E7F}"/>
              </a:ext>
            </a:extLst>
          </p:cNvPr>
          <p:cNvSpPr>
            <a:spLocks noGrp="1"/>
          </p:cNvSpPr>
          <p:nvPr>
            <p:ph type="ctrTitle"/>
          </p:nvPr>
        </p:nvSpPr>
        <p:spPr>
          <a:xfrm>
            <a:off x="914401" y="849782"/>
            <a:ext cx="5715000" cy="2727709"/>
          </a:xfrm>
        </p:spPr>
        <p:txBody>
          <a:bodyPr/>
          <a:lstStyle/>
          <a:p>
            <a:r>
              <a:rPr lang="en-US" dirty="0"/>
              <a:t>Thank </a:t>
            </a:r>
            <a:br>
              <a:rPr lang="en-US" dirty="0"/>
            </a:br>
            <a:r>
              <a:rPr lang="en-US" dirty="0"/>
              <a:t>you</a:t>
            </a:r>
          </a:p>
        </p:txBody>
      </p:sp>
      <p:sp>
        <p:nvSpPr>
          <p:cNvPr id="3" name="Subtitle 2">
            <a:extLst>
              <a:ext uri="{FF2B5EF4-FFF2-40B4-BE49-F238E27FC236}">
                <a16:creationId xmlns:a16="http://schemas.microsoft.com/office/drawing/2014/main" id="{D8B5CEF2-E667-BBB5-2EA6-C06F93B6DE12}"/>
              </a:ext>
            </a:extLst>
          </p:cNvPr>
          <p:cNvSpPr>
            <a:spLocks noGrp="1"/>
          </p:cNvSpPr>
          <p:nvPr>
            <p:ph type="subTitle" idx="1"/>
          </p:nvPr>
        </p:nvSpPr>
        <p:spPr>
          <a:xfrm>
            <a:off x="914401" y="3813606"/>
            <a:ext cx="5715000" cy="2234642"/>
          </a:xfrm>
        </p:spPr>
        <p:txBody>
          <a:bodyPr/>
          <a:lstStyle/>
          <a:p>
            <a:r>
              <a:rPr lang="en-US" dirty="0"/>
              <a:t>Oyedun Samuel</a:t>
            </a:r>
          </a:p>
          <a:p>
            <a:r>
              <a:rPr lang="en-US" dirty="0"/>
              <a:t>09078159834</a:t>
            </a:r>
          </a:p>
          <a:p>
            <a:r>
              <a:rPr lang="en-US" dirty="0"/>
              <a:t>tittitobiloluwa2014@gmail.com</a:t>
            </a:r>
          </a:p>
        </p:txBody>
      </p:sp>
    </p:spTree>
    <p:extLst>
      <p:ext uri="{BB962C8B-B14F-4D97-AF65-F5344CB8AC3E}">
        <p14:creationId xmlns:p14="http://schemas.microsoft.com/office/powerpoint/2010/main" val="19731730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EDA75-0988-2AC2-87F8-8DEC83A7B9CA}"/>
              </a:ext>
            </a:extLst>
          </p:cNvPr>
          <p:cNvSpPr>
            <a:spLocks noGrp="1"/>
          </p:cNvSpPr>
          <p:nvPr>
            <p:ph type="title"/>
          </p:nvPr>
        </p:nvSpPr>
        <p:spPr>
          <a:xfrm>
            <a:off x="914400" y="1057274"/>
            <a:ext cx="6583680" cy="1531357"/>
          </a:xfrm>
        </p:spPr>
        <p:txBody>
          <a:bodyPr anchor="b">
            <a:normAutofit/>
          </a:bodyPr>
          <a:lstStyle/>
          <a:p>
            <a:r>
              <a:rPr lang="en-US" dirty="0"/>
              <a:t>INTRODUCTION</a:t>
            </a:r>
          </a:p>
        </p:txBody>
      </p:sp>
      <p:pic>
        <p:nvPicPr>
          <p:cNvPr id="4" name="Picture 3" descr="A white background with blue text&#10;&#10;Description automatically generated">
            <a:extLst>
              <a:ext uri="{FF2B5EF4-FFF2-40B4-BE49-F238E27FC236}">
                <a16:creationId xmlns:a16="http://schemas.microsoft.com/office/drawing/2014/main" id="{1E8A91E8-2B20-A6AC-310F-ECF652A2C65E}"/>
              </a:ext>
            </a:extLst>
          </p:cNvPr>
          <p:cNvPicPr>
            <a:picLocks noChangeAspect="1"/>
          </p:cNvPicPr>
          <p:nvPr/>
        </p:nvPicPr>
        <p:blipFill>
          <a:blip r:embed="rId3"/>
          <a:stretch>
            <a:fillRect/>
          </a:stretch>
        </p:blipFill>
        <p:spPr>
          <a:xfrm>
            <a:off x="295835" y="3117856"/>
            <a:ext cx="8323729" cy="2892979"/>
          </a:xfrm>
          <a:prstGeom prst="rect">
            <a:avLst/>
          </a:prstGeom>
          <a:noFill/>
        </p:spPr>
      </p:pic>
      <p:sp>
        <p:nvSpPr>
          <p:cNvPr id="16" name="Slide Number Placeholder 3">
            <a:extLst>
              <a:ext uri="{FF2B5EF4-FFF2-40B4-BE49-F238E27FC236}">
                <a16:creationId xmlns:a16="http://schemas.microsoft.com/office/drawing/2014/main" id="{627AD5E2-D61A-584E-98F6-6DAB3E87901B}"/>
              </a:ext>
            </a:extLst>
          </p:cNvPr>
          <p:cNvSpPr>
            <a:spLocks noGrp="1"/>
          </p:cNvSpPr>
          <p:nvPr>
            <p:ph type="sldNum" sz="quarter" idx="10"/>
          </p:nvPr>
        </p:nvSpPr>
        <p:spPr>
          <a:xfrm>
            <a:off x="10358437" y="457199"/>
            <a:ext cx="1067589" cy="471489"/>
          </a:xfrm>
        </p:spPr>
        <p:txBody>
          <a:bodyPr/>
          <a:lstStyle/>
          <a:p>
            <a:pPr>
              <a:spcAft>
                <a:spcPts val="600"/>
              </a:spcAft>
            </a:pPr>
            <a:fld id="{48F63A3B-78C7-47BE-AE5E-E10140E04643}" type="slidenum">
              <a:rPr lang="en-US" smtClean="0"/>
              <a:pPr>
                <a:spcAft>
                  <a:spcPts val="600"/>
                </a:spcAft>
              </a:pPr>
              <a:t>3</a:t>
            </a:fld>
            <a:endParaRPr lang="en-US"/>
          </a:p>
        </p:txBody>
      </p:sp>
    </p:spTree>
    <p:extLst>
      <p:ext uri="{BB962C8B-B14F-4D97-AF65-F5344CB8AC3E}">
        <p14:creationId xmlns:p14="http://schemas.microsoft.com/office/powerpoint/2010/main" val="2906491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3460565" y="1057274"/>
            <a:ext cx="7965461" cy="994164"/>
          </a:xfrm>
        </p:spPr>
        <p:txBody>
          <a:bodyPr/>
          <a:lstStyle/>
          <a:p>
            <a:r>
              <a:rPr lang="en-US" dirty="0"/>
              <a:t>INTRODUCTION</a:t>
            </a:r>
          </a:p>
        </p:txBody>
      </p:sp>
      <p:sp>
        <p:nvSpPr>
          <p:cNvPr id="3" name="Content Placeholder 2">
            <a:extLst>
              <a:ext uri="{FF2B5EF4-FFF2-40B4-BE49-F238E27FC236}">
                <a16:creationId xmlns:a16="http://schemas.microsoft.com/office/drawing/2014/main" id="{75111C33-898C-4414-4665-5136EB6FC126}"/>
              </a:ext>
            </a:extLst>
          </p:cNvPr>
          <p:cNvSpPr>
            <a:spLocks noGrp="1"/>
          </p:cNvSpPr>
          <p:nvPr>
            <p:ph sz="half" idx="2"/>
          </p:nvPr>
        </p:nvSpPr>
        <p:spPr>
          <a:xfrm>
            <a:off x="3460565" y="2303029"/>
            <a:ext cx="7965460" cy="3497698"/>
          </a:xfrm>
        </p:spPr>
        <p:txBody>
          <a:bodyPr/>
          <a:lstStyle/>
          <a:p>
            <a:endParaRPr lang="en-US" sz="2000" dirty="0"/>
          </a:p>
          <a:p>
            <a:r>
              <a:rPr lang="en-US" sz="2000" dirty="0"/>
              <a:t>Parch and Posey specializes in producing and distributing three types of paper: Standard, Gloss, and Poster Paper. The company has 50 Sales Representatives, strategically located across four major U.S. regions: Northwest, Southeast, West, and Midwest.</a:t>
            </a:r>
          </a:p>
          <a:p>
            <a:pPr marL="0" indent="0">
              <a:buNone/>
            </a:pPr>
            <a:endParaRPr lang="en-US" sz="2000" dirty="0"/>
          </a:p>
          <a:p>
            <a:r>
              <a:rPr lang="en-US" sz="2000" dirty="0"/>
              <a:t>The purpose of this analysis is to gain valuable insights from the Company’s data and improve its sales performance.</a:t>
            </a: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4</a:t>
            </a:fld>
            <a:endParaRPr lang="en-US" dirty="0"/>
          </a:p>
        </p:txBody>
      </p:sp>
    </p:spTree>
    <p:extLst>
      <p:ext uri="{BB962C8B-B14F-4D97-AF65-F5344CB8AC3E}">
        <p14:creationId xmlns:p14="http://schemas.microsoft.com/office/powerpoint/2010/main" val="6856810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10199-C129-11F0-56F2-2D1AED21CB4C}"/>
              </a:ext>
            </a:extLst>
          </p:cNvPr>
          <p:cNvSpPr>
            <a:spLocks noGrp="1"/>
          </p:cNvSpPr>
          <p:nvPr>
            <p:ph type="title"/>
          </p:nvPr>
        </p:nvSpPr>
        <p:spPr>
          <a:xfrm>
            <a:off x="5702441" y="1061623"/>
            <a:ext cx="5723586" cy="4739104"/>
          </a:xfrm>
        </p:spPr>
        <p:txBody>
          <a:bodyPr anchor="ctr">
            <a:normAutofit/>
          </a:bodyPr>
          <a:lstStyle/>
          <a:p>
            <a:r>
              <a:rPr lang="en-US" dirty="0"/>
              <a:t>DATA COLLECTION</a:t>
            </a:r>
            <a:endParaRPr lang="en-US"/>
          </a:p>
        </p:txBody>
      </p:sp>
      <p:pic>
        <p:nvPicPr>
          <p:cNvPr id="7" name="Picture 6">
            <a:extLst>
              <a:ext uri="{FF2B5EF4-FFF2-40B4-BE49-F238E27FC236}">
                <a16:creationId xmlns:a16="http://schemas.microsoft.com/office/drawing/2014/main" id="{44B1A8D0-5AE6-E97D-67EA-971A6DB81679}"/>
              </a:ext>
            </a:extLst>
          </p:cNvPr>
          <p:cNvPicPr>
            <a:picLocks noChangeAspect="1"/>
          </p:cNvPicPr>
          <p:nvPr/>
        </p:nvPicPr>
        <p:blipFill>
          <a:blip r:embed="rId3"/>
          <a:stretch>
            <a:fillRect/>
          </a:stretch>
        </p:blipFill>
        <p:spPr>
          <a:xfrm>
            <a:off x="443345" y="1957817"/>
            <a:ext cx="4344695" cy="2443890"/>
          </a:xfrm>
          <a:prstGeom prst="rect">
            <a:avLst/>
          </a:prstGeom>
          <a:noFill/>
        </p:spPr>
      </p:pic>
      <p:sp>
        <p:nvSpPr>
          <p:cNvPr id="3" name="Slide Number Placeholder 2" hidden="1">
            <a:extLst>
              <a:ext uri="{FF2B5EF4-FFF2-40B4-BE49-F238E27FC236}">
                <a16:creationId xmlns:a16="http://schemas.microsoft.com/office/drawing/2014/main" id="{370AEC4F-E711-8552-9C34-82C1514A1E37}"/>
              </a:ext>
            </a:extLst>
          </p:cNvPr>
          <p:cNvSpPr>
            <a:spLocks noGrp="1"/>
          </p:cNvSpPr>
          <p:nvPr>
            <p:ph type="sldNum" sz="quarter" idx="4294967295"/>
          </p:nvPr>
        </p:nvSpPr>
        <p:spPr>
          <a:xfrm>
            <a:off x="10438475" y="457199"/>
            <a:ext cx="987552" cy="471489"/>
          </a:xfrm>
        </p:spPr>
        <p:txBody>
          <a:bodyPr/>
          <a:lstStyle/>
          <a:p>
            <a:pPr>
              <a:spcAft>
                <a:spcPts val="600"/>
              </a:spcAft>
            </a:pPr>
            <a:fld id="{48F63A3B-78C7-47BE-AE5E-E10140E04643}" type="slidenum">
              <a:rPr lang="en-US" smtClean="0"/>
              <a:pPr>
                <a:spcAft>
                  <a:spcPts val="600"/>
                </a:spcAft>
              </a:pPr>
              <a:t>5</a:t>
            </a:fld>
            <a:endParaRPr lang="en-US"/>
          </a:p>
        </p:txBody>
      </p:sp>
    </p:spTree>
    <p:extLst>
      <p:ext uri="{BB962C8B-B14F-4D97-AF65-F5344CB8AC3E}">
        <p14:creationId xmlns:p14="http://schemas.microsoft.com/office/powerpoint/2010/main" val="11317180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55F2D4-C20E-BEBC-1CCF-4449B0456A7E}"/>
              </a:ext>
            </a:extLst>
          </p:cNvPr>
          <p:cNvSpPr>
            <a:spLocks noGrp="1"/>
          </p:cNvSpPr>
          <p:nvPr>
            <p:ph type="title"/>
          </p:nvPr>
        </p:nvSpPr>
        <p:spPr>
          <a:xfrm>
            <a:off x="914400" y="1057274"/>
            <a:ext cx="7843837" cy="1012782"/>
          </a:xfrm>
        </p:spPr>
        <p:txBody>
          <a:bodyPr anchor="b">
            <a:normAutofit/>
          </a:bodyPr>
          <a:lstStyle/>
          <a:p>
            <a:r>
              <a:rPr lang="en-US" dirty="0"/>
              <a:t>DATA COLLECTION</a:t>
            </a:r>
          </a:p>
        </p:txBody>
      </p:sp>
      <p:sp>
        <p:nvSpPr>
          <p:cNvPr id="14" name="Content Placeholder 7">
            <a:extLst>
              <a:ext uri="{FF2B5EF4-FFF2-40B4-BE49-F238E27FC236}">
                <a16:creationId xmlns:a16="http://schemas.microsoft.com/office/drawing/2014/main" id="{749C7CD1-A9AA-49E3-6734-AD9546F2DF5B}"/>
              </a:ext>
            </a:extLst>
          </p:cNvPr>
          <p:cNvSpPr>
            <a:spLocks noGrp="1"/>
          </p:cNvSpPr>
          <p:nvPr>
            <p:ph idx="13"/>
          </p:nvPr>
        </p:nvSpPr>
        <p:spPr>
          <a:xfrm>
            <a:off x="914400" y="2331791"/>
            <a:ext cx="6903076" cy="3721817"/>
          </a:xfrm>
        </p:spPr>
        <p:txBody>
          <a:bodyPr>
            <a:normAutofit/>
          </a:bodyPr>
          <a:lstStyle/>
          <a:p>
            <a:pPr marL="0" indent="0">
              <a:lnSpc>
                <a:spcPct val="90000"/>
              </a:lnSpc>
              <a:spcAft>
                <a:spcPts val="600"/>
              </a:spcAft>
              <a:buNone/>
            </a:pPr>
            <a:r>
              <a:rPr lang="en-US"/>
              <a:t>The data was sourced from the Parch and Posey database, which consists of five tables:</a:t>
            </a:r>
          </a:p>
          <a:p>
            <a:pPr marL="342900" indent="-342900">
              <a:lnSpc>
                <a:spcPct val="90000"/>
              </a:lnSpc>
              <a:spcAft>
                <a:spcPts val="600"/>
              </a:spcAft>
              <a:buFont typeface="Wingdings" panose="05000000000000000000" pitchFamily="2" charset="2"/>
              <a:buChar char="§"/>
            </a:pPr>
            <a:r>
              <a:rPr lang="en-US"/>
              <a:t>Accounts: </a:t>
            </a:r>
          </a:p>
          <a:p>
            <a:pPr marL="0" indent="0">
              <a:lnSpc>
                <a:spcPct val="90000"/>
              </a:lnSpc>
              <a:spcAft>
                <a:spcPts val="600"/>
              </a:spcAft>
              <a:buNone/>
            </a:pPr>
            <a:r>
              <a:rPr lang="en-US"/>
              <a:t>Contains details about customer accounts, including account ID, account name, primary contact person, account location, and sales representative ID.</a:t>
            </a:r>
          </a:p>
          <a:p>
            <a:pPr marL="342900" indent="-342900">
              <a:lnSpc>
                <a:spcPct val="90000"/>
              </a:lnSpc>
              <a:spcAft>
                <a:spcPts val="600"/>
              </a:spcAft>
              <a:buFont typeface="Wingdings" panose="05000000000000000000" pitchFamily="2" charset="2"/>
              <a:buChar char="§"/>
            </a:pPr>
            <a:r>
              <a:rPr lang="en-US"/>
              <a:t>Order:</a:t>
            </a:r>
          </a:p>
          <a:p>
            <a:pPr marL="0" indent="0">
              <a:lnSpc>
                <a:spcPct val="90000"/>
              </a:lnSpc>
              <a:spcAft>
                <a:spcPts val="600"/>
              </a:spcAft>
              <a:buNone/>
            </a:pPr>
            <a:r>
              <a:rPr lang="en-US"/>
              <a:t> Includes information on account ID, order quantity, total amount spent on each paper type, and the date of the transaction.</a:t>
            </a:r>
          </a:p>
        </p:txBody>
      </p:sp>
      <p:pic>
        <p:nvPicPr>
          <p:cNvPr id="6" name="Picture 5">
            <a:extLst>
              <a:ext uri="{FF2B5EF4-FFF2-40B4-BE49-F238E27FC236}">
                <a16:creationId xmlns:a16="http://schemas.microsoft.com/office/drawing/2014/main" id="{04AF7A2C-C311-A5B4-A5DD-F120E230216D}"/>
              </a:ext>
            </a:extLst>
          </p:cNvPr>
          <p:cNvPicPr>
            <a:picLocks noChangeAspect="1"/>
          </p:cNvPicPr>
          <p:nvPr/>
        </p:nvPicPr>
        <p:blipFill>
          <a:blip r:embed="rId3"/>
          <a:stretch>
            <a:fillRect/>
          </a:stretch>
        </p:blipFill>
        <p:spPr>
          <a:xfrm>
            <a:off x="8989454" y="4330958"/>
            <a:ext cx="3202546" cy="1601273"/>
          </a:xfrm>
          <a:prstGeom prst="rect">
            <a:avLst/>
          </a:prstGeom>
          <a:noFill/>
        </p:spPr>
      </p:pic>
      <p:sp>
        <p:nvSpPr>
          <p:cNvPr id="4" name="Slide Number Placeholder 3">
            <a:extLst>
              <a:ext uri="{FF2B5EF4-FFF2-40B4-BE49-F238E27FC236}">
                <a16:creationId xmlns:a16="http://schemas.microsoft.com/office/drawing/2014/main" id="{C82CE1B8-1C92-D6D2-444B-652DB90E86D1}"/>
              </a:ext>
            </a:extLst>
          </p:cNvPr>
          <p:cNvSpPr>
            <a:spLocks noGrp="1"/>
          </p:cNvSpPr>
          <p:nvPr>
            <p:ph type="sldNum" sz="quarter" idx="10"/>
          </p:nvPr>
        </p:nvSpPr>
        <p:spPr>
          <a:xfrm>
            <a:off x="10438475" y="457199"/>
            <a:ext cx="987552" cy="471489"/>
          </a:xfrm>
        </p:spPr>
        <p:txBody>
          <a:bodyPr anchor="ctr">
            <a:normAutofit/>
          </a:bodyPr>
          <a:lstStyle/>
          <a:p>
            <a:pPr>
              <a:spcAft>
                <a:spcPts val="600"/>
              </a:spcAft>
            </a:pPr>
            <a:fld id="{48F63A3B-78C7-47BE-AE5E-E10140E04643}" type="slidenum">
              <a:rPr lang="en-US" smtClean="0"/>
              <a:pPr>
                <a:spcAft>
                  <a:spcPts val="600"/>
                </a:spcAft>
              </a:pPr>
              <a:t>6</a:t>
            </a:fld>
            <a:endParaRPr lang="en-US"/>
          </a:p>
        </p:txBody>
      </p:sp>
    </p:spTree>
    <p:extLst>
      <p:ext uri="{BB962C8B-B14F-4D97-AF65-F5344CB8AC3E}">
        <p14:creationId xmlns:p14="http://schemas.microsoft.com/office/powerpoint/2010/main" val="19416196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D4B84D-9D82-434D-51D3-6FB8FB9A4291}"/>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F08958B8-4C77-B24F-B748-5773D9D2260D}"/>
              </a:ext>
            </a:extLst>
          </p:cNvPr>
          <p:cNvSpPr>
            <a:spLocks noGrp="1"/>
          </p:cNvSpPr>
          <p:nvPr>
            <p:ph type="title"/>
          </p:nvPr>
        </p:nvSpPr>
        <p:spPr>
          <a:xfrm>
            <a:off x="914400" y="1057274"/>
            <a:ext cx="7843837" cy="1012782"/>
          </a:xfrm>
        </p:spPr>
        <p:txBody>
          <a:bodyPr anchor="b">
            <a:normAutofit/>
          </a:bodyPr>
          <a:lstStyle/>
          <a:p>
            <a:r>
              <a:rPr lang="en-US" dirty="0"/>
              <a:t>DATA COLLECTION</a:t>
            </a:r>
          </a:p>
        </p:txBody>
      </p:sp>
      <p:sp>
        <p:nvSpPr>
          <p:cNvPr id="14" name="Content Placeholder 7">
            <a:extLst>
              <a:ext uri="{FF2B5EF4-FFF2-40B4-BE49-F238E27FC236}">
                <a16:creationId xmlns:a16="http://schemas.microsoft.com/office/drawing/2014/main" id="{BC40175D-1DF7-31CC-0147-D9DB89D0751B}"/>
              </a:ext>
            </a:extLst>
          </p:cNvPr>
          <p:cNvSpPr>
            <a:spLocks noGrp="1"/>
          </p:cNvSpPr>
          <p:nvPr>
            <p:ph idx="13"/>
          </p:nvPr>
        </p:nvSpPr>
        <p:spPr>
          <a:xfrm>
            <a:off x="914400" y="2331791"/>
            <a:ext cx="6903076" cy="3721817"/>
          </a:xfrm>
        </p:spPr>
        <p:txBody>
          <a:bodyPr>
            <a:normAutofit/>
          </a:bodyPr>
          <a:lstStyle/>
          <a:p>
            <a:pPr marL="342900" indent="-342900">
              <a:lnSpc>
                <a:spcPct val="90000"/>
              </a:lnSpc>
              <a:spcAft>
                <a:spcPts val="600"/>
              </a:spcAft>
              <a:buFont typeface="Wingdings" panose="05000000000000000000" pitchFamily="2" charset="2"/>
              <a:buChar char="§"/>
            </a:pPr>
            <a:r>
              <a:rPr lang="en-US" sz="2200"/>
              <a:t>Region:</a:t>
            </a:r>
          </a:p>
          <a:p>
            <a:pPr marL="0" indent="0">
              <a:lnSpc>
                <a:spcPct val="90000"/>
              </a:lnSpc>
              <a:spcAft>
                <a:spcPts val="600"/>
              </a:spcAft>
              <a:buNone/>
            </a:pPr>
            <a:r>
              <a:rPr lang="en-US" sz="2200"/>
              <a:t>Lists region IDs and region names.</a:t>
            </a:r>
          </a:p>
          <a:p>
            <a:pPr marL="0" indent="0">
              <a:lnSpc>
                <a:spcPct val="90000"/>
              </a:lnSpc>
              <a:spcAft>
                <a:spcPts val="600"/>
              </a:spcAft>
              <a:buNone/>
            </a:pPr>
            <a:endParaRPr lang="en-US" sz="2200"/>
          </a:p>
          <a:p>
            <a:pPr marL="342900" indent="-342900">
              <a:lnSpc>
                <a:spcPct val="90000"/>
              </a:lnSpc>
              <a:spcAft>
                <a:spcPts val="600"/>
              </a:spcAft>
              <a:buFont typeface="Wingdings" panose="05000000000000000000" pitchFamily="2" charset="2"/>
              <a:buChar char="§"/>
            </a:pPr>
            <a:r>
              <a:rPr lang="en-US" sz="2200"/>
              <a:t>Sales Representatives:</a:t>
            </a:r>
          </a:p>
          <a:p>
            <a:pPr marL="0" indent="0">
              <a:lnSpc>
                <a:spcPct val="90000"/>
              </a:lnSpc>
              <a:spcAft>
                <a:spcPts val="600"/>
              </a:spcAft>
              <a:buNone/>
            </a:pPr>
            <a:r>
              <a:rPr lang="en-US" sz="2200"/>
              <a:t>Contains sales representatives' names, IDs, and their associated region IDs.</a:t>
            </a:r>
          </a:p>
          <a:p>
            <a:pPr marL="0" indent="0">
              <a:lnSpc>
                <a:spcPct val="90000"/>
              </a:lnSpc>
              <a:spcAft>
                <a:spcPts val="600"/>
              </a:spcAft>
              <a:buNone/>
            </a:pPr>
            <a:endParaRPr lang="en-US" sz="2200"/>
          </a:p>
          <a:p>
            <a:pPr marL="342900" indent="-342900">
              <a:lnSpc>
                <a:spcPct val="90000"/>
              </a:lnSpc>
              <a:spcAft>
                <a:spcPts val="600"/>
              </a:spcAft>
              <a:buFont typeface="Wingdings" panose="05000000000000000000" pitchFamily="2" charset="2"/>
              <a:buChar char="§"/>
            </a:pPr>
            <a:r>
              <a:rPr lang="en-US" sz="2200"/>
              <a:t>Web Events:</a:t>
            </a:r>
          </a:p>
          <a:p>
            <a:pPr marL="0" indent="0">
              <a:lnSpc>
                <a:spcPct val="90000"/>
              </a:lnSpc>
              <a:spcAft>
                <a:spcPts val="600"/>
              </a:spcAft>
              <a:buNone/>
            </a:pPr>
            <a:r>
              <a:rPr lang="en-US" sz="2200"/>
              <a:t>Captures the channel through which customers learned about the company.</a:t>
            </a:r>
          </a:p>
        </p:txBody>
      </p:sp>
      <p:pic>
        <p:nvPicPr>
          <p:cNvPr id="6" name="Picture 5">
            <a:extLst>
              <a:ext uri="{FF2B5EF4-FFF2-40B4-BE49-F238E27FC236}">
                <a16:creationId xmlns:a16="http://schemas.microsoft.com/office/drawing/2014/main" id="{B56875F2-6833-6843-BFE9-3D086521F227}"/>
              </a:ext>
            </a:extLst>
          </p:cNvPr>
          <p:cNvPicPr>
            <a:picLocks noChangeAspect="1"/>
          </p:cNvPicPr>
          <p:nvPr/>
        </p:nvPicPr>
        <p:blipFill>
          <a:blip r:embed="rId3"/>
          <a:stretch>
            <a:fillRect/>
          </a:stretch>
        </p:blipFill>
        <p:spPr>
          <a:xfrm>
            <a:off x="8989454" y="4330958"/>
            <a:ext cx="3202546" cy="1601273"/>
          </a:xfrm>
          <a:prstGeom prst="rect">
            <a:avLst/>
          </a:prstGeom>
          <a:noFill/>
        </p:spPr>
      </p:pic>
      <p:sp>
        <p:nvSpPr>
          <p:cNvPr id="4" name="Slide Number Placeholder 3">
            <a:extLst>
              <a:ext uri="{FF2B5EF4-FFF2-40B4-BE49-F238E27FC236}">
                <a16:creationId xmlns:a16="http://schemas.microsoft.com/office/drawing/2014/main" id="{9FD209D8-0E13-A5DD-86CA-094994D5836D}"/>
              </a:ext>
            </a:extLst>
          </p:cNvPr>
          <p:cNvSpPr>
            <a:spLocks noGrp="1"/>
          </p:cNvSpPr>
          <p:nvPr>
            <p:ph type="sldNum" sz="quarter" idx="10"/>
          </p:nvPr>
        </p:nvSpPr>
        <p:spPr>
          <a:xfrm>
            <a:off x="10438475" y="457199"/>
            <a:ext cx="987552" cy="471489"/>
          </a:xfrm>
        </p:spPr>
        <p:txBody>
          <a:bodyPr anchor="ctr">
            <a:normAutofit/>
          </a:bodyPr>
          <a:lstStyle/>
          <a:p>
            <a:pPr>
              <a:spcAft>
                <a:spcPts val="600"/>
              </a:spcAft>
            </a:pPr>
            <a:fld id="{48F63A3B-78C7-47BE-AE5E-E10140E04643}" type="slidenum">
              <a:rPr lang="en-US" smtClean="0"/>
              <a:pPr>
                <a:spcAft>
                  <a:spcPts val="600"/>
                </a:spcAft>
              </a:pPr>
              <a:t>7</a:t>
            </a:fld>
            <a:endParaRPr lang="en-US"/>
          </a:p>
        </p:txBody>
      </p:sp>
    </p:spTree>
    <p:extLst>
      <p:ext uri="{BB962C8B-B14F-4D97-AF65-F5344CB8AC3E}">
        <p14:creationId xmlns:p14="http://schemas.microsoft.com/office/powerpoint/2010/main" val="28908431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3460565" y="1057274"/>
            <a:ext cx="7965461" cy="994164"/>
          </a:xfrm>
        </p:spPr>
        <p:txBody>
          <a:bodyPr anchor="b">
            <a:normAutofit/>
          </a:bodyPr>
          <a:lstStyle/>
          <a:p>
            <a:r>
              <a:rPr lang="en-US" dirty="0"/>
              <a:t>DATA CLEANING</a:t>
            </a:r>
          </a:p>
        </p:txBody>
      </p:sp>
      <p:pic>
        <p:nvPicPr>
          <p:cNvPr id="10" name="Picture 9">
            <a:extLst>
              <a:ext uri="{FF2B5EF4-FFF2-40B4-BE49-F238E27FC236}">
                <a16:creationId xmlns:a16="http://schemas.microsoft.com/office/drawing/2014/main" id="{2B566FA6-8432-0F23-D0C6-227BD53FB1AB}"/>
              </a:ext>
            </a:extLst>
          </p:cNvPr>
          <p:cNvPicPr>
            <a:picLocks noChangeAspect="1"/>
          </p:cNvPicPr>
          <p:nvPr/>
        </p:nvPicPr>
        <p:blipFill>
          <a:blip r:embed="rId3"/>
          <a:stretch>
            <a:fillRect/>
          </a:stretch>
        </p:blipFill>
        <p:spPr>
          <a:xfrm>
            <a:off x="4904643" y="2303029"/>
            <a:ext cx="5077303" cy="3497698"/>
          </a:xfrm>
          <a:prstGeom prst="rect">
            <a:avLst/>
          </a:prstGeom>
          <a:noFill/>
        </p:spPr>
      </p:pic>
      <p:sp>
        <p:nvSpPr>
          <p:cNvPr id="15" name="Slide Number Placeholder 3">
            <a:extLst>
              <a:ext uri="{FF2B5EF4-FFF2-40B4-BE49-F238E27FC236}">
                <a16:creationId xmlns:a16="http://schemas.microsoft.com/office/drawing/2014/main" id="{1037CF44-1744-9A1B-AD56-9BEC62A4E86E}"/>
              </a:ext>
            </a:extLst>
          </p:cNvPr>
          <p:cNvSpPr>
            <a:spLocks noGrp="1"/>
          </p:cNvSpPr>
          <p:nvPr>
            <p:ph type="sldNum" sz="quarter" idx="10"/>
          </p:nvPr>
        </p:nvSpPr>
        <p:spPr>
          <a:xfrm>
            <a:off x="10358437" y="457199"/>
            <a:ext cx="1067589" cy="471489"/>
          </a:xfrm>
        </p:spPr>
        <p:txBody>
          <a:bodyPr/>
          <a:lstStyle/>
          <a:p>
            <a:pPr>
              <a:spcAft>
                <a:spcPts val="600"/>
              </a:spcAft>
            </a:pPr>
            <a:fld id="{48F63A3B-78C7-47BE-AE5E-E10140E04643}" type="slidenum">
              <a:rPr lang="en-US" smtClean="0"/>
              <a:pPr>
                <a:spcAft>
                  <a:spcPts val="600"/>
                </a:spcAft>
              </a:pPr>
              <a:t>8</a:t>
            </a:fld>
            <a:endParaRPr lang="en-US"/>
          </a:p>
        </p:txBody>
      </p:sp>
    </p:spTree>
    <p:extLst>
      <p:ext uri="{BB962C8B-B14F-4D97-AF65-F5344CB8AC3E}">
        <p14:creationId xmlns:p14="http://schemas.microsoft.com/office/powerpoint/2010/main" val="29529238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A34A6-22BC-27A4-2C79-EE98A4943B14}"/>
              </a:ext>
            </a:extLst>
          </p:cNvPr>
          <p:cNvSpPr>
            <a:spLocks noGrp="1"/>
          </p:cNvSpPr>
          <p:nvPr>
            <p:ph type="title"/>
          </p:nvPr>
        </p:nvSpPr>
        <p:spPr>
          <a:xfrm>
            <a:off x="914399" y="834635"/>
            <a:ext cx="7796464" cy="1222385"/>
          </a:xfrm>
        </p:spPr>
        <p:txBody>
          <a:bodyPr/>
          <a:lstStyle/>
          <a:p>
            <a:r>
              <a:rPr lang="en-US" dirty="0"/>
              <a:t>DATA CLEANING</a:t>
            </a:r>
          </a:p>
        </p:txBody>
      </p:sp>
      <p:sp>
        <p:nvSpPr>
          <p:cNvPr id="3" name="Slide Number Placeholder 2">
            <a:extLst>
              <a:ext uri="{FF2B5EF4-FFF2-40B4-BE49-F238E27FC236}">
                <a16:creationId xmlns:a16="http://schemas.microsoft.com/office/drawing/2014/main" id="{7267C004-8B72-C872-98FB-00A2A584D055}"/>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9</a:t>
            </a:fld>
            <a:endParaRPr lang="en-US" dirty="0"/>
          </a:p>
        </p:txBody>
      </p:sp>
      <p:sp>
        <p:nvSpPr>
          <p:cNvPr id="16" name="Content Placeholder 4">
            <a:extLst>
              <a:ext uri="{FF2B5EF4-FFF2-40B4-BE49-F238E27FC236}">
                <a16:creationId xmlns:a16="http://schemas.microsoft.com/office/drawing/2014/main" id="{AEF9954A-E263-8A7E-58B1-4D03F7D1BD9B}"/>
              </a:ext>
            </a:extLst>
          </p:cNvPr>
          <p:cNvSpPr>
            <a:spLocks noGrp="1"/>
          </p:cNvSpPr>
          <p:nvPr>
            <p:ph sz="half" idx="2"/>
          </p:nvPr>
        </p:nvSpPr>
        <p:spPr>
          <a:xfrm>
            <a:off x="1116106" y="2303028"/>
            <a:ext cx="7153835" cy="3869172"/>
          </a:xfrm>
        </p:spPr>
        <p:txBody>
          <a:bodyPr>
            <a:normAutofit/>
          </a:bodyPr>
          <a:lstStyle/>
          <a:p>
            <a:pPr algn="just"/>
            <a:r>
              <a:rPr lang="en-US" sz="2400" dirty="0"/>
              <a:t>The dataset was loaded into PostgreSQL for cleaning and analysis. </a:t>
            </a:r>
          </a:p>
          <a:p>
            <a:pPr algn="just"/>
            <a:endParaRPr lang="en-US" sz="2400" dirty="0"/>
          </a:p>
          <a:p>
            <a:pPr algn="just"/>
            <a:r>
              <a:rPr lang="en-US" sz="2400" dirty="0"/>
              <a:t>The data cleaning process involves checking for duplicate or null values, correcting inconsistencies, and formatting the data for analysis.</a:t>
            </a:r>
          </a:p>
        </p:txBody>
      </p:sp>
    </p:spTree>
    <p:extLst>
      <p:ext uri="{BB962C8B-B14F-4D97-AF65-F5344CB8AC3E}">
        <p14:creationId xmlns:p14="http://schemas.microsoft.com/office/powerpoint/2010/main" val="2468595790"/>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6DBB56F-4362-4386-A1A1-3DF898896616}">
  <ds:schemaRefs>
    <ds:schemaRef ds:uri="http://schemas.microsoft.com/sharepoint/v3/contenttype/forms"/>
  </ds:schemaRefs>
</ds:datastoreItem>
</file>

<file path=customXml/itemProps3.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{53BC6A70-3A8B-49D6-A538-21DEFC4358CD}tf78438558_win32</Template>
  <TotalTime>94</TotalTime>
  <Words>642</Words>
  <Application>Microsoft Office PowerPoint</Application>
  <PresentationFormat>Widescreen</PresentationFormat>
  <Paragraphs>117</Paragraphs>
  <Slides>22</Slides>
  <Notes>22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Arial Black</vt:lpstr>
      <vt:lpstr>Calibri</vt:lpstr>
      <vt:lpstr>Sabon Next LT</vt:lpstr>
      <vt:lpstr>Wingdings</vt:lpstr>
      <vt:lpstr>Custom</vt:lpstr>
      <vt:lpstr>SALES ANALYSIS presentation OF PARCH AND POSEY COMPANY</vt:lpstr>
      <vt:lpstr>agenda</vt:lpstr>
      <vt:lpstr>INTRODUCTION</vt:lpstr>
      <vt:lpstr>INTRODUCTION</vt:lpstr>
      <vt:lpstr>DATA COLLECTION</vt:lpstr>
      <vt:lpstr>DATA COLLECTION</vt:lpstr>
      <vt:lpstr>DATA COLLECTION</vt:lpstr>
      <vt:lpstr>DATA CLEANING</vt:lpstr>
      <vt:lpstr>DATA CLEANING</vt:lpstr>
      <vt:lpstr>DATA CLEANING</vt:lpstr>
      <vt:lpstr>DATA CLEANING</vt:lpstr>
      <vt:lpstr>DATA CLEANING</vt:lpstr>
      <vt:lpstr>DATA exploration</vt:lpstr>
      <vt:lpstr>Data exploration</vt:lpstr>
      <vt:lpstr>Data exploration</vt:lpstr>
      <vt:lpstr>Data exploration</vt:lpstr>
      <vt:lpstr>Data exploration</vt:lpstr>
      <vt:lpstr>Data exploration</vt:lpstr>
      <vt:lpstr>Insights and Recommendations</vt:lpstr>
      <vt:lpstr>Insights and Recommendations</vt:lpstr>
      <vt:lpstr>Insights and Recommendations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Samuel Titobiloluwa Oyedun</dc:creator>
  <cp:lastModifiedBy>Samuel Titobiloluwa Oyedun</cp:lastModifiedBy>
  <cp:revision>1</cp:revision>
  <dcterms:created xsi:type="dcterms:W3CDTF">2024-09-06T09:10:48Z</dcterms:created>
  <dcterms:modified xsi:type="dcterms:W3CDTF">2024-09-06T10:45:17Z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