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4" r:id="rId3"/>
    <p:sldId id="263" r:id="rId4"/>
    <p:sldId id="265" r:id="rId5"/>
    <p:sldId id="257" r:id="rId6"/>
    <p:sldId id="256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ration manual" id="{46A2CE17-C64D-4B47-9BD3-5CB81CD8B48D}">
          <p14:sldIdLst>
            <p14:sldId id="262"/>
            <p14:sldId id="264"/>
            <p14:sldId id="263"/>
            <p14:sldId id="265"/>
          </p14:sldIdLst>
        </p14:section>
        <p14:section name="Specifications" id="{2CF10843-6B2F-184F-91A2-24BA1BE719D7}">
          <p14:sldIdLst>
            <p14:sldId id="257"/>
            <p14:sldId id="256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0"/>
    <p:restoredTop sz="74924"/>
  </p:normalViewPr>
  <p:slideViewPr>
    <p:cSldViewPr snapToGrid="0" snapToObjects="1">
      <p:cViewPr varScale="1">
        <p:scale>
          <a:sx n="78" d="100"/>
          <a:sy n="78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eiryo UI Regular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eiryo UI Regular"/>
              </a:defRPr>
            </a:lvl1pPr>
          </a:lstStyle>
          <a:p>
            <a:fld id="{346E0303-1B08-754F-8A10-DF6D09679D97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eiryo UI Regular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eiryo UI Regular"/>
              </a:defRPr>
            </a:lvl1pPr>
          </a:lstStyle>
          <a:p>
            <a:fld id="{B6D65A17-5151-A649-9E5A-0D8EE86038F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29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Meiryo UI Regular"/>
        <a:ea typeface="+mn-ea"/>
        <a:cs typeface="+mn-cs"/>
      </a:defRPr>
    </a:lvl1pPr>
    <a:lvl2pPr marL="457200" algn="l" defTabSz="914400" rtl="0" eaLnBrk="1" latinLnBrk="0" hangingPunct="1">
      <a:defRPr kumimoji="1" sz="1200" b="0" i="0" kern="1200">
        <a:solidFill>
          <a:schemeClr val="tx1"/>
        </a:solidFill>
        <a:latin typeface="Meiryo UI Regular"/>
        <a:ea typeface="+mn-ea"/>
        <a:cs typeface="+mn-cs"/>
      </a:defRPr>
    </a:lvl2pPr>
    <a:lvl3pPr marL="914400" algn="l" defTabSz="914400" rtl="0" eaLnBrk="1" latinLnBrk="0" hangingPunct="1">
      <a:defRPr kumimoji="1" sz="1200" b="0" i="0" kern="1200">
        <a:solidFill>
          <a:schemeClr val="tx1"/>
        </a:solidFill>
        <a:latin typeface="Meiryo UI Regular"/>
        <a:ea typeface="+mn-ea"/>
        <a:cs typeface="+mn-cs"/>
      </a:defRPr>
    </a:lvl3pPr>
    <a:lvl4pPr marL="1371600" algn="l" defTabSz="914400" rtl="0" eaLnBrk="1" latinLnBrk="0" hangingPunct="1">
      <a:defRPr kumimoji="1" sz="1200" b="0" i="0" kern="1200">
        <a:solidFill>
          <a:schemeClr val="tx1"/>
        </a:solidFill>
        <a:latin typeface="Meiryo UI Regular"/>
        <a:ea typeface="+mn-ea"/>
        <a:cs typeface="+mn-cs"/>
      </a:defRPr>
    </a:lvl4pPr>
    <a:lvl5pPr marL="1828800" algn="l" defTabSz="914400" rtl="0" eaLnBrk="1" latinLnBrk="0" hangingPunct="1">
      <a:defRPr kumimoji="1" sz="1200" b="0" i="0" kern="1200">
        <a:solidFill>
          <a:schemeClr val="tx1"/>
        </a:solidFill>
        <a:latin typeface="Meiryo UI Regular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65A17-5151-A649-9E5A-0D8EE86038F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4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dirty="0">
              <a:ea typeface="Times" charset="0"/>
              <a:cs typeface="Times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65A17-5151-A649-9E5A-0D8EE86038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99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65A17-5151-A649-9E5A-0D8EE86038F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08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73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9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3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27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21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33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20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363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28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68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7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eiryo UI Regular"/>
              </a:defRPr>
            </a:lvl1pPr>
          </a:lstStyle>
          <a:p>
            <a:fld id="{A3AAA456-8166-264F-8793-C70252711FA6}" type="datetimeFigureOut">
              <a:rPr lang="ja-JP" altLang="en-US" smtClean="0"/>
              <a:pPr/>
              <a:t>2018/4/15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eiryo UI Regular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eiryo UI Regular"/>
              </a:defRPr>
            </a:lvl1pPr>
          </a:lstStyle>
          <a:p>
            <a:fld id="{FB6375EE-90A6-4D43-A1A8-DCFD03DC5F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631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Meiryo UI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0" i="0" kern="1200">
          <a:solidFill>
            <a:schemeClr val="tx1"/>
          </a:solidFill>
          <a:latin typeface="Meiryo UI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0" i="0" kern="1200">
          <a:solidFill>
            <a:schemeClr val="tx1"/>
          </a:solidFill>
          <a:latin typeface="Meiryo UI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0" i="0" kern="1200">
          <a:solidFill>
            <a:schemeClr val="tx1"/>
          </a:solidFill>
          <a:latin typeface="Meiryo UI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0" i="0" kern="1200">
          <a:solidFill>
            <a:schemeClr val="tx1"/>
          </a:solidFill>
          <a:latin typeface="Meiryo UI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0" i="0" kern="1200">
          <a:solidFill>
            <a:schemeClr val="tx1"/>
          </a:solidFill>
          <a:latin typeface="Meiryo UI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849B09-DAA0-6741-AF3A-15F0B29DB1A3}"/>
              </a:ext>
            </a:extLst>
          </p:cNvPr>
          <p:cNvSpPr txBox="1"/>
          <p:nvPr/>
        </p:nvSpPr>
        <p:spPr>
          <a:xfrm>
            <a:off x="1812471" y="1012371"/>
            <a:ext cx="498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 manual</a:t>
            </a:r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NanoTracker2 / 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MicroManager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90383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9A22D0-0375-EB49-BB61-7EF3EE2A250B}"/>
              </a:ext>
            </a:extLst>
          </p:cNvPr>
          <p:cNvSpPr txBox="1"/>
          <p:nvPr/>
        </p:nvSpPr>
        <p:spPr>
          <a:xfrm>
            <a:off x="137161" y="147479"/>
            <a:ext cx="789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Settings for automatic launching with </a:t>
            </a:r>
            <a:r>
              <a:rPr lang="en-US" altLang="ja-JP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MMStartup.bsh</a:t>
            </a:r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A7C6F0-8614-E242-8DF8-B32C3497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11" y="766108"/>
            <a:ext cx="10260210" cy="5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F13BD24-4579-D340-9618-8AEAFD7ACC6B}"/>
              </a:ext>
            </a:extLst>
          </p:cNvPr>
          <p:cNvSpPr/>
          <p:nvPr/>
        </p:nvSpPr>
        <p:spPr>
          <a:xfrm>
            <a:off x="121081" y="1749192"/>
            <a:ext cx="2543848" cy="2130053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D9D1065-38E1-3E4D-8774-7D2A00B7AF0C}"/>
              </a:ext>
            </a:extLst>
          </p:cNvPr>
          <p:cNvSpPr/>
          <p:nvPr/>
        </p:nvSpPr>
        <p:spPr>
          <a:xfrm>
            <a:off x="2891181" y="1142302"/>
            <a:ext cx="8874099" cy="407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D7ED5DB-508E-364A-999D-B0769B988073}"/>
              </a:ext>
            </a:extLst>
          </p:cNvPr>
          <p:cNvSpPr/>
          <p:nvPr/>
        </p:nvSpPr>
        <p:spPr>
          <a:xfrm>
            <a:off x="137161" y="3716769"/>
            <a:ext cx="4401588" cy="2887241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F6CA1F8-80DC-074D-A15D-9B3E9CA80F6C}"/>
              </a:ext>
            </a:extLst>
          </p:cNvPr>
          <p:cNvCxnSpPr>
            <a:cxnSpLocks/>
          </p:cNvCxnSpPr>
          <p:nvPr/>
        </p:nvCxnSpPr>
        <p:spPr>
          <a:xfrm>
            <a:off x="5373062" y="2741671"/>
            <a:ext cx="0" cy="1541571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9F9640-C74F-B544-B153-92488C7FA3D0}"/>
              </a:ext>
            </a:extLst>
          </p:cNvPr>
          <p:cNvSpPr txBox="1"/>
          <p:nvPr/>
        </p:nvSpPr>
        <p:spPr>
          <a:xfrm>
            <a:off x="137161" y="15495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summary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496913-F859-024A-8F98-B650A3BAF3FB}"/>
              </a:ext>
            </a:extLst>
          </p:cNvPr>
          <p:cNvSpPr/>
          <p:nvPr/>
        </p:nvSpPr>
        <p:spPr>
          <a:xfrm>
            <a:off x="8937634" y="3716769"/>
            <a:ext cx="1618785" cy="13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Vortis</a:t>
            </a:r>
            <a:endParaRPr kumimoji="1" lang="en-US" altLang="ja-JP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(OT controller)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DB733FB-E2CD-0644-949B-71B3FC85484E}"/>
              </a:ext>
            </a:extLst>
          </p:cNvPr>
          <p:cNvSpPr/>
          <p:nvPr/>
        </p:nvSpPr>
        <p:spPr>
          <a:xfrm>
            <a:off x="6540412" y="3855117"/>
            <a:ext cx="1429754" cy="27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LASER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2217B62-8B6D-7A4F-BE76-F36383963457}"/>
              </a:ext>
            </a:extLst>
          </p:cNvPr>
          <p:cNvSpPr/>
          <p:nvPr/>
        </p:nvSpPr>
        <p:spPr>
          <a:xfrm>
            <a:off x="2555726" y="3928127"/>
            <a:ext cx="1550067" cy="7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Camera</a:t>
            </a:r>
          </a:p>
          <a:p>
            <a:pPr algn="ctr"/>
            <a:r>
              <a:rPr kumimoji="1"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Zyla</a:t>
            </a:r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4.2p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BE1D7A-B85A-0A47-A4D7-1695A0443B1F}"/>
              </a:ext>
            </a:extLst>
          </p:cNvPr>
          <p:cNvSpPr/>
          <p:nvPr/>
        </p:nvSpPr>
        <p:spPr>
          <a:xfrm>
            <a:off x="6540412" y="2942359"/>
            <a:ext cx="1429754" cy="77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Steering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B084BB-2A6E-F547-9839-E801DC21BE15}"/>
              </a:ext>
            </a:extLst>
          </p:cNvPr>
          <p:cNvSpPr/>
          <p:nvPr/>
        </p:nvSpPr>
        <p:spPr>
          <a:xfrm>
            <a:off x="298982" y="4134847"/>
            <a:ext cx="1407993" cy="137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laptop PC</a:t>
            </a:r>
          </a:p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(Windows)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DD748DD-32CA-A549-970F-9A0909820834}"/>
              </a:ext>
            </a:extLst>
          </p:cNvPr>
          <p:cNvCxnSpPr/>
          <p:nvPr/>
        </p:nvCxnSpPr>
        <p:spPr>
          <a:xfrm flipH="1">
            <a:off x="5373349" y="3329564"/>
            <a:ext cx="1167063" cy="0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373B7EE-2A7E-C444-9E22-8EA2A18E23B3}"/>
              </a:ext>
            </a:extLst>
          </p:cNvPr>
          <p:cNvCxnSpPr/>
          <p:nvPr/>
        </p:nvCxnSpPr>
        <p:spPr>
          <a:xfrm>
            <a:off x="5136417" y="3116017"/>
            <a:ext cx="436526" cy="436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573B50A-C2B2-604C-81C1-CC7532F02632}"/>
              </a:ext>
            </a:extLst>
          </p:cNvPr>
          <p:cNvCxnSpPr>
            <a:cxnSpLocks/>
          </p:cNvCxnSpPr>
          <p:nvPr/>
        </p:nvCxnSpPr>
        <p:spPr>
          <a:xfrm>
            <a:off x="5373349" y="2782483"/>
            <a:ext cx="1" cy="539605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片側の 2 つの角を切り取った四角形 50">
            <a:extLst>
              <a:ext uri="{FF2B5EF4-FFF2-40B4-BE49-F238E27FC236}">
                <a16:creationId xmlns:a16="http://schemas.microsoft.com/office/drawing/2014/main" id="{7B5759FF-EEB8-F143-983C-411012E8A6E9}"/>
              </a:ext>
            </a:extLst>
          </p:cNvPr>
          <p:cNvSpPr/>
          <p:nvPr/>
        </p:nvSpPr>
        <p:spPr>
          <a:xfrm>
            <a:off x="5210909" y="2517031"/>
            <a:ext cx="337320" cy="437331"/>
          </a:xfrm>
          <a:prstGeom prst="snip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4D492E-1EED-5547-A6CE-4F0F72182DAE}"/>
              </a:ext>
            </a:extLst>
          </p:cNvPr>
          <p:cNvSpPr/>
          <p:nvPr/>
        </p:nvSpPr>
        <p:spPr>
          <a:xfrm>
            <a:off x="4538748" y="2477017"/>
            <a:ext cx="1679171" cy="35511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XYZ stage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CEA6FCE-9114-694C-B97C-BF47E4ADDBF3}"/>
              </a:ext>
            </a:extLst>
          </p:cNvPr>
          <p:cNvCxnSpPr>
            <a:cxnSpLocks/>
          </p:cNvCxnSpPr>
          <p:nvPr/>
        </p:nvCxnSpPr>
        <p:spPr>
          <a:xfrm rot="5400000">
            <a:off x="4800793" y="3588656"/>
            <a:ext cx="0" cy="138917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F6B4E12F-B37D-404D-8082-874A373EBAE6}"/>
              </a:ext>
            </a:extLst>
          </p:cNvPr>
          <p:cNvSpPr/>
          <p:nvPr/>
        </p:nvSpPr>
        <p:spPr>
          <a:xfrm>
            <a:off x="7965989" y="3443416"/>
            <a:ext cx="272466" cy="619423"/>
          </a:xfrm>
          <a:custGeom>
            <a:avLst/>
            <a:gdLst>
              <a:gd name="connsiteX0" fmla="*/ 16476 w 272466"/>
              <a:gd name="connsiteY0" fmla="*/ 0 h 619423"/>
              <a:gd name="connsiteX1" fmla="*/ 82379 w 272466"/>
              <a:gd name="connsiteY1" fmla="*/ 32952 h 619423"/>
              <a:gd name="connsiteX2" fmla="*/ 131806 w 272466"/>
              <a:gd name="connsiteY2" fmla="*/ 65903 h 619423"/>
              <a:gd name="connsiteX3" fmla="*/ 172995 w 272466"/>
              <a:gd name="connsiteY3" fmla="*/ 107092 h 619423"/>
              <a:gd name="connsiteX4" fmla="*/ 189470 w 272466"/>
              <a:gd name="connsiteY4" fmla="*/ 131806 h 619423"/>
              <a:gd name="connsiteX5" fmla="*/ 238897 w 272466"/>
              <a:gd name="connsiteY5" fmla="*/ 181233 h 619423"/>
              <a:gd name="connsiteX6" fmla="*/ 255373 w 272466"/>
              <a:gd name="connsiteY6" fmla="*/ 230660 h 619423"/>
              <a:gd name="connsiteX7" fmla="*/ 271849 w 272466"/>
              <a:gd name="connsiteY7" fmla="*/ 296562 h 619423"/>
              <a:gd name="connsiteX8" fmla="*/ 255373 w 272466"/>
              <a:gd name="connsiteY8" fmla="*/ 469557 h 619423"/>
              <a:gd name="connsiteX9" fmla="*/ 238897 w 272466"/>
              <a:gd name="connsiteY9" fmla="*/ 494270 h 619423"/>
              <a:gd name="connsiteX10" fmla="*/ 214184 w 272466"/>
              <a:gd name="connsiteY10" fmla="*/ 510746 h 619423"/>
              <a:gd name="connsiteX11" fmla="*/ 156519 w 272466"/>
              <a:gd name="connsiteY11" fmla="*/ 568411 h 619423"/>
              <a:gd name="connsiteX12" fmla="*/ 140043 w 272466"/>
              <a:gd name="connsiteY12" fmla="*/ 593125 h 619423"/>
              <a:gd name="connsiteX13" fmla="*/ 90616 w 272466"/>
              <a:gd name="connsiteY13" fmla="*/ 609600 h 619423"/>
              <a:gd name="connsiteX14" fmla="*/ 0 w 272466"/>
              <a:gd name="connsiteY14" fmla="*/ 617838 h 61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466" h="619423">
                <a:moveTo>
                  <a:pt x="16476" y="0"/>
                </a:moveTo>
                <a:cubicBezTo>
                  <a:pt x="38444" y="10984"/>
                  <a:pt x="61054" y="20766"/>
                  <a:pt x="82379" y="32952"/>
                </a:cubicBezTo>
                <a:cubicBezTo>
                  <a:pt x="99571" y="42776"/>
                  <a:pt x="131806" y="65903"/>
                  <a:pt x="131806" y="65903"/>
                </a:cubicBezTo>
                <a:cubicBezTo>
                  <a:pt x="175741" y="131807"/>
                  <a:pt x="118074" y="52170"/>
                  <a:pt x="172995" y="107092"/>
                </a:cubicBezTo>
                <a:cubicBezTo>
                  <a:pt x="179996" y="114093"/>
                  <a:pt x="182892" y="124406"/>
                  <a:pt x="189470" y="131806"/>
                </a:cubicBezTo>
                <a:cubicBezTo>
                  <a:pt x="204950" y="149221"/>
                  <a:pt x="238897" y="181233"/>
                  <a:pt x="238897" y="181233"/>
                </a:cubicBezTo>
                <a:cubicBezTo>
                  <a:pt x="244389" y="197709"/>
                  <a:pt x="251161" y="213812"/>
                  <a:pt x="255373" y="230660"/>
                </a:cubicBezTo>
                <a:lnTo>
                  <a:pt x="271849" y="296562"/>
                </a:lnTo>
                <a:cubicBezTo>
                  <a:pt x="271643" y="300277"/>
                  <a:pt x="277772" y="424760"/>
                  <a:pt x="255373" y="469557"/>
                </a:cubicBezTo>
                <a:cubicBezTo>
                  <a:pt x="250945" y="478412"/>
                  <a:pt x="245898" y="487269"/>
                  <a:pt x="238897" y="494270"/>
                </a:cubicBezTo>
                <a:cubicBezTo>
                  <a:pt x="231896" y="501271"/>
                  <a:pt x="222422" y="505254"/>
                  <a:pt x="214184" y="510746"/>
                </a:cubicBezTo>
                <a:cubicBezTo>
                  <a:pt x="176416" y="567398"/>
                  <a:pt x="200018" y="553911"/>
                  <a:pt x="156519" y="568411"/>
                </a:cubicBezTo>
                <a:cubicBezTo>
                  <a:pt x="151027" y="576649"/>
                  <a:pt x="148439" y="587878"/>
                  <a:pt x="140043" y="593125"/>
                </a:cubicBezTo>
                <a:cubicBezTo>
                  <a:pt x="125316" y="602329"/>
                  <a:pt x="107092" y="604108"/>
                  <a:pt x="90616" y="609600"/>
                </a:cubicBezTo>
                <a:cubicBezTo>
                  <a:pt x="45060" y="624785"/>
                  <a:pt x="74593" y="617838"/>
                  <a:pt x="0" y="61783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43B6360-9F10-B04A-9C0C-8A255C916E45}"/>
              </a:ext>
            </a:extLst>
          </p:cNvPr>
          <p:cNvSpPr/>
          <p:nvPr/>
        </p:nvSpPr>
        <p:spPr>
          <a:xfrm flipH="1">
            <a:off x="5111703" y="4067708"/>
            <a:ext cx="436526" cy="43652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片側の 2 つの角を切り取った四角形 56">
            <a:extLst>
              <a:ext uri="{FF2B5EF4-FFF2-40B4-BE49-F238E27FC236}">
                <a16:creationId xmlns:a16="http://schemas.microsoft.com/office/drawing/2014/main" id="{5EF53412-4C76-C64B-A63B-C64607F86409}"/>
              </a:ext>
            </a:extLst>
          </p:cNvPr>
          <p:cNvSpPr/>
          <p:nvPr/>
        </p:nvSpPr>
        <p:spPr>
          <a:xfrm rot="10800000">
            <a:off x="5212417" y="1936161"/>
            <a:ext cx="337320" cy="437331"/>
          </a:xfrm>
          <a:prstGeom prst="snip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81C55B8-2E42-A849-B38F-8C34CC6E49DA}"/>
              </a:ext>
            </a:extLst>
          </p:cNvPr>
          <p:cNvSpPr/>
          <p:nvPr/>
        </p:nvSpPr>
        <p:spPr>
          <a:xfrm>
            <a:off x="4962700" y="2265423"/>
            <a:ext cx="856211" cy="21159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63D7AC0-CBA5-9D43-B83C-91D621286E39}"/>
              </a:ext>
            </a:extLst>
          </p:cNvPr>
          <p:cNvCxnSpPr>
            <a:cxnSpLocks/>
          </p:cNvCxnSpPr>
          <p:nvPr/>
        </p:nvCxnSpPr>
        <p:spPr>
          <a:xfrm>
            <a:off x="5390805" y="1392818"/>
            <a:ext cx="1" cy="539605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D7B4978-53A2-1E4F-BBC1-7FE7261E19D7}"/>
              </a:ext>
            </a:extLst>
          </p:cNvPr>
          <p:cNvCxnSpPr/>
          <p:nvPr/>
        </p:nvCxnSpPr>
        <p:spPr>
          <a:xfrm flipH="1">
            <a:off x="5390805" y="1392818"/>
            <a:ext cx="1167063" cy="0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BCA96A6-F46B-0D46-8DC2-3D6BF3482F1F}"/>
              </a:ext>
            </a:extLst>
          </p:cNvPr>
          <p:cNvCxnSpPr>
            <a:cxnSpLocks/>
          </p:cNvCxnSpPr>
          <p:nvPr/>
        </p:nvCxnSpPr>
        <p:spPr>
          <a:xfrm>
            <a:off x="5390805" y="1005613"/>
            <a:ext cx="0" cy="926810"/>
          </a:xfrm>
          <a:prstGeom prst="line">
            <a:avLst/>
          </a:prstGeom>
          <a:ln w="254000">
            <a:solidFill>
              <a:srgbClr val="FFFF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FA21972-8B8F-B546-9D23-DDF19D34B8B1}"/>
              </a:ext>
            </a:extLst>
          </p:cNvPr>
          <p:cNvSpPr/>
          <p:nvPr/>
        </p:nvSpPr>
        <p:spPr>
          <a:xfrm>
            <a:off x="5210909" y="914400"/>
            <a:ext cx="362034" cy="9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619E4C8-F20B-6A40-AB6E-BE206F6955F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718063" y="4283241"/>
            <a:ext cx="837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22E75B6-0498-6E4B-B2A0-30AE9ABF6975}"/>
              </a:ext>
            </a:extLst>
          </p:cNvPr>
          <p:cNvSpPr txBox="1"/>
          <p:nvPr/>
        </p:nvSpPr>
        <p:spPr>
          <a:xfrm>
            <a:off x="1791072" y="4031665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USB3.0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DD61829-FFF3-594D-A232-D92643DB10FC}"/>
              </a:ext>
            </a:extLst>
          </p:cNvPr>
          <p:cNvSpPr/>
          <p:nvPr/>
        </p:nvSpPr>
        <p:spPr>
          <a:xfrm>
            <a:off x="2571065" y="5112528"/>
            <a:ext cx="1071927" cy="68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 box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A15B4E8-5D02-6D4B-B31C-0A83222643E6}"/>
              </a:ext>
            </a:extLst>
          </p:cNvPr>
          <p:cNvSpPr txBox="1"/>
          <p:nvPr/>
        </p:nvSpPr>
        <p:spPr>
          <a:xfrm>
            <a:off x="1696767" y="5144372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USB/serial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EF266AB-578D-984D-B810-16D03C6EF35F}"/>
              </a:ext>
            </a:extLst>
          </p:cNvPr>
          <p:cNvCxnSpPr>
            <a:cxnSpLocks/>
          </p:cNvCxnSpPr>
          <p:nvPr/>
        </p:nvCxnSpPr>
        <p:spPr>
          <a:xfrm>
            <a:off x="1725047" y="5405402"/>
            <a:ext cx="837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EA5096B-B2D9-7A40-92F6-0B8DFB576249}"/>
              </a:ext>
            </a:extLst>
          </p:cNvPr>
          <p:cNvSpPr txBox="1"/>
          <p:nvPr/>
        </p:nvSpPr>
        <p:spPr>
          <a:xfrm>
            <a:off x="3616849" y="5874139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I/O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1960C47-31A4-8747-ACB4-EFBDDCCBCD1B}"/>
              </a:ext>
            </a:extLst>
          </p:cNvPr>
          <p:cNvCxnSpPr>
            <a:cxnSpLocks/>
          </p:cNvCxnSpPr>
          <p:nvPr/>
        </p:nvCxnSpPr>
        <p:spPr>
          <a:xfrm>
            <a:off x="3650206" y="5247023"/>
            <a:ext cx="3269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7CF1791-6FFF-B54C-A6A0-20A3F7C46074}"/>
              </a:ext>
            </a:extLst>
          </p:cNvPr>
          <p:cNvSpPr txBox="1"/>
          <p:nvPr/>
        </p:nvSpPr>
        <p:spPr>
          <a:xfrm>
            <a:off x="3640127" y="5291852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IN0</a:t>
            </a:r>
            <a:endParaRPr kumimoji="1" lang="ja-JP" altLang="en-US" sz="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FBB60BA-E648-5F45-A3E7-7BCDA8567CB8}"/>
              </a:ext>
            </a:extLst>
          </p:cNvPr>
          <p:cNvSpPr txBox="1"/>
          <p:nvPr/>
        </p:nvSpPr>
        <p:spPr>
          <a:xfrm>
            <a:off x="3651348" y="5521755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IN1</a:t>
            </a:r>
            <a:endParaRPr kumimoji="1" lang="ja-JP" altLang="en-US" sz="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C05A0D4-C054-4140-86E1-33D7F76DD3A1}"/>
              </a:ext>
            </a:extLst>
          </p:cNvPr>
          <p:cNvCxnSpPr>
            <a:cxnSpLocks/>
          </p:cNvCxnSpPr>
          <p:nvPr/>
        </p:nvCxnSpPr>
        <p:spPr>
          <a:xfrm>
            <a:off x="3650206" y="5474925"/>
            <a:ext cx="6236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025684F-C2C4-7948-A507-C94456FF1929}"/>
              </a:ext>
            </a:extLst>
          </p:cNvPr>
          <p:cNvCxnSpPr>
            <a:cxnSpLocks/>
          </p:cNvCxnSpPr>
          <p:nvPr/>
        </p:nvCxnSpPr>
        <p:spPr>
          <a:xfrm>
            <a:off x="3650206" y="5702827"/>
            <a:ext cx="6433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3E8F468-E96A-A64C-882A-29358A068805}"/>
              </a:ext>
            </a:extLst>
          </p:cNvPr>
          <p:cNvSpPr txBox="1"/>
          <p:nvPr/>
        </p:nvSpPr>
        <p:spPr>
          <a:xfrm>
            <a:off x="3640126" y="506607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OUT8</a:t>
            </a:r>
            <a:endParaRPr kumimoji="1" lang="ja-JP" altLang="en-US" sz="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CD5C0B-56CC-F344-A3C5-C66FA002A0AE}"/>
              </a:ext>
            </a:extLst>
          </p:cNvPr>
          <p:cNvSpPr txBox="1"/>
          <p:nvPr/>
        </p:nvSpPr>
        <p:spPr>
          <a:xfrm>
            <a:off x="8505220" y="1208152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NanoTracker2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7CADE67-154C-7942-8CAC-45C0D1BD0649}"/>
              </a:ext>
            </a:extLst>
          </p:cNvPr>
          <p:cNvSpPr txBox="1"/>
          <p:nvPr/>
        </p:nvSpPr>
        <p:spPr>
          <a:xfrm>
            <a:off x="196653" y="6205371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Customized imaging parts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7E10587-816B-6741-80F1-2E7CF94E369C}"/>
              </a:ext>
            </a:extLst>
          </p:cNvPr>
          <p:cNvSpPr txBox="1"/>
          <p:nvPr/>
        </p:nvSpPr>
        <p:spPr>
          <a:xfrm>
            <a:off x="10084186" y="5213979"/>
            <a:ext cx="95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OUT</a:t>
            </a:r>
          </a:p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(TTL)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E038519-55A4-2348-A079-36947AA14B51}"/>
              </a:ext>
            </a:extLst>
          </p:cNvPr>
          <p:cNvCxnSpPr>
            <a:cxnSpLocks/>
          </p:cNvCxnSpPr>
          <p:nvPr/>
        </p:nvCxnSpPr>
        <p:spPr>
          <a:xfrm>
            <a:off x="9872628" y="5104973"/>
            <a:ext cx="0" cy="392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314B023D-35B6-D44E-9E05-AF170FEEC92D}"/>
              </a:ext>
            </a:extLst>
          </p:cNvPr>
          <p:cNvCxnSpPr>
            <a:cxnSpLocks/>
          </p:cNvCxnSpPr>
          <p:nvPr/>
        </p:nvCxnSpPr>
        <p:spPr>
          <a:xfrm>
            <a:off x="10079893" y="5094728"/>
            <a:ext cx="0" cy="621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5BE09E2-22C9-E446-B803-CED2998A4E16}"/>
              </a:ext>
            </a:extLst>
          </p:cNvPr>
          <p:cNvSpPr/>
          <p:nvPr/>
        </p:nvSpPr>
        <p:spPr>
          <a:xfrm>
            <a:off x="697155" y="1948593"/>
            <a:ext cx="1115835" cy="56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Hg lamp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60292058-C33B-7E4A-873D-F115FDB87FAF}"/>
              </a:ext>
            </a:extLst>
          </p:cNvPr>
          <p:cNvGrpSpPr/>
          <p:nvPr/>
        </p:nvGrpSpPr>
        <p:grpSpPr>
          <a:xfrm>
            <a:off x="6534150" y="1218552"/>
            <a:ext cx="1277729" cy="780147"/>
            <a:chOff x="7965989" y="355653"/>
            <a:chExt cx="1277729" cy="780147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5070F328-4E4B-2240-A5FD-A61FEA33F2F6}"/>
                </a:ext>
              </a:extLst>
            </p:cNvPr>
            <p:cNvSpPr/>
            <p:nvPr/>
          </p:nvSpPr>
          <p:spPr>
            <a:xfrm>
              <a:off x="7965989" y="361390"/>
              <a:ext cx="1277729" cy="774410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Force Detectors</a:t>
              </a:r>
            </a:p>
            <a:p>
              <a:pPr algn="ctr"/>
              <a:r>
                <a:rPr kumimoji="1" lang="en-US" altLang="ja-JP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(not used)</a:t>
              </a:r>
              <a:endParaRPr kumimoji="1" lang="ja-JP" altLang="en-US" sz="1400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62DFB8ED-33D4-F543-A4E5-7429F250AD5D}"/>
                </a:ext>
              </a:extLst>
            </p:cNvPr>
            <p:cNvCxnSpPr/>
            <p:nvPr/>
          </p:nvCxnSpPr>
          <p:spPr>
            <a:xfrm>
              <a:off x="7965989" y="355653"/>
              <a:ext cx="1277729" cy="7744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09495303-4535-5744-937B-92B375020060}"/>
              </a:ext>
            </a:extLst>
          </p:cNvPr>
          <p:cNvCxnSpPr>
            <a:cxnSpLocks/>
          </p:cNvCxnSpPr>
          <p:nvPr/>
        </p:nvCxnSpPr>
        <p:spPr>
          <a:xfrm>
            <a:off x="10556419" y="4962818"/>
            <a:ext cx="3269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A7CA7B-BEFB-AA4C-A430-BBA24382128F}"/>
              </a:ext>
            </a:extLst>
          </p:cNvPr>
          <p:cNvSpPr/>
          <p:nvPr/>
        </p:nvSpPr>
        <p:spPr>
          <a:xfrm>
            <a:off x="10763683" y="3517869"/>
            <a:ext cx="954505" cy="16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</a:t>
            </a:r>
          </a:p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2D0C7F6-17F8-0241-842F-50CBC03BE1C0}"/>
              </a:ext>
            </a:extLst>
          </p:cNvPr>
          <p:cNvCxnSpPr>
            <a:cxnSpLocks/>
          </p:cNvCxnSpPr>
          <p:nvPr/>
        </p:nvCxnSpPr>
        <p:spPr>
          <a:xfrm>
            <a:off x="6230923" y="2637489"/>
            <a:ext cx="2480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C000FAF-FDFB-EB4E-8D52-1141BCEBA341}"/>
              </a:ext>
            </a:extLst>
          </p:cNvPr>
          <p:cNvCxnSpPr>
            <a:cxnSpLocks/>
          </p:cNvCxnSpPr>
          <p:nvPr/>
        </p:nvCxnSpPr>
        <p:spPr>
          <a:xfrm>
            <a:off x="7965989" y="4130900"/>
            <a:ext cx="971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100B0066-05EA-6A4B-B5CD-8FB217DC20B0}"/>
              </a:ext>
            </a:extLst>
          </p:cNvPr>
          <p:cNvCxnSpPr>
            <a:cxnSpLocks/>
          </p:cNvCxnSpPr>
          <p:nvPr/>
        </p:nvCxnSpPr>
        <p:spPr>
          <a:xfrm>
            <a:off x="7835597" y="1932423"/>
            <a:ext cx="8757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0CC6E7D3-C30F-DE4D-BDA9-7D9835A1A314}"/>
              </a:ext>
            </a:extLst>
          </p:cNvPr>
          <p:cNvCxnSpPr>
            <a:cxnSpLocks/>
          </p:cNvCxnSpPr>
          <p:nvPr/>
        </p:nvCxnSpPr>
        <p:spPr>
          <a:xfrm>
            <a:off x="7965989" y="3312062"/>
            <a:ext cx="7453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CF539B9-C6AA-5041-B1BD-3658D6962C6D}"/>
              </a:ext>
            </a:extLst>
          </p:cNvPr>
          <p:cNvCxnSpPr>
            <a:cxnSpLocks/>
          </p:cNvCxnSpPr>
          <p:nvPr/>
        </p:nvCxnSpPr>
        <p:spPr>
          <a:xfrm>
            <a:off x="8711381" y="1932423"/>
            <a:ext cx="0" cy="2198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B5CAEA2-A792-9646-A348-7152493C506E}"/>
              </a:ext>
            </a:extLst>
          </p:cNvPr>
          <p:cNvGrpSpPr/>
          <p:nvPr/>
        </p:nvGrpSpPr>
        <p:grpSpPr>
          <a:xfrm>
            <a:off x="1803952" y="630439"/>
            <a:ext cx="3636466" cy="1576815"/>
            <a:chOff x="1803952" y="630439"/>
            <a:chExt cx="3636466" cy="1576815"/>
          </a:xfrm>
        </p:grpSpPr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28566C9-4040-B846-8DF8-8BDAD5454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952" y="2203696"/>
              <a:ext cx="466541" cy="3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B8DF2E27-E5B7-2843-94B0-9E34DCE4155D}"/>
                </a:ext>
              </a:extLst>
            </p:cNvPr>
            <p:cNvGrpSpPr/>
            <p:nvPr/>
          </p:nvGrpSpPr>
          <p:grpSpPr>
            <a:xfrm>
              <a:off x="2548631" y="630439"/>
              <a:ext cx="2891787" cy="608002"/>
              <a:chOff x="2548631" y="630439"/>
              <a:chExt cx="2891787" cy="608002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8DA1416-E817-7248-A4F2-2B14B0D78F9C}"/>
                  </a:ext>
                </a:extLst>
              </p:cNvPr>
              <p:cNvGrpSpPr/>
              <p:nvPr/>
            </p:nvGrpSpPr>
            <p:grpSpPr>
              <a:xfrm>
                <a:off x="2812893" y="632582"/>
                <a:ext cx="2627525" cy="575570"/>
                <a:chOff x="2812893" y="632582"/>
                <a:chExt cx="2627525" cy="575570"/>
              </a:xfrm>
            </p:grpSpPr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14F4A8C7-0520-E942-8683-8F41E968E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2893" y="632582"/>
                  <a:ext cx="231972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円弧 124">
                  <a:extLst>
                    <a:ext uri="{FF2B5EF4-FFF2-40B4-BE49-F238E27FC236}">
                      <a16:creationId xmlns:a16="http://schemas.microsoft.com/office/drawing/2014/main" id="{70D4B3CE-EC4D-1349-9827-66935DD43FE8}"/>
                    </a:ext>
                  </a:extLst>
                </p:cNvPr>
                <p:cNvSpPr/>
                <p:nvPr/>
              </p:nvSpPr>
              <p:spPr>
                <a:xfrm>
                  <a:off x="4832416" y="632582"/>
                  <a:ext cx="608002" cy="575570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126" name="円弧 125">
                <a:extLst>
                  <a:ext uri="{FF2B5EF4-FFF2-40B4-BE49-F238E27FC236}">
                    <a16:creationId xmlns:a16="http://schemas.microsoft.com/office/drawing/2014/main" id="{6AEC9073-42D0-8C48-B57B-473B04BE54CE}"/>
                  </a:ext>
                </a:extLst>
              </p:cNvPr>
              <p:cNvSpPr/>
              <p:nvPr/>
            </p:nvSpPr>
            <p:spPr>
              <a:xfrm rot="16200000">
                <a:off x="2532415" y="646655"/>
                <a:ext cx="608002" cy="57557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3C08FA7B-309A-1043-91CE-1AEA44EA36D4}"/>
                </a:ext>
              </a:extLst>
            </p:cNvPr>
            <p:cNvSpPr/>
            <p:nvPr/>
          </p:nvSpPr>
          <p:spPr>
            <a:xfrm rot="5400000">
              <a:off x="1956832" y="1611910"/>
              <a:ext cx="608002" cy="57557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1C7CE581-9C14-A64C-8705-31DD6352710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31" y="914400"/>
              <a:ext cx="0" cy="989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66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939178-06B7-7247-A0FA-99CE80EB1DEE}"/>
              </a:ext>
            </a:extLst>
          </p:cNvPr>
          <p:cNvSpPr txBox="1"/>
          <p:nvPr/>
        </p:nvSpPr>
        <p:spPr>
          <a:xfrm>
            <a:off x="538844" y="310244"/>
            <a:ext cx="8915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 system.</a:t>
            </a:r>
          </a:p>
          <a:p>
            <a:endParaRPr kumimoji="1"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Turn on PC for 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NanoTracker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(Desktop PC) and 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MicroManager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(Laptop PC)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Turn on water circulator underneath table.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Turn on Hg lamp underneath table.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Turn on a 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Vortis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controller and a LASER box at right side of table.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Turn on 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Zyla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camera at left port of microscope.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kumimoji="1"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Login Desktop PC and Laptop PC</a:t>
            </a:r>
          </a:p>
          <a:p>
            <a:endParaRPr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B357B-32D7-3647-88CE-E1543C83C568}"/>
              </a:ext>
            </a:extLst>
          </p:cNvPr>
          <p:cNvSpPr txBox="1"/>
          <p:nvPr/>
        </p:nvSpPr>
        <p:spPr>
          <a:xfrm>
            <a:off x="9647805" y="903897"/>
            <a:ext cx="2406408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Hg lamp power</a:t>
            </a:r>
          </a:p>
          <a:p>
            <a:endParaRPr lang="en-US" altLang="ja-JP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!Use minimum power of the lamp!</a:t>
            </a:r>
          </a:p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Higher intensity of the lamp will break green filter in a illumination tube. </a:t>
            </a:r>
          </a:p>
          <a:p>
            <a:endParaRPr kumimoji="1" lang="ja-JP" altLang="en-US" sz="105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AD16E5-DDB1-E44C-ABF2-4B6871256AA6}"/>
              </a:ext>
            </a:extLst>
          </p:cNvPr>
          <p:cNvSpPr txBox="1"/>
          <p:nvPr/>
        </p:nvSpPr>
        <p:spPr>
          <a:xfrm>
            <a:off x="9647805" y="2321702"/>
            <a:ext cx="2406408" cy="12234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 box</a:t>
            </a:r>
          </a:p>
          <a:p>
            <a:endParaRPr lang="en-US" altLang="ja-JP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Arduino is in the black box connected to </a:t>
            </a:r>
            <a:r>
              <a:rPr lang="en-US" altLang="ja-JP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Vortis</a:t>
            </a:r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Power for it is supplied from laptop PC. </a:t>
            </a:r>
            <a:r>
              <a:rPr lang="en-US" altLang="ja-JP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FIrmware</a:t>
            </a:r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starts automatically after the power is supplied.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A84D38-06E4-7441-9BCC-9A1AE0DF2F79}"/>
              </a:ext>
            </a:extLst>
          </p:cNvPr>
          <p:cNvSpPr txBox="1"/>
          <p:nvPr/>
        </p:nvSpPr>
        <p:spPr>
          <a:xfrm>
            <a:off x="9647805" y="3642310"/>
            <a:ext cx="2406408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Zyla</a:t>
            </a:r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camera</a:t>
            </a:r>
          </a:p>
          <a:p>
            <a:endParaRPr lang="en-US" altLang="ja-JP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internal temperature of the camera rises, it stops automatically with continuous </a:t>
            </a:r>
            <a:r>
              <a:rPr lang="en-US" altLang="ja-JP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beep.One</a:t>
            </a:r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tends to forget to turn off when experiments finished. Don't forget ;)</a:t>
            </a:r>
          </a:p>
        </p:txBody>
      </p:sp>
    </p:spTree>
    <p:extLst>
      <p:ext uri="{BB962C8B-B14F-4D97-AF65-F5344CB8AC3E}">
        <p14:creationId xmlns:p14="http://schemas.microsoft.com/office/powerpoint/2010/main" val="15680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939178-06B7-7247-A0FA-99CE80EB1DEE}"/>
              </a:ext>
            </a:extLst>
          </p:cNvPr>
          <p:cNvSpPr txBox="1"/>
          <p:nvPr/>
        </p:nvSpPr>
        <p:spPr>
          <a:xfrm>
            <a:off x="538845" y="310244"/>
            <a:ext cx="7462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 software.</a:t>
            </a:r>
          </a:p>
          <a:p>
            <a:endParaRPr kumimoji="1"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NanoTracker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endParaRPr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 controller software by double-clicking "NT Desktop" icon or input command of "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jpknt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from terminal. </a:t>
            </a:r>
          </a:p>
          <a:p>
            <a:endParaRPr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[Micromanager] (MM)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Launch "Micromanager in </a:t>
            </a:r>
            <a:r>
              <a:rPr lang="en-US" altLang="ja-JP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ProgramFiles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on the Desktop.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If the MM asks device, choose "None". 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Software should run a startup script.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* If the script is not set or not loaded,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1. Open "Tools/Script panel...".</a:t>
            </a:r>
          </a:p>
          <a:p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2. Load or Run the latest Initialization </a:t>
            </a:r>
            <a:r>
              <a:rPr lang="en-US" altLang="ja-JP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script.</a:t>
            </a:r>
            <a:endParaRPr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9B1D6D-A656-834B-A023-17F604FB167D}"/>
              </a:ext>
            </a:extLst>
          </p:cNvPr>
          <p:cNvSpPr txBox="1"/>
          <p:nvPr/>
        </p:nvSpPr>
        <p:spPr>
          <a:xfrm>
            <a:off x="9382822" y="2091781"/>
            <a:ext cx="2383970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"Device" of MM</a:t>
            </a:r>
          </a:p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 </a:t>
            </a:r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operate wide variety of hardware such as microscope, stage, optical shutter, AOTF.. etc. One can set configuration of devices as a file to read on launching. Devices can be loaded by scripts.</a:t>
            </a:r>
            <a:endParaRPr kumimoji="1" lang="ja-JP" altLang="en-US" sz="105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38904E-2B9B-3B45-946B-E6540DF502E8}"/>
              </a:ext>
            </a:extLst>
          </p:cNvPr>
          <p:cNvSpPr txBox="1"/>
          <p:nvPr/>
        </p:nvSpPr>
        <p:spPr>
          <a:xfrm>
            <a:off x="9355082" y="715184"/>
            <a:ext cx="2699131" cy="12234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Launching from Terminal</a:t>
            </a:r>
          </a:p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of people dislike CUI, but it is useful for troubleshooting. By launching from terminal, you can check error messages and force-quit by CTRL+C from on the terminal when the software is stuck.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E733BC-C46B-D14E-AF73-BFF036333DD3}"/>
              </a:ext>
            </a:extLst>
          </p:cNvPr>
          <p:cNvSpPr txBox="1"/>
          <p:nvPr/>
        </p:nvSpPr>
        <p:spPr>
          <a:xfrm>
            <a:off x="9382822" y="3629961"/>
            <a:ext cx="2383970" cy="12234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Startup script</a:t>
            </a:r>
          </a:p>
          <a:p>
            <a:endParaRPr lang="en-US" altLang="ja-JP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can set a script set by options... menu. Software will run the script after process of loading devices.</a:t>
            </a:r>
            <a:endParaRPr kumimoji="1" lang="en-US" altLang="ja-JP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ja-JP" altLang="en-US" sz="105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2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D352023-8A83-6D45-8384-7A4E6409455F}"/>
              </a:ext>
            </a:extLst>
          </p:cNvPr>
          <p:cNvCxnSpPr>
            <a:cxnSpLocks/>
          </p:cNvCxnSpPr>
          <p:nvPr/>
        </p:nvCxnSpPr>
        <p:spPr>
          <a:xfrm flipV="1">
            <a:off x="5314145" y="547589"/>
            <a:ext cx="0" cy="53551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242BCBC7-BF7B-A643-8039-A8632C83926D}"/>
              </a:ext>
            </a:extLst>
          </p:cNvPr>
          <p:cNvCxnSpPr>
            <a:cxnSpLocks/>
          </p:cNvCxnSpPr>
          <p:nvPr/>
        </p:nvCxnSpPr>
        <p:spPr>
          <a:xfrm flipV="1">
            <a:off x="7333569" y="547589"/>
            <a:ext cx="0" cy="53551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DE0CCDC-EDB5-8641-8D6C-1AEC10DE5FCB}"/>
              </a:ext>
            </a:extLst>
          </p:cNvPr>
          <p:cNvCxnSpPr>
            <a:cxnSpLocks/>
          </p:cNvCxnSpPr>
          <p:nvPr/>
        </p:nvCxnSpPr>
        <p:spPr>
          <a:xfrm>
            <a:off x="2041768" y="2447432"/>
            <a:ext cx="1001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38F843-B58F-8846-938B-1559F2AB7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48353C3-201A-A943-85CB-AA890A2DE35E}"/>
              </a:ext>
            </a:extLst>
          </p:cNvPr>
          <p:cNvCxnSpPr>
            <a:cxnSpLocks/>
          </p:cNvCxnSpPr>
          <p:nvPr/>
        </p:nvCxnSpPr>
        <p:spPr>
          <a:xfrm>
            <a:off x="2041768" y="5123958"/>
            <a:ext cx="1001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EB6FC1-F7A9-A341-8411-787DF1574884}"/>
              </a:ext>
            </a:extLst>
          </p:cNvPr>
          <p:cNvSpPr txBox="1"/>
          <p:nvPr/>
        </p:nvSpPr>
        <p:spPr>
          <a:xfrm>
            <a:off x="137161" y="147479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 of experiments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1F8BAD-2941-684F-9F2B-BAD106BFFE50}"/>
              </a:ext>
            </a:extLst>
          </p:cNvPr>
          <p:cNvSpPr txBox="1"/>
          <p:nvPr/>
        </p:nvSpPr>
        <p:spPr>
          <a:xfrm>
            <a:off x="137161" y="3085679"/>
            <a:ext cx="136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 TTL 0</a:t>
            </a:r>
            <a:endParaRPr kumimoji="1" lang="ja-JP" altLang="en-US" sz="1400" dirty="0">
              <a:latin typeface="Verdana" panose="020B0604030504040204" pitchFamily="34" charset="0"/>
              <a:ea typeface="Times" charset="0"/>
              <a:cs typeface="Verdana" panose="020B060403050404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4D8BE8-C19C-4340-8678-49C0210F6143}"/>
              </a:ext>
            </a:extLst>
          </p:cNvPr>
          <p:cNvSpPr txBox="1"/>
          <p:nvPr/>
        </p:nvSpPr>
        <p:spPr>
          <a:xfrm>
            <a:off x="2345864" y="983552"/>
            <a:ext cx="2917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Preparation</a:t>
            </a:r>
          </a:p>
          <a:p>
            <a:r>
              <a:rPr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Enhance gold </a:t>
            </a:r>
            <a:r>
              <a:rPr lang="en-US" altLang="ja-JP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nano</a:t>
            </a:r>
            <a:r>
              <a:rPr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particle (GNP) image</a:t>
            </a:r>
          </a:p>
          <a:p>
            <a:r>
              <a:rPr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*Snap background image for subtraction</a:t>
            </a:r>
          </a:p>
          <a:p>
            <a:r>
              <a:rPr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*Adjust contrast and offset</a:t>
            </a:r>
          </a:p>
          <a:p>
            <a:r>
              <a:rPr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Set up scanning conditions</a:t>
            </a:r>
          </a:p>
          <a:p>
            <a:r>
              <a:rPr kumimoji="1"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Search cells</a:t>
            </a:r>
          </a:p>
          <a:p>
            <a:r>
              <a:rPr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Trap a GNP </a:t>
            </a:r>
            <a:endParaRPr kumimoji="1" lang="ja-JP" altLang="en-US" sz="1000" dirty="0">
              <a:latin typeface="Verdana" panose="020B0604030504040204" pitchFamily="34" charset="0"/>
              <a:ea typeface="Times" charset="0"/>
              <a:cs typeface="Verdana" panose="020B0604030504040204" pitchFamily="34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F59F5AB-057F-C141-B48F-151E4D59B01E}"/>
              </a:ext>
            </a:extLst>
          </p:cNvPr>
          <p:cNvCxnSpPr>
            <a:cxnSpLocks/>
          </p:cNvCxnSpPr>
          <p:nvPr/>
        </p:nvCxnSpPr>
        <p:spPr>
          <a:xfrm>
            <a:off x="2041768" y="3229670"/>
            <a:ext cx="3253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4A986-18AD-094A-8726-244FA239AE15}"/>
              </a:ext>
            </a:extLst>
          </p:cNvPr>
          <p:cNvCxnSpPr>
            <a:cxnSpLocks/>
          </p:cNvCxnSpPr>
          <p:nvPr/>
        </p:nvCxnSpPr>
        <p:spPr>
          <a:xfrm>
            <a:off x="5288859" y="3702530"/>
            <a:ext cx="2044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9AB2D02-93C4-4943-9145-E03D29C3F6C6}"/>
              </a:ext>
            </a:extLst>
          </p:cNvPr>
          <p:cNvCxnSpPr>
            <a:cxnSpLocks/>
          </p:cNvCxnSpPr>
          <p:nvPr/>
        </p:nvCxnSpPr>
        <p:spPr>
          <a:xfrm flipV="1">
            <a:off x="5295122" y="3229671"/>
            <a:ext cx="0" cy="457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D494701-DB7F-D642-801A-7F2DA43C3786}"/>
              </a:ext>
            </a:extLst>
          </p:cNvPr>
          <p:cNvCxnSpPr>
            <a:cxnSpLocks/>
          </p:cNvCxnSpPr>
          <p:nvPr/>
        </p:nvCxnSpPr>
        <p:spPr>
          <a:xfrm flipV="1">
            <a:off x="7333569" y="3225161"/>
            <a:ext cx="0" cy="47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EE0B039-59DC-364A-979D-536BBEBC173E}"/>
              </a:ext>
            </a:extLst>
          </p:cNvPr>
          <p:cNvCxnSpPr>
            <a:cxnSpLocks/>
          </p:cNvCxnSpPr>
          <p:nvPr/>
        </p:nvCxnSpPr>
        <p:spPr>
          <a:xfrm>
            <a:off x="7333569" y="3229670"/>
            <a:ext cx="4072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2C3D176-E358-B143-AC24-B2D9A88F0DD9}"/>
              </a:ext>
            </a:extLst>
          </p:cNvPr>
          <p:cNvSpPr txBox="1"/>
          <p:nvPr/>
        </p:nvSpPr>
        <p:spPr>
          <a:xfrm>
            <a:off x="191882" y="483864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Micro-manager</a:t>
            </a:r>
          </a:p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WinPC</a:t>
            </a:r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836AE1-F4F4-0046-9EE7-75DB0441EE2A}"/>
              </a:ext>
            </a:extLst>
          </p:cNvPr>
          <p:cNvSpPr txBox="1"/>
          <p:nvPr/>
        </p:nvSpPr>
        <p:spPr>
          <a:xfrm>
            <a:off x="167537" y="2210869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ForceSpectroscopy</a:t>
            </a:r>
            <a:endParaRPr kumimoji="1"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RampDesigner</a:t>
            </a:r>
            <a:endParaRPr kumimoji="1" lang="ja-JP" altLang="en-US" sz="1400" dirty="0">
              <a:latin typeface="Verdana" panose="020B0604030504040204" pitchFamily="34" charset="0"/>
              <a:ea typeface="Times" charset="0"/>
              <a:cs typeface="Verdana" panose="020B0604030504040204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2E0BAEC-E2F3-B540-8A67-8AAB07037008}"/>
              </a:ext>
            </a:extLst>
          </p:cNvPr>
          <p:cNvSpPr/>
          <p:nvPr/>
        </p:nvSpPr>
        <p:spPr>
          <a:xfrm>
            <a:off x="5341823" y="4838643"/>
            <a:ext cx="1231301" cy="5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cquisition – stationary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4380DAB-B8DF-2D41-BCAD-CB49C910E39A}"/>
              </a:ext>
            </a:extLst>
          </p:cNvPr>
          <p:cNvSpPr/>
          <p:nvPr/>
        </p:nvSpPr>
        <p:spPr>
          <a:xfrm>
            <a:off x="5299311" y="2247997"/>
            <a:ext cx="2034258" cy="438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TTL to low, Pause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52C7C1B-A3AD-C244-9A5C-D325A6EF81B1}"/>
              </a:ext>
            </a:extLst>
          </p:cNvPr>
          <p:cNvSpPr/>
          <p:nvPr/>
        </p:nvSpPr>
        <p:spPr>
          <a:xfrm>
            <a:off x="7358151" y="2256042"/>
            <a:ext cx="2475969" cy="438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 (movement), TTL to high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4EE51E8-4715-C04F-9841-75AED5F663CE}"/>
              </a:ext>
            </a:extLst>
          </p:cNvPr>
          <p:cNvSpPr/>
          <p:nvPr/>
        </p:nvSpPr>
        <p:spPr>
          <a:xfrm>
            <a:off x="9853092" y="2247997"/>
            <a:ext cx="1552674" cy="438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Retract (inverse movement)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AA5E0C96-707A-7E47-9A82-89037D0E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81" y="627449"/>
            <a:ext cx="1357987" cy="1131656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D6D31BB0-E222-154D-BFBD-9F8321EE4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12" y="650097"/>
            <a:ext cx="1444208" cy="1217877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882302-0ADD-4F48-91AD-E459A0A9731A}"/>
              </a:ext>
            </a:extLst>
          </p:cNvPr>
          <p:cNvSpPr/>
          <p:nvPr/>
        </p:nvSpPr>
        <p:spPr>
          <a:xfrm>
            <a:off x="2739503" y="4838644"/>
            <a:ext cx="1017590" cy="5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 view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2D13616-4E20-9F40-9D94-A599F9C191A9}"/>
              </a:ext>
            </a:extLst>
          </p:cNvPr>
          <p:cNvSpPr/>
          <p:nvPr/>
        </p:nvSpPr>
        <p:spPr>
          <a:xfrm rot="16200000">
            <a:off x="8990335" y="4945557"/>
            <a:ext cx="570628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8D80F89-8C89-8A4C-BA4B-F3E1BDDA3A00}"/>
              </a:ext>
            </a:extLst>
          </p:cNvPr>
          <p:cNvSpPr/>
          <p:nvPr/>
        </p:nvSpPr>
        <p:spPr>
          <a:xfrm>
            <a:off x="9606089" y="4838644"/>
            <a:ext cx="2137351" cy="5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B8D9C53-D82E-5146-BE57-C38A4788268E}"/>
              </a:ext>
            </a:extLst>
          </p:cNvPr>
          <p:cNvSpPr/>
          <p:nvPr/>
        </p:nvSpPr>
        <p:spPr>
          <a:xfrm>
            <a:off x="3897442" y="4838644"/>
            <a:ext cx="1392121" cy="5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0B40F7C-2B62-7A41-AF42-701B08CA750D}"/>
              </a:ext>
            </a:extLst>
          </p:cNvPr>
          <p:cNvSpPr/>
          <p:nvPr/>
        </p:nvSpPr>
        <p:spPr>
          <a:xfrm>
            <a:off x="3766840" y="4838644"/>
            <a:ext cx="112891" cy="5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6353E70-5F8C-BA4C-8CD2-D2AFE7A4D8C0}"/>
              </a:ext>
            </a:extLst>
          </p:cNvPr>
          <p:cNvSpPr txBox="1"/>
          <p:nvPr/>
        </p:nvSpPr>
        <p:spPr>
          <a:xfrm>
            <a:off x="137161" y="3856881"/>
            <a:ext cx="136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 TTL 1</a:t>
            </a:r>
            <a:endParaRPr kumimoji="1" lang="ja-JP" altLang="en-US" sz="1400" dirty="0">
              <a:latin typeface="Verdana" panose="020B0604030504040204" pitchFamily="34" charset="0"/>
              <a:ea typeface="Times" charset="0"/>
              <a:cs typeface="Verdana" panose="020B0604030504040204" pitchFamily="34" charset="0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8CF252A1-AF39-9F4F-BCE5-530996D32736}"/>
              </a:ext>
            </a:extLst>
          </p:cNvPr>
          <p:cNvCxnSpPr>
            <a:cxnSpLocks/>
          </p:cNvCxnSpPr>
          <p:nvPr/>
        </p:nvCxnSpPr>
        <p:spPr>
          <a:xfrm>
            <a:off x="2041768" y="4119509"/>
            <a:ext cx="1725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E90BE081-9A46-B642-8712-75DCFE9EF595}"/>
              </a:ext>
            </a:extLst>
          </p:cNvPr>
          <p:cNvCxnSpPr>
            <a:cxnSpLocks/>
          </p:cNvCxnSpPr>
          <p:nvPr/>
        </p:nvCxnSpPr>
        <p:spPr>
          <a:xfrm>
            <a:off x="3747247" y="4585570"/>
            <a:ext cx="1474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4759370-E3DD-AE47-996B-CABE5596CD3A}"/>
              </a:ext>
            </a:extLst>
          </p:cNvPr>
          <p:cNvCxnSpPr>
            <a:cxnSpLocks/>
          </p:cNvCxnSpPr>
          <p:nvPr/>
        </p:nvCxnSpPr>
        <p:spPr>
          <a:xfrm flipV="1">
            <a:off x="3757092" y="4119510"/>
            <a:ext cx="0" cy="457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9639A3F-F2EC-C748-8B8A-754C00ECC48E}"/>
              </a:ext>
            </a:extLst>
          </p:cNvPr>
          <p:cNvCxnSpPr>
            <a:cxnSpLocks/>
          </p:cNvCxnSpPr>
          <p:nvPr/>
        </p:nvCxnSpPr>
        <p:spPr>
          <a:xfrm flipV="1">
            <a:off x="3901187" y="4112978"/>
            <a:ext cx="0" cy="47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A3F3836-66D1-0F44-A0A5-0F205F452046}"/>
              </a:ext>
            </a:extLst>
          </p:cNvPr>
          <p:cNvCxnSpPr>
            <a:cxnSpLocks/>
          </p:cNvCxnSpPr>
          <p:nvPr/>
        </p:nvCxnSpPr>
        <p:spPr>
          <a:xfrm>
            <a:off x="3907718" y="4119509"/>
            <a:ext cx="751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9D5F492-B85C-884D-B139-CADD2CCB4058}"/>
              </a:ext>
            </a:extLst>
          </p:cNvPr>
          <p:cNvSpPr txBox="1"/>
          <p:nvPr/>
        </p:nvSpPr>
        <p:spPr>
          <a:xfrm>
            <a:off x="3050655" y="5662345"/>
            <a:ext cx="154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Snap a background image to register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251F281-C307-EB47-9D1F-76DD1D794F2B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3823797" y="5427715"/>
            <a:ext cx="4984" cy="2346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DD3ECC1A-F204-494C-A16C-7F5FDF6AB506}"/>
              </a:ext>
            </a:extLst>
          </p:cNvPr>
          <p:cNvCxnSpPr/>
          <p:nvPr/>
        </p:nvCxnSpPr>
        <p:spPr>
          <a:xfrm>
            <a:off x="11582400" y="2447432"/>
            <a:ext cx="0" cy="42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56815A17-1557-8641-98F2-6EE1448E4C37}"/>
              </a:ext>
            </a:extLst>
          </p:cNvPr>
          <p:cNvCxnSpPr>
            <a:cxnSpLocks/>
          </p:cNvCxnSpPr>
          <p:nvPr/>
        </p:nvCxnSpPr>
        <p:spPr>
          <a:xfrm>
            <a:off x="3514165" y="2868706"/>
            <a:ext cx="8068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89AD334-5CF4-9545-B495-7291A90377CC}"/>
              </a:ext>
            </a:extLst>
          </p:cNvPr>
          <p:cNvCxnSpPr/>
          <p:nvPr/>
        </p:nvCxnSpPr>
        <p:spPr>
          <a:xfrm flipV="1">
            <a:off x="4435898" y="2447432"/>
            <a:ext cx="0" cy="4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FE0CE6C6-6513-F34D-A388-8343C2C94643}"/>
              </a:ext>
            </a:extLst>
          </p:cNvPr>
          <p:cNvCxnSpPr/>
          <p:nvPr/>
        </p:nvCxnSpPr>
        <p:spPr>
          <a:xfrm flipV="1">
            <a:off x="3514165" y="2447432"/>
            <a:ext cx="0" cy="4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D7BE0AE-553C-AC4E-B567-7731904BE458}"/>
              </a:ext>
            </a:extLst>
          </p:cNvPr>
          <p:cNvSpPr/>
          <p:nvPr/>
        </p:nvSpPr>
        <p:spPr>
          <a:xfrm>
            <a:off x="7333569" y="4837010"/>
            <a:ext cx="1708066" cy="5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Acquisiton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moving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3063922-347D-E143-9F32-EFDCB4A889A2}"/>
              </a:ext>
            </a:extLst>
          </p:cNvPr>
          <p:cNvSpPr/>
          <p:nvPr/>
        </p:nvSpPr>
        <p:spPr>
          <a:xfrm rot="16200000">
            <a:off x="6490294" y="4945651"/>
            <a:ext cx="570628" cy="35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764EFDA-1D74-5A40-96DF-A06FEDFFBE86}"/>
              </a:ext>
            </a:extLst>
          </p:cNvPr>
          <p:cNvSpPr txBox="1"/>
          <p:nvPr/>
        </p:nvSpPr>
        <p:spPr>
          <a:xfrm>
            <a:off x="5863761" y="5878917"/>
            <a:ext cx="2639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of defined frames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87EC2C9-D85F-7648-8765-271453B4996A}"/>
              </a:ext>
            </a:extLst>
          </p:cNvPr>
          <p:cNvCxnSpPr>
            <a:cxnSpLocks/>
          </p:cNvCxnSpPr>
          <p:nvPr/>
        </p:nvCxnSpPr>
        <p:spPr>
          <a:xfrm>
            <a:off x="6031352" y="5434565"/>
            <a:ext cx="585009" cy="468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16CFB14-EE7F-FA4E-82AB-D12872A392B8}"/>
              </a:ext>
            </a:extLst>
          </p:cNvPr>
          <p:cNvCxnSpPr>
            <a:cxnSpLocks/>
          </p:cNvCxnSpPr>
          <p:nvPr/>
        </p:nvCxnSpPr>
        <p:spPr>
          <a:xfrm flipH="1">
            <a:off x="7405428" y="5473640"/>
            <a:ext cx="868355" cy="3988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F13BD24-4579-D340-9618-8AEAFD7ACC6B}"/>
              </a:ext>
            </a:extLst>
          </p:cNvPr>
          <p:cNvSpPr/>
          <p:nvPr/>
        </p:nvSpPr>
        <p:spPr>
          <a:xfrm>
            <a:off x="121081" y="1749192"/>
            <a:ext cx="2543848" cy="2130053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2D9D1065-38E1-3E4D-8774-7D2A00B7AF0C}"/>
              </a:ext>
            </a:extLst>
          </p:cNvPr>
          <p:cNvSpPr/>
          <p:nvPr/>
        </p:nvSpPr>
        <p:spPr>
          <a:xfrm>
            <a:off x="2891181" y="1142302"/>
            <a:ext cx="8874099" cy="407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D7ED5DB-508E-364A-999D-B0769B988073}"/>
              </a:ext>
            </a:extLst>
          </p:cNvPr>
          <p:cNvSpPr/>
          <p:nvPr/>
        </p:nvSpPr>
        <p:spPr>
          <a:xfrm>
            <a:off x="137161" y="3716769"/>
            <a:ext cx="4401588" cy="2887241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F6CA1F8-80DC-074D-A15D-9B3E9CA80F6C}"/>
              </a:ext>
            </a:extLst>
          </p:cNvPr>
          <p:cNvCxnSpPr>
            <a:cxnSpLocks/>
          </p:cNvCxnSpPr>
          <p:nvPr/>
        </p:nvCxnSpPr>
        <p:spPr>
          <a:xfrm>
            <a:off x="5373062" y="2741671"/>
            <a:ext cx="0" cy="1541571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9F9640-C74F-B544-B153-92488C7FA3D0}"/>
              </a:ext>
            </a:extLst>
          </p:cNvPr>
          <p:cNvSpPr txBox="1"/>
          <p:nvPr/>
        </p:nvSpPr>
        <p:spPr>
          <a:xfrm>
            <a:off x="137161" y="15495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summary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496913-F859-024A-8F98-B650A3BAF3FB}"/>
              </a:ext>
            </a:extLst>
          </p:cNvPr>
          <p:cNvSpPr/>
          <p:nvPr/>
        </p:nvSpPr>
        <p:spPr>
          <a:xfrm>
            <a:off x="8937634" y="3716769"/>
            <a:ext cx="1618785" cy="13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Vortis</a:t>
            </a:r>
            <a:endParaRPr kumimoji="1" lang="en-US" altLang="ja-JP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(OT controller)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DB733FB-E2CD-0644-949B-71B3FC85484E}"/>
              </a:ext>
            </a:extLst>
          </p:cNvPr>
          <p:cNvSpPr/>
          <p:nvPr/>
        </p:nvSpPr>
        <p:spPr>
          <a:xfrm>
            <a:off x="6540412" y="3855117"/>
            <a:ext cx="1429754" cy="27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LASER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2217B62-8B6D-7A4F-BE76-F36383963457}"/>
              </a:ext>
            </a:extLst>
          </p:cNvPr>
          <p:cNvSpPr/>
          <p:nvPr/>
        </p:nvSpPr>
        <p:spPr>
          <a:xfrm>
            <a:off x="2555726" y="3928127"/>
            <a:ext cx="1550067" cy="71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Camera</a:t>
            </a:r>
          </a:p>
          <a:p>
            <a:pPr algn="ctr"/>
            <a:r>
              <a:rPr kumimoji="1"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Zyla</a:t>
            </a:r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4.2p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BE1D7A-B85A-0A47-A4D7-1695A0443B1F}"/>
              </a:ext>
            </a:extLst>
          </p:cNvPr>
          <p:cNvSpPr/>
          <p:nvPr/>
        </p:nvSpPr>
        <p:spPr>
          <a:xfrm>
            <a:off x="6540412" y="2942359"/>
            <a:ext cx="1429754" cy="77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Steering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B084BB-2A6E-F547-9839-E801DC21BE15}"/>
              </a:ext>
            </a:extLst>
          </p:cNvPr>
          <p:cNvSpPr/>
          <p:nvPr/>
        </p:nvSpPr>
        <p:spPr>
          <a:xfrm>
            <a:off x="298982" y="4134847"/>
            <a:ext cx="1407993" cy="137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laptop PC</a:t>
            </a:r>
          </a:p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(Windows)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DD748DD-32CA-A549-970F-9A0909820834}"/>
              </a:ext>
            </a:extLst>
          </p:cNvPr>
          <p:cNvCxnSpPr/>
          <p:nvPr/>
        </p:nvCxnSpPr>
        <p:spPr>
          <a:xfrm flipH="1">
            <a:off x="5373349" y="3329564"/>
            <a:ext cx="1167063" cy="0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373B7EE-2A7E-C444-9E22-8EA2A18E23B3}"/>
              </a:ext>
            </a:extLst>
          </p:cNvPr>
          <p:cNvCxnSpPr/>
          <p:nvPr/>
        </p:nvCxnSpPr>
        <p:spPr>
          <a:xfrm>
            <a:off x="5136417" y="3116017"/>
            <a:ext cx="436526" cy="436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573B50A-C2B2-604C-81C1-CC7532F02632}"/>
              </a:ext>
            </a:extLst>
          </p:cNvPr>
          <p:cNvCxnSpPr>
            <a:cxnSpLocks/>
          </p:cNvCxnSpPr>
          <p:nvPr/>
        </p:nvCxnSpPr>
        <p:spPr>
          <a:xfrm>
            <a:off x="5373349" y="2782483"/>
            <a:ext cx="1" cy="539605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片側の 2 つの角を切り取った四角形 50">
            <a:extLst>
              <a:ext uri="{FF2B5EF4-FFF2-40B4-BE49-F238E27FC236}">
                <a16:creationId xmlns:a16="http://schemas.microsoft.com/office/drawing/2014/main" id="{7B5759FF-EEB8-F143-983C-411012E8A6E9}"/>
              </a:ext>
            </a:extLst>
          </p:cNvPr>
          <p:cNvSpPr/>
          <p:nvPr/>
        </p:nvSpPr>
        <p:spPr>
          <a:xfrm>
            <a:off x="5210909" y="2517031"/>
            <a:ext cx="337320" cy="437331"/>
          </a:xfrm>
          <a:prstGeom prst="snip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4D492E-1EED-5547-A6CE-4F0F72182DAE}"/>
              </a:ext>
            </a:extLst>
          </p:cNvPr>
          <p:cNvSpPr/>
          <p:nvPr/>
        </p:nvSpPr>
        <p:spPr>
          <a:xfrm>
            <a:off x="4538748" y="2477017"/>
            <a:ext cx="1679171" cy="35511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XYZ stage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CEA6FCE-9114-694C-B97C-BF47E4ADDBF3}"/>
              </a:ext>
            </a:extLst>
          </p:cNvPr>
          <p:cNvCxnSpPr>
            <a:cxnSpLocks/>
          </p:cNvCxnSpPr>
          <p:nvPr/>
        </p:nvCxnSpPr>
        <p:spPr>
          <a:xfrm rot="5400000">
            <a:off x="4800793" y="3588656"/>
            <a:ext cx="0" cy="138917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F6B4E12F-B37D-404D-8082-874A373EBAE6}"/>
              </a:ext>
            </a:extLst>
          </p:cNvPr>
          <p:cNvSpPr/>
          <p:nvPr/>
        </p:nvSpPr>
        <p:spPr>
          <a:xfrm>
            <a:off x="7965989" y="3443416"/>
            <a:ext cx="272466" cy="619423"/>
          </a:xfrm>
          <a:custGeom>
            <a:avLst/>
            <a:gdLst>
              <a:gd name="connsiteX0" fmla="*/ 16476 w 272466"/>
              <a:gd name="connsiteY0" fmla="*/ 0 h 619423"/>
              <a:gd name="connsiteX1" fmla="*/ 82379 w 272466"/>
              <a:gd name="connsiteY1" fmla="*/ 32952 h 619423"/>
              <a:gd name="connsiteX2" fmla="*/ 131806 w 272466"/>
              <a:gd name="connsiteY2" fmla="*/ 65903 h 619423"/>
              <a:gd name="connsiteX3" fmla="*/ 172995 w 272466"/>
              <a:gd name="connsiteY3" fmla="*/ 107092 h 619423"/>
              <a:gd name="connsiteX4" fmla="*/ 189470 w 272466"/>
              <a:gd name="connsiteY4" fmla="*/ 131806 h 619423"/>
              <a:gd name="connsiteX5" fmla="*/ 238897 w 272466"/>
              <a:gd name="connsiteY5" fmla="*/ 181233 h 619423"/>
              <a:gd name="connsiteX6" fmla="*/ 255373 w 272466"/>
              <a:gd name="connsiteY6" fmla="*/ 230660 h 619423"/>
              <a:gd name="connsiteX7" fmla="*/ 271849 w 272466"/>
              <a:gd name="connsiteY7" fmla="*/ 296562 h 619423"/>
              <a:gd name="connsiteX8" fmla="*/ 255373 w 272466"/>
              <a:gd name="connsiteY8" fmla="*/ 469557 h 619423"/>
              <a:gd name="connsiteX9" fmla="*/ 238897 w 272466"/>
              <a:gd name="connsiteY9" fmla="*/ 494270 h 619423"/>
              <a:gd name="connsiteX10" fmla="*/ 214184 w 272466"/>
              <a:gd name="connsiteY10" fmla="*/ 510746 h 619423"/>
              <a:gd name="connsiteX11" fmla="*/ 156519 w 272466"/>
              <a:gd name="connsiteY11" fmla="*/ 568411 h 619423"/>
              <a:gd name="connsiteX12" fmla="*/ 140043 w 272466"/>
              <a:gd name="connsiteY12" fmla="*/ 593125 h 619423"/>
              <a:gd name="connsiteX13" fmla="*/ 90616 w 272466"/>
              <a:gd name="connsiteY13" fmla="*/ 609600 h 619423"/>
              <a:gd name="connsiteX14" fmla="*/ 0 w 272466"/>
              <a:gd name="connsiteY14" fmla="*/ 617838 h 61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466" h="619423">
                <a:moveTo>
                  <a:pt x="16476" y="0"/>
                </a:moveTo>
                <a:cubicBezTo>
                  <a:pt x="38444" y="10984"/>
                  <a:pt x="61054" y="20766"/>
                  <a:pt x="82379" y="32952"/>
                </a:cubicBezTo>
                <a:cubicBezTo>
                  <a:pt x="99571" y="42776"/>
                  <a:pt x="131806" y="65903"/>
                  <a:pt x="131806" y="65903"/>
                </a:cubicBezTo>
                <a:cubicBezTo>
                  <a:pt x="175741" y="131807"/>
                  <a:pt x="118074" y="52170"/>
                  <a:pt x="172995" y="107092"/>
                </a:cubicBezTo>
                <a:cubicBezTo>
                  <a:pt x="179996" y="114093"/>
                  <a:pt x="182892" y="124406"/>
                  <a:pt x="189470" y="131806"/>
                </a:cubicBezTo>
                <a:cubicBezTo>
                  <a:pt x="204950" y="149221"/>
                  <a:pt x="238897" y="181233"/>
                  <a:pt x="238897" y="181233"/>
                </a:cubicBezTo>
                <a:cubicBezTo>
                  <a:pt x="244389" y="197709"/>
                  <a:pt x="251161" y="213812"/>
                  <a:pt x="255373" y="230660"/>
                </a:cubicBezTo>
                <a:lnTo>
                  <a:pt x="271849" y="296562"/>
                </a:lnTo>
                <a:cubicBezTo>
                  <a:pt x="271643" y="300277"/>
                  <a:pt x="277772" y="424760"/>
                  <a:pt x="255373" y="469557"/>
                </a:cubicBezTo>
                <a:cubicBezTo>
                  <a:pt x="250945" y="478412"/>
                  <a:pt x="245898" y="487269"/>
                  <a:pt x="238897" y="494270"/>
                </a:cubicBezTo>
                <a:cubicBezTo>
                  <a:pt x="231896" y="501271"/>
                  <a:pt x="222422" y="505254"/>
                  <a:pt x="214184" y="510746"/>
                </a:cubicBezTo>
                <a:cubicBezTo>
                  <a:pt x="176416" y="567398"/>
                  <a:pt x="200018" y="553911"/>
                  <a:pt x="156519" y="568411"/>
                </a:cubicBezTo>
                <a:cubicBezTo>
                  <a:pt x="151027" y="576649"/>
                  <a:pt x="148439" y="587878"/>
                  <a:pt x="140043" y="593125"/>
                </a:cubicBezTo>
                <a:cubicBezTo>
                  <a:pt x="125316" y="602329"/>
                  <a:pt x="107092" y="604108"/>
                  <a:pt x="90616" y="609600"/>
                </a:cubicBezTo>
                <a:cubicBezTo>
                  <a:pt x="45060" y="624785"/>
                  <a:pt x="74593" y="617838"/>
                  <a:pt x="0" y="61783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43B6360-9F10-B04A-9C0C-8A255C916E45}"/>
              </a:ext>
            </a:extLst>
          </p:cNvPr>
          <p:cNvSpPr/>
          <p:nvPr/>
        </p:nvSpPr>
        <p:spPr>
          <a:xfrm flipH="1">
            <a:off x="5111703" y="4067708"/>
            <a:ext cx="436526" cy="43652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片側の 2 つの角を切り取った四角形 56">
            <a:extLst>
              <a:ext uri="{FF2B5EF4-FFF2-40B4-BE49-F238E27FC236}">
                <a16:creationId xmlns:a16="http://schemas.microsoft.com/office/drawing/2014/main" id="{5EF53412-4C76-C64B-A63B-C64607F86409}"/>
              </a:ext>
            </a:extLst>
          </p:cNvPr>
          <p:cNvSpPr/>
          <p:nvPr/>
        </p:nvSpPr>
        <p:spPr>
          <a:xfrm rot="10800000">
            <a:off x="5212417" y="1936161"/>
            <a:ext cx="337320" cy="437331"/>
          </a:xfrm>
          <a:prstGeom prst="snip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81C55B8-2E42-A849-B38F-8C34CC6E49DA}"/>
              </a:ext>
            </a:extLst>
          </p:cNvPr>
          <p:cNvSpPr/>
          <p:nvPr/>
        </p:nvSpPr>
        <p:spPr>
          <a:xfrm>
            <a:off x="4962700" y="2265423"/>
            <a:ext cx="856211" cy="21159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63D7AC0-CBA5-9D43-B83C-91D621286E39}"/>
              </a:ext>
            </a:extLst>
          </p:cNvPr>
          <p:cNvCxnSpPr>
            <a:cxnSpLocks/>
          </p:cNvCxnSpPr>
          <p:nvPr/>
        </p:nvCxnSpPr>
        <p:spPr>
          <a:xfrm>
            <a:off x="5390805" y="1392818"/>
            <a:ext cx="1" cy="539605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D7B4978-53A2-1E4F-BBC1-7FE7261E19D7}"/>
              </a:ext>
            </a:extLst>
          </p:cNvPr>
          <p:cNvCxnSpPr/>
          <p:nvPr/>
        </p:nvCxnSpPr>
        <p:spPr>
          <a:xfrm flipH="1">
            <a:off x="5390805" y="1392818"/>
            <a:ext cx="1167063" cy="0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BCA96A6-F46B-0D46-8DC2-3D6BF3482F1F}"/>
              </a:ext>
            </a:extLst>
          </p:cNvPr>
          <p:cNvCxnSpPr>
            <a:cxnSpLocks/>
          </p:cNvCxnSpPr>
          <p:nvPr/>
        </p:nvCxnSpPr>
        <p:spPr>
          <a:xfrm>
            <a:off x="5390805" y="1005613"/>
            <a:ext cx="0" cy="926810"/>
          </a:xfrm>
          <a:prstGeom prst="line">
            <a:avLst/>
          </a:prstGeom>
          <a:ln w="254000">
            <a:solidFill>
              <a:srgbClr val="FFFF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FA21972-8B8F-B546-9D23-DDF19D34B8B1}"/>
              </a:ext>
            </a:extLst>
          </p:cNvPr>
          <p:cNvSpPr/>
          <p:nvPr/>
        </p:nvSpPr>
        <p:spPr>
          <a:xfrm>
            <a:off x="5210909" y="914400"/>
            <a:ext cx="362034" cy="9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619E4C8-F20B-6A40-AB6E-BE206F6955F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718063" y="4283241"/>
            <a:ext cx="837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22E75B6-0498-6E4B-B2A0-30AE9ABF6975}"/>
              </a:ext>
            </a:extLst>
          </p:cNvPr>
          <p:cNvSpPr txBox="1"/>
          <p:nvPr/>
        </p:nvSpPr>
        <p:spPr>
          <a:xfrm>
            <a:off x="1791072" y="4031665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USB3.0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DD61829-FFF3-594D-A232-D92643DB10FC}"/>
              </a:ext>
            </a:extLst>
          </p:cNvPr>
          <p:cNvSpPr/>
          <p:nvPr/>
        </p:nvSpPr>
        <p:spPr>
          <a:xfrm>
            <a:off x="2571065" y="5112528"/>
            <a:ext cx="1071927" cy="68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 box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A15B4E8-5D02-6D4B-B31C-0A83222643E6}"/>
              </a:ext>
            </a:extLst>
          </p:cNvPr>
          <p:cNvSpPr txBox="1"/>
          <p:nvPr/>
        </p:nvSpPr>
        <p:spPr>
          <a:xfrm>
            <a:off x="1696767" y="5144372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USB/serial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EF266AB-578D-984D-B810-16D03C6EF35F}"/>
              </a:ext>
            </a:extLst>
          </p:cNvPr>
          <p:cNvCxnSpPr>
            <a:cxnSpLocks/>
          </p:cNvCxnSpPr>
          <p:nvPr/>
        </p:nvCxnSpPr>
        <p:spPr>
          <a:xfrm>
            <a:off x="1725047" y="5405402"/>
            <a:ext cx="837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EA5096B-B2D9-7A40-92F6-0B8DFB576249}"/>
              </a:ext>
            </a:extLst>
          </p:cNvPr>
          <p:cNvSpPr txBox="1"/>
          <p:nvPr/>
        </p:nvSpPr>
        <p:spPr>
          <a:xfrm>
            <a:off x="3616849" y="5874139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I/O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1960C47-31A4-8747-ACB4-EFBDDCCBCD1B}"/>
              </a:ext>
            </a:extLst>
          </p:cNvPr>
          <p:cNvCxnSpPr>
            <a:cxnSpLocks/>
          </p:cNvCxnSpPr>
          <p:nvPr/>
        </p:nvCxnSpPr>
        <p:spPr>
          <a:xfrm>
            <a:off x="3650206" y="5247023"/>
            <a:ext cx="3269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7CF1791-6FFF-B54C-A6A0-20A3F7C46074}"/>
              </a:ext>
            </a:extLst>
          </p:cNvPr>
          <p:cNvSpPr txBox="1"/>
          <p:nvPr/>
        </p:nvSpPr>
        <p:spPr>
          <a:xfrm>
            <a:off x="3640127" y="5291852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IN0</a:t>
            </a:r>
            <a:endParaRPr kumimoji="1" lang="ja-JP" altLang="en-US" sz="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FBB60BA-E648-5F45-A3E7-7BCDA8567CB8}"/>
              </a:ext>
            </a:extLst>
          </p:cNvPr>
          <p:cNvSpPr txBox="1"/>
          <p:nvPr/>
        </p:nvSpPr>
        <p:spPr>
          <a:xfrm>
            <a:off x="3651348" y="5521755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IN1</a:t>
            </a:r>
            <a:endParaRPr kumimoji="1" lang="ja-JP" altLang="en-US" sz="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C05A0D4-C054-4140-86E1-33D7F76DD3A1}"/>
              </a:ext>
            </a:extLst>
          </p:cNvPr>
          <p:cNvCxnSpPr>
            <a:cxnSpLocks/>
          </p:cNvCxnSpPr>
          <p:nvPr/>
        </p:nvCxnSpPr>
        <p:spPr>
          <a:xfrm>
            <a:off x="3650206" y="5474925"/>
            <a:ext cx="6236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025684F-C2C4-7948-A507-C94456FF1929}"/>
              </a:ext>
            </a:extLst>
          </p:cNvPr>
          <p:cNvCxnSpPr>
            <a:cxnSpLocks/>
          </p:cNvCxnSpPr>
          <p:nvPr/>
        </p:nvCxnSpPr>
        <p:spPr>
          <a:xfrm>
            <a:off x="3650206" y="5702827"/>
            <a:ext cx="6433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3E8F468-E96A-A64C-882A-29358A068805}"/>
              </a:ext>
            </a:extLst>
          </p:cNvPr>
          <p:cNvSpPr txBox="1"/>
          <p:nvPr/>
        </p:nvSpPr>
        <p:spPr>
          <a:xfrm>
            <a:off x="3640126" y="506607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OUT8</a:t>
            </a:r>
            <a:endParaRPr kumimoji="1" lang="ja-JP" altLang="en-US" sz="8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CD5C0B-56CC-F344-A3C5-C66FA002A0AE}"/>
              </a:ext>
            </a:extLst>
          </p:cNvPr>
          <p:cNvSpPr txBox="1"/>
          <p:nvPr/>
        </p:nvSpPr>
        <p:spPr>
          <a:xfrm>
            <a:off x="8505220" y="1208152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NanoTracker2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7CADE67-154C-7942-8CAC-45C0D1BD0649}"/>
              </a:ext>
            </a:extLst>
          </p:cNvPr>
          <p:cNvSpPr txBox="1"/>
          <p:nvPr/>
        </p:nvSpPr>
        <p:spPr>
          <a:xfrm>
            <a:off x="196653" y="6205371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Customized imaging parts</a:t>
            </a:r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7E10587-816B-6741-80F1-2E7CF94E369C}"/>
              </a:ext>
            </a:extLst>
          </p:cNvPr>
          <p:cNvSpPr txBox="1"/>
          <p:nvPr/>
        </p:nvSpPr>
        <p:spPr>
          <a:xfrm>
            <a:off x="10084186" y="5213979"/>
            <a:ext cx="95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OUT</a:t>
            </a:r>
          </a:p>
          <a:p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(TTL)</a:t>
            </a:r>
            <a:endParaRPr kumimoji="1" lang="ja-JP" altLang="en-US" sz="105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E038519-55A4-2348-A079-36947AA14B51}"/>
              </a:ext>
            </a:extLst>
          </p:cNvPr>
          <p:cNvCxnSpPr>
            <a:cxnSpLocks/>
          </p:cNvCxnSpPr>
          <p:nvPr/>
        </p:nvCxnSpPr>
        <p:spPr>
          <a:xfrm>
            <a:off x="9872628" y="5104973"/>
            <a:ext cx="0" cy="392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314B023D-35B6-D44E-9E05-AF170FEEC92D}"/>
              </a:ext>
            </a:extLst>
          </p:cNvPr>
          <p:cNvCxnSpPr>
            <a:cxnSpLocks/>
          </p:cNvCxnSpPr>
          <p:nvPr/>
        </p:nvCxnSpPr>
        <p:spPr>
          <a:xfrm>
            <a:off x="10079893" y="5094728"/>
            <a:ext cx="0" cy="621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5BE09E2-22C9-E446-B803-CED2998A4E16}"/>
              </a:ext>
            </a:extLst>
          </p:cNvPr>
          <p:cNvSpPr/>
          <p:nvPr/>
        </p:nvSpPr>
        <p:spPr>
          <a:xfrm>
            <a:off x="697155" y="1948593"/>
            <a:ext cx="1115835" cy="56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Hg lamp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60292058-C33B-7E4A-873D-F115FDB87FAF}"/>
              </a:ext>
            </a:extLst>
          </p:cNvPr>
          <p:cNvGrpSpPr/>
          <p:nvPr/>
        </p:nvGrpSpPr>
        <p:grpSpPr>
          <a:xfrm>
            <a:off x="6534150" y="1218552"/>
            <a:ext cx="1277729" cy="780147"/>
            <a:chOff x="7965989" y="355653"/>
            <a:chExt cx="1277729" cy="780147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5070F328-4E4B-2240-A5FD-A61FEA33F2F6}"/>
                </a:ext>
              </a:extLst>
            </p:cNvPr>
            <p:cNvSpPr/>
            <p:nvPr/>
          </p:nvSpPr>
          <p:spPr>
            <a:xfrm>
              <a:off x="7965989" y="361390"/>
              <a:ext cx="1277729" cy="774410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Force Detectors</a:t>
              </a:r>
            </a:p>
            <a:p>
              <a:pPr algn="ctr"/>
              <a:r>
                <a:rPr kumimoji="1" lang="en-US" altLang="ja-JP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(not used)</a:t>
              </a:r>
              <a:endParaRPr kumimoji="1" lang="ja-JP" altLang="en-US" sz="1400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62DFB8ED-33D4-F543-A4E5-7429F250AD5D}"/>
                </a:ext>
              </a:extLst>
            </p:cNvPr>
            <p:cNvCxnSpPr/>
            <p:nvPr/>
          </p:nvCxnSpPr>
          <p:spPr>
            <a:xfrm>
              <a:off x="7965989" y="355653"/>
              <a:ext cx="1277729" cy="7744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09495303-4535-5744-937B-92B375020060}"/>
              </a:ext>
            </a:extLst>
          </p:cNvPr>
          <p:cNvCxnSpPr>
            <a:cxnSpLocks/>
          </p:cNvCxnSpPr>
          <p:nvPr/>
        </p:nvCxnSpPr>
        <p:spPr>
          <a:xfrm>
            <a:off x="10556419" y="4962818"/>
            <a:ext cx="3269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A7CA7B-BEFB-AA4C-A430-BBA24382128F}"/>
              </a:ext>
            </a:extLst>
          </p:cNvPr>
          <p:cNvSpPr/>
          <p:nvPr/>
        </p:nvSpPr>
        <p:spPr>
          <a:xfrm>
            <a:off x="10763683" y="3517869"/>
            <a:ext cx="954505" cy="16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</a:t>
            </a:r>
          </a:p>
          <a:p>
            <a:pPr algn="ctr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2D0C7F6-17F8-0241-842F-50CBC03BE1C0}"/>
              </a:ext>
            </a:extLst>
          </p:cNvPr>
          <p:cNvCxnSpPr>
            <a:cxnSpLocks/>
          </p:cNvCxnSpPr>
          <p:nvPr/>
        </p:nvCxnSpPr>
        <p:spPr>
          <a:xfrm>
            <a:off x="6230923" y="2637489"/>
            <a:ext cx="2480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C000FAF-FDFB-EB4E-8D52-1141BCEBA341}"/>
              </a:ext>
            </a:extLst>
          </p:cNvPr>
          <p:cNvCxnSpPr>
            <a:cxnSpLocks/>
          </p:cNvCxnSpPr>
          <p:nvPr/>
        </p:nvCxnSpPr>
        <p:spPr>
          <a:xfrm>
            <a:off x="7965989" y="4130900"/>
            <a:ext cx="971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100B0066-05EA-6A4B-B5CD-8FB217DC20B0}"/>
              </a:ext>
            </a:extLst>
          </p:cNvPr>
          <p:cNvCxnSpPr>
            <a:cxnSpLocks/>
          </p:cNvCxnSpPr>
          <p:nvPr/>
        </p:nvCxnSpPr>
        <p:spPr>
          <a:xfrm>
            <a:off x="7835597" y="1932423"/>
            <a:ext cx="8757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0CC6E7D3-C30F-DE4D-BDA9-7D9835A1A314}"/>
              </a:ext>
            </a:extLst>
          </p:cNvPr>
          <p:cNvCxnSpPr>
            <a:cxnSpLocks/>
          </p:cNvCxnSpPr>
          <p:nvPr/>
        </p:nvCxnSpPr>
        <p:spPr>
          <a:xfrm>
            <a:off x="7965989" y="3312062"/>
            <a:ext cx="7453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CF539B9-C6AA-5041-B1BD-3658D6962C6D}"/>
              </a:ext>
            </a:extLst>
          </p:cNvPr>
          <p:cNvCxnSpPr>
            <a:cxnSpLocks/>
          </p:cNvCxnSpPr>
          <p:nvPr/>
        </p:nvCxnSpPr>
        <p:spPr>
          <a:xfrm>
            <a:off x="8711381" y="1932423"/>
            <a:ext cx="0" cy="2198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B5CAEA2-A792-9646-A348-7152493C506E}"/>
              </a:ext>
            </a:extLst>
          </p:cNvPr>
          <p:cNvGrpSpPr/>
          <p:nvPr/>
        </p:nvGrpSpPr>
        <p:grpSpPr>
          <a:xfrm>
            <a:off x="1803952" y="630439"/>
            <a:ext cx="3636466" cy="1576815"/>
            <a:chOff x="1803952" y="630439"/>
            <a:chExt cx="3636466" cy="1576815"/>
          </a:xfrm>
        </p:grpSpPr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28566C9-4040-B846-8DF8-8BDAD5454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952" y="2203696"/>
              <a:ext cx="466541" cy="3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B8DF2E27-E5B7-2843-94B0-9E34DCE4155D}"/>
                </a:ext>
              </a:extLst>
            </p:cNvPr>
            <p:cNvGrpSpPr/>
            <p:nvPr/>
          </p:nvGrpSpPr>
          <p:grpSpPr>
            <a:xfrm>
              <a:off x="2548631" y="630439"/>
              <a:ext cx="2891787" cy="608002"/>
              <a:chOff x="2548631" y="630439"/>
              <a:chExt cx="2891787" cy="608002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8DA1416-E817-7248-A4F2-2B14B0D78F9C}"/>
                  </a:ext>
                </a:extLst>
              </p:cNvPr>
              <p:cNvGrpSpPr/>
              <p:nvPr/>
            </p:nvGrpSpPr>
            <p:grpSpPr>
              <a:xfrm>
                <a:off x="2812893" y="632582"/>
                <a:ext cx="2627525" cy="575570"/>
                <a:chOff x="2812893" y="632582"/>
                <a:chExt cx="2627525" cy="575570"/>
              </a:xfrm>
            </p:grpSpPr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14F4A8C7-0520-E942-8683-8F41E968E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2893" y="632582"/>
                  <a:ext cx="231972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円弧 124">
                  <a:extLst>
                    <a:ext uri="{FF2B5EF4-FFF2-40B4-BE49-F238E27FC236}">
                      <a16:creationId xmlns:a16="http://schemas.microsoft.com/office/drawing/2014/main" id="{70D4B3CE-EC4D-1349-9827-66935DD43FE8}"/>
                    </a:ext>
                  </a:extLst>
                </p:cNvPr>
                <p:cNvSpPr/>
                <p:nvPr/>
              </p:nvSpPr>
              <p:spPr>
                <a:xfrm>
                  <a:off x="4832416" y="632582"/>
                  <a:ext cx="608002" cy="575570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 Regular"/>
                  </a:endParaRPr>
                </a:p>
              </p:txBody>
            </p:sp>
          </p:grpSp>
          <p:sp>
            <p:nvSpPr>
              <p:cNvPr id="126" name="円弧 125">
                <a:extLst>
                  <a:ext uri="{FF2B5EF4-FFF2-40B4-BE49-F238E27FC236}">
                    <a16:creationId xmlns:a16="http://schemas.microsoft.com/office/drawing/2014/main" id="{6AEC9073-42D0-8C48-B57B-473B04BE54CE}"/>
                  </a:ext>
                </a:extLst>
              </p:cNvPr>
              <p:cNvSpPr/>
              <p:nvPr/>
            </p:nvSpPr>
            <p:spPr>
              <a:xfrm rot="16200000">
                <a:off x="2532415" y="646655"/>
                <a:ext cx="608002" cy="57557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 Regular"/>
                </a:endParaRPr>
              </a:p>
            </p:txBody>
          </p:sp>
        </p:grpSp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3C08FA7B-309A-1043-91CE-1AEA44EA36D4}"/>
                </a:ext>
              </a:extLst>
            </p:cNvPr>
            <p:cNvSpPr/>
            <p:nvPr/>
          </p:nvSpPr>
          <p:spPr>
            <a:xfrm rot="5400000">
              <a:off x="1956832" y="1611910"/>
              <a:ext cx="608002" cy="57557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 Regular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1C7CE581-9C14-A64C-8705-31DD6352710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31" y="914400"/>
              <a:ext cx="0" cy="989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57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520B0-219C-8B42-B7D6-DF3CA0BD6F64}"/>
              </a:ext>
            </a:extLst>
          </p:cNvPr>
          <p:cNvSpPr txBox="1"/>
          <p:nvPr/>
        </p:nvSpPr>
        <p:spPr>
          <a:xfrm>
            <a:off x="292144" y="301963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USB trigger box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F5633F-2D47-F34B-9186-5A017024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55" y="939524"/>
            <a:ext cx="4925509" cy="32323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65198F-3FD1-3A46-808A-DFC910826DB7}"/>
              </a:ext>
            </a:extLst>
          </p:cNvPr>
          <p:cNvSpPr txBox="1"/>
          <p:nvPr/>
        </p:nvSpPr>
        <p:spPr>
          <a:xfrm>
            <a:off x="511140" y="4339015"/>
            <a:ext cx="52901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</a:t>
            </a:r>
            <a:r>
              <a:rPr lang="en-US" altLang="ja-JP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Micro-Manager device adapter for Arduino is available.</a:t>
            </a:r>
          </a:p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Digital IN x 2 (pin 0, pin 1)</a:t>
            </a:r>
          </a:p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Digital OUT x 1 (pin 8)</a:t>
            </a:r>
          </a:p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LED OUT (pin13)</a:t>
            </a:r>
          </a:p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Based on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Ardino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Uno R3 compatible board</a:t>
            </a:r>
          </a:p>
          <a:p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(16MHz, ATmega328P, USB power driven)</a:t>
            </a:r>
            <a:endParaRPr lang="ja-JP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F70CC8F-9E14-DB43-AC8E-F4BE87452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732" y="311352"/>
            <a:ext cx="4788976" cy="56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0DC222-509B-3C4A-A03F-AA58AE5148BB}"/>
              </a:ext>
            </a:extLst>
          </p:cNvPr>
          <p:cNvSpPr txBox="1"/>
          <p:nvPr/>
        </p:nvSpPr>
        <p:spPr>
          <a:xfrm>
            <a:off x="137161" y="147479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for recording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8C42C5-C2F6-B04E-A410-1DBCAE0D8B5B}"/>
              </a:ext>
            </a:extLst>
          </p:cNvPr>
          <p:cNvSpPr txBox="1"/>
          <p:nvPr/>
        </p:nvSpPr>
        <p:spPr>
          <a:xfrm>
            <a:off x="378108" y="754771"/>
            <a:ext cx="618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Micro-manager (MM) can record  multidimensional images from various commercial camera.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7680DD5-B285-DA4A-A965-82E50632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03" y="1016381"/>
            <a:ext cx="6596597" cy="49474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F54369-B0F9-6E4C-A97F-44D60A7541E1}"/>
              </a:ext>
            </a:extLst>
          </p:cNvPr>
          <p:cNvSpPr txBox="1"/>
          <p:nvPr/>
        </p:nvSpPr>
        <p:spPr>
          <a:xfrm>
            <a:off x="378108" y="1610885"/>
            <a:ext cx="4266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 benefits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Multi dimensional acquisition (MDA) 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Many cameras and devices are supported.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Source codes are available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Writes OME-TIFF format, standard file type.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(OME: Open Microscopy Environment)</a:t>
            </a:r>
          </a:p>
          <a:p>
            <a:pPr algn="just"/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ImageJ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* MM is actually one of ImageJ plugin.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* Many pixel types are supported.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* Various file types are supported.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* Java source codes are open to everyone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4C6F22-893E-8C41-AAA9-CB9070DFFA87}"/>
              </a:ext>
            </a:extLst>
          </p:cNvPr>
          <p:cNvSpPr txBox="1"/>
          <p:nvPr/>
        </p:nvSpPr>
        <p:spPr>
          <a:xfrm>
            <a:off x="378108" y="4542970"/>
            <a:ext cx="4658349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ImageJ source codes</a:t>
            </a:r>
          </a:p>
          <a:p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imagej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ImageJA</a:t>
            </a:r>
            <a:endParaRPr lang="en-US" altLang="ja-JP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ja-JP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MicroManager</a:t>
            </a:r>
            <a:r>
              <a:rPr kumimoji="1"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source codes</a:t>
            </a:r>
          </a:p>
          <a:p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/micro-manager/micro-manager</a:t>
            </a:r>
          </a:p>
          <a:p>
            <a:endParaRPr kumimoji="1" lang="en-US" altLang="ja-JP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OME-TIFF file format</a:t>
            </a:r>
          </a:p>
          <a:p>
            <a:r>
              <a:rPr lang="en-US" altLang="ja-JP" sz="1200" dirty="0">
                <a:latin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altLang="ja-JP" sz="1200" dirty="0" err="1">
                <a:latin typeface="Verdana" panose="020B0604030504040204" pitchFamily="34" charset="0"/>
                <a:cs typeface="Verdana" panose="020B0604030504040204" pitchFamily="34" charset="0"/>
              </a:rPr>
              <a:t>docs.openmicroscopy.org</a:t>
            </a:r>
            <a:r>
              <a:rPr lang="en-US" altLang="ja-JP" sz="1200" dirty="0">
                <a:latin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ja-JP" sz="1200" dirty="0" err="1">
                <a:latin typeface="Verdana" panose="020B0604030504040204" pitchFamily="34" charset="0"/>
                <a:cs typeface="Verdana" panose="020B0604030504040204" pitchFamily="34" charset="0"/>
              </a:rPr>
              <a:t>ome</a:t>
            </a:r>
            <a:r>
              <a:rPr lang="en-US" altLang="ja-JP" sz="1200" dirty="0">
                <a:latin typeface="Verdana" panose="020B0604030504040204" pitchFamily="34" charset="0"/>
                <a:cs typeface="Verdana" panose="020B0604030504040204" pitchFamily="34" charset="0"/>
              </a:rPr>
              <a:t>-model/5.6.1/</a:t>
            </a:r>
            <a:r>
              <a:rPr lang="en-US" altLang="ja-JP" sz="1200" dirty="0" err="1">
                <a:latin typeface="Verdana" panose="020B0604030504040204" pitchFamily="34" charset="0"/>
                <a:cs typeface="Verdana" panose="020B0604030504040204" pitchFamily="34" charset="0"/>
              </a:rPr>
              <a:t>ome</a:t>
            </a:r>
            <a:r>
              <a:rPr lang="en-US" altLang="ja-JP" sz="1200" dirty="0">
                <a:latin typeface="Verdana" panose="020B0604030504040204" pitchFamily="34" charset="0"/>
                <a:cs typeface="Verdana" panose="020B0604030504040204" pitchFamily="34" charset="0"/>
              </a:rPr>
              <a:t>-tiff/</a:t>
            </a:r>
            <a:r>
              <a:rPr lang="en-US" altLang="ja-JP" sz="1200" dirty="0" err="1">
                <a:latin typeface="Verdana" panose="020B0604030504040204" pitchFamily="34" charset="0"/>
                <a:cs typeface="Verdana" panose="020B0604030504040204" pitchFamily="34" charset="0"/>
              </a:rPr>
              <a:t>index.html</a:t>
            </a:r>
            <a:endParaRPr kumimoji="1" lang="ja-JP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0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0" y="6186331"/>
            <a:ext cx="3511603" cy="5839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1F2F14-813A-5540-8DF0-123EEED00D30}"/>
              </a:ext>
            </a:extLst>
          </p:cNvPr>
          <p:cNvSpPr txBox="1"/>
          <p:nvPr/>
        </p:nvSpPr>
        <p:spPr>
          <a:xfrm>
            <a:off x="137161" y="147479"/>
            <a:ext cx="502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Plugins for the system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3C6AA0-D843-9B4A-9F81-96443EF1413D}"/>
              </a:ext>
            </a:extLst>
          </p:cNvPr>
          <p:cNvSpPr txBox="1"/>
          <p:nvPr/>
        </p:nvSpPr>
        <p:spPr>
          <a:xfrm>
            <a:off x="717028" y="547589"/>
            <a:ext cx="5737560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ja-JP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SubtractBackground</a:t>
            </a:r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plugin]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based on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MultiChannelShading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plugin extends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DataProcessor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It subtract image with additional offset in real-time.</a:t>
            </a:r>
          </a:p>
          <a:p>
            <a:pPr algn="just"/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altLang="ja-JP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ja-JP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iobataya</a:t>
            </a:r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/micromanager-</a:t>
            </a:r>
            <a:r>
              <a:rPr lang="en-US" altLang="ja-JP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subtractbackground</a:t>
            </a:r>
            <a:r>
              <a:rPr lang="en-US" altLang="ja-JP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-plugin</a:t>
            </a:r>
          </a:p>
          <a:p>
            <a:pPr algn="just"/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ja-JP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MMStartup.bsh</a:t>
            </a:r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beanshell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script which is called automatically on launching MM. It initialize devices (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Andor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Zyla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Arduino) and configure all parameters such as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bitdepth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pixel size, exposure. Then this configure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DataProcessors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acquisition. (dev in process)</a:t>
            </a:r>
          </a:p>
          <a:p>
            <a:pPr algn="just"/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iobataya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/micromanager-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beanshell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-scripts</a:t>
            </a:r>
          </a:p>
          <a:p>
            <a:pPr algn="just"/>
            <a:endParaRPr lang="en-US" altLang="ja-JP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ja-JP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OverlayArduino</a:t>
            </a:r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plugin]  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embed tag and/or visible blocks of TTL signal input from Arduino to images in real-time.</a:t>
            </a:r>
          </a:p>
          <a:p>
            <a:pPr algn="just"/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iobataya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/micromanager-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overlayarduino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-plugin</a:t>
            </a:r>
          </a:p>
          <a:p>
            <a:pPr algn="just"/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ja-JP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</a:t>
            </a:r>
            <a:r>
              <a:rPr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TTL plugin]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to manage triggering to start acquisition and snap a background image to register to </a:t>
            </a:r>
            <a:r>
              <a:rPr lang="en-US" altLang="ja-JP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SubtractBackground</a:t>
            </a:r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plugin.</a:t>
            </a:r>
          </a:p>
          <a:p>
            <a:pPr algn="just"/>
            <a:r>
              <a:rPr lang="en-US" altLang="ja-JP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(dev in process)</a:t>
            </a:r>
          </a:p>
          <a:p>
            <a:pPr algn="just"/>
            <a:endParaRPr lang="en-US" altLang="ja-JP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altLang="ja-JP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GitHub repositories are not open to public now.</a:t>
            </a:r>
          </a:p>
          <a:p>
            <a:pPr algn="just"/>
            <a:r>
              <a:rPr lang="en-US" altLang="ja-JP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access, please tell us your GitHub account name. 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F8E1A6-43B4-5E4F-8408-D98E1516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898" y="798601"/>
            <a:ext cx="5192315" cy="357658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310360-EB0B-F948-93C9-ABD26D597D98}"/>
              </a:ext>
            </a:extLst>
          </p:cNvPr>
          <p:cNvSpPr txBox="1"/>
          <p:nvPr/>
        </p:nvSpPr>
        <p:spPr>
          <a:xfrm>
            <a:off x="7145087" y="4436765"/>
            <a:ext cx="462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Image] Windows after running </a:t>
            </a:r>
            <a:r>
              <a:rPr lang="en-US" altLang="ja-JP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MMStartup.bsh</a:t>
            </a:r>
            <a:r>
              <a:rPr lang="en-US" altLang="ja-JP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called. Camera is loaded with specific parameters, and image processors are added to pipeline.</a:t>
            </a:r>
          </a:p>
        </p:txBody>
      </p:sp>
    </p:spTree>
    <p:extLst>
      <p:ext uri="{BB962C8B-B14F-4D97-AF65-F5344CB8AC3E}">
        <p14:creationId xmlns:p14="http://schemas.microsoft.com/office/powerpoint/2010/main" val="40612934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50BB93C-EBE6-2A44-8AE1-45383791DFCF}" vid="{00B0C516-5E9E-514E-83BE-40F2D8CA0B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1553</TotalTime>
  <Words>992</Words>
  <Application>Microsoft Macintosh PowerPoint</Application>
  <PresentationFormat>ワイド画面</PresentationFormat>
  <Paragraphs>175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Meiryo UI Regular</vt:lpstr>
      <vt:lpstr>游ゴシック</vt:lpstr>
      <vt:lpstr>游ゴシック</vt:lpstr>
      <vt:lpstr>Yu Gothic Light</vt:lpstr>
      <vt:lpstr>Arial</vt:lpstr>
      <vt:lpstr>Times</vt:lpstr>
      <vt:lpstr>Verdana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Ikuo Obataya</dc:creator>
  <cp:lastModifiedBy>Ikuo Obataya</cp:lastModifiedBy>
  <cp:revision>42</cp:revision>
  <dcterms:created xsi:type="dcterms:W3CDTF">2018-03-13T04:39:50Z</dcterms:created>
  <dcterms:modified xsi:type="dcterms:W3CDTF">2018-04-15T09:12:02Z</dcterms:modified>
</cp:coreProperties>
</file>