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00" r:id="rId2"/>
    <p:sldId id="319" r:id="rId3"/>
    <p:sldId id="320" r:id="rId4"/>
    <p:sldId id="306" r:id="rId5"/>
    <p:sldId id="318" r:id="rId6"/>
    <p:sldId id="311" r:id="rId7"/>
    <p:sldId id="321" r:id="rId8"/>
    <p:sldId id="363" r:id="rId9"/>
    <p:sldId id="312" r:id="rId10"/>
    <p:sldId id="365" r:id="rId11"/>
    <p:sldId id="369" r:id="rId12"/>
    <p:sldId id="368" r:id="rId13"/>
    <p:sldId id="370" r:id="rId14"/>
    <p:sldId id="308" r:id="rId15"/>
    <p:sldId id="305" r:id="rId16"/>
    <p:sldId id="366" r:id="rId17"/>
    <p:sldId id="367" r:id="rId18"/>
    <p:sldId id="317" r:id="rId19"/>
    <p:sldId id="362" r:id="rId20"/>
    <p:sldId id="324" r:id="rId21"/>
    <p:sldId id="325" r:id="rId22"/>
    <p:sldId id="327" r:id="rId23"/>
    <p:sldId id="352" r:id="rId24"/>
    <p:sldId id="354" r:id="rId25"/>
    <p:sldId id="355" r:id="rId26"/>
    <p:sldId id="361" r:id="rId27"/>
    <p:sldId id="309" r:id="rId28"/>
    <p:sldId id="360" r:id="rId29"/>
    <p:sldId id="32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ker-Gilbert, Jacob E" initials="RGJE" lastIdx="5" clrIdx="0">
    <p:extLst>
      <p:ext uri="{19B8F6BF-5375-455C-9EA6-DF929625EA0E}">
        <p15:presenceInfo xmlns:p15="http://schemas.microsoft.com/office/powerpoint/2012/main" userId="S::jrickerg@purdue.edu::38167a60-ce6f-403b-a2a6-4187bdbb54a3" providerId="AD"/>
      </p:ext>
    </p:extLst>
  </p:cmAuthor>
  <p:cmAuthor id="2" name="JRG" initials="JRG" lastIdx="3" clrIdx="1">
    <p:extLst>
      <p:ext uri="{19B8F6BF-5375-455C-9EA6-DF929625EA0E}">
        <p15:presenceInfo xmlns:p15="http://schemas.microsoft.com/office/powerpoint/2012/main" userId="JR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5" autoAdjust="0"/>
    <p:restoredTop sz="84601" autoAdjust="0"/>
  </p:normalViewPr>
  <p:slideViewPr>
    <p:cSldViewPr snapToGrid="0">
      <p:cViewPr varScale="1">
        <p:scale>
          <a:sx n="65" d="100"/>
          <a:sy n="65" d="100"/>
        </p:scale>
        <p:origin x="66" y="28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ker-Gilbert, Jacob E" userId="38167a60-ce6f-403b-a2a6-4187bdbb54a3" providerId="ADAL" clId="{85D9F097-B57F-4020-8C63-F5273CEABB39}"/>
    <pc:docChg chg="modSld">
      <pc:chgData name="Ricker-Gilbert, Jacob E" userId="38167a60-ce6f-403b-a2a6-4187bdbb54a3" providerId="ADAL" clId="{85D9F097-B57F-4020-8C63-F5273CEABB39}" dt="2024-02-22T19:46:33.294" v="1" actId="20577"/>
      <pc:docMkLst>
        <pc:docMk/>
      </pc:docMkLst>
      <pc:sldChg chg="modSp mod">
        <pc:chgData name="Ricker-Gilbert, Jacob E" userId="38167a60-ce6f-403b-a2a6-4187bdbb54a3" providerId="ADAL" clId="{85D9F097-B57F-4020-8C63-F5273CEABB39}" dt="2024-02-13T16:49:49.617" v="0" actId="1076"/>
        <pc:sldMkLst>
          <pc:docMk/>
          <pc:sldMk cId="2103274987" sldId="325"/>
        </pc:sldMkLst>
        <pc:spChg chg="mod">
          <ac:chgData name="Ricker-Gilbert, Jacob E" userId="38167a60-ce6f-403b-a2a6-4187bdbb54a3" providerId="ADAL" clId="{85D9F097-B57F-4020-8C63-F5273CEABB39}" dt="2024-02-13T16:49:49.617" v="0" actId="1076"/>
          <ac:spMkLst>
            <pc:docMk/>
            <pc:sldMk cId="2103274987" sldId="325"/>
            <ac:spMk id="3" creationId="{F5E9AC55-1BFF-41AD-B344-B77208631BF5}"/>
          </ac:spMkLst>
        </pc:spChg>
      </pc:sldChg>
      <pc:sldChg chg="modSp">
        <pc:chgData name="Ricker-Gilbert, Jacob E" userId="38167a60-ce6f-403b-a2a6-4187bdbb54a3" providerId="ADAL" clId="{85D9F097-B57F-4020-8C63-F5273CEABB39}" dt="2024-02-22T19:46:33.294" v="1" actId="20577"/>
        <pc:sldMkLst>
          <pc:docMk/>
          <pc:sldMk cId="2368506011" sldId="367"/>
        </pc:sldMkLst>
        <pc:spChg chg="mod">
          <ac:chgData name="Ricker-Gilbert, Jacob E" userId="38167a60-ce6f-403b-a2a6-4187bdbb54a3" providerId="ADAL" clId="{85D9F097-B57F-4020-8C63-F5273CEABB39}" dt="2024-02-22T19:46:33.294" v="1" actId="20577"/>
          <ac:spMkLst>
            <pc:docMk/>
            <pc:sldMk cId="2368506011" sldId="367"/>
            <ac:spMk id="3" creationId="{0D6F0CF2-FD1D-4441-A915-BB295BE185DA}"/>
          </ac:spMkLst>
        </pc:spChg>
      </pc:sldChg>
    </pc:docChg>
  </pc:docChgLst>
  <pc:docChgLst>
    <pc:chgData name="Ricker-Gilbert, Jacob E" userId="38167a60-ce6f-403b-a2a6-4187bdbb54a3" providerId="ADAL" clId="{D9676D20-B06C-49CE-8FE8-754342E54BC7}"/>
    <pc:docChg chg="undo custSel addSld delSld modSld sldOrd">
      <pc:chgData name="Ricker-Gilbert, Jacob E" userId="38167a60-ce6f-403b-a2a6-4187bdbb54a3" providerId="ADAL" clId="{D9676D20-B06C-49CE-8FE8-754342E54BC7}" dt="2024-02-15T11:48:28.895" v="3404" actId="403"/>
      <pc:docMkLst>
        <pc:docMk/>
      </pc:docMkLst>
      <pc:sldChg chg="modSp mod">
        <pc:chgData name="Ricker-Gilbert, Jacob E" userId="38167a60-ce6f-403b-a2a6-4187bdbb54a3" providerId="ADAL" clId="{D9676D20-B06C-49CE-8FE8-754342E54BC7}" dt="2024-02-15T11:48:28.895" v="3404" actId="403"/>
        <pc:sldMkLst>
          <pc:docMk/>
          <pc:sldMk cId="2768396038" sldId="300"/>
        </pc:sldMkLst>
        <pc:spChg chg="mod">
          <ac:chgData name="Ricker-Gilbert, Jacob E" userId="38167a60-ce6f-403b-a2a6-4187bdbb54a3" providerId="ADAL" clId="{D9676D20-B06C-49CE-8FE8-754342E54BC7}" dt="2024-02-15T11:48:15.689" v="3401" actId="403"/>
          <ac:spMkLst>
            <pc:docMk/>
            <pc:sldMk cId="2768396038" sldId="300"/>
            <ac:spMk id="9" creationId="{521C4557-DDFA-80C6-3B9C-1C3791196DB1}"/>
          </ac:spMkLst>
        </pc:spChg>
        <pc:spChg chg="mod">
          <ac:chgData name="Ricker-Gilbert, Jacob E" userId="38167a60-ce6f-403b-a2a6-4187bdbb54a3" providerId="ADAL" clId="{D9676D20-B06C-49CE-8FE8-754342E54BC7}" dt="2024-02-15T11:48:28.895" v="3404" actId="403"/>
          <ac:spMkLst>
            <pc:docMk/>
            <pc:sldMk cId="2768396038" sldId="300"/>
            <ac:spMk id="10" creationId="{D768C99A-5103-8B40-1B04-4FC6AEBC2FB4}"/>
          </ac:spMkLst>
        </pc:spChg>
      </pc:sldChg>
      <pc:sldChg chg="del">
        <pc:chgData name="Ricker-Gilbert, Jacob E" userId="38167a60-ce6f-403b-a2a6-4187bdbb54a3" providerId="ADAL" clId="{D9676D20-B06C-49CE-8FE8-754342E54BC7}" dt="2024-02-15T11:47:26.575" v="3393" actId="47"/>
        <pc:sldMkLst>
          <pc:docMk/>
          <pc:sldMk cId="173354978" sldId="303"/>
        </pc:sldMkLst>
      </pc:sldChg>
      <pc:sldChg chg="modSp mod ord">
        <pc:chgData name="Ricker-Gilbert, Jacob E" userId="38167a60-ce6f-403b-a2a6-4187bdbb54a3" providerId="ADAL" clId="{D9676D20-B06C-49CE-8FE8-754342E54BC7}" dt="2024-02-14T19:38:03.399" v="343" actId="20577"/>
        <pc:sldMkLst>
          <pc:docMk/>
          <pc:sldMk cId="2217838681" sldId="305"/>
        </pc:sldMkLst>
        <pc:spChg chg="mod">
          <ac:chgData name="Ricker-Gilbert, Jacob E" userId="38167a60-ce6f-403b-a2a6-4187bdbb54a3" providerId="ADAL" clId="{D9676D20-B06C-49CE-8FE8-754342E54BC7}" dt="2024-02-14T19:38:03.399" v="343" actId="20577"/>
          <ac:spMkLst>
            <pc:docMk/>
            <pc:sldMk cId="2217838681" sldId="305"/>
            <ac:spMk id="2" creationId="{8AB3CC0F-F85C-4080-A7E5-43247AFEEE4F}"/>
          </ac:spMkLst>
        </pc:spChg>
      </pc:sldChg>
      <pc:sldChg chg="addSp delSp modSp del mod">
        <pc:chgData name="Ricker-Gilbert, Jacob E" userId="38167a60-ce6f-403b-a2a6-4187bdbb54a3" providerId="ADAL" clId="{D9676D20-B06C-49CE-8FE8-754342E54BC7}" dt="2024-02-15T00:24:29.675" v="2293" actId="47"/>
        <pc:sldMkLst>
          <pc:docMk/>
          <pc:sldMk cId="2651196226" sldId="307"/>
        </pc:sldMkLst>
        <pc:spChg chg="mod">
          <ac:chgData name="Ricker-Gilbert, Jacob E" userId="38167a60-ce6f-403b-a2a6-4187bdbb54a3" providerId="ADAL" clId="{D9676D20-B06C-49CE-8FE8-754342E54BC7}" dt="2024-02-14T19:31:32.051" v="327" actId="20577"/>
          <ac:spMkLst>
            <pc:docMk/>
            <pc:sldMk cId="2651196226" sldId="307"/>
            <ac:spMk id="12" creationId="{EC378EDC-5AF2-4A1A-A7AA-4B68C85E74B5}"/>
          </ac:spMkLst>
        </pc:spChg>
        <pc:spChg chg="mod">
          <ac:chgData name="Ricker-Gilbert, Jacob E" userId="38167a60-ce6f-403b-a2a6-4187bdbb54a3" providerId="ADAL" clId="{D9676D20-B06C-49CE-8FE8-754342E54BC7}" dt="2024-02-14T22:31:17.202" v="1841" actId="1076"/>
          <ac:spMkLst>
            <pc:docMk/>
            <pc:sldMk cId="2651196226" sldId="307"/>
            <ac:spMk id="16" creationId="{992D214B-6F33-4CE7-BA67-B0A83D22169A}"/>
          </ac:spMkLst>
        </pc:spChg>
        <pc:spChg chg="mod">
          <ac:chgData name="Ricker-Gilbert, Jacob E" userId="38167a60-ce6f-403b-a2a6-4187bdbb54a3" providerId="ADAL" clId="{D9676D20-B06C-49CE-8FE8-754342E54BC7}" dt="2024-02-14T22:31:23.926" v="1842" actId="1076"/>
          <ac:spMkLst>
            <pc:docMk/>
            <pc:sldMk cId="2651196226" sldId="307"/>
            <ac:spMk id="17" creationId="{63A78AE0-81CA-40CE-9C50-A414412C44B2}"/>
          </ac:spMkLst>
        </pc:spChg>
        <pc:spChg chg="mod">
          <ac:chgData name="Ricker-Gilbert, Jacob E" userId="38167a60-ce6f-403b-a2a6-4187bdbb54a3" providerId="ADAL" clId="{D9676D20-B06C-49CE-8FE8-754342E54BC7}" dt="2024-02-14T22:31:32.614" v="1843" actId="1076"/>
          <ac:spMkLst>
            <pc:docMk/>
            <pc:sldMk cId="2651196226" sldId="307"/>
            <ac:spMk id="19" creationId="{882F89FB-F524-4EB5-85D2-2D8AE173B890}"/>
          </ac:spMkLst>
        </pc:spChg>
        <pc:graphicFrameChg chg="del mod">
          <ac:chgData name="Ricker-Gilbert, Jacob E" userId="38167a60-ce6f-403b-a2a6-4187bdbb54a3" providerId="ADAL" clId="{D9676D20-B06C-49CE-8FE8-754342E54BC7}" dt="2024-02-14T22:26:27.700" v="1804" actId="478"/>
          <ac:graphicFrameMkLst>
            <pc:docMk/>
            <pc:sldMk cId="2651196226" sldId="307"/>
            <ac:graphicFrameMk id="11" creationId="{EB64396A-46EA-48C1-A3B8-5B90E0C3EF77}"/>
          </ac:graphicFrameMkLst>
        </pc:graphicFrameChg>
        <pc:graphicFrameChg chg="add del mod">
          <ac:chgData name="Ricker-Gilbert, Jacob E" userId="38167a60-ce6f-403b-a2a6-4187bdbb54a3" providerId="ADAL" clId="{D9676D20-B06C-49CE-8FE8-754342E54BC7}" dt="2024-02-15T00:04:57.436" v="2006" actId="478"/>
          <ac:graphicFrameMkLst>
            <pc:docMk/>
            <pc:sldMk cId="2651196226" sldId="307"/>
            <ac:graphicFrameMk id="18" creationId="{9A05DAEF-6C7E-471C-A164-DA1B1D7092BB}"/>
          </ac:graphicFrameMkLst>
        </pc:graphicFrameChg>
      </pc:sldChg>
      <pc:sldChg chg="modSp mod">
        <pc:chgData name="Ricker-Gilbert, Jacob E" userId="38167a60-ce6f-403b-a2a6-4187bdbb54a3" providerId="ADAL" clId="{D9676D20-B06C-49CE-8FE8-754342E54BC7}" dt="2024-02-15T11:45:24.690" v="3384" actId="14100"/>
        <pc:sldMkLst>
          <pc:docMk/>
          <pc:sldMk cId="857631246" sldId="308"/>
        </pc:sldMkLst>
        <pc:spChg chg="mod">
          <ac:chgData name="Ricker-Gilbert, Jacob E" userId="38167a60-ce6f-403b-a2a6-4187bdbb54a3" providerId="ADAL" clId="{D9676D20-B06C-49CE-8FE8-754342E54BC7}" dt="2024-02-14T19:37:58.944" v="342" actId="20577"/>
          <ac:spMkLst>
            <pc:docMk/>
            <pc:sldMk cId="857631246" sldId="308"/>
            <ac:spMk id="2" creationId="{8AB3CC0F-F85C-4080-A7E5-43247AFEEE4F}"/>
          </ac:spMkLst>
        </pc:spChg>
        <pc:spChg chg="mod">
          <ac:chgData name="Ricker-Gilbert, Jacob E" userId="38167a60-ce6f-403b-a2a6-4187bdbb54a3" providerId="ADAL" clId="{D9676D20-B06C-49CE-8FE8-754342E54BC7}" dt="2024-02-15T11:45:24.690" v="3384" actId="14100"/>
          <ac:spMkLst>
            <pc:docMk/>
            <pc:sldMk cId="857631246" sldId="308"/>
            <ac:spMk id="8" creationId="{CED341CB-FB53-4142-8155-7735B3AB53D0}"/>
          </ac:spMkLst>
        </pc:spChg>
        <pc:graphicFrameChg chg="modGraphic">
          <ac:chgData name="Ricker-Gilbert, Jacob E" userId="38167a60-ce6f-403b-a2a6-4187bdbb54a3" providerId="ADAL" clId="{D9676D20-B06C-49CE-8FE8-754342E54BC7}" dt="2024-02-15T11:45:14.647" v="3383" actId="20577"/>
          <ac:graphicFrameMkLst>
            <pc:docMk/>
            <pc:sldMk cId="857631246" sldId="308"/>
            <ac:graphicFrameMk id="5" creationId="{0CCF5ACD-6358-49C3-A037-57B368E28B93}"/>
          </ac:graphicFrameMkLst>
        </pc:graphicFrameChg>
      </pc:sldChg>
      <pc:sldChg chg="del ord">
        <pc:chgData name="Ricker-Gilbert, Jacob E" userId="38167a60-ce6f-403b-a2a6-4187bdbb54a3" providerId="ADAL" clId="{D9676D20-B06C-49CE-8FE8-754342E54BC7}" dt="2024-02-15T11:47:07.095" v="3388" actId="47"/>
        <pc:sldMkLst>
          <pc:docMk/>
          <pc:sldMk cId="270638499" sldId="310"/>
        </pc:sldMkLst>
      </pc:sldChg>
      <pc:sldChg chg="modSp mod">
        <pc:chgData name="Ricker-Gilbert, Jacob E" userId="38167a60-ce6f-403b-a2a6-4187bdbb54a3" providerId="ADAL" clId="{D9676D20-B06C-49CE-8FE8-754342E54BC7}" dt="2024-02-15T11:13:34.647" v="3340" actId="20577"/>
        <pc:sldMkLst>
          <pc:docMk/>
          <pc:sldMk cId="3633211894" sldId="311"/>
        </pc:sldMkLst>
        <pc:spChg chg="mod">
          <ac:chgData name="Ricker-Gilbert, Jacob E" userId="38167a60-ce6f-403b-a2a6-4187bdbb54a3" providerId="ADAL" clId="{D9676D20-B06C-49CE-8FE8-754342E54BC7}" dt="2024-02-15T11:13:34.647" v="3340" actId="20577"/>
          <ac:spMkLst>
            <pc:docMk/>
            <pc:sldMk cId="3633211894" sldId="311"/>
            <ac:spMk id="3" creationId="{08376EFA-E660-4B58-9CEA-A4163B236C38}"/>
          </ac:spMkLst>
        </pc:spChg>
      </pc:sldChg>
      <pc:sldChg chg="modSp mod">
        <pc:chgData name="Ricker-Gilbert, Jacob E" userId="38167a60-ce6f-403b-a2a6-4187bdbb54a3" providerId="ADAL" clId="{D9676D20-B06C-49CE-8FE8-754342E54BC7}" dt="2024-02-15T01:50:34.921" v="3222" actId="14100"/>
        <pc:sldMkLst>
          <pc:docMk/>
          <pc:sldMk cId="3145458966" sldId="312"/>
        </pc:sldMkLst>
        <pc:spChg chg="mod">
          <ac:chgData name="Ricker-Gilbert, Jacob E" userId="38167a60-ce6f-403b-a2a6-4187bdbb54a3" providerId="ADAL" clId="{D9676D20-B06C-49CE-8FE8-754342E54BC7}" dt="2024-02-15T01:50:31.974" v="3221" actId="27636"/>
          <ac:spMkLst>
            <pc:docMk/>
            <pc:sldMk cId="3145458966" sldId="312"/>
            <ac:spMk id="2" creationId="{81467F50-6AAF-4BA6-9A1C-30D3EAF89743}"/>
          </ac:spMkLst>
        </pc:spChg>
        <pc:spChg chg="mod">
          <ac:chgData name="Ricker-Gilbert, Jacob E" userId="38167a60-ce6f-403b-a2a6-4187bdbb54a3" providerId="ADAL" clId="{D9676D20-B06C-49CE-8FE8-754342E54BC7}" dt="2024-02-15T01:50:34.921" v="3222" actId="14100"/>
          <ac:spMkLst>
            <pc:docMk/>
            <pc:sldMk cId="3145458966" sldId="312"/>
            <ac:spMk id="3" creationId="{36315028-B826-4164-AC60-78512F8E854D}"/>
          </ac:spMkLst>
        </pc:spChg>
      </pc:sldChg>
      <pc:sldChg chg="del ord">
        <pc:chgData name="Ricker-Gilbert, Jacob E" userId="38167a60-ce6f-403b-a2a6-4187bdbb54a3" providerId="ADAL" clId="{D9676D20-B06C-49CE-8FE8-754342E54BC7}" dt="2024-02-15T11:47:29.129" v="3394" actId="47"/>
        <pc:sldMkLst>
          <pc:docMk/>
          <pc:sldMk cId="3977891887" sldId="315"/>
        </pc:sldMkLst>
      </pc:sldChg>
      <pc:sldChg chg="add del ord">
        <pc:chgData name="Ricker-Gilbert, Jacob E" userId="38167a60-ce6f-403b-a2a6-4187bdbb54a3" providerId="ADAL" clId="{D9676D20-B06C-49CE-8FE8-754342E54BC7}" dt="2024-02-15T11:46:59.976" v="3387" actId="47"/>
        <pc:sldMkLst>
          <pc:docMk/>
          <pc:sldMk cId="1856675889" sldId="316"/>
        </pc:sldMkLst>
      </pc:sldChg>
      <pc:sldChg chg="modSp mod ord">
        <pc:chgData name="Ricker-Gilbert, Jacob E" userId="38167a60-ce6f-403b-a2a6-4187bdbb54a3" providerId="ADAL" clId="{D9676D20-B06C-49CE-8FE8-754342E54BC7}" dt="2024-02-15T01:34:14.164" v="2423" actId="14100"/>
        <pc:sldMkLst>
          <pc:docMk/>
          <pc:sldMk cId="2437931017" sldId="317"/>
        </pc:sldMkLst>
        <pc:spChg chg="mod">
          <ac:chgData name="Ricker-Gilbert, Jacob E" userId="38167a60-ce6f-403b-a2a6-4187bdbb54a3" providerId="ADAL" clId="{D9676D20-B06C-49CE-8FE8-754342E54BC7}" dt="2024-02-15T01:32:30.200" v="2361" actId="20577"/>
          <ac:spMkLst>
            <pc:docMk/>
            <pc:sldMk cId="2437931017" sldId="317"/>
            <ac:spMk id="2" creationId="{8AB3CC0F-F85C-4080-A7E5-43247AFEEE4F}"/>
          </ac:spMkLst>
        </pc:spChg>
        <pc:spChg chg="mod">
          <ac:chgData name="Ricker-Gilbert, Jacob E" userId="38167a60-ce6f-403b-a2a6-4187bdbb54a3" providerId="ADAL" clId="{D9676D20-B06C-49CE-8FE8-754342E54BC7}" dt="2024-02-15T01:34:14.164" v="2423" actId="14100"/>
          <ac:spMkLst>
            <pc:docMk/>
            <pc:sldMk cId="2437931017" sldId="317"/>
            <ac:spMk id="3" creationId="{F5E9AC55-1BFF-41AD-B344-B77208631BF5}"/>
          </ac:spMkLst>
        </pc:spChg>
      </pc:sldChg>
      <pc:sldChg chg="modSp mod">
        <pc:chgData name="Ricker-Gilbert, Jacob E" userId="38167a60-ce6f-403b-a2a6-4187bdbb54a3" providerId="ADAL" clId="{D9676D20-B06C-49CE-8FE8-754342E54BC7}" dt="2024-02-15T11:12:31.379" v="3323" actId="20577"/>
        <pc:sldMkLst>
          <pc:docMk/>
          <pc:sldMk cId="2015734818" sldId="318"/>
        </pc:sldMkLst>
        <pc:spChg chg="mod">
          <ac:chgData name="Ricker-Gilbert, Jacob E" userId="38167a60-ce6f-403b-a2a6-4187bdbb54a3" providerId="ADAL" clId="{D9676D20-B06C-49CE-8FE8-754342E54BC7}" dt="2024-02-15T11:12:31.379" v="3323" actId="20577"/>
          <ac:spMkLst>
            <pc:docMk/>
            <pc:sldMk cId="2015734818" sldId="318"/>
            <ac:spMk id="3" creationId="{8F44D0CC-BDE2-48FD-AE37-1CF2CB64041A}"/>
          </ac:spMkLst>
        </pc:spChg>
      </pc:sldChg>
      <pc:sldChg chg="modSp mod">
        <pc:chgData name="Ricker-Gilbert, Jacob E" userId="38167a60-ce6f-403b-a2a6-4187bdbb54a3" providerId="ADAL" clId="{D9676D20-B06C-49CE-8FE8-754342E54BC7}" dt="2024-02-15T11:07:32.742" v="3303" actId="12"/>
        <pc:sldMkLst>
          <pc:docMk/>
          <pc:sldMk cId="1720518227" sldId="319"/>
        </pc:sldMkLst>
        <pc:spChg chg="mod">
          <ac:chgData name="Ricker-Gilbert, Jacob E" userId="38167a60-ce6f-403b-a2a6-4187bdbb54a3" providerId="ADAL" clId="{D9676D20-B06C-49CE-8FE8-754342E54BC7}" dt="2024-02-15T01:43:11.898" v="2905" actId="20577"/>
          <ac:spMkLst>
            <pc:docMk/>
            <pc:sldMk cId="1720518227" sldId="319"/>
            <ac:spMk id="2" creationId="{02AF9F47-D7F1-419F-9420-6049AB590B14}"/>
          </ac:spMkLst>
        </pc:spChg>
        <pc:spChg chg="mod">
          <ac:chgData name="Ricker-Gilbert, Jacob E" userId="38167a60-ce6f-403b-a2a6-4187bdbb54a3" providerId="ADAL" clId="{D9676D20-B06C-49CE-8FE8-754342E54BC7}" dt="2024-02-15T11:07:32.742" v="3303" actId="12"/>
          <ac:spMkLst>
            <pc:docMk/>
            <pc:sldMk cId="1720518227" sldId="319"/>
            <ac:spMk id="3" creationId="{08376EFA-E660-4B58-9CEA-A4163B236C38}"/>
          </ac:spMkLst>
        </pc:spChg>
      </pc:sldChg>
      <pc:sldChg chg="modSp mod">
        <pc:chgData name="Ricker-Gilbert, Jacob E" userId="38167a60-ce6f-403b-a2a6-4187bdbb54a3" providerId="ADAL" clId="{D9676D20-B06C-49CE-8FE8-754342E54BC7}" dt="2024-02-15T11:11:46.440" v="3322" actId="11"/>
        <pc:sldMkLst>
          <pc:docMk/>
          <pc:sldMk cId="959760682" sldId="320"/>
        </pc:sldMkLst>
        <pc:spChg chg="mod">
          <ac:chgData name="Ricker-Gilbert, Jacob E" userId="38167a60-ce6f-403b-a2a6-4187bdbb54a3" providerId="ADAL" clId="{D9676D20-B06C-49CE-8FE8-754342E54BC7}" dt="2024-02-15T11:11:46.440" v="3322" actId="11"/>
          <ac:spMkLst>
            <pc:docMk/>
            <pc:sldMk cId="959760682" sldId="320"/>
            <ac:spMk id="3" creationId="{08376EFA-E660-4B58-9CEA-A4163B236C38}"/>
          </ac:spMkLst>
        </pc:spChg>
      </pc:sldChg>
      <pc:sldChg chg="modSp mod">
        <pc:chgData name="Ricker-Gilbert, Jacob E" userId="38167a60-ce6f-403b-a2a6-4187bdbb54a3" providerId="ADAL" clId="{D9676D20-B06C-49CE-8FE8-754342E54BC7}" dt="2024-02-15T11:14:44.874" v="3341" actId="20577"/>
        <pc:sldMkLst>
          <pc:docMk/>
          <pc:sldMk cId="1976692372" sldId="321"/>
        </pc:sldMkLst>
        <pc:spChg chg="mod">
          <ac:chgData name="Ricker-Gilbert, Jacob E" userId="38167a60-ce6f-403b-a2a6-4187bdbb54a3" providerId="ADAL" clId="{D9676D20-B06C-49CE-8FE8-754342E54BC7}" dt="2024-02-15T11:14:44.874" v="3341" actId="20577"/>
          <ac:spMkLst>
            <pc:docMk/>
            <pc:sldMk cId="1976692372" sldId="321"/>
            <ac:spMk id="3" creationId="{08376EFA-E660-4B58-9CEA-A4163B236C38}"/>
          </ac:spMkLst>
        </pc:spChg>
      </pc:sldChg>
      <pc:sldChg chg="modSp del mod">
        <pc:chgData name="Ricker-Gilbert, Jacob E" userId="38167a60-ce6f-403b-a2a6-4187bdbb54a3" providerId="ADAL" clId="{D9676D20-B06C-49CE-8FE8-754342E54BC7}" dt="2024-02-15T01:42:37.024" v="2886" actId="47"/>
        <pc:sldMkLst>
          <pc:docMk/>
          <pc:sldMk cId="3170425129" sldId="322"/>
        </pc:sldMkLst>
        <pc:spChg chg="mod">
          <ac:chgData name="Ricker-Gilbert, Jacob E" userId="38167a60-ce6f-403b-a2a6-4187bdbb54a3" providerId="ADAL" clId="{D9676D20-B06C-49CE-8FE8-754342E54BC7}" dt="2024-02-14T19:46:17.336" v="581" actId="20577"/>
          <ac:spMkLst>
            <pc:docMk/>
            <pc:sldMk cId="3170425129" sldId="322"/>
            <ac:spMk id="3" creationId="{F5E9AC55-1BFF-41AD-B344-B77208631BF5}"/>
          </ac:spMkLst>
        </pc:spChg>
      </pc:sldChg>
      <pc:sldChg chg="ord">
        <pc:chgData name="Ricker-Gilbert, Jacob E" userId="38167a60-ce6f-403b-a2a6-4187bdbb54a3" providerId="ADAL" clId="{D9676D20-B06C-49CE-8FE8-754342E54BC7}" dt="2024-02-15T11:47:55.439" v="3398"/>
        <pc:sldMkLst>
          <pc:docMk/>
          <pc:sldMk cId="2380307900" sldId="323"/>
        </pc:sldMkLst>
      </pc:sldChg>
      <pc:sldChg chg="modSp mod ord">
        <pc:chgData name="Ricker-Gilbert, Jacob E" userId="38167a60-ce6f-403b-a2a6-4187bdbb54a3" providerId="ADAL" clId="{D9676D20-B06C-49CE-8FE8-754342E54BC7}" dt="2024-02-15T11:43:22.706" v="3372" actId="5793"/>
        <pc:sldMkLst>
          <pc:docMk/>
          <pc:sldMk cId="392001435" sldId="324"/>
        </pc:sldMkLst>
        <pc:spChg chg="mod">
          <ac:chgData name="Ricker-Gilbert, Jacob E" userId="38167a60-ce6f-403b-a2a6-4187bdbb54a3" providerId="ADAL" clId="{D9676D20-B06C-49CE-8FE8-754342E54BC7}" dt="2024-02-15T01:41:54.979" v="2885" actId="20577"/>
          <ac:spMkLst>
            <pc:docMk/>
            <pc:sldMk cId="392001435" sldId="324"/>
            <ac:spMk id="2" creationId="{8AB3CC0F-F85C-4080-A7E5-43247AFEEE4F}"/>
          </ac:spMkLst>
        </pc:spChg>
        <pc:spChg chg="mod">
          <ac:chgData name="Ricker-Gilbert, Jacob E" userId="38167a60-ce6f-403b-a2a6-4187bdbb54a3" providerId="ADAL" clId="{D9676D20-B06C-49CE-8FE8-754342E54BC7}" dt="2024-02-15T11:43:22.706" v="3372" actId="5793"/>
          <ac:spMkLst>
            <pc:docMk/>
            <pc:sldMk cId="392001435" sldId="324"/>
            <ac:spMk id="3" creationId="{F5E9AC55-1BFF-41AD-B344-B77208631BF5}"/>
          </ac:spMkLst>
        </pc:spChg>
      </pc:sldChg>
      <pc:sldChg chg="addSp modSp mod">
        <pc:chgData name="Ricker-Gilbert, Jacob E" userId="38167a60-ce6f-403b-a2a6-4187bdbb54a3" providerId="ADAL" clId="{D9676D20-B06C-49CE-8FE8-754342E54BC7}" dt="2024-02-14T19:53:17.692" v="913" actId="113"/>
        <pc:sldMkLst>
          <pc:docMk/>
          <pc:sldMk cId="2103274987" sldId="325"/>
        </pc:sldMkLst>
        <pc:spChg chg="mod">
          <ac:chgData name="Ricker-Gilbert, Jacob E" userId="38167a60-ce6f-403b-a2a6-4187bdbb54a3" providerId="ADAL" clId="{D9676D20-B06C-49CE-8FE8-754342E54BC7}" dt="2024-02-14T19:53:17.692" v="913" actId="113"/>
          <ac:spMkLst>
            <pc:docMk/>
            <pc:sldMk cId="2103274987" sldId="325"/>
            <ac:spMk id="3" creationId="{F5E9AC55-1BFF-41AD-B344-B77208631BF5}"/>
          </ac:spMkLst>
        </pc:spChg>
        <pc:picChg chg="add mod">
          <ac:chgData name="Ricker-Gilbert, Jacob E" userId="38167a60-ce6f-403b-a2a6-4187bdbb54a3" providerId="ADAL" clId="{D9676D20-B06C-49CE-8FE8-754342E54BC7}" dt="2024-02-14T19:53:11.656" v="912" actId="1076"/>
          <ac:picMkLst>
            <pc:docMk/>
            <pc:sldMk cId="2103274987" sldId="325"/>
            <ac:picMk id="2" creationId="{296BCFA4-11F8-4B6A-B59B-CCBFB49F7B5E}"/>
          </ac:picMkLst>
        </pc:picChg>
      </pc:sldChg>
      <pc:sldChg chg="ord">
        <pc:chgData name="Ricker-Gilbert, Jacob E" userId="38167a60-ce6f-403b-a2a6-4187bdbb54a3" providerId="ADAL" clId="{D9676D20-B06C-49CE-8FE8-754342E54BC7}" dt="2024-02-15T11:47:13.254" v="3390"/>
        <pc:sldMkLst>
          <pc:docMk/>
          <pc:sldMk cId="1345714401" sldId="327"/>
        </pc:sldMkLst>
      </pc:sldChg>
      <pc:sldChg chg="ord">
        <pc:chgData name="Ricker-Gilbert, Jacob E" userId="38167a60-ce6f-403b-a2a6-4187bdbb54a3" providerId="ADAL" clId="{D9676D20-B06C-49CE-8FE8-754342E54BC7}" dt="2024-02-14T19:42:37.539" v="377"/>
        <pc:sldMkLst>
          <pc:docMk/>
          <pc:sldMk cId="930320313" sldId="354"/>
        </pc:sldMkLst>
      </pc:sldChg>
      <pc:sldChg chg="ord">
        <pc:chgData name="Ricker-Gilbert, Jacob E" userId="38167a60-ce6f-403b-a2a6-4187bdbb54a3" providerId="ADAL" clId="{D9676D20-B06C-49CE-8FE8-754342E54BC7}" dt="2024-02-15T11:47:18.718" v="3392"/>
        <pc:sldMkLst>
          <pc:docMk/>
          <pc:sldMk cId="908053686" sldId="355"/>
        </pc:sldMkLst>
      </pc:sldChg>
      <pc:sldChg chg="ord">
        <pc:chgData name="Ricker-Gilbert, Jacob E" userId="38167a60-ce6f-403b-a2a6-4187bdbb54a3" providerId="ADAL" clId="{D9676D20-B06C-49CE-8FE8-754342E54BC7}" dt="2024-02-15T11:47:48.576" v="3396"/>
        <pc:sldMkLst>
          <pc:docMk/>
          <pc:sldMk cId="1540575258" sldId="361"/>
        </pc:sldMkLst>
      </pc:sldChg>
      <pc:sldChg chg="modSp mod">
        <pc:chgData name="Ricker-Gilbert, Jacob E" userId="38167a60-ce6f-403b-a2a6-4187bdbb54a3" providerId="ADAL" clId="{D9676D20-B06C-49CE-8FE8-754342E54BC7}" dt="2024-02-15T01:37:56.681" v="2566" actId="113"/>
        <pc:sldMkLst>
          <pc:docMk/>
          <pc:sldMk cId="3979337160" sldId="362"/>
        </pc:sldMkLst>
        <pc:spChg chg="mod">
          <ac:chgData name="Ricker-Gilbert, Jacob E" userId="38167a60-ce6f-403b-a2a6-4187bdbb54a3" providerId="ADAL" clId="{D9676D20-B06C-49CE-8FE8-754342E54BC7}" dt="2024-02-15T01:37:56.681" v="2566" actId="113"/>
          <ac:spMkLst>
            <pc:docMk/>
            <pc:sldMk cId="3979337160" sldId="362"/>
            <ac:spMk id="2" creationId="{8AB3CC0F-F85C-4080-A7E5-43247AFEEE4F}"/>
          </ac:spMkLst>
        </pc:spChg>
        <pc:spChg chg="mod">
          <ac:chgData name="Ricker-Gilbert, Jacob E" userId="38167a60-ce6f-403b-a2a6-4187bdbb54a3" providerId="ADAL" clId="{D9676D20-B06C-49CE-8FE8-754342E54BC7}" dt="2024-02-15T01:34:50.583" v="2439" actId="20577"/>
          <ac:spMkLst>
            <pc:docMk/>
            <pc:sldMk cId="3979337160" sldId="362"/>
            <ac:spMk id="3" creationId="{F5E9AC55-1BFF-41AD-B344-B77208631BF5}"/>
          </ac:spMkLst>
        </pc:spChg>
      </pc:sldChg>
      <pc:sldChg chg="modSp mod">
        <pc:chgData name="Ricker-Gilbert, Jacob E" userId="38167a60-ce6f-403b-a2a6-4187bdbb54a3" providerId="ADAL" clId="{D9676D20-B06C-49CE-8FE8-754342E54BC7}" dt="2024-02-15T11:18:57.981" v="3348" actId="20577"/>
        <pc:sldMkLst>
          <pc:docMk/>
          <pc:sldMk cId="3254058357" sldId="363"/>
        </pc:sldMkLst>
        <pc:spChg chg="mod">
          <ac:chgData name="Ricker-Gilbert, Jacob E" userId="38167a60-ce6f-403b-a2a6-4187bdbb54a3" providerId="ADAL" clId="{D9676D20-B06C-49CE-8FE8-754342E54BC7}" dt="2024-02-15T11:18:57.981" v="3348" actId="20577"/>
          <ac:spMkLst>
            <pc:docMk/>
            <pc:sldMk cId="3254058357" sldId="363"/>
            <ac:spMk id="3" creationId="{5C037ABC-848A-4A9F-900F-B8B5243E4572}"/>
          </ac:spMkLst>
        </pc:spChg>
      </pc:sldChg>
      <pc:sldChg chg="modSp del mod">
        <pc:chgData name="Ricker-Gilbert, Jacob E" userId="38167a60-ce6f-403b-a2a6-4187bdbb54a3" providerId="ADAL" clId="{D9676D20-B06C-49CE-8FE8-754342E54BC7}" dt="2024-02-15T00:30:48.333" v="2328" actId="47"/>
        <pc:sldMkLst>
          <pc:docMk/>
          <pc:sldMk cId="2933263898" sldId="364"/>
        </pc:sldMkLst>
        <pc:spChg chg="mod">
          <ac:chgData name="Ricker-Gilbert, Jacob E" userId="38167a60-ce6f-403b-a2a6-4187bdbb54a3" providerId="ADAL" clId="{D9676D20-B06C-49CE-8FE8-754342E54BC7}" dt="2024-02-14T20:35:38.789" v="1424" actId="15"/>
          <ac:spMkLst>
            <pc:docMk/>
            <pc:sldMk cId="2933263898" sldId="364"/>
            <ac:spMk id="12" creationId="{EC378EDC-5AF2-4A1A-A7AA-4B68C85E74B5}"/>
          </ac:spMkLst>
        </pc:spChg>
      </pc:sldChg>
      <pc:sldChg chg="addSp delSp modSp mod delAnim modAnim">
        <pc:chgData name="Ricker-Gilbert, Jacob E" userId="38167a60-ce6f-403b-a2a6-4187bdbb54a3" providerId="ADAL" clId="{D9676D20-B06C-49CE-8FE8-754342E54BC7}" dt="2024-02-15T11:23:18.718" v="3360" actId="20577"/>
        <pc:sldMkLst>
          <pc:docMk/>
          <pc:sldMk cId="1584917910" sldId="365"/>
        </pc:sldMkLst>
        <pc:spChg chg="mod">
          <ac:chgData name="Ricker-Gilbert, Jacob E" userId="38167a60-ce6f-403b-a2a6-4187bdbb54a3" providerId="ADAL" clId="{D9676D20-B06C-49CE-8FE8-754342E54BC7}" dt="2024-02-14T22:01:17.499" v="1743" actId="14100"/>
          <ac:spMkLst>
            <pc:docMk/>
            <pc:sldMk cId="1584917910" sldId="365"/>
            <ac:spMk id="2" creationId="{8AB3CC0F-F85C-4080-A7E5-43247AFEEE4F}"/>
          </ac:spMkLst>
        </pc:spChg>
        <pc:spChg chg="add del mod">
          <ac:chgData name="Ricker-Gilbert, Jacob E" userId="38167a60-ce6f-403b-a2a6-4187bdbb54a3" providerId="ADAL" clId="{D9676D20-B06C-49CE-8FE8-754342E54BC7}" dt="2024-02-14T22:04:15.926" v="1777" actId="478"/>
          <ac:spMkLst>
            <pc:docMk/>
            <pc:sldMk cId="1584917910" sldId="365"/>
            <ac:spMk id="10" creationId="{D11E6433-A3A1-42D9-B28E-F3FE0501FE12}"/>
          </ac:spMkLst>
        </pc:spChg>
        <pc:spChg chg="mod">
          <ac:chgData name="Ricker-Gilbert, Jacob E" userId="38167a60-ce6f-403b-a2a6-4187bdbb54a3" providerId="ADAL" clId="{D9676D20-B06C-49CE-8FE8-754342E54BC7}" dt="2024-02-15T11:23:18.718" v="3360" actId="20577"/>
          <ac:spMkLst>
            <pc:docMk/>
            <pc:sldMk cId="1584917910" sldId="365"/>
            <ac:spMk id="12" creationId="{EC378EDC-5AF2-4A1A-A7AA-4B68C85E74B5}"/>
          </ac:spMkLst>
        </pc:spChg>
        <pc:spChg chg="mod">
          <ac:chgData name="Ricker-Gilbert, Jacob E" userId="38167a60-ce6f-403b-a2a6-4187bdbb54a3" providerId="ADAL" clId="{D9676D20-B06C-49CE-8FE8-754342E54BC7}" dt="2024-02-14T22:03:22.991" v="1770" actId="1076"/>
          <ac:spMkLst>
            <pc:docMk/>
            <pc:sldMk cId="1584917910" sldId="365"/>
            <ac:spMk id="13" creationId="{FBB2FA36-B795-432C-B179-D54D02C9B0D1}"/>
          </ac:spMkLst>
        </pc:spChg>
        <pc:spChg chg="mod">
          <ac:chgData name="Ricker-Gilbert, Jacob E" userId="38167a60-ce6f-403b-a2a6-4187bdbb54a3" providerId="ADAL" clId="{D9676D20-B06C-49CE-8FE8-754342E54BC7}" dt="2024-02-14T22:04:07.872" v="1775" actId="1076"/>
          <ac:spMkLst>
            <pc:docMk/>
            <pc:sldMk cId="1584917910" sldId="365"/>
            <ac:spMk id="14" creationId="{2C562309-131D-4476-9FA4-2E28AD223979}"/>
          </ac:spMkLst>
        </pc:spChg>
        <pc:spChg chg="del mod">
          <ac:chgData name="Ricker-Gilbert, Jacob E" userId="38167a60-ce6f-403b-a2a6-4187bdbb54a3" providerId="ADAL" clId="{D9676D20-B06C-49CE-8FE8-754342E54BC7}" dt="2024-02-14T22:04:10.934" v="1776" actId="478"/>
          <ac:spMkLst>
            <pc:docMk/>
            <pc:sldMk cId="1584917910" sldId="365"/>
            <ac:spMk id="15" creationId="{B5409E94-960D-4634-A66A-E62C63B0BD8F}"/>
          </ac:spMkLst>
        </pc:spChg>
        <pc:spChg chg="add mod">
          <ac:chgData name="Ricker-Gilbert, Jacob E" userId="38167a60-ce6f-403b-a2a6-4187bdbb54a3" providerId="ADAL" clId="{D9676D20-B06C-49CE-8FE8-754342E54BC7}" dt="2024-02-14T22:03:43.352" v="1772" actId="1076"/>
          <ac:spMkLst>
            <pc:docMk/>
            <pc:sldMk cId="1584917910" sldId="365"/>
            <ac:spMk id="18" creationId="{EB736B1E-D1DE-4E37-838D-DE3ED82EE1CA}"/>
          </ac:spMkLst>
        </pc:spChg>
        <pc:spChg chg="add mod">
          <ac:chgData name="Ricker-Gilbert, Jacob E" userId="38167a60-ce6f-403b-a2a6-4187bdbb54a3" providerId="ADAL" clId="{D9676D20-B06C-49CE-8FE8-754342E54BC7}" dt="2024-02-14T22:03:54.269" v="1774" actId="1076"/>
          <ac:spMkLst>
            <pc:docMk/>
            <pc:sldMk cId="1584917910" sldId="365"/>
            <ac:spMk id="19" creationId="{EE336808-E665-4E90-8109-672760E08523}"/>
          </ac:spMkLst>
        </pc:spChg>
        <pc:graphicFrameChg chg="del mod">
          <ac:chgData name="Ricker-Gilbert, Jacob E" userId="38167a60-ce6f-403b-a2a6-4187bdbb54a3" providerId="ADAL" clId="{D9676D20-B06C-49CE-8FE8-754342E54BC7}" dt="2024-02-14T21:56:32.733" v="1713" actId="478"/>
          <ac:graphicFrameMkLst>
            <pc:docMk/>
            <pc:sldMk cId="1584917910" sldId="365"/>
            <ac:graphicFrameMk id="8" creationId="{A8EBA2C7-260E-4594-B639-3EE73E313470}"/>
          </ac:graphicFrameMkLst>
        </pc:graphicFrameChg>
        <pc:graphicFrameChg chg="del mod">
          <ac:chgData name="Ricker-Gilbert, Jacob E" userId="38167a60-ce6f-403b-a2a6-4187bdbb54a3" providerId="ADAL" clId="{D9676D20-B06C-49CE-8FE8-754342E54BC7}" dt="2024-02-14T21:58:17.092" v="1722" actId="478"/>
          <ac:graphicFrameMkLst>
            <pc:docMk/>
            <pc:sldMk cId="1584917910" sldId="365"/>
            <ac:graphicFrameMk id="9" creationId="{C1754FD1-1646-4857-AB9C-E161219CA04D}"/>
          </ac:graphicFrameMkLst>
        </pc:graphicFrameChg>
        <pc:graphicFrameChg chg="add del mod">
          <ac:chgData name="Ricker-Gilbert, Jacob E" userId="38167a60-ce6f-403b-a2a6-4187bdbb54a3" providerId="ADAL" clId="{D9676D20-B06C-49CE-8FE8-754342E54BC7}" dt="2024-02-14T21:57:59.081" v="1718" actId="478"/>
          <ac:graphicFrameMkLst>
            <pc:docMk/>
            <pc:sldMk cId="1584917910" sldId="365"/>
            <ac:graphicFrameMk id="11" creationId="{BA798C6C-77A7-4B4D-9884-E31028E9E31C}"/>
          </ac:graphicFrameMkLst>
        </pc:graphicFrameChg>
        <pc:graphicFrameChg chg="add mod">
          <ac:chgData name="Ricker-Gilbert, Jacob E" userId="38167a60-ce6f-403b-a2a6-4187bdbb54a3" providerId="ADAL" clId="{D9676D20-B06C-49CE-8FE8-754342E54BC7}" dt="2024-02-14T22:02:27.043" v="1761" actId="1076"/>
          <ac:graphicFrameMkLst>
            <pc:docMk/>
            <pc:sldMk cId="1584917910" sldId="365"/>
            <ac:graphicFrameMk id="16" creationId="{BA798C6C-77A7-4B4D-9884-E31028E9E31C}"/>
          </ac:graphicFrameMkLst>
        </pc:graphicFrameChg>
        <pc:graphicFrameChg chg="add mod">
          <ac:chgData name="Ricker-Gilbert, Jacob E" userId="38167a60-ce6f-403b-a2a6-4187bdbb54a3" providerId="ADAL" clId="{D9676D20-B06C-49CE-8FE8-754342E54BC7}" dt="2024-02-14T22:03:05.653" v="1766" actId="1076"/>
          <ac:graphicFrameMkLst>
            <pc:docMk/>
            <pc:sldMk cId="1584917910" sldId="365"/>
            <ac:graphicFrameMk id="17" creationId="{95C99491-EA83-472F-AE28-11A980FBE664}"/>
          </ac:graphicFrameMkLst>
        </pc:graphicFrameChg>
      </pc:sldChg>
      <pc:sldChg chg="modSp mod">
        <pc:chgData name="Ricker-Gilbert, Jacob E" userId="38167a60-ce6f-403b-a2a6-4187bdbb54a3" providerId="ADAL" clId="{D9676D20-B06C-49CE-8FE8-754342E54BC7}" dt="2024-02-15T01:54:38.900" v="3231" actId="20577"/>
        <pc:sldMkLst>
          <pc:docMk/>
          <pc:sldMk cId="2170245764" sldId="366"/>
        </pc:sldMkLst>
        <pc:spChg chg="mod">
          <ac:chgData name="Ricker-Gilbert, Jacob E" userId="38167a60-ce6f-403b-a2a6-4187bdbb54a3" providerId="ADAL" clId="{D9676D20-B06C-49CE-8FE8-754342E54BC7}" dt="2024-02-14T21:07:53.912" v="1543" actId="20577"/>
          <ac:spMkLst>
            <pc:docMk/>
            <pc:sldMk cId="2170245764" sldId="366"/>
            <ac:spMk id="8" creationId="{1EBA6E36-1E72-43D9-A591-680BADEF9BA9}"/>
          </ac:spMkLst>
        </pc:spChg>
        <pc:graphicFrameChg chg="mod modGraphic">
          <ac:chgData name="Ricker-Gilbert, Jacob E" userId="38167a60-ce6f-403b-a2a6-4187bdbb54a3" providerId="ADAL" clId="{D9676D20-B06C-49CE-8FE8-754342E54BC7}" dt="2024-02-15T01:54:38.900" v="3231" actId="20577"/>
          <ac:graphicFrameMkLst>
            <pc:docMk/>
            <pc:sldMk cId="2170245764" sldId="366"/>
            <ac:graphicFrameMk id="7" creationId="{32581CA1-E679-4CAB-A2C1-AB92D1815D75}"/>
          </ac:graphicFrameMkLst>
        </pc:graphicFrameChg>
      </pc:sldChg>
      <pc:sldChg chg="addSp modSp mod modAnim delCm">
        <pc:chgData name="Ricker-Gilbert, Jacob E" userId="38167a60-ce6f-403b-a2a6-4187bdbb54a3" providerId="ADAL" clId="{D9676D20-B06C-49CE-8FE8-754342E54BC7}" dt="2024-02-15T11:37:33.617" v="3371"/>
        <pc:sldMkLst>
          <pc:docMk/>
          <pc:sldMk cId="2368506011" sldId="367"/>
        </pc:sldMkLst>
        <pc:spChg chg="mod">
          <ac:chgData name="Ricker-Gilbert, Jacob E" userId="38167a60-ce6f-403b-a2a6-4187bdbb54a3" providerId="ADAL" clId="{D9676D20-B06C-49CE-8FE8-754342E54BC7}" dt="2024-02-14T21:07:56.487" v="1544" actId="20577"/>
          <ac:spMkLst>
            <pc:docMk/>
            <pc:sldMk cId="2368506011" sldId="367"/>
            <ac:spMk id="2" creationId="{ABD3E3BC-5181-4663-A620-C88048148E1C}"/>
          </ac:spMkLst>
        </pc:spChg>
        <pc:spChg chg="mod">
          <ac:chgData name="Ricker-Gilbert, Jacob E" userId="38167a60-ce6f-403b-a2a6-4187bdbb54a3" providerId="ADAL" clId="{D9676D20-B06C-49CE-8FE8-754342E54BC7}" dt="2024-02-15T01:57:37.880" v="3293" actId="115"/>
          <ac:spMkLst>
            <pc:docMk/>
            <pc:sldMk cId="2368506011" sldId="367"/>
            <ac:spMk id="3" creationId="{0D6F0CF2-FD1D-4441-A915-BB295BE185DA}"/>
          </ac:spMkLst>
        </pc:spChg>
        <pc:spChg chg="add mod">
          <ac:chgData name="Ricker-Gilbert, Jacob E" userId="38167a60-ce6f-403b-a2a6-4187bdbb54a3" providerId="ADAL" clId="{D9676D20-B06C-49CE-8FE8-754342E54BC7}" dt="2024-02-15T11:37:25.992" v="3370" actId="1076"/>
          <ac:spMkLst>
            <pc:docMk/>
            <pc:sldMk cId="2368506011" sldId="367"/>
            <ac:spMk id="6" creationId="{27FE3AD8-A7A2-4573-98FC-9B1171AF3C6C}"/>
          </ac:spMkLst>
        </pc:spChg>
        <pc:graphicFrameChg chg="mod modGraphic">
          <ac:chgData name="Ricker-Gilbert, Jacob E" userId="38167a60-ce6f-403b-a2a6-4187bdbb54a3" providerId="ADAL" clId="{D9676D20-B06C-49CE-8FE8-754342E54BC7}" dt="2024-02-15T01:55:55.266" v="3292" actId="2164"/>
          <ac:graphicFrameMkLst>
            <pc:docMk/>
            <pc:sldMk cId="2368506011" sldId="367"/>
            <ac:graphicFrameMk id="5" creationId="{587C0F12-5D78-41DA-A228-751A4971D7F4}"/>
          </ac:graphicFrameMkLst>
        </pc:graphicFrameChg>
      </pc:sldChg>
      <pc:sldChg chg="addSp delSp modSp add mod ord modAnim">
        <pc:chgData name="Ricker-Gilbert, Jacob E" userId="38167a60-ce6f-403b-a2a6-4187bdbb54a3" providerId="ADAL" clId="{D9676D20-B06C-49CE-8FE8-754342E54BC7}" dt="2024-02-15T11:44:53.777" v="3376" actId="403"/>
        <pc:sldMkLst>
          <pc:docMk/>
          <pc:sldMk cId="4188046133" sldId="368"/>
        </pc:sldMkLst>
        <pc:spChg chg="mod">
          <ac:chgData name="Ricker-Gilbert, Jacob E" userId="38167a60-ce6f-403b-a2a6-4187bdbb54a3" providerId="ADAL" clId="{D9676D20-B06C-49CE-8FE8-754342E54BC7}" dt="2024-02-15T00:12:03.623" v="2046" actId="1076"/>
          <ac:spMkLst>
            <pc:docMk/>
            <pc:sldMk cId="4188046133" sldId="368"/>
            <ac:spMk id="2" creationId="{8AB3CC0F-F85C-4080-A7E5-43247AFEEE4F}"/>
          </ac:spMkLst>
        </pc:spChg>
        <pc:spChg chg="mod">
          <ac:chgData name="Ricker-Gilbert, Jacob E" userId="38167a60-ce6f-403b-a2a6-4187bdbb54a3" providerId="ADAL" clId="{D9676D20-B06C-49CE-8FE8-754342E54BC7}" dt="2024-02-15T00:13:53.954" v="2291" actId="403"/>
          <ac:spMkLst>
            <pc:docMk/>
            <pc:sldMk cId="4188046133" sldId="368"/>
            <ac:spMk id="12" creationId="{EC378EDC-5AF2-4A1A-A7AA-4B68C85E74B5}"/>
          </ac:spMkLst>
        </pc:spChg>
        <pc:spChg chg="mod">
          <ac:chgData name="Ricker-Gilbert, Jacob E" userId="38167a60-ce6f-403b-a2a6-4187bdbb54a3" providerId="ADAL" clId="{D9676D20-B06C-49CE-8FE8-754342E54BC7}" dt="2024-02-14T22:43:00.272" v="1874" actId="1076"/>
          <ac:spMkLst>
            <pc:docMk/>
            <pc:sldMk cId="4188046133" sldId="368"/>
            <ac:spMk id="13" creationId="{75E2E4F5-C94C-4320-93AA-1217919502CF}"/>
          </ac:spMkLst>
        </pc:spChg>
        <pc:spChg chg="mod">
          <ac:chgData name="Ricker-Gilbert, Jacob E" userId="38167a60-ce6f-403b-a2a6-4187bdbb54a3" providerId="ADAL" clId="{D9676D20-B06C-49CE-8FE8-754342E54BC7}" dt="2024-02-14T22:43:17.142" v="1876" actId="1076"/>
          <ac:spMkLst>
            <pc:docMk/>
            <pc:sldMk cId="4188046133" sldId="368"/>
            <ac:spMk id="14" creationId="{708DA029-645B-4A89-932C-8261ED47A543}"/>
          </ac:spMkLst>
        </pc:spChg>
        <pc:spChg chg="mod">
          <ac:chgData name="Ricker-Gilbert, Jacob E" userId="38167a60-ce6f-403b-a2a6-4187bdbb54a3" providerId="ADAL" clId="{D9676D20-B06C-49CE-8FE8-754342E54BC7}" dt="2024-02-14T22:43:19.363" v="1877" actId="1076"/>
          <ac:spMkLst>
            <pc:docMk/>
            <pc:sldMk cId="4188046133" sldId="368"/>
            <ac:spMk id="15" creationId="{F133CAAA-B217-4E0A-BC34-234544DFEB88}"/>
          </ac:spMkLst>
        </pc:spChg>
        <pc:spChg chg="mod">
          <ac:chgData name="Ricker-Gilbert, Jacob E" userId="38167a60-ce6f-403b-a2a6-4187bdbb54a3" providerId="ADAL" clId="{D9676D20-B06C-49CE-8FE8-754342E54BC7}" dt="2024-02-15T00:11:24.283" v="2039" actId="1076"/>
          <ac:spMkLst>
            <pc:docMk/>
            <pc:sldMk cId="4188046133" sldId="368"/>
            <ac:spMk id="16" creationId="{992D214B-6F33-4CE7-BA67-B0A83D22169A}"/>
          </ac:spMkLst>
        </pc:spChg>
        <pc:spChg chg="mod">
          <ac:chgData name="Ricker-Gilbert, Jacob E" userId="38167a60-ce6f-403b-a2a6-4187bdbb54a3" providerId="ADAL" clId="{D9676D20-B06C-49CE-8FE8-754342E54BC7}" dt="2024-02-15T00:11:59.542" v="2045" actId="1076"/>
          <ac:spMkLst>
            <pc:docMk/>
            <pc:sldMk cId="4188046133" sldId="368"/>
            <ac:spMk id="17" creationId="{63A78AE0-81CA-40CE-9C50-A414412C44B2}"/>
          </ac:spMkLst>
        </pc:spChg>
        <pc:spChg chg="mod">
          <ac:chgData name="Ricker-Gilbert, Jacob E" userId="38167a60-ce6f-403b-a2a6-4187bdbb54a3" providerId="ADAL" clId="{D9676D20-B06C-49CE-8FE8-754342E54BC7}" dt="2024-02-15T00:12:08.853" v="2048" actId="1076"/>
          <ac:spMkLst>
            <pc:docMk/>
            <pc:sldMk cId="4188046133" sldId="368"/>
            <ac:spMk id="19" creationId="{882F89FB-F524-4EB5-85D2-2D8AE173B890}"/>
          </ac:spMkLst>
        </pc:spChg>
        <pc:graphicFrameChg chg="del">
          <ac:chgData name="Ricker-Gilbert, Jacob E" userId="38167a60-ce6f-403b-a2a6-4187bdbb54a3" providerId="ADAL" clId="{D9676D20-B06C-49CE-8FE8-754342E54BC7}" dt="2024-02-14T22:41:41.883" v="1845" actId="478"/>
          <ac:graphicFrameMkLst>
            <pc:docMk/>
            <pc:sldMk cId="4188046133" sldId="368"/>
            <ac:graphicFrameMk id="10" creationId="{A8B7D043-22E0-4354-9DD6-A24A5A051124}"/>
          </ac:graphicFrameMkLst>
        </pc:graphicFrameChg>
        <pc:graphicFrameChg chg="del mod">
          <ac:chgData name="Ricker-Gilbert, Jacob E" userId="38167a60-ce6f-403b-a2a6-4187bdbb54a3" providerId="ADAL" clId="{D9676D20-B06C-49CE-8FE8-754342E54BC7}" dt="2024-02-15T00:09:00.717" v="2009" actId="478"/>
          <ac:graphicFrameMkLst>
            <pc:docMk/>
            <pc:sldMk cId="4188046133" sldId="368"/>
            <ac:graphicFrameMk id="18" creationId="{9A05DAEF-6C7E-471C-A164-DA1B1D7092BB}"/>
          </ac:graphicFrameMkLst>
        </pc:graphicFrameChg>
        <pc:graphicFrameChg chg="add mod">
          <ac:chgData name="Ricker-Gilbert, Jacob E" userId="38167a60-ce6f-403b-a2a6-4187bdbb54a3" providerId="ADAL" clId="{D9676D20-B06C-49CE-8FE8-754342E54BC7}" dt="2024-02-15T11:44:51.273" v="3375" actId="403"/>
          <ac:graphicFrameMkLst>
            <pc:docMk/>
            <pc:sldMk cId="4188046133" sldId="368"/>
            <ac:graphicFrameMk id="20" creationId="{EEAC71AD-9DBD-40A9-8BD9-057957AF3F03}"/>
          </ac:graphicFrameMkLst>
        </pc:graphicFrameChg>
        <pc:graphicFrameChg chg="add mod">
          <ac:chgData name="Ricker-Gilbert, Jacob E" userId="38167a60-ce6f-403b-a2a6-4187bdbb54a3" providerId="ADAL" clId="{D9676D20-B06C-49CE-8FE8-754342E54BC7}" dt="2024-02-15T11:44:53.777" v="3376" actId="403"/>
          <ac:graphicFrameMkLst>
            <pc:docMk/>
            <pc:sldMk cId="4188046133" sldId="368"/>
            <ac:graphicFrameMk id="21" creationId="{3EA7804A-C839-49F0-A87D-F1B45F0CC5CE}"/>
          </ac:graphicFrameMkLst>
        </pc:graphicFrameChg>
      </pc:sldChg>
      <pc:sldChg chg="modSp add ord modAnim">
        <pc:chgData name="Ricker-Gilbert, Jacob E" userId="38167a60-ce6f-403b-a2a6-4187bdbb54a3" providerId="ADAL" clId="{D9676D20-B06C-49CE-8FE8-754342E54BC7}" dt="2024-02-15T11:44:45.032" v="3374" actId="403"/>
        <pc:sldMkLst>
          <pc:docMk/>
          <pc:sldMk cId="51290951" sldId="369"/>
        </pc:sldMkLst>
        <pc:graphicFrameChg chg="mod">
          <ac:chgData name="Ricker-Gilbert, Jacob E" userId="38167a60-ce6f-403b-a2a6-4187bdbb54a3" providerId="ADAL" clId="{D9676D20-B06C-49CE-8FE8-754342E54BC7}" dt="2024-02-15T11:44:45.032" v="3374" actId="403"/>
          <ac:graphicFrameMkLst>
            <pc:docMk/>
            <pc:sldMk cId="51290951" sldId="369"/>
            <ac:graphicFrameMk id="18" creationId="{9A05DAEF-6C7E-471C-A164-DA1B1D7092BB}"/>
          </ac:graphicFrameMkLst>
        </pc:graphicFrameChg>
        <pc:graphicFrameChg chg="mod">
          <ac:chgData name="Ricker-Gilbert, Jacob E" userId="38167a60-ce6f-403b-a2a6-4187bdbb54a3" providerId="ADAL" clId="{D9676D20-B06C-49CE-8FE8-754342E54BC7}" dt="2024-02-15T11:44:40.585" v="3373" actId="403"/>
          <ac:graphicFrameMkLst>
            <pc:docMk/>
            <pc:sldMk cId="51290951" sldId="369"/>
            <ac:graphicFrameMk id="20" creationId="{EEAC71AD-9DBD-40A9-8BD9-057957AF3F03}"/>
          </ac:graphicFrameMkLst>
        </pc:graphicFrameChg>
      </pc:sldChg>
      <pc:sldChg chg="addSp delSp modSp mod delAnim modAnim">
        <pc:chgData name="Ricker-Gilbert, Jacob E" userId="38167a60-ce6f-403b-a2a6-4187bdbb54a3" providerId="ADAL" clId="{D9676D20-B06C-49CE-8FE8-754342E54BC7}" dt="2024-02-15T11:45:00.909" v="3378" actId="403"/>
        <pc:sldMkLst>
          <pc:docMk/>
          <pc:sldMk cId="3047426692" sldId="370"/>
        </pc:sldMkLst>
        <pc:spChg chg="del mod">
          <ac:chgData name="Ricker-Gilbert, Jacob E" userId="38167a60-ce6f-403b-a2a6-4187bdbb54a3" providerId="ADAL" clId="{D9676D20-B06C-49CE-8FE8-754342E54BC7}" dt="2024-02-15T00:27:38.874" v="2317" actId="478"/>
          <ac:spMkLst>
            <pc:docMk/>
            <pc:sldMk cId="3047426692" sldId="370"/>
            <ac:spMk id="12" creationId="{EC378EDC-5AF2-4A1A-A7AA-4B68C85E74B5}"/>
          </ac:spMkLst>
        </pc:spChg>
        <pc:spChg chg="add mod">
          <ac:chgData name="Ricker-Gilbert, Jacob E" userId="38167a60-ce6f-403b-a2a6-4187bdbb54a3" providerId="ADAL" clId="{D9676D20-B06C-49CE-8FE8-754342E54BC7}" dt="2024-02-15T00:30:37.641" v="2324" actId="20577"/>
          <ac:spMkLst>
            <pc:docMk/>
            <pc:sldMk cId="3047426692" sldId="370"/>
            <ac:spMk id="22" creationId="{8138881B-6275-4D95-B6A2-4DFFB0F48C6D}"/>
          </ac:spMkLst>
        </pc:spChg>
        <pc:graphicFrameChg chg="add mod">
          <ac:chgData name="Ricker-Gilbert, Jacob E" userId="38167a60-ce6f-403b-a2a6-4187bdbb54a3" providerId="ADAL" clId="{D9676D20-B06C-49CE-8FE8-754342E54BC7}" dt="2024-02-15T11:45:00.909" v="3378" actId="403"/>
          <ac:graphicFrameMkLst>
            <pc:docMk/>
            <pc:sldMk cId="3047426692" sldId="370"/>
            <ac:graphicFrameMk id="18" creationId="{4D6D2419-18D0-4E02-B4BA-5D70F8D518A8}"/>
          </ac:graphicFrameMkLst>
        </pc:graphicFrameChg>
        <pc:graphicFrameChg chg="mod">
          <ac:chgData name="Ricker-Gilbert, Jacob E" userId="38167a60-ce6f-403b-a2a6-4187bdbb54a3" providerId="ADAL" clId="{D9676D20-B06C-49CE-8FE8-754342E54BC7}" dt="2024-02-15T11:44:58.314" v="3377" actId="403"/>
          <ac:graphicFrameMkLst>
            <pc:docMk/>
            <pc:sldMk cId="3047426692" sldId="370"/>
            <ac:graphicFrameMk id="20" creationId="{EEAC71AD-9DBD-40A9-8BD9-057957AF3F03}"/>
          </ac:graphicFrameMkLst>
        </pc:graphicFrameChg>
        <pc:graphicFrameChg chg="del">
          <ac:chgData name="Ricker-Gilbert, Jacob E" userId="38167a60-ce6f-403b-a2a6-4187bdbb54a3" providerId="ADAL" clId="{D9676D20-B06C-49CE-8FE8-754342E54BC7}" dt="2024-02-15T00:24:16.553" v="2292" actId="478"/>
          <ac:graphicFrameMkLst>
            <pc:docMk/>
            <pc:sldMk cId="3047426692" sldId="370"/>
            <ac:graphicFrameMk id="21" creationId="{3EA7804A-C839-49F0-A87D-F1B45F0CC5CE}"/>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purdue0-my.sharepoint.com/personal/jrickerg_purdue_edu/Documents/docs/Fertilizer%20Price%20Spikes/Activities/Activity%201_time%20series/CMO-Historical-Data-Monthly_UpToJan2024.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https://purdue0-my.sharepoint.com/personal/jrickerg_purdue_edu/Documents/docs/Kenya_SARA/ISP%20survey/Subsidy%20Evaluation%20Report/FERT%20ACQUISITION%20DISTRIBU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purdue0-my.sharepoint.com/personal/jrickerg_purdue_edu/Documents/docs/Kenya_SARA/ISP%20survey/Subsidy%20Evaluation%20Report/FERT%20ACQUISITION%20DISTRIBUTI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purdue0-my.sharepoint.com/personal/jrickerg_purdue_edu/Documents/docs/Kenya_SARA/ISP%20survey/Subsidy%20Evaluation%20Report/FERT%20ACQUISITION%20DISTRIBUTIO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purdue0-my.sharepoint.com/personal/jrickerg_purdue_edu/Documents/docs/Kenya_SARA/ISP%20survey/Subsidy%20Evaluation%20Report/FERT%20ACQUISITION%20DISTRIBUTION.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purdue0-my.sharepoint.com/personal/jrickerg_purdue_edu/Documents/docs/Kenya_SARA/ISP%20survey/Subsidy%20Evaluation%20Report/FERT%20ACQUISITION%20DISTRIBUTION.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v>DAP</c:v>
          </c:tx>
          <c:spPr>
            <a:ln w="28575" cap="rnd">
              <a:solidFill>
                <a:schemeClr val="accent2"/>
              </a:solidFill>
              <a:round/>
            </a:ln>
            <a:effectLst/>
          </c:spPr>
          <c:marker>
            <c:symbol val="none"/>
          </c:marker>
          <c:cat>
            <c:strRef>
              <c:f>'Monthly Prices'!$A$727:$A$774</c:f>
              <c:strCache>
                <c:ptCount val="48"/>
                <c:pt idx="0">
                  <c:v>2020M01</c:v>
                </c:pt>
                <c:pt idx="1">
                  <c:v>2020M02</c:v>
                </c:pt>
                <c:pt idx="2">
                  <c:v>2020M03</c:v>
                </c:pt>
                <c:pt idx="3">
                  <c:v>2020M04</c:v>
                </c:pt>
                <c:pt idx="4">
                  <c:v>2020M05</c:v>
                </c:pt>
                <c:pt idx="5">
                  <c:v>2020M06</c:v>
                </c:pt>
                <c:pt idx="6">
                  <c:v>2020M07</c:v>
                </c:pt>
                <c:pt idx="7">
                  <c:v>2020M08</c:v>
                </c:pt>
                <c:pt idx="8">
                  <c:v>2020M09</c:v>
                </c:pt>
                <c:pt idx="9">
                  <c:v>2020M10</c:v>
                </c:pt>
                <c:pt idx="10">
                  <c:v>2020M11</c:v>
                </c:pt>
                <c:pt idx="11">
                  <c:v>2020M12</c:v>
                </c:pt>
                <c:pt idx="12">
                  <c:v>2021M01</c:v>
                </c:pt>
                <c:pt idx="13">
                  <c:v>2021M02</c:v>
                </c:pt>
                <c:pt idx="14">
                  <c:v>2021M03</c:v>
                </c:pt>
                <c:pt idx="15">
                  <c:v>2021M04</c:v>
                </c:pt>
                <c:pt idx="16">
                  <c:v>2021M05</c:v>
                </c:pt>
                <c:pt idx="17">
                  <c:v>2021M06</c:v>
                </c:pt>
                <c:pt idx="18">
                  <c:v>2021M07</c:v>
                </c:pt>
                <c:pt idx="19">
                  <c:v>2021M08</c:v>
                </c:pt>
                <c:pt idx="20">
                  <c:v>2021M09</c:v>
                </c:pt>
                <c:pt idx="21">
                  <c:v>2021M10</c:v>
                </c:pt>
                <c:pt idx="22">
                  <c:v>2021M11</c:v>
                </c:pt>
                <c:pt idx="23">
                  <c:v>2021M12</c:v>
                </c:pt>
                <c:pt idx="24">
                  <c:v>2022M01</c:v>
                </c:pt>
                <c:pt idx="25">
                  <c:v>2022M02</c:v>
                </c:pt>
                <c:pt idx="26">
                  <c:v>2022M03</c:v>
                </c:pt>
                <c:pt idx="27">
                  <c:v>2022M04</c:v>
                </c:pt>
                <c:pt idx="28">
                  <c:v>2022M05</c:v>
                </c:pt>
                <c:pt idx="29">
                  <c:v>2022M06</c:v>
                </c:pt>
                <c:pt idx="30">
                  <c:v>2022M07</c:v>
                </c:pt>
                <c:pt idx="31">
                  <c:v>2022M08</c:v>
                </c:pt>
                <c:pt idx="32">
                  <c:v>2022M09</c:v>
                </c:pt>
                <c:pt idx="33">
                  <c:v>2022M10</c:v>
                </c:pt>
                <c:pt idx="34">
                  <c:v>2022M11</c:v>
                </c:pt>
                <c:pt idx="35">
                  <c:v>2022M12</c:v>
                </c:pt>
                <c:pt idx="36">
                  <c:v>2023M01</c:v>
                </c:pt>
                <c:pt idx="37">
                  <c:v>2023M02</c:v>
                </c:pt>
                <c:pt idx="38">
                  <c:v>2023M03</c:v>
                </c:pt>
                <c:pt idx="39">
                  <c:v>2023M04</c:v>
                </c:pt>
                <c:pt idx="40">
                  <c:v>2023M05</c:v>
                </c:pt>
                <c:pt idx="41">
                  <c:v>2023M06</c:v>
                </c:pt>
                <c:pt idx="42">
                  <c:v>2023M07</c:v>
                </c:pt>
                <c:pt idx="43">
                  <c:v>2023M08</c:v>
                </c:pt>
                <c:pt idx="44">
                  <c:v>2023M09</c:v>
                </c:pt>
                <c:pt idx="45">
                  <c:v>2023M10</c:v>
                </c:pt>
                <c:pt idx="46">
                  <c:v>2023M11</c:v>
                </c:pt>
                <c:pt idx="47">
                  <c:v>2023M12</c:v>
                </c:pt>
              </c:strCache>
            </c:strRef>
          </c:cat>
          <c:val>
            <c:numRef>
              <c:f>'Monthly Prices'!$BG$727:$BG$774</c:f>
              <c:numCache>
                <c:formatCode>0.00</c:formatCode>
                <c:ptCount val="48"/>
                <c:pt idx="0">
                  <c:v>264.89999999999998</c:v>
                </c:pt>
                <c:pt idx="1">
                  <c:v>279.38</c:v>
                </c:pt>
                <c:pt idx="2">
                  <c:v>276.22000000000003</c:v>
                </c:pt>
                <c:pt idx="3">
                  <c:v>282</c:v>
                </c:pt>
                <c:pt idx="4">
                  <c:v>263</c:v>
                </c:pt>
                <c:pt idx="5">
                  <c:v>273</c:v>
                </c:pt>
                <c:pt idx="6">
                  <c:v>305.10000000000002</c:v>
                </c:pt>
                <c:pt idx="7">
                  <c:v>341.88</c:v>
                </c:pt>
                <c:pt idx="8">
                  <c:v>358.38</c:v>
                </c:pt>
                <c:pt idx="9">
                  <c:v>357.1</c:v>
                </c:pt>
                <c:pt idx="10">
                  <c:v>359.63</c:v>
                </c:pt>
                <c:pt idx="11">
                  <c:v>388.5</c:v>
                </c:pt>
                <c:pt idx="12">
                  <c:v>421.3</c:v>
                </c:pt>
                <c:pt idx="13">
                  <c:v>528.88</c:v>
                </c:pt>
                <c:pt idx="14">
                  <c:v>534.13</c:v>
                </c:pt>
                <c:pt idx="15">
                  <c:v>543.4</c:v>
                </c:pt>
                <c:pt idx="16">
                  <c:v>574.63</c:v>
                </c:pt>
                <c:pt idx="17">
                  <c:v>604.75</c:v>
                </c:pt>
                <c:pt idx="18">
                  <c:v>613</c:v>
                </c:pt>
                <c:pt idx="19">
                  <c:v>603.13</c:v>
                </c:pt>
                <c:pt idx="20">
                  <c:v>643.75</c:v>
                </c:pt>
                <c:pt idx="21">
                  <c:v>672.9</c:v>
                </c:pt>
                <c:pt idx="22">
                  <c:v>726.69</c:v>
                </c:pt>
                <c:pt idx="23">
                  <c:v>745</c:v>
                </c:pt>
                <c:pt idx="24">
                  <c:v>699.38</c:v>
                </c:pt>
                <c:pt idx="25">
                  <c:v>747.13</c:v>
                </c:pt>
                <c:pt idx="26">
                  <c:v>938.13</c:v>
                </c:pt>
                <c:pt idx="27">
                  <c:v>954</c:v>
                </c:pt>
                <c:pt idx="28">
                  <c:v>842.5</c:v>
                </c:pt>
                <c:pt idx="29">
                  <c:v>783.75</c:v>
                </c:pt>
                <c:pt idx="30">
                  <c:v>784</c:v>
                </c:pt>
                <c:pt idx="31">
                  <c:v>749.38</c:v>
                </c:pt>
                <c:pt idx="32">
                  <c:v>752</c:v>
                </c:pt>
                <c:pt idx="33">
                  <c:v>725</c:v>
                </c:pt>
                <c:pt idx="34">
                  <c:v>665.63</c:v>
                </c:pt>
                <c:pt idx="35">
                  <c:v>625</c:v>
                </c:pt>
                <c:pt idx="36">
                  <c:v>631</c:v>
                </c:pt>
                <c:pt idx="37">
                  <c:v>612.5</c:v>
                </c:pt>
                <c:pt idx="38">
                  <c:v>606</c:v>
                </c:pt>
                <c:pt idx="39">
                  <c:v>637</c:v>
                </c:pt>
                <c:pt idx="40">
                  <c:v>510</c:v>
                </c:pt>
                <c:pt idx="41">
                  <c:v>454.55</c:v>
                </c:pt>
                <c:pt idx="42">
                  <c:v>458.75</c:v>
                </c:pt>
                <c:pt idx="43">
                  <c:v>528.75</c:v>
                </c:pt>
                <c:pt idx="44">
                  <c:v>527.9</c:v>
                </c:pt>
                <c:pt idx="45">
                  <c:v>534.75</c:v>
                </c:pt>
                <c:pt idx="46">
                  <c:v>535.63</c:v>
                </c:pt>
                <c:pt idx="47">
                  <c:v>563.75</c:v>
                </c:pt>
              </c:numCache>
            </c:numRef>
          </c:val>
          <c:smooth val="0"/>
          <c:extLst>
            <c:ext xmlns:c16="http://schemas.microsoft.com/office/drawing/2014/chart" uri="{C3380CC4-5D6E-409C-BE32-E72D297353CC}">
              <c16:uniqueId val="{00000000-4468-4C88-8DD6-E3311D95F477}"/>
            </c:ext>
          </c:extLst>
        </c:ser>
        <c:ser>
          <c:idx val="2"/>
          <c:order val="1"/>
          <c:tx>
            <c:v>TSP</c:v>
          </c:tx>
          <c:spPr>
            <a:ln w="28575" cap="rnd">
              <a:solidFill>
                <a:schemeClr val="accent3"/>
              </a:solidFill>
              <a:round/>
            </a:ln>
            <a:effectLst/>
          </c:spPr>
          <c:marker>
            <c:symbol val="none"/>
          </c:marker>
          <c:cat>
            <c:strRef>
              <c:f>'Monthly Prices'!$A$727:$A$774</c:f>
              <c:strCache>
                <c:ptCount val="48"/>
                <c:pt idx="0">
                  <c:v>2020M01</c:v>
                </c:pt>
                <c:pt idx="1">
                  <c:v>2020M02</c:v>
                </c:pt>
                <c:pt idx="2">
                  <c:v>2020M03</c:v>
                </c:pt>
                <c:pt idx="3">
                  <c:v>2020M04</c:v>
                </c:pt>
                <c:pt idx="4">
                  <c:v>2020M05</c:v>
                </c:pt>
                <c:pt idx="5">
                  <c:v>2020M06</c:v>
                </c:pt>
                <c:pt idx="6">
                  <c:v>2020M07</c:v>
                </c:pt>
                <c:pt idx="7">
                  <c:v>2020M08</c:v>
                </c:pt>
                <c:pt idx="8">
                  <c:v>2020M09</c:v>
                </c:pt>
                <c:pt idx="9">
                  <c:v>2020M10</c:v>
                </c:pt>
                <c:pt idx="10">
                  <c:v>2020M11</c:v>
                </c:pt>
                <c:pt idx="11">
                  <c:v>2020M12</c:v>
                </c:pt>
                <c:pt idx="12">
                  <c:v>2021M01</c:v>
                </c:pt>
                <c:pt idx="13">
                  <c:v>2021M02</c:v>
                </c:pt>
                <c:pt idx="14">
                  <c:v>2021M03</c:v>
                </c:pt>
                <c:pt idx="15">
                  <c:v>2021M04</c:v>
                </c:pt>
                <c:pt idx="16">
                  <c:v>2021M05</c:v>
                </c:pt>
                <c:pt idx="17">
                  <c:v>2021M06</c:v>
                </c:pt>
                <c:pt idx="18">
                  <c:v>2021M07</c:v>
                </c:pt>
                <c:pt idx="19">
                  <c:v>2021M08</c:v>
                </c:pt>
                <c:pt idx="20">
                  <c:v>2021M09</c:v>
                </c:pt>
                <c:pt idx="21">
                  <c:v>2021M10</c:v>
                </c:pt>
                <c:pt idx="22">
                  <c:v>2021M11</c:v>
                </c:pt>
                <c:pt idx="23">
                  <c:v>2021M12</c:v>
                </c:pt>
                <c:pt idx="24">
                  <c:v>2022M01</c:v>
                </c:pt>
                <c:pt idx="25">
                  <c:v>2022M02</c:v>
                </c:pt>
                <c:pt idx="26">
                  <c:v>2022M03</c:v>
                </c:pt>
                <c:pt idx="27">
                  <c:v>2022M04</c:v>
                </c:pt>
                <c:pt idx="28">
                  <c:v>2022M05</c:v>
                </c:pt>
                <c:pt idx="29">
                  <c:v>2022M06</c:v>
                </c:pt>
                <c:pt idx="30">
                  <c:v>2022M07</c:v>
                </c:pt>
                <c:pt idx="31">
                  <c:v>2022M08</c:v>
                </c:pt>
                <c:pt idx="32">
                  <c:v>2022M09</c:v>
                </c:pt>
                <c:pt idx="33">
                  <c:v>2022M10</c:v>
                </c:pt>
                <c:pt idx="34">
                  <c:v>2022M11</c:v>
                </c:pt>
                <c:pt idx="35">
                  <c:v>2022M12</c:v>
                </c:pt>
                <c:pt idx="36">
                  <c:v>2023M01</c:v>
                </c:pt>
                <c:pt idx="37">
                  <c:v>2023M02</c:v>
                </c:pt>
                <c:pt idx="38">
                  <c:v>2023M03</c:v>
                </c:pt>
                <c:pt idx="39">
                  <c:v>2023M04</c:v>
                </c:pt>
                <c:pt idx="40">
                  <c:v>2023M05</c:v>
                </c:pt>
                <c:pt idx="41">
                  <c:v>2023M06</c:v>
                </c:pt>
                <c:pt idx="42">
                  <c:v>2023M07</c:v>
                </c:pt>
                <c:pt idx="43">
                  <c:v>2023M08</c:v>
                </c:pt>
                <c:pt idx="44">
                  <c:v>2023M09</c:v>
                </c:pt>
                <c:pt idx="45">
                  <c:v>2023M10</c:v>
                </c:pt>
                <c:pt idx="46">
                  <c:v>2023M11</c:v>
                </c:pt>
                <c:pt idx="47">
                  <c:v>2023M12</c:v>
                </c:pt>
              </c:strCache>
            </c:strRef>
          </c:cat>
          <c:val>
            <c:numRef>
              <c:f>'Monthly Prices'!$BH$727:$BH$774</c:f>
              <c:numCache>
                <c:formatCode>0.00</c:formatCode>
                <c:ptCount val="48"/>
                <c:pt idx="0">
                  <c:v>239</c:v>
                </c:pt>
                <c:pt idx="1">
                  <c:v>245</c:v>
                </c:pt>
                <c:pt idx="2">
                  <c:v>245</c:v>
                </c:pt>
                <c:pt idx="3">
                  <c:v>245</c:v>
                </c:pt>
                <c:pt idx="4">
                  <c:v>243</c:v>
                </c:pt>
                <c:pt idx="5">
                  <c:v>240</c:v>
                </c:pt>
                <c:pt idx="6">
                  <c:v>262.2</c:v>
                </c:pt>
                <c:pt idx="7">
                  <c:v>276.25</c:v>
                </c:pt>
                <c:pt idx="8">
                  <c:v>282.5</c:v>
                </c:pt>
                <c:pt idx="9">
                  <c:v>290</c:v>
                </c:pt>
                <c:pt idx="10">
                  <c:v>292.5</c:v>
                </c:pt>
                <c:pt idx="11">
                  <c:v>320</c:v>
                </c:pt>
                <c:pt idx="12">
                  <c:v>337.6</c:v>
                </c:pt>
                <c:pt idx="13">
                  <c:v>453.75</c:v>
                </c:pt>
                <c:pt idx="14">
                  <c:v>458</c:v>
                </c:pt>
                <c:pt idx="15">
                  <c:v>478</c:v>
                </c:pt>
                <c:pt idx="16">
                  <c:v>527.5</c:v>
                </c:pt>
                <c:pt idx="17">
                  <c:v>550</c:v>
                </c:pt>
                <c:pt idx="18">
                  <c:v>555</c:v>
                </c:pt>
                <c:pt idx="19">
                  <c:v>555</c:v>
                </c:pt>
                <c:pt idx="20">
                  <c:v>573.75</c:v>
                </c:pt>
                <c:pt idx="21">
                  <c:v>618</c:v>
                </c:pt>
                <c:pt idx="22">
                  <c:v>665</c:v>
                </c:pt>
                <c:pt idx="23">
                  <c:v>686.67</c:v>
                </c:pt>
                <c:pt idx="24">
                  <c:v>674.38</c:v>
                </c:pt>
                <c:pt idx="25">
                  <c:v>680</c:v>
                </c:pt>
                <c:pt idx="26">
                  <c:v>792.5</c:v>
                </c:pt>
                <c:pt idx="27">
                  <c:v>856</c:v>
                </c:pt>
                <c:pt idx="28">
                  <c:v>827.5</c:v>
                </c:pt>
                <c:pt idx="29">
                  <c:v>730.13</c:v>
                </c:pt>
                <c:pt idx="30">
                  <c:v>736</c:v>
                </c:pt>
                <c:pt idx="31">
                  <c:v>703.75</c:v>
                </c:pt>
                <c:pt idx="32">
                  <c:v>708</c:v>
                </c:pt>
                <c:pt idx="33">
                  <c:v>675</c:v>
                </c:pt>
                <c:pt idx="34">
                  <c:v>625</c:v>
                </c:pt>
                <c:pt idx="35">
                  <c:v>584.38</c:v>
                </c:pt>
                <c:pt idx="36">
                  <c:v>569.38</c:v>
                </c:pt>
                <c:pt idx="37">
                  <c:v>547.5</c:v>
                </c:pt>
                <c:pt idx="38">
                  <c:v>537.5</c:v>
                </c:pt>
                <c:pt idx="39">
                  <c:v>550</c:v>
                </c:pt>
                <c:pt idx="40">
                  <c:v>485.63</c:v>
                </c:pt>
                <c:pt idx="41">
                  <c:v>390</c:v>
                </c:pt>
                <c:pt idx="42">
                  <c:v>392.25</c:v>
                </c:pt>
                <c:pt idx="43">
                  <c:v>450.63</c:v>
                </c:pt>
                <c:pt idx="44">
                  <c:v>461.5</c:v>
                </c:pt>
                <c:pt idx="45">
                  <c:v>468.13</c:v>
                </c:pt>
                <c:pt idx="46">
                  <c:v>462.63</c:v>
                </c:pt>
                <c:pt idx="47">
                  <c:v>447.5</c:v>
                </c:pt>
              </c:numCache>
            </c:numRef>
          </c:val>
          <c:smooth val="0"/>
          <c:extLst>
            <c:ext xmlns:c16="http://schemas.microsoft.com/office/drawing/2014/chart" uri="{C3380CC4-5D6E-409C-BE32-E72D297353CC}">
              <c16:uniqueId val="{00000001-4468-4C88-8DD6-E3311D95F477}"/>
            </c:ext>
          </c:extLst>
        </c:ser>
        <c:ser>
          <c:idx val="3"/>
          <c:order val="2"/>
          <c:tx>
            <c:v>Urea</c:v>
          </c:tx>
          <c:spPr>
            <a:ln w="28575" cap="rnd">
              <a:solidFill>
                <a:schemeClr val="accent4"/>
              </a:solidFill>
              <a:round/>
            </a:ln>
            <a:effectLst/>
          </c:spPr>
          <c:marker>
            <c:symbol val="none"/>
          </c:marker>
          <c:cat>
            <c:strRef>
              <c:f>'Monthly Prices'!$A$727:$A$774</c:f>
              <c:strCache>
                <c:ptCount val="48"/>
                <c:pt idx="0">
                  <c:v>2020M01</c:v>
                </c:pt>
                <c:pt idx="1">
                  <c:v>2020M02</c:v>
                </c:pt>
                <c:pt idx="2">
                  <c:v>2020M03</c:v>
                </c:pt>
                <c:pt idx="3">
                  <c:v>2020M04</c:v>
                </c:pt>
                <c:pt idx="4">
                  <c:v>2020M05</c:v>
                </c:pt>
                <c:pt idx="5">
                  <c:v>2020M06</c:v>
                </c:pt>
                <c:pt idx="6">
                  <c:v>2020M07</c:v>
                </c:pt>
                <c:pt idx="7">
                  <c:v>2020M08</c:v>
                </c:pt>
                <c:pt idx="8">
                  <c:v>2020M09</c:v>
                </c:pt>
                <c:pt idx="9">
                  <c:v>2020M10</c:v>
                </c:pt>
                <c:pt idx="10">
                  <c:v>2020M11</c:v>
                </c:pt>
                <c:pt idx="11">
                  <c:v>2020M12</c:v>
                </c:pt>
                <c:pt idx="12">
                  <c:v>2021M01</c:v>
                </c:pt>
                <c:pt idx="13">
                  <c:v>2021M02</c:v>
                </c:pt>
                <c:pt idx="14">
                  <c:v>2021M03</c:v>
                </c:pt>
                <c:pt idx="15">
                  <c:v>2021M04</c:v>
                </c:pt>
                <c:pt idx="16">
                  <c:v>2021M05</c:v>
                </c:pt>
                <c:pt idx="17">
                  <c:v>2021M06</c:v>
                </c:pt>
                <c:pt idx="18">
                  <c:v>2021M07</c:v>
                </c:pt>
                <c:pt idx="19">
                  <c:v>2021M08</c:v>
                </c:pt>
                <c:pt idx="20">
                  <c:v>2021M09</c:v>
                </c:pt>
                <c:pt idx="21">
                  <c:v>2021M10</c:v>
                </c:pt>
                <c:pt idx="22">
                  <c:v>2021M11</c:v>
                </c:pt>
                <c:pt idx="23">
                  <c:v>2021M12</c:v>
                </c:pt>
                <c:pt idx="24">
                  <c:v>2022M01</c:v>
                </c:pt>
                <c:pt idx="25">
                  <c:v>2022M02</c:v>
                </c:pt>
                <c:pt idx="26">
                  <c:v>2022M03</c:v>
                </c:pt>
                <c:pt idx="27">
                  <c:v>2022M04</c:v>
                </c:pt>
                <c:pt idx="28">
                  <c:v>2022M05</c:v>
                </c:pt>
                <c:pt idx="29">
                  <c:v>2022M06</c:v>
                </c:pt>
                <c:pt idx="30">
                  <c:v>2022M07</c:v>
                </c:pt>
                <c:pt idx="31">
                  <c:v>2022M08</c:v>
                </c:pt>
                <c:pt idx="32">
                  <c:v>2022M09</c:v>
                </c:pt>
                <c:pt idx="33">
                  <c:v>2022M10</c:v>
                </c:pt>
                <c:pt idx="34">
                  <c:v>2022M11</c:v>
                </c:pt>
                <c:pt idx="35">
                  <c:v>2022M12</c:v>
                </c:pt>
                <c:pt idx="36">
                  <c:v>2023M01</c:v>
                </c:pt>
                <c:pt idx="37">
                  <c:v>2023M02</c:v>
                </c:pt>
                <c:pt idx="38">
                  <c:v>2023M03</c:v>
                </c:pt>
                <c:pt idx="39">
                  <c:v>2023M04</c:v>
                </c:pt>
                <c:pt idx="40">
                  <c:v>2023M05</c:v>
                </c:pt>
                <c:pt idx="41">
                  <c:v>2023M06</c:v>
                </c:pt>
                <c:pt idx="42">
                  <c:v>2023M07</c:v>
                </c:pt>
                <c:pt idx="43">
                  <c:v>2023M08</c:v>
                </c:pt>
                <c:pt idx="44">
                  <c:v>2023M09</c:v>
                </c:pt>
                <c:pt idx="45">
                  <c:v>2023M10</c:v>
                </c:pt>
                <c:pt idx="46">
                  <c:v>2023M11</c:v>
                </c:pt>
                <c:pt idx="47">
                  <c:v>2023M12</c:v>
                </c:pt>
              </c:strCache>
            </c:strRef>
          </c:cat>
          <c:val>
            <c:numRef>
              <c:f>'Monthly Prices'!$BI$727:$BI$774</c:f>
              <c:numCache>
                <c:formatCode>0.00</c:formatCode>
                <c:ptCount val="48"/>
                <c:pt idx="0">
                  <c:v>215.4</c:v>
                </c:pt>
                <c:pt idx="1">
                  <c:v>214.38</c:v>
                </c:pt>
                <c:pt idx="2">
                  <c:v>231.13</c:v>
                </c:pt>
                <c:pt idx="3">
                  <c:v>235</c:v>
                </c:pt>
                <c:pt idx="4">
                  <c:v>201.9</c:v>
                </c:pt>
                <c:pt idx="5">
                  <c:v>202</c:v>
                </c:pt>
                <c:pt idx="6">
                  <c:v>214.4</c:v>
                </c:pt>
                <c:pt idx="7">
                  <c:v>249.5</c:v>
                </c:pt>
                <c:pt idx="8">
                  <c:v>250.5</c:v>
                </c:pt>
                <c:pt idx="9">
                  <c:v>245</c:v>
                </c:pt>
                <c:pt idx="10">
                  <c:v>245</c:v>
                </c:pt>
                <c:pt idx="11">
                  <c:v>245</c:v>
                </c:pt>
                <c:pt idx="12">
                  <c:v>265</c:v>
                </c:pt>
                <c:pt idx="13">
                  <c:v>335</c:v>
                </c:pt>
                <c:pt idx="14">
                  <c:v>352.88</c:v>
                </c:pt>
                <c:pt idx="15">
                  <c:v>328.1</c:v>
                </c:pt>
                <c:pt idx="16">
                  <c:v>331.63</c:v>
                </c:pt>
                <c:pt idx="17">
                  <c:v>393.25</c:v>
                </c:pt>
                <c:pt idx="18">
                  <c:v>441.5</c:v>
                </c:pt>
                <c:pt idx="19">
                  <c:v>446.88</c:v>
                </c:pt>
                <c:pt idx="20">
                  <c:v>418.75</c:v>
                </c:pt>
                <c:pt idx="21">
                  <c:v>695</c:v>
                </c:pt>
                <c:pt idx="22">
                  <c:v>900.5</c:v>
                </c:pt>
                <c:pt idx="23">
                  <c:v>890</c:v>
                </c:pt>
                <c:pt idx="24">
                  <c:v>846.38</c:v>
                </c:pt>
                <c:pt idx="25">
                  <c:v>744.17</c:v>
                </c:pt>
                <c:pt idx="26">
                  <c:v>872.5</c:v>
                </c:pt>
                <c:pt idx="27">
                  <c:v>925</c:v>
                </c:pt>
                <c:pt idx="28">
                  <c:v>707.5</c:v>
                </c:pt>
                <c:pt idx="29">
                  <c:v>690</c:v>
                </c:pt>
                <c:pt idx="30">
                  <c:v>601</c:v>
                </c:pt>
                <c:pt idx="31">
                  <c:v>591.25</c:v>
                </c:pt>
                <c:pt idx="32">
                  <c:v>678</c:v>
                </c:pt>
                <c:pt idx="33">
                  <c:v>636.25</c:v>
                </c:pt>
                <c:pt idx="34">
                  <c:v>588.75</c:v>
                </c:pt>
                <c:pt idx="35">
                  <c:v>519.38</c:v>
                </c:pt>
                <c:pt idx="36">
                  <c:v>443.75</c:v>
                </c:pt>
                <c:pt idx="37">
                  <c:v>357.5</c:v>
                </c:pt>
                <c:pt idx="38">
                  <c:v>313.5</c:v>
                </c:pt>
                <c:pt idx="39">
                  <c:v>313.38</c:v>
                </c:pt>
                <c:pt idx="40">
                  <c:v>329.25</c:v>
                </c:pt>
                <c:pt idx="41">
                  <c:v>287.5</c:v>
                </c:pt>
                <c:pt idx="42">
                  <c:v>334.63</c:v>
                </c:pt>
                <c:pt idx="43">
                  <c:v>385.63</c:v>
                </c:pt>
                <c:pt idx="44">
                  <c:v>380</c:v>
                </c:pt>
                <c:pt idx="45">
                  <c:v>411.38</c:v>
                </c:pt>
                <c:pt idx="46">
                  <c:v>385.5</c:v>
                </c:pt>
                <c:pt idx="47">
                  <c:v>354</c:v>
                </c:pt>
              </c:numCache>
            </c:numRef>
          </c:val>
          <c:smooth val="0"/>
          <c:extLst>
            <c:ext xmlns:c16="http://schemas.microsoft.com/office/drawing/2014/chart" uri="{C3380CC4-5D6E-409C-BE32-E72D297353CC}">
              <c16:uniqueId val="{00000002-4468-4C88-8DD6-E3311D95F477}"/>
            </c:ext>
          </c:extLst>
        </c:ser>
        <c:ser>
          <c:idx val="4"/>
          <c:order val="3"/>
          <c:tx>
            <c:v>Potassium chloride</c:v>
          </c:tx>
          <c:spPr>
            <a:ln w="28575" cap="rnd">
              <a:solidFill>
                <a:schemeClr val="accent5"/>
              </a:solidFill>
              <a:round/>
            </a:ln>
            <a:effectLst/>
          </c:spPr>
          <c:marker>
            <c:symbol val="none"/>
          </c:marker>
          <c:cat>
            <c:strRef>
              <c:f>'Monthly Prices'!$A$727:$A$774</c:f>
              <c:strCache>
                <c:ptCount val="48"/>
                <c:pt idx="0">
                  <c:v>2020M01</c:v>
                </c:pt>
                <c:pt idx="1">
                  <c:v>2020M02</c:v>
                </c:pt>
                <c:pt idx="2">
                  <c:v>2020M03</c:v>
                </c:pt>
                <c:pt idx="3">
                  <c:v>2020M04</c:v>
                </c:pt>
                <c:pt idx="4">
                  <c:v>2020M05</c:v>
                </c:pt>
                <c:pt idx="5">
                  <c:v>2020M06</c:v>
                </c:pt>
                <c:pt idx="6">
                  <c:v>2020M07</c:v>
                </c:pt>
                <c:pt idx="7">
                  <c:v>2020M08</c:v>
                </c:pt>
                <c:pt idx="8">
                  <c:v>2020M09</c:v>
                </c:pt>
                <c:pt idx="9">
                  <c:v>2020M10</c:v>
                </c:pt>
                <c:pt idx="10">
                  <c:v>2020M11</c:v>
                </c:pt>
                <c:pt idx="11">
                  <c:v>2020M12</c:v>
                </c:pt>
                <c:pt idx="12">
                  <c:v>2021M01</c:v>
                </c:pt>
                <c:pt idx="13">
                  <c:v>2021M02</c:v>
                </c:pt>
                <c:pt idx="14">
                  <c:v>2021M03</c:v>
                </c:pt>
                <c:pt idx="15">
                  <c:v>2021M04</c:v>
                </c:pt>
                <c:pt idx="16">
                  <c:v>2021M05</c:v>
                </c:pt>
                <c:pt idx="17">
                  <c:v>2021M06</c:v>
                </c:pt>
                <c:pt idx="18">
                  <c:v>2021M07</c:v>
                </c:pt>
                <c:pt idx="19">
                  <c:v>2021M08</c:v>
                </c:pt>
                <c:pt idx="20">
                  <c:v>2021M09</c:v>
                </c:pt>
                <c:pt idx="21">
                  <c:v>2021M10</c:v>
                </c:pt>
                <c:pt idx="22">
                  <c:v>2021M11</c:v>
                </c:pt>
                <c:pt idx="23">
                  <c:v>2021M12</c:v>
                </c:pt>
                <c:pt idx="24">
                  <c:v>2022M01</c:v>
                </c:pt>
                <c:pt idx="25">
                  <c:v>2022M02</c:v>
                </c:pt>
                <c:pt idx="26">
                  <c:v>2022M03</c:v>
                </c:pt>
                <c:pt idx="27">
                  <c:v>2022M04</c:v>
                </c:pt>
                <c:pt idx="28">
                  <c:v>2022M05</c:v>
                </c:pt>
                <c:pt idx="29">
                  <c:v>2022M06</c:v>
                </c:pt>
                <c:pt idx="30">
                  <c:v>2022M07</c:v>
                </c:pt>
                <c:pt idx="31">
                  <c:v>2022M08</c:v>
                </c:pt>
                <c:pt idx="32">
                  <c:v>2022M09</c:v>
                </c:pt>
                <c:pt idx="33">
                  <c:v>2022M10</c:v>
                </c:pt>
                <c:pt idx="34">
                  <c:v>2022M11</c:v>
                </c:pt>
                <c:pt idx="35">
                  <c:v>2022M12</c:v>
                </c:pt>
                <c:pt idx="36">
                  <c:v>2023M01</c:v>
                </c:pt>
                <c:pt idx="37">
                  <c:v>2023M02</c:v>
                </c:pt>
                <c:pt idx="38">
                  <c:v>2023M03</c:v>
                </c:pt>
                <c:pt idx="39">
                  <c:v>2023M04</c:v>
                </c:pt>
                <c:pt idx="40">
                  <c:v>2023M05</c:v>
                </c:pt>
                <c:pt idx="41">
                  <c:v>2023M06</c:v>
                </c:pt>
                <c:pt idx="42">
                  <c:v>2023M07</c:v>
                </c:pt>
                <c:pt idx="43">
                  <c:v>2023M08</c:v>
                </c:pt>
                <c:pt idx="44">
                  <c:v>2023M09</c:v>
                </c:pt>
                <c:pt idx="45">
                  <c:v>2023M10</c:v>
                </c:pt>
                <c:pt idx="46">
                  <c:v>2023M11</c:v>
                </c:pt>
                <c:pt idx="47">
                  <c:v>2023M12</c:v>
                </c:pt>
              </c:strCache>
            </c:strRef>
          </c:cat>
          <c:val>
            <c:numRef>
              <c:f>'Monthly Prices'!$BJ$727:$BJ$774</c:f>
              <c:numCache>
                <c:formatCode>0.00</c:formatCode>
                <c:ptCount val="48"/>
                <c:pt idx="0">
                  <c:v>268.7</c:v>
                </c:pt>
                <c:pt idx="1">
                  <c:v>243.38</c:v>
                </c:pt>
                <c:pt idx="2">
                  <c:v>235</c:v>
                </c:pt>
                <c:pt idx="3">
                  <c:v>220.38</c:v>
                </c:pt>
                <c:pt idx="4">
                  <c:v>222.2</c:v>
                </c:pt>
                <c:pt idx="5">
                  <c:v>226.25</c:v>
                </c:pt>
                <c:pt idx="6">
                  <c:v>237.5</c:v>
                </c:pt>
                <c:pt idx="7">
                  <c:v>240.38</c:v>
                </c:pt>
                <c:pt idx="8">
                  <c:v>247.75</c:v>
                </c:pt>
                <c:pt idx="9">
                  <c:v>255</c:v>
                </c:pt>
                <c:pt idx="10">
                  <c:v>250</c:v>
                </c:pt>
                <c:pt idx="11">
                  <c:v>246.33</c:v>
                </c:pt>
                <c:pt idx="12">
                  <c:v>255.5</c:v>
                </c:pt>
                <c:pt idx="13">
                  <c:v>290.63</c:v>
                </c:pt>
                <c:pt idx="14">
                  <c:v>320.88</c:v>
                </c:pt>
                <c:pt idx="15">
                  <c:v>345.5</c:v>
                </c:pt>
                <c:pt idx="16">
                  <c:v>378.13</c:v>
                </c:pt>
                <c:pt idx="17">
                  <c:v>462.5</c:v>
                </c:pt>
                <c:pt idx="18">
                  <c:v>633</c:v>
                </c:pt>
                <c:pt idx="19">
                  <c:v>695</c:v>
                </c:pt>
                <c:pt idx="20">
                  <c:v>736.25</c:v>
                </c:pt>
                <c:pt idx="21">
                  <c:v>782</c:v>
                </c:pt>
                <c:pt idx="22">
                  <c:v>806.88</c:v>
                </c:pt>
                <c:pt idx="23">
                  <c:v>807.5</c:v>
                </c:pt>
                <c:pt idx="24">
                  <c:v>785.63</c:v>
                </c:pt>
                <c:pt idx="25">
                  <c:v>791.88</c:v>
                </c:pt>
                <c:pt idx="26">
                  <c:v>977.5</c:v>
                </c:pt>
                <c:pt idx="27">
                  <c:v>1202</c:v>
                </c:pt>
                <c:pt idx="28">
                  <c:v>1170</c:v>
                </c:pt>
                <c:pt idx="29">
                  <c:v>1101.8800000000001</c:v>
                </c:pt>
                <c:pt idx="30">
                  <c:v>1013</c:v>
                </c:pt>
                <c:pt idx="31">
                  <c:v>888.75</c:v>
                </c:pt>
                <c:pt idx="32">
                  <c:v>731</c:v>
                </c:pt>
                <c:pt idx="33">
                  <c:v>622.5</c:v>
                </c:pt>
                <c:pt idx="34">
                  <c:v>563.13</c:v>
                </c:pt>
                <c:pt idx="35">
                  <c:v>513.75</c:v>
                </c:pt>
                <c:pt idx="36">
                  <c:v>508.75</c:v>
                </c:pt>
                <c:pt idx="37">
                  <c:v>496.88</c:v>
                </c:pt>
                <c:pt idx="38">
                  <c:v>453</c:v>
                </c:pt>
                <c:pt idx="39">
                  <c:v>407.5</c:v>
                </c:pt>
                <c:pt idx="40">
                  <c:v>372.5</c:v>
                </c:pt>
                <c:pt idx="41">
                  <c:v>328</c:v>
                </c:pt>
                <c:pt idx="42">
                  <c:v>341.25</c:v>
                </c:pt>
                <c:pt idx="43">
                  <c:v>353.13</c:v>
                </c:pt>
                <c:pt idx="44">
                  <c:v>352</c:v>
                </c:pt>
                <c:pt idx="45">
                  <c:v>341.88</c:v>
                </c:pt>
                <c:pt idx="46">
                  <c:v>331.88</c:v>
                </c:pt>
                <c:pt idx="47">
                  <c:v>311.88</c:v>
                </c:pt>
              </c:numCache>
            </c:numRef>
          </c:val>
          <c:smooth val="0"/>
          <c:extLst>
            <c:ext xmlns:c16="http://schemas.microsoft.com/office/drawing/2014/chart" uri="{C3380CC4-5D6E-409C-BE32-E72D297353CC}">
              <c16:uniqueId val="{00000003-4468-4C88-8DD6-E3311D95F477}"/>
            </c:ext>
          </c:extLst>
        </c:ser>
        <c:dLbls>
          <c:showLegendKey val="0"/>
          <c:showVal val="0"/>
          <c:showCatName val="0"/>
          <c:showSerName val="0"/>
          <c:showPercent val="0"/>
          <c:showBubbleSize val="0"/>
        </c:dLbls>
        <c:smooth val="0"/>
        <c:axId val="941840927"/>
        <c:axId val="941825535"/>
      </c:lineChart>
      <c:catAx>
        <c:axId val="9418409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941825535"/>
        <c:crosses val="autoZero"/>
        <c:auto val="1"/>
        <c:lblAlgn val="ctr"/>
        <c:lblOffset val="100"/>
        <c:noMultiLvlLbl val="0"/>
      </c:catAx>
      <c:valAx>
        <c:axId val="941825535"/>
        <c:scaling>
          <c:orientation val="minMax"/>
          <c:max val="1400"/>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USD/mt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941840927"/>
        <c:crosses val="autoZero"/>
        <c:crossBetween val="between"/>
        <c:majorUnit val="200"/>
        <c:minorUnit val="40"/>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a:t>Figure 1: Percent Acquiring Fertilizer in 2023</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7777777777777776E-2"/>
          <c:y val="5.0925925925925923E-2"/>
          <c:w val="0.93888888888888888"/>
          <c:h val="0.73996135899679205"/>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acquiring fertilizer '!$F$14:$L$14</c:f>
              <c:strCache>
                <c:ptCount val="7"/>
                <c:pt idx="0">
                  <c:v>Acquired any Fert.</c:v>
                </c:pt>
                <c:pt idx="1">
                  <c:v>Purchased comm. Fert.</c:v>
                </c:pt>
                <c:pt idx="2">
                  <c:v>sub Fert./total Fert.</c:v>
                </c:pt>
                <c:pt idx="3">
                  <c:v>Registered for NFSP</c:v>
                </c:pt>
                <c:pt idx="4">
                  <c:v>Received SMS</c:v>
                </c:pt>
                <c:pt idx="5">
                  <c:v>Acquired NFSP Fert.</c:v>
                </c:pt>
                <c:pt idx="6">
                  <c:v>Acquired county sub. Fert. </c:v>
                </c:pt>
              </c:strCache>
            </c:strRef>
          </c:cat>
          <c:val>
            <c:numRef>
              <c:f>'% acquiring fertilizer '!$F$13:$L$13</c:f>
              <c:numCache>
                <c:formatCode>General</c:formatCode>
                <c:ptCount val="7"/>
                <c:pt idx="0">
                  <c:v>76</c:v>
                </c:pt>
                <c:pt idx="1">
                  <c:v>57</c:v>
                </c:pt>
                <c:pt idx="2">
                  <c:v>51</c:v>
                </c:pt>
                <c:pt idx="3">
                  <c:v>46</c:v>
                </c:pt>
                <c:pt idx="4">
                  <c:v>32</c:v>
                </c:pt>
                <c:pt idx="5">
                  <c:v>19</c:v>
                </c:pt>
                <c:pt idx="6">
                  <c:v>8</c:v>
                </c:pt>
              </c:numCache>
            </c:numRef>
          </c:val>
          <c:extLst>
            <c:ext xmlns:c16="http://schemas.microsoft.com/office/drawing/2014/chart" uri="{C3380CC4-5D6E-409C-BE32-E72D297353CC}">
              <c16:uniqueId val="{00000000-AB93-4BEC-B4A2-9E47C4424C7E}"/>
            </c:ext>
          </c:extLst>
        </c:ser>
        <c:dLbls>
          <c:showLegendKey val="0"/>
          <c:showVal val="0"/>
          <c:showCatName val="0"/>
          <c:showSerName val="0"/>
          <c:showPercent val="0"/>
          <c:showBubbleSize val="0"/>
        </c:dLbls>
        <c:gapWidth val="219"/>
        <c:overlap val="-27"/>
        <c:axId val="791049632"/>
        <c:axId val="791052128"/>
      </c:barChart>
      <c:catAx>
        <c:axId val="791049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791052128"/>
        <c:crosses val="autoZero"/>
        <c:auto val="1"/>
        <c:lblAlgn val="ctr"/>
        <c:lblOffset val="100"/>
        <c:noMultiLvlLbl val="0"/>
      </c:catAx>
      <c:valAx>
        <c:axId val="791052128"/>
        <c:scaling>
          <c:orientation val="minMax"/>
        </c:scaling>
        <c:delete val="1"/>
        <c:axPos val="l"/>
        <c:numFmt formatCode="General" sourceLinked="1"/>
        <c:majorTickMark val="none"/>
        <c:minorTickMark val="none"/>
        <c:tickLblPos val="nextTo"/>
        <c:crossAx val="791049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dirty="0"/>
              <a:t>Figure 2: Percent Acquiring Fertilizer in 2022</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acquiring fertilizer '!$F$14:$L$14</c:f>
              <c:strCache>
                <c:ptCount val="7"/>
                <c:pt idx="0">
                  <c:v>Acquired any Fert.</c:v>
                </c:pt>
                <c:pt idx="1">
                  <c:v>Purchased comm. Fert.</c:v>
                </c:pt>
                <c:pt idx="2">
                  <c:v>sub Fert./total Fert.</c:v>
                </c:pt>
                <c:pt idx="3">
                  <c:v>Registered for NFSP</c:v>
                </c:pt>
                <c:pt idx="4">
                  <c:v>Received SMS</c:v>
                </c:pt>
                <c:pt idx="5">
                  <c:v>Acquired NFSP Fert.</c:v>
                </c:pt>
                <c:pt idx="6">
                  <c:v>Acquired county sub. Fert. </c:v>
                </c:pt>
              </c:strCache>
            </c:strRef>
          </c:cat>
          <c:val>
            <c:numRef>
              <c:f>'% acquiring fertilizer '!$F$12:$L$12</c:f>
              <c:numCache>
                <c:formatCode>General</c:formatCode>
                <c:ptCount val="7"/>
                <c:pt idx="0">
                  <c:v>30</c:v>
                </c:pt>
                <c:pt idx="1">
                  <c:v>27</c:v>
                </c:pt>
                <c:pt idx="2">
                  <c:v>18</c:v>
                </c:pt>
                <c:pt idx="5">
                  <c:v>6</c:v>
                </c:pt>
              </c:numCache>
            </c:numRef>
          </c:val>
          <c:extLst>
            <c:ext xmlns:c16="http://schemas.microsoft.com/office/drawing/2014/chart" uri="{C3380CC4-5D6E-409C-BE32-E72D297353CC}">
              <c16:uniqueId val="{00000000-DDBB-45C9-A663-5157A29DE6CA}"/>
            </c:ext>
          </c:extLst>
        </c:ser>
        <c:dLbls>
          <c:showLegendKey val="0"/>
          <c:showVal val="0"/>
          <c:showCatName val="0"/>
          <c:showSerName val="0"/>
          <c:showPercent val="0"/>
          <c:showBubbleSize val="0"/>
        </c:dLbls>
        <c:gapWidth val="219"/>
        <c:overlap val="-27"/>
        <c:axId val="776861824"/>
        <c:axId val="776860160"/>
      </c:barChart>
      <c:catAx>
        <c:axId val="776861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776860160"/>
        <c:crosses val="autoZero"/>
        <c:auto val="1"/>
        <c:lblAlgn val="ctr"/>
        <c:lblOffset val="100"/>
        <c:noMultiLvlLbl val="0"/>
      </c:catAx>
      <c:valAx>
        <c:axId val="776860160"/>
        <c:scaling>
          <c:orientation val="minMax"/>
          <c:max val="80"/>
        </c:scaling>
        <c:delete val="1"/>
        <c:axPos val="l"/>
        <c:numFmt formatCode="General" sourceLinked="1"/>
        <c:majorTickMark val="none"/>
        <c:minorTickMark val="none"/>
        <c:tickLblPos val="nextTo"/>
        <c:crossAx val="776861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Figure 4:</a:t>
            </a:r>
            <a:r>
              <a:rPr lang="en-US" sz="1600" b="1" baseline="0" dirty="0"/>
              <a:t> Commercial Fertilizer Purchases in 2023, by Group</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 DISTRIBUTION LAND '!$I$49</c:f>
              <c:strCache>
                <c:ptCount val="1"/>
                <c:pt idx="0">
                  <c:v>% Purchase Comm. Fert.</c:v>
                </c:pt>
              </c:strCache>
            </c:strRef>
          </c:tx>
          <c:spPr>
            <a:solidFill>
              <a:srgbClr val="FFFF00"/>
            </a:solidFill>
            <a:ln>
              <a:solidFill>
                <a:srgbClr val="FFFF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DISTRIBUTION LAND '!$H$46:$H$48</c:f>
              <c:strCache>
                <c:ptCount val="3"/>
                <c:pt idx="0">
                  <c:v>&lt;= 2 acres</c:v>
                </c:pt>
                <c:pt idx="1">
                  <c:v>&lt;2 &lt;=5 acres</c:v>
                </c:pt>
                <c:pt idx="2">
                  <c:v>&gt;5 acres</c:v>
                </c:pt>
              </c:strCache>
            </c:strRef>
          </c:cat>
          <c:val>
            <c:numRef>
              <c:f>'NEW DISTRIBUTION LAND '!$I$46:$I$48</c:f>
              <c:numCache>
                <c:formatCode>General</c:formatCode>
                <c:ptCount val="3"/>
                <c:pt idx="0">
                  <c:v>60</c:v>
                </c:pt>
                <c:pt idx="1">
                  <c:v>52</c:v>
                </c:pt>
                <c:pt idx="2">
                  <c:v>54</c:v>
                </c:pt>
              </c:numCache>
            </c:numRef>
          </c:val>
          <c:extLst>
            <c:ext xmlns:c16="http://schemas.microsoft.com/office/drawing/2014/chart" uri="{C3380CC4-5D6E-409C-BE32-E72D297353CC}">
              <c16:uniqueId val="{00000000-6222-40A5-8588-BD180181A348}"/>
            </c:ext>
          </c:extLst>
        </c:ser>
        <c:ser>
          <c:idx val="1"/>
          <c:order val="1"/>
          <c:tx>
            <c:strRef>
              <c:f>'NEW DISTRIBUTION LAND '!$J$49</c:f>
              <c:strCache>
                <c:ptCount val="1"/>
                <c:pt idx="0">
                  <c:v>% of Total Comm. Fert. Qty.</c:v>
                </c:pt>
              </c:strCache>
            </c:strRef>
          </c:tx>
          <c:spPr>
            <a:solidFill>
              <a:srgbClr val="FF0000"/>
            </a:solidFill>
            <a:ln>
              <a:solidFill>
                <a:srgbClr val="FF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DISTRIBUTION LAND '!$H$46:$H$48</c:f>
              <c:strCache>
                <c:ptCount val="3"/>
                <c:pt idx="0">
                  <c:v>&lt;= 2 acres</c:v>
                </c:pt>
                <c:pt idx="1">
                  <c:v>&lt;2 &lt;=5 acres</c:v>
                </c:pt>
                <c:pt idx="2">
                  <c:v>&gt;5 acres</c:v>
                </c:pt>
              </c:strCache>
            </c:strRef>
          </c:cat>
          <c:val>
            <c:numRef>
              <c:f>'NEW DISTRIBUTION LAND '!$J$46:$J$48</c:f>
              <c:numCache>
                <c:formatCode>0</c:formatCode>
                <c:ptCount val="3"/>
                <c:pt idx="0">
                  <c:v>51.956376412152053</c:v>
                </c:pt>
                <c:pt idx="1">
                  <c:v>28.543433642472671</c:v>
                </c:pt>
                <c:pt idx="2">
                  <c:v>19.50017470707802</c:v>
                </c:pt>
              </c:numCache>
            </c:numRef>
          </c:val>
          <c:extLst>
            <c:ext xmlns:c16="http://schemas.microsoft.com/office/drawing/2014/chart" uri="{C3380CC4-5D6E-409C-BE32-E72D297353CC}">
              <c16:uniqueId val="{00000001-6222-40A5-8588-BD180181A348}"/>
            </c:ext>
          </c:extLst>
        </c:ser>
        <c:ser>
          <c:idx val="2"/>
          <c:order val="2"/>
          <c:tx>
            <c:strRef>
              <c:f>'NEW DISTRIBUTION LAND '!$K$49</c:f>
              <c:strCache>
                <c:ptCount val="1"/>
                <c:pt idx="0">
                  <c:v>Avg. Comm. Fert. (kg)</c:v>
                </c:pt>
              </c:strCache>
            </c:strRef>
          </c:tx>
          <c:spPr>
            <a:solidFill>
              <a:schemeClr val="tx1">
                <a:lumMod val="85000"/>
                <a:lumOff val="1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DISTRIBUTION LAND '!$H$46:$H$48</c:f>
              <c:strCache>
                <c:ptCount val="3"/>
                <c:pt idx="0">
                  <c:v>&lt;= 2 acres</c:v>
                </c:pt>
                <c:pt idx="1">
                  <c:v>&lt;2 &lt;=5 acres</c:v>
                </c:pt>
                <c:pt idx="2">
                  <c:v>&gt;5 acres</c:v>
                </c:pt>
              </c:strCache>
            </c:strRef>
          </c:cat>
          <c:val>
            <c:numRef>
              <c:f>'NEW DISTRIBUTION LAND '!$K$46:$K$48</c:f>
              <c:numCache>
                <c:formatCode>0</c:formatCode>
                <c:ptCount val="3"/>
                <c:pt idx="0">
                  <c:v>35.630339999999997</c:v>
                </c:pt>
                <c:pt idx="1">
                  <c:v>45.281120000000001</c:v>
                </c:pt>
                <c:pt idx="2">
                  <c:v>91.871080000000006</c:v>
                </c:pt>
              </c:numCache>
            </c:numRef>
          </c:val>
          <c:extLst>
            <c:ext xmlns:c16="http://schemas.microsoft.com/office/drawing/2014/chart" uri="{C3380CC4-5D6E-409C-BE32-E72D297353CC}">
              <c16:uniqueId val="{00000002-6222-40A5-8588-BD180181A348}"/>
            </c:ext>
          </c:extLst>
        </c:ser>
        <c:dLbls>
          <c:dLblPos val="outEnd"/>
          <c:showLegendKey val="0"/>
          <c:showVal val="1"/>
          <c:showCatName val="0"/>
          <c:showSerName val="0"/>
          <c:showPercent val="0"/>
          <c:showBubbleSize val="0"/>
        </c:dLbls>
        <c:gapWidth val="219"/>
        <c:overlap val="-27"/>
        <c:axId val="791029248"/>
        <c:axId val="791035072"/>
      </c:barChart>
      <c:catAx>
        <c:axId val="79102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791035072"/>
        <c:crosses val="autoZero"/>
        <c:auto val="1"/>
        <c:lblAlgn val="ctr"/>
        <c:lblOffset val="100"/>
        <c:noMultiLvlLbl val="0"/>
      </c:catAx>
      <c:valAx>
        <c:axId val="791035072"/>
        <c:scaling>
          <c:orientation val="minMax"/>
        </c:scaling>
        <c:delete val="1"/>
        <c:axPos val="l"/>
        <c:numFmt formatCode="General" sourceLinked="1"/>
        <c:majorTickMark val="none"/>
        <c:minorTickMark val="none"/>
        <c:tickLblPos val="nextTo"/>
        <c:crossAx val="791029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Figure 3:</a:t>
            </a:r>
            <a:r>
              <a:rPr lang="en-US" sz="1600" b="1" baseline="0"/>
              <a:t> Land Distribution by Group</a:t>
            </a:r>
            <a:endParaRPr lang="en-US" sz="1600" b="1"/>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 DISTRIBUTION LAND '!$H$29</c:f>
              <c:strCache>
                <c:ptCount val="1"/>
                <c:pt idx="0">
                  <c:v>% of sample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DISTRIBUTION LAND '!$I$42:$K$42</c:f>
              <c:strCache>
                <c:ptCount val="3"/>
                <c:pt idx="0">
                  <c:v>&lt;= 2 acres</c:v>
                </c:pt>
                <c:pt idx="1">
                  <c:v>&lt;2 &lt;=5 acres</c:v>
                </c:pt>
                <c:pt idx="2">
                  <c:v>&gt;5 acres</c:v>
                </c:pt>
              </c:strCache>
            </c:strRef>
          </c:cat>
          <c:val>
            <c:numRef>
              <c:f>'NEW DISTRIBUTION LAND '!$I$29:$K$29</c:f>
              <c:numCache>
                <c:formatCode>0</c:formatCode>
                <c:ptCount val="3"/>
                <c:pt idx="0">
                  <c:v>61.788079470198674</c:v>
                </c:pt>
                <c:pt idx="1">
                  <c:v>27.152317880794701</c:v>
                </c:pt>
                <c:pt idx="2">
                  <c:v>11.059602649006623</c:v>
                </c:pt>
              </c:numCache>
            </c:numRef>
          </c:val>
          <c:extLst>
            <c:ext xmlns:c16="http://schemas.microsoft.com/office/drawing/2014/chart" uri="{C3380CC4-5D6E-409C-BE32-E72D297353CC}">
              <c16:uniqueId val="{00000000-90DD-4B8F-80BA-7DBFFFDD5E5F}"/>
            </c:ext>
          </c:extLst>
        </c:ser>
        <c:ser>
          <c:idx val="1"/>
          <c:order val="1"/>
          <c:tx>
            <c:strRef>
              <c:f>'NEW DISTRIBUTION LAND '!$H$30</c:f>
              <c:strCache>
                <c:ptCount val="1"/>
                <c:pt idx="0">
                  <c:v>% of total land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DISTRIBUTION LAND '!$I$42:$K$42</c:f>
              <c:strCache>
                <c:ptCount val="3"/>
                <c:pt idx="0">
                  <c:v>&lt;= 2 acres</c:v>
                </c:pt>
                <c:pt idx="1">
                  <c:v>&lt;2 &lt;=5 acres</c:v>
                </c:pt>
                <c:pt idx="2">
                  <c:v>&gt;5 acres</c:v>
                </c:pt>
              </c:strCache>
            </c:strRef>
          </c:cat>
          <c:val>
            <c:numRef>
              <c:f>'NEW DISTRIBUTION LAND '!$I$30:$K$30</c:f>
              <c:numCache>
                <c:formatCode>0</c:formatCode>
                <c:ptCount val="3"/>
                <c:pt idx="0">
                  <c:v>26.666963253858079</c:v>
                </c:pt>
                <c:pt idx="1">
                  <c:v>37.084984363451426</c:v>
                </c:pt>
                <c:pt idx="2">
                  <c:v>36.248077660007951</c:v>
                </c:pt>
              </c:numCache>
            </c:numRef>
          </c:val>
          <c:extLst>
            <c:ext xmlns:c16="http://schemas.microsoft.com/office/drawing/2014/chart" uri="{C3380CC4-5D6E-409C-BE32-E72D297353CC}">
              <c16:uniqueId val="{00000001-90DD-4B8F-80BA-7DBFFFDD5E5F}"/>
            </c:ext>
          </c:extLst>
        </c:ser>
        <c:ser>
          <c:idx val="2"/>
          <c:order val="2"/>
          <c:tx>
            <c:strRef>
              <c:f>'NEW DISTRIBUTION LAND '!$H$31</c:f>
              <c:strCache>
                <c:ptCount val="1"/>
                <c:pt idx="0">
                  <c:v>land cultivated (acres) </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DISTRIBUTION LAND '!$I$42:$K$42</c:f>
              <c:strCache>
                <c:ptCount val="3"/>
                <c:pt idx="0">
                  <c:v>&lt;= 2 acres</c:v>
                </c:pt>
                <c:pt idx="1">
                  <c:v>&lt;2 &lt;=5 acres</c:v>
                </c:pt>
                <c:pt idx="2">
                  <c:v>&gt;5 acres</c:v>
                </c:pt>
              </c:strCache>
            </c:strRef>
          </c:cat>
          <c:val>
            <c:numRef>
              <c:f>'NEW DISTRIBUTION LAND '!$I$31:$K$31</c:f>
              <c:numCache>
                <c:formatCode>0.00</c:formatCode>
                <c:ptCount val="3"/>
                <c:pt idx="0">
                  <c:v>1.1024529999999999</c:v>
                </c:pt>
                <c:pt idx="1">
                  <c:v>3.5466190000000002</c:v>
                </c:pt>
                <c:pt idx="2">
                  <c:v>10.2951</c:v>
                </c:pt>
              </c:numCache>
            </c:numRef>
          </c:val>
          <c:extLst>
            <c:ext xmlns:c16="http://schemas.microsoft.com/office/drawing/2014/chart" uri="{C3380CC4-5D6E-409C-BE32-E72D297353CC}">
              <c16:uniqueId val="{00000002-90DD-4B8F-80BA-7DBFFFDD5E5F}"/>
            </c:ext>
          </c:extLst>
        </c:ser>
        <c:dLbls>
          <c:dLblPos val="outEnd"/>
          <c:showLegendKey val="0"/>
          <c:showVal val="1"/>
          <c:showCatName val="0"/>
          <c:showSerName val="0"/>
          <c:showPercent val="0"/>
          <c:showBubbleSize val="0"/>
        </c:dLbls>
        <c:gapWidth val="219"/>
        <c:overlap val="-27"/>
        <c:axId val="939062576"/>
        <c:axId val="939054256"/>
      </c:barChart>
      <c:catAx>
        <c:axId val="939062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939054256"/>
        <c:crosses val="autoZero"/>
        <c:auto val="1"/>
        <c:lblAlgn val="ctr"/>
        <c:lblOffset val="100"/>
        <c:noMultiLvlLbl val="0"/>
      </c:catAx>
      <c:valAx>
        <c:axId val="939054256"/>
        <c:scaling>
          <c:orientation val="minMax"/>
          <c:max val="100"/>
        </c:scaling>
        <c:delete val="1"/>
        <c:axPos val="l"/>
        <c:numFmt formatCode="0" sourceLinked="1"/>
        <c:majorTickMark val="none"/>
        <c:minorTickMark val="none"/>
        <c:tickLblPos val="nextTo"/>
        <c:crossAx val="939062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Figure 3:</a:t>
            </a:r>
            <a:r>
              <a:rPr lang="en-US" sz="1600" b="1" baseline="0"/>
              <a:t> Land Distribution by Group</a:t>
            </a:r>
            <a:endParaRPr lang="en-US" sz="1600" b="1"/>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 DISTRIBUTION LAND '!$H$29</c:f>
              <c:strCache>
                <c:ptCount val="1"/>
                <c:pt idx="0">
                  <c:v>% of sample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DISTRIBUTION LAND '!$I$42:$K$42</c:f>
              <c:strCache>
                <c:ptCount val="3"/>
                <c:pt idx="0">
                  <c:v>&lt;= 2 acres</c:v>
                </c:pt>
                <c:pt idx="1">
                  <c:v>&lt;2 &lt;=5 acres</c:v>
                </c:pt>
                <c:pt idx="2">
                  <c:v>&gt;5 acres</c:v>
                </c:pt>
              </c:strCache>
            </c:strRef>
          </c:cat>
          <c:val>
            <c:numRef>
              <c:f>'NEW DISTRIBUTION LAND '!$I$29:$K$29</c:f>
              <c:numCache>
                <c:formatCode>0</c:formatCode>
                <c:ptCount val="3"/>
                <c:pt idx="0">
                  <c:v>61.788079470198674</c:v>
                </c:pt>
                <c:pt idx="1">
                  <c:v>27.152317880794701</c:v>
                </c:pt>
                <c:pt idx="2">
                  <c:v>11.059602649006623</c:v>
                </c:pt>
              </c:numCache>
            </c:numRef>
          </c:val>
          <c:extLst>
            <c:ext xmlns:c16="http://schemas.microsoft.com/office/drawing/2014/chart" uri="{C3380CC4-5D6E-409C-BE32-E72D297353CC}">
              <c16:uniqueId val="{00000000-90DD-4B8F-80BA-7DBFFFDD5E5F}"/>
            </c:ext>
          </c:extLst>
        </c:ser>
        <c:ser>
          <c:idx val="1"/>
          <c:order val="1"/>
          <c:tx>
            <c:strRef>
              <c:f>'NEW DISTRIBUTION LAND '!$H$30</c:f>
              <c:strCache>
                <c:ptCount val="1"/>
                <c:pt idx="0">
                  <c:v>% of total land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DISTRIBUTION LAND '!$I$42:$K$42</c:f>
              <c:strCache>
                <c:ptCount val="3"/>
                <c:pt idx="0">
                  <c:v>&lt;= 2 acres</c:v>
                </c:pt>
                <c:pt idx="1">
                  <c:v>&lt;2 &lt;=5 acres</c:v>
                </c:pt>
                <c:pt idx="2">
                  <c:v>&gt;5 acres</c:v>
                </c:pt>
              </c:strCache>
            </c:strRef>
          </c:cat>
          <c:val>
            <c:numRef>
              <c:f>'NEW DISTRIBUTION LAND '!$I$30:$K$30</c:f>
              <c:numCache>
                <c:formatCode>0</c:formatCode>
                <c:ptCount val="3"/>
                <c:pt idx="0">
                  <c:v>26.666963253858079</c:v>
                </c:pt>
                <c:pt idx="1">
                  <c:v>37.084984363451426</c:v>
                </c:pt>
                <c:pt idx="2">
                  <c:v>36.248077660007951</c:v>
                </c:pt>
              </c:numCache>
            </c:numRef>
          </c:val>
          <c:extLst>
            <c:ext xmlns:c16="http://schemas.microsoft.com/office/drawing/2014/chart" uri="{C3380CC4-5D6E-409C-BE32-E72D297353CC}">
              <c16:uniqueId val="{00000001-90DD-4B8F-80BA-7DBFFFDD5E5F}"/>
            </c:ext>
          </c:extLst>
        </c:ser>
        <c:ser>
          <c:idx val="2"/>
          <c:order val="2"/>
          <c:tx>
            <c:strRef>
              <c:f>'NEW DISTRIBUTION LAND '!$H$31</c:f>
              <c:strCache>
                <c:ptCount val="1"/>
                <c:pt idx="0">
                  <c:v>land cultivated (acres) </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DISTRIBUTION LAND '!$I$42:$K$42</c:f>
              <c:strCache>
                <c:ptCount val="3"/>
                <c:pt idx="0">
                  <c:v>&lt;= 2 acres</c:v>
                </c:pt>
                <c:pt idx="1">
                  <c:v>&lt;2 &lt;=5 acres</c:v>
                </c:pt>
                <c:pt idx="2">
                  <c:v>&gt;5 acres</c:v>
                </c:pt>
              </c:strCache>
            </c:strRef>
          </c:cat>
          <c:val>
            <c:numRef>
              <c:f>'NEW DISTRIBUTION LAND '!$I$31:$K$31</c:f>
              <c:numCache>
                <c:formatCode>0.00</c:formatCode>
                <c:ptCount val="3"/>
                <c:pt idx="0">
                  <c:v>1.1024529999999999</c:v>
                </c:pt>
                <c:pt idx="1">
                  <c:v>3.5466190000000002</c:v>
                </c:pt>
                <c:pt idx="2">
                  <c:v>10.2951</c:v>
                </c:pt>
              </c:numCache>
            </c:numRef>
          </c:val>
          <c:extLst>
            <c:ext xmlns:c16="http://schemas.microsoft.com/office/drawing/2014/chart" uri="{C3380CC4-5D6E-409C-BE32-E72D297353CC}">
              <c16:uniqueId val="{00000002-90DD-4B8F-80BA-7DBFFFDD5E5F}"/>
            </c:ext>
          </c:extLst>
        </c:ser>
        <c:dLbls>
          <c:dLblPos val="outEnd"/>
          <c:showLegendKey val="0"/>
          <c:showVal val="1"/>
          <c:showCatName val="0"/>
          <c:showSerName val="0"/>
          <c:showPercent val="0"/>
          <c:showBubbleSize val="0"/>
        </c:dLbls>
        <c:gapWidth val="219"/>
        <c:overlap val="-27"/>
        <c:axId val="939062576"/>
        <c:axId val="939054256"/>
      </c:barChart>
      <c:catAx>
        <c:axId val="939062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939054256"/>
        <c:crosses val="autoZero"/>
        <c:auto val="1"/>
        <c:lblAlgn val="ctr"/>
        <c:lblOffset val="100"/>
        <c:noMultiLvlLbl val="0"/>
      </c:catAx>
      <c:valAx>
        <c:axId val="939054256"/>
        <c:scaling>
          <c:orientation val="minMax"/>
          <c:max val="100"/>
        </c:scaling>
        <c:delete val="1"/>
        <c:axPos val="l"/>
        <c:numFmt formatCode="0" sourceLinked="1"/>
        <c:majorTickMark val="none"/>
        <c:minorTickMark val="none"/>
        <c:tickLblPos val="nextTo"/>
        <c:crossAx val="939062576"/>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Figure 5: Subsidized Fertilizer Acquisition in 2023, by Group</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 DISTRIBUTION LAND '!$L$49</c:f>
              <c:strCache>
                <c:ptCount val="1"/>
                <c:pt idx="0">
                  <c:v>% Acquired Sub. Fert.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DISTRIBUTION LAND '!$H$46:$H$48</c:f>
              <c:strCache>
                <c:ptCount val="3"/>
                <c:pt idx="0">
                  <c:v>&lt;= 2 acres</c:v>
                </c:pt>
                <c:pt idx="1">
                  <c:v>&lt;2 &lt;=5 acres</c:v>
                </c:pt>
                <c:pt idx="2">
                  <c:v>&gt;5 acres</c:v>
                </c:pt>
              </c:strCache>
            </c:strRef>
          </c:cat>
          <c:val>
            <c:numRef>
              <c:f>'NEW DISTRIBUTION LAND '!$L$46:$L$48</c:f>
              <c:numCache>
                <c:formatCode>General</c:formatCode>
                <c:ptCount val="3"/>
                <c:pt idx="0">
                  <c:v>21</c:v>
                </c:pt>
                <c:pt idx="1">
                  <c:v>29</c:v>
                </c:pt>
                <c:pt idx="2">
                  <c:v>40</c:v>
                </c:pt>
              </c:numCache>
            </c:numRef>
          </c:val>
          <c:extLst>
            <c:ext xmlns:c16="http://schemas.microsoft.com/office/drawing/2014/chart" uri="{C3380CC4-5D6E-409C-BE32-E72D297353CC}">
              <c16:uniqueId val="{00000000-E9C5-4AF8-9167-1AC4D1AF3D47}"/>
            </c:ext>
          </c:extLst>
        </c:ser>
        <c:ser>
          <c:idx val="1"/>
          <c:order val="1"/>
          <c:tx>
            <c:strRef>
              <c:f>'NEW DISTRIBUTION LAND '!$M$49</c:f>
              <c:strCache>
                <c:ptCount val="1"/>
                <c:pt idx="0">
                  <c:v>% of Total Sub Fert. Qty</c:v>
                </c:pt>
              </c:strCache>
            </c:strRef>
          </c:tx>
          <c:spPr>
            <a:solidFill>
              <a:srgbClr val="7030A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DISTRIBUTION LAND '!$H$46:$H$48</c:f>
              <c:strCache>
                <c:ptCount val="3"/>
                <c:pt idx="0">
                  <c:v>&lt;= 2 acres</c:v>
                </c:pt>
                <c:pt idx="1">
                  <c:v>&lt;2 &lt;=5 acres</c:v>
                </c:pt>
                <c:pt idx="2">
                  <c:v>&gt;5 acres</c:v>
                </c:pt>
              </c:strCache>
            </c:strRef>
          </c:cat>
          <c:val>
            <c:numRef>
              <c:f>'NEW DISTRIBUTION LAND '!$M$46:$M$48</c:f>
              <c:numCache>
                <c:formatCode>0</c:formatCode>
                <c:ptCount val="3"/>
                <c:pt idx="0">
                  <c:v>33.901774369677625</c:v>
                </c:pt>
                <c:pt idx="1">
                  <c:v>31.954863946324686</c:v>
                </c:pt>
                <c:pt idx="2">
                  <c:v>34.143361683997675</c:v>
                </c:pt>
              </c:numCache>
            </c:numRef>
          </c:val>
          <c:extLst>
            <c:ext xmlns:c16="http://schemas.microsoft.com/office/drawing/2014/chart" uri="{C3380CC4-5D6E-409C-BE32-E72D297353CC}">
              <c16:uniqueId val="{00000001-E9C5-4AF8-9167-1AC4D1AF3D47}"/>
            </c:ext>
          </c:extLst>
        </c:ser>
        <c:ser>
          <c:idx val="2"/>
          <c:order val="2"/>
          <c:tx>
            <c:strRef>
              <c:f>'NEW DISTRIBUTION LAND '!$N$49</c:f>
              <c:strCache>
                <c:ptCount val="1"/>
                <c:pt idx="0">
                  <c:v>Avg. Sub. Fert. (kg)</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DISTRIBUTION LAND '!$H$46:$H$48</c:f>
              <c:strCache>
                <c:ptCount val="3"/>
                <c:pt idx="0">
                  <c:v>&lt;= 2 acres</c:v>
                </c:pt>
                <c:pt idx="1">
                  <c:v>&lt;2 &lt;=5 acres</c:v>
                </c:pt>
                <c:pt idx="2">
                  <c:v>&gt;5 acres</c:v>
                </c:pt>
              </c:strCache>
            </c:strRef>
          </c:cat>
          <c:val>
            <c:numRef>
              <c:f>'NEW DISTRIBUTION LAND '!$N$46:$N$48</c:f>
              <c:numCache>
                <c:formatCode>0</c:formatCode>
                <c:ptCount val="3"/>
                <c:pt idx="0">
                  <c:v>23.407399999999999</c:v>
                </c:pt>
                <c:pt idx="1">
                  <c:v>51.038460000000001</c:v>
                </c:pt>
                <c:pt idx="2">
                  <c:v>161.9556</c:v>
                </c:pt>
              </c:numCache>
            </c:numRef>
          </c:val>
          <c:extLst>
            <c:ext xmlns:c16="http://schemas.microsoft.com/office/drawing/2014/chart" uri="{C3380CC4-5D6E-409C-BE32-E72D297353CC}">
              <c16:uniqueId val="{00000002-E9C5-4AF8-9167-1AC4D1AF3D47}"/>
            </c:ext>
          </c:extLst>
        </c:ser>
        <c:dLbls>
          <c:dLblPos val="outEnd"/>
          <c:showLegendKey val="0"/>
          <c:showVal val="1"/>
          <c:showCatName val="0"/>
          <c:showSerName val="0"/>
          <c:showPercent val="0"/>
          <c:showBubbleSize val="0"/>
        </c:dLbls>
        <c:gapWidth val="219"/>
        <c:overlap val="-27"/>
        <c:axId val="859311024"/>
        <c:axId val="859323920"/>
      </c:barChart>
      <c:catAx>
        <c:axId val="859311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859323920"/>
        <c:crosses val="autoZero"/>
        <c:auto val="1"/>
        <c:lblAlgn val="ctr"/>
        <c:lblOffset val="100"/>
        <c:noMultiLvlLbl val="0"/>
      </c:catAx>
      <c:valAx>
        <c:axId val="859323920"/>
        <c:scaling>
          <c:orientation val="minMax"/>
        </c:scaling>
        <c:delete val="1"/>
        <c:axPos val="l"/>
        <c:numFmt formatCode="General" sourceLinked="1"/>
        <c:majorTickMark val="none"/>
        <c:minorTickMark val="none"/>
        <c:tickLblPos val="nextTo"/>
        <c:crossAx val="859311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Figure 3:</a:t>
            </a:r>
            <a:r>
              <a:rPr lang="en-US" sz="1600" b="1" baseline="0"/>
              <a:t> Land Distribution by Group</a:t>
            </a:r>
            <a:endParaRPr lang="en-US" sz="1600" b="1"/>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 DISTRIBUTION LAND '!$H$29</c:f>
              <c:strCache>
                <c:ptCount val="1"/>
                <c:pt idx="0">
                  <c:v>% of sample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DISTRIBUTION LAND '!$I$42:$K$42</c:f>
              <c:strCache>
                <c:ptCount val="3"/>
                <c:pt idx="0">
                  <c:v>&lt;= 2 acres</c:v>
                </c:pt>
                <c:pt idx="1">
                  <c:v>&lt;2 &lt;=5 acres</c:v>
                </c:pt>
                <c:pt idx="2">
                  <c:v>&gt;5 acres</c:v>
                </c:pt>
              </c:strCache>
            </c:strRef>
          </c:cat>
          <c:val>
            <c:numRef>
              <c:f>'NEW DISTRIBUTION LAND '!$I$29:$K$29</c:f>
              <c:numCache>
                <c:formatCode>0</c:formatCode>
                <c:ptCount val="3"/>
                <c:pt idx="0">
                  <c:v>61.788079470198674</c:v>
                </c:pt>
                <c:pt idx="1">
                  <c:v>27.152317880794701</c:v>
                </c:pt>
                <c:pt idx="2">
                  <c:v>11.059602649006623</c:v>
                </c:pt>
              </c:numCache>
            </c:numRef>
          </c:val>
          <c:extLst>
            <c:ext xmlns:c16="http://schemas.microsoft.com/office/drawing/2014/chart" uri="{C3380CC4-5D6E-409C-BE32-E72D297353CC}">
              <c16:uniqueId val="{00000000-90DD-4B8F-80BA-7DBFFFDD5E5F}"/>
            </c:ext>
          </c:extLst>
        </c:ser>
        <c:ser>
          <c:idx val="1"/>
          <c:order val="1"/>
          <c:tx>
            <c:strRef>
              <c:f>'NEW DISTRIBUTION LAND '!$H$30</c:f>
              <c:strCache>
                <c:ptCount val="1"/>
                <c:pt idx="0">
                  <c:v>% of total land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DISTRIBUTION LAND '!$I$42:$K$42</c:f>
              <c:strCache>
                <c:ptCount val="3"/>
                <c:pt idx="0">
                  <c:v>&lt;= 2 acres</c:v>
                </c:pt>
                <c:pt idx="1">
                  <c:v>&lt;2 &lt;=5 acres</c:v>
                </c:pt>
                <c:pt idx="2">
                  <c:v>&gt;5 acres</c:v>
                </c:pt>
              </c:strCache>
            </c:strRef>
          </c:cat>
          <c:val>
            <c:numRef>
              <c:f>'NEW DISTRIBUTION LAND '!$I$30:$K$30</c:f>
              <c:numCache>
                <c:formatCode>0</c:formatCode>
                <c:ptCount val="3"/>
                <c:pt idx="0">
                  <c:v>26.666963253858079</c:v>
                </c:pt>
                <c:pt idx="1">
                  <c:v>37.084984363451426</c:v>
                </c:pt>
                <c:pt idx="2">
                  <c:v>36.248077660007951</c:v>
                </c:pt>
              </c:numCache>
            </c:numRef>
          </c:val>
          <c:extLst>
            <c:ext xmlns:c16="http://schemas.microsoft.com/office/drawing/2014/chart" uri="{C3380CC4-5D6E-409C-BE32-E72D297353CC}">
              <c16:uniqueId val="{00000001-90DD-4B8F-80BA-7DBFFFDD5E5F}"/>
            </c:ext>
          </c:extLst>
        </c:ser>
        <c:ser>
          <c:idx val="2"/>
          <c:order val="2"/>
          <c:tx>
            <c:strRef>
              <c:f>'NEW DISTRIBUTION LAND '!$H$31</c:f>
              <c:strCache>
                <c:ptCount val="1"/>
                <c:pt idx="0">
                  <c:v>land cultivated (acres) </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DISTRIBUTION LAND '!$I$42:$K$42</c:f>
              <c:strCache>
                <c:ptCount val="3"/>
                <c:pt idx="0">
                  <c:v>&lt;= 2 acres</c:v>
                </c:pt>
                <c:pt idx="1">
                  <c:v>&lt;2 &lt;=5 acres</c:v>
                </c:pt>
                <c:pt idx="2">
                  <c:v>&gt;5 acres</c:v>
                </c:pt>
              </c:strCache>
            </c:strRef>
          </c:cat>
          <c:val>
            <c:numRef>
              <c:f>'NEW DISTRIBUTION LAND '!$I$31:$K$31</c:f>
              <c:numCache>
                <c:formatCode>0.00</c:formatCode>
                <c:ptCount val="3"/>
                <c:pt idx="0">
                  <c:v>1.1024529999999999</c:v>
                </c:pt>
                <c:pt idx="1">
                  <c:v>3.5466190000000002</c:v>
                </c:pt>
                <c:pt idx="2">
                  <c:v>10.2951</c:v>
                </c:pt>
              </c:numCache>
            </c:numRef>
          </c:val>
          <c:extLst>
            <c:ext xmlns:c16="http://schemas.microsoft.com/office/drawing/2014/chart" uri="{C3380CC4-5D6E-409C-BE32-E72D297353CC}">
              <c16:uniqueId val="{00000002-90DD-4B8F-80BA-7DBFFFDD5E5F}"/>
            </c:ext>
          </c:extLst>
        </c:ser>
        <c:dLbls>
          <c:dLblPos val="outEnd"/>
          <c:showLegendKey val="0"/>
          <c:showVal val="1"/>
          <c:showCatName val="0"/>
          <c:showSerName val="0"/>
          <c:showPercent val="0"/>
          <c:showBubbleSize val="0"/>
        </c:dLbls>
        <c:gapWidth val="219"/>
        <c:overlap val="-27"/>
        <c:axId val="939062576"/>
        <c:axId val="939054256"/>
      </c:barChart>
      <c:catAx>
        <c:axId val="939062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939054256"/>
        <c:crosses val="autoZero"/>
        <c:auto val="1"/>
        <c:lblAlgn val="ctr"/>
        <c:lblOffset val="100"/>
        <c:noMultiLvlLbl val="0"/>
      </c:catAx>
      <c:valAx>
        <c:axId val="939054256"/>
        <c:scaling>
          <c:orientation val="minMax"/>
          <c:max val="100"/>
        </c:scaling>
        <c:delete val="1"/>
        <c:axPos val="l"/>
        <c:numFmt formatCode="0" sourceLinked="1"/>
        <c:majorTickMark val="none"/>
        <c:minorTickMark val="none"/>
        <c:tickLblPos val="nextTo"/>
        <c:crossAx val="939062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Figure 6:</a:t>
            </a:r>
            <a:r>
              <a:rPr lang="en-US" sz="1600" b="1" baseline="0"/>
              <a:t> </a:t>
            </a:r>
            <a:r>
              <a:rPr lang="en-US" sz="1600" b="1"/>
              <a:t>Fertilizer Acquisition per acre,</a:t>
            </a:r>
            <a:r>
              <a:rPr lang="en-US" sz="1600" b="1" baseline="0"/>
              <a:t> by group and source</a:t>
            </a:r>
            <a:endParaRPr lang="en-US" sz="1600" b="1"/>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 DISTRIBUTION LAND '!$H$40</c:f>
              <c:strCache>
                <c:ptCount val="1"/>
                <c:pt idx="0">
                  <c:v>Subsidized fertilizer</c:v>
                </c:pt>
              </c:strCache>
            </c:strRef>
          </c:tx>
          <c:spPr>
            <a:solidFill>
              <a:schemeClr val="accent4">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DISTRIBUTION LAND '!$H$46:$H$48</c:f>
              <c:strCache>
                <c:ptCount val="3"/>
                <c:pt idx="0">
                  <c:v>&lt;= 2 acres</c:v>
                </c:pt>
                <c:pt idx="1">
                  <c:v>&lt;2 &lt;=5 acres</c:v>
                </c:pt>
                <c:pt idx="2">
                  <c:v>&gt;5 acres</c:v>
                </c:pt>
              </c:strCache>
            </c:strRef>
          </c:cat>
          <c:val>
            <c:numRef>
              <c:f>'NEW DISTRIBUTION LAND '!$I$40:$K$40</c:f>
              <c:numCache>
                <c:formatCode>0</c:formatCode>
                <c:ptCount val="3"/>
                <c:pt idx="0">
                  <c:v>21.232103858286823</c:v>
                </c:pt>
                <c:pt idx="1">
                  <c:v>14.390736985601089</c:v>
                </c:pt>
                <c:pt idx="2">
                  <c:v>15.731330752237072</c:v>
                </c:pt>
              </c:numCache>
            </c:numRef>
          </c:val>
          <c:extLst>
            <c:ext xmlns:c16="http://schemas.microsoft.com/office/drawing/2014/chart" uri="{C3380CC4-5D6E-409C-BE32-E72D297353CC}">
              <c16:uniqueId val="{00000000-7246-4C8B-908A-C1D10EE53C48}"/>
            </c:ext>
          </c:extLst>
        </c:ser>
        <c:ser>
          <c:idx val="1"/>
          <c:order val="1"/>
          <c:tx>
            <c:strRef>
              <c:f>'NEW DISTRIBUTION LAND '!$H$41</c:f>
              <c:strCache>
                <c:ptCount val="1"/>
                <c:pt idx="0">
                  <c:v>Commercial  fertilizer</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DISTRIBUTION LAND '!$H$46:$H$48</c:f>
              <c:strCache>
                <c:ptCount val="3"/>
                <c:pt idx="0">
                  <c:v>&lt;= 2 acres</c:v>
                </c:pt>
                <c:pt idx="1">
                  <c:v>&lt;2 &lt;=5 acres</c:v>
                </c:pt>
                <c:pt idx="2">
                  <c:v>&gt;5 acres</c:v>
                </c:pt>
              </c:strCache>
            </c:strRef>
          </c:cat>
          <c:val>
            <c:numRef>
              <c:f>'NEW DISTRIBUTION LAND '!$I$41:$K$41</c:f>
              <c:numCache>
                <c:formatCode>0</c:formatCode>
                <c:ptCount val="3"/>
                <c:pt idx="0">
                  <c:v>32.319142805144381</c:v>
                </c:pt>
                <c:pt idx="1">
                  <c:v>12.767405640282867</c:v>
                </c:pt>
                <c:pt idx="2">
                  <c:v>8.9237637515899397</c:v>
                </c:pt>
              </c:numCache>
            </c:numRef>
          </c:val>
          <c:extLst>
            <c:ext xmlns:c16="http://schemas.microsoft.com/office/drawing/2014/chart" uri="{C3380CC4-5D6E-409C-BE32-E72D297353CC}">
              <c16:uniqueId val="{00000001-7246-4C8B-908A-C1D10EE53C48}"/>
            </c:ext>
          </c:extLst>
        </c:ser>
        <c:dLbls>
          <c:dLblPos val="outEnd"/>
          <c:showLegendKey val="0"/>
          <c:showVal val="1"/>
          <c:showCatName val="0"/>
          <c:showSerName val="0"/>
          <c:showPercent val="0"/>
          <c:showBubbleSize val="0"/>
        </c:dLbls>
        <c:gapWidth val="219"/>
        <c:overlap val="-27"/>
        <c:axId val="2116850655"/>
        <c:axId val="2116860639"/>
      </c:barChart>
      <c:catAx>
        <c:axId val="2116850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16860639"/>
        <c:crosses val="autoZero"/>
        <c:auto val="1"/>
        <c:lblAlgn val="ctr"/>
        <c:lblOffset val="100"/>
        <c:noMultiLvlLbl val="0"/>
      </c:catAx>
      <c:valAx>
        <c:axId val="2116860639"/>
        <c:scaling>
          <c:orientation val="minMax"/>
          <c:max val="100"/>
        </c:scaling>
        <c:delete val="1"/>
        <c:axPos val="l"/>
        <c:numFmt formatCode="0" sourceLinked="1"/>
        <c:majorTickMark val="out"/>
        <c:minorTickMark val="none"/>
        <c:tickLblPos val="nextTo"/>
        <c:crossAx val="21168506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0.31386</cdr:x>
      <cdr:y>0.33653</cdr:y>
    </cdr:from>
    <cdr:to>
      <cdr:x>0.43267</cdr:x>
      <cdr:y>0.38789</cdr:y>
    </cdr:to>
    <cdr:sp macro="" textlink="">
      <cdr:nvSpPr>
        <cdr:cNvPr id="2" name="TextBox 1">
          <a:extLst xmlns:a="http://schemas.openxmlformats.org/drawingml/2006/main">
            <a:ext uri="{FF2B5EF4-FFF2-40B4-BE49-F238E27FC236}">
              <a16:creationId xmlns:a16="http://schemas.microsoft.com/office/drawing/2014/main" id="{916E0958-F276-4688-A8AE-E783AD60C6F7}"/>
            </a:ext>
          </a:extLst>
        </cdr:cNvPr>
        <cdr:cNvSpPr txBox="1"/>
      </cdr:nvSpPr>
      <cdr:spPr>
        <a:xfrm xmlns:a="http://schemas.openxmlformats.org/drawingml/2006/main">
          <a:off x="3663936" y="1464367"/>
          <a:ext cx="1387011" cy="22346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dirty="0">
              <a:solidFill>
                <a:srgbClr val="FF0000"/>
              </a:solidFill>
            </a:rPr>
            <a:t>2021 long rains</a:t>
          </a:r>
        </a:p>
      </cdr:txBody>
    </cdr:sp>
  </cdr:relSizeAnchor>
  <cdr:relSizeAnchor xmlns:cdr="http://schemas.openxmlformats.org/drawingml/2006/chartDrawing">
    <cdr:from>
      <cdr:x>0.53009</cdr:x>
      <cdr:y>0.08093</cdr:y>
    </cdr:from>
    <cdr:to>
      <cdr:x>0.6489</cdr:x>
      <cdr:y>0.13229</cdr:y>
    </cdr:to>
    <cdr:sp macro="" textlink="">
      <cdr:nvSpPr>
        <cdr:cNvPr id="3" name="TextBox 1">
          <a:extLst xmlns:a="http://schemas.openxmlformats.org/drawingml/2006/main">
            <a:ext uri="{FF2B5EF4-FFF2-40B4-BE49-F238E27FC236}">
              <a16:creationId xmlns:a16="http://schemas.microsoft.com/office/drawing/2014/main" id="{8030D7CA-C821-43B5-8FA5-B5C1FFF4B3EA}"/>
            </a:ext>
          </a:extLst>
        </cdr:cNvPr>
        <cdr:cNvSpPr txBox="1"/>
      </cdr:nvSpPr>
      <cdr:spPr>
        <a:xfrm xmlns:a="http://schemas.openxmlformats.org/drawingml/2006/main">
          <a:off x="6188183" y="352165"/>
          <a:ext cx="1387011" cy="2234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100" dirty="0">
              <a:solidFill>
                <a:srgbClr val="00B050"/>
              </a:solidFill>
            </a:rPr>
            <a:t>2022 long rains</a:t>
          </a:r>
        </a:p>
      </cdr:txBody>
    </cdr:sp>
  </cdr:relSizeAnchor>
  <cdr:relSizeAnchor xmlns:cdr="http://schemas.openxmlformats.org/drawingml/2006/chartDrawing">
    <cdr:from>
      <cdr:x>0.76579</cdr:x>
      <cdr:y>0.30541</cdr:y>
    </cdr:from>
    <cdr:to>
      <cdr:x>0.88461</cdr:x>
      <cdr:y>0.35676</cdr:y>
    </cdr:to>
    <cdr:sp macro="" textlink="">
      <cdr:nvSpPr>
        <cdr:cNvPr id="4" name="TextBox 1">
          <a:extLst xmlns:a="http://schemas.openxmlformats.org/drawingml/2006/main">
            <a:ext uri="{FF2B5EF4-FFF2-40B4-BE49-F238E27FC236}">
              <a16:creationId xmlns:a16="http://schemas.microsoft.com/office/drawing/2014/main" id="{72BF5464-F53A-4E12-8566-CBC5302125C4}"/>
            </a:ext>
          </a:extLst>
        </cdr:cNvPr>
        <cdr:cNvSpPr txBox="1"/>
      </cdr:nvSpPr>
      <cdr:spPr>
        <a:xfrm xmlns:a="http://schemas.openxmlformats.org/drawingml/2006/main">
          <a:off x="8939757" y="1328927"/>
          <a:ext cx="1387011" cy="2234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100" dirty="0">
              <a:solidFill>
                <a:schemeClr val="tx1"/>
              </a:solidFill>
            </a:rPr>
            <a:t>2023 </a:t>
          </a:r>
          <a:r>
            <a:rPr lang="en-US" dirty="0">
              <a:solidFill>
                <a:schemeClr val="tx1"/>
              </a:solidFill>
            </a:rPr>
            <a:t>long</a:t>
          </a:r>
          <a:r>
            <a:rPr lang="en-US" sz="1100" dirty="0">
              <a:solidFill>
                <a:schemeClr val="tx1"/>
              </a:solidFill>
            </a:rPr>
            <a:t> rains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A1634-3902-413E-A36F-EF62D300EFE3}"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76D73-081C-4888-8238-F874C1436A6D}" type="slidenum">
              <a:rPr lang="en-US" smtClean="0"/>
              <a:t>‹#›</a:t>
            </a:fld>
            <a:endParaRPr lang="en-US"/>
          </a:p>
        </p:txBody>
      </p:sp>
    </p:spTree>
    <p:extLst>
      <p:ext uri="{BB962C8B-B14F-4D97-AF65-F5344CB8AC3E}">
        <p14:creationId xmlns:p14="http://schemas.microsoft.com/office/powerpoint/2010/main" val="262776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what about “Assessment of farm- and program-level outcomes of the Kenya National Fertilizer Subsidy Programme (NFSP) in 2023”</a:t>
            </a:r>
          </a:p>
          <a:p>
            <a:r>
              <a:rPr lang="en-US" dirty="0"/>
              <a:t>... the BCA looks at program level; and what I would argue are the most important policy implications of the reintroduction of NFSP have to do with the private sector fertilizer supply chain. </a:t>
            </a:r>
          </a:p>
          <a:p>
            <a:r>
              <a:rPr lang="en-US" dirty="0"/>
              <a:t>.. our primary data collection was a HH-level survey, but my understanding was that our intention was never to limit our focus to the HH survey data alone.</a:t>
            </a:r>
          </a:p>
        </p:txBody>
      </p:sp>
      <p:sp>
        <p:nvSpPr>
          <p:cNvPr id="4" name="Slide Number Placeholder 3"/>
          <p:cNvSpPr>
            <a:spLocks noGrp="1"/>
          </p:cNvSpPr>
          <p:nvPr>
            <p:ph type="sldNum" sz="quarter" idx="5"/>
          </p:nvPr>
        </p:nvSpPr>
        <p:spPr/>
        <p:txBody>
          <a:bodyPr/>
          <a:lstStyle/>
          <a:p>
            <a:fld id="{9320C319-4E68-4E96-B1A2-FA8C82B614B1}" type="slidenum">
              <a:rPr lang="en-US" smtClean="0"/>
              <a:t>1</a:t>
            </a:fld>
            <a:endParaRPr lang="en-US"/>
          </a:p>
        </p:txBody>
      </p:sp>
    </p:spTree>
    <p:extLst>
      <p:ext uri="{BB962C8B-B14F-4D97-AF65-F5344CB8AC3E}">
        <p14:creationId xmlns:p14="http://schemas.microsoft.com/office/powerpoint/2010/main" val="856804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DM – suggest we explain clearly that:</a:t>
            </a:r>
          </a:p>
          <a:p>
            <a:r>
              <a:rPr lang="en-US" dirty="0"/>
              <a:t>1)..  crowding out can occur on the demand side -- a farmer’s existing demand for commercially-priced fertilizer – and supply side – a government supply chain ISP that operates in an area already served by the private sector will crowd-out/displace some degree of their sales revenue.</a:t>
            </a:r>
          </a:p>
          <a:p>
            <a:r>
              <a:rPr lang="en-US" dirty="0"/>
              <a:t>... here we are looking at crowding out of farmer demand</a:t>
            </a:r>
          </a:p>
          <a:p>
            <a:r>
              <a:rPr lang="en-US" dirty="0"/>
              <a:t>2). the underlying premise of an ISP is that by subsidizing the price of fertilizer, the program will increase farmer’s fertilizer use above what it would have been in the absence of a subsidy. Why might it not do that? (give example of a relatively larger farmer that can self-finance fertilizer and/or has access to credit). A large farmer that obtains subsidized fertilizer may not increase his/her fertilizer use at all – and that kind of farmer is not likely to need or merit income assistance.</a:t>
            </a:r>
          </a:p>
          <a:p>
            <a:r>
              <a:rPr lang="en-US" dirty="0"/>
              <a:t>... but medium scale and even some relatively small farmers may not increase their total fertilizer use by much... explain</a:t>
            </a:r>
          </a:p>
        </p:txBody>
      </p:sp>
      <p:sp>
        <p:nvSpPr>
          <p:cNvPr id="4" name="Slide Number Placeholder 3"/>
          <p:cNvSpPr>
            <a:spLocks noGrp="1"/>
          </p:cNvSpPr>
          <p:nvPr>
            <p:ph type="sldNum" sz="quarter" idx="5"/>
          </p:nvPr>
        </p:nvSpPr>
        <p:spPr/>
        <p:txBody>
          <a:bodyPr/>
          <a:lstStyle/>
          <a:p>
            <a:fld id="{3AF76D73-081C-4888-8238-F874C1436A6D}" type="slidenum">
              <a:rPr lang="en-US" smtClean="0"/>
              <a:t>15</a:t>
            </a:fld>
            <a:endParaRPr lang="en-US"/>
          </a:p>
        </p:txBody>
      </p:sp>
    </p:spTree>
    <p:extLst>
      <p:ext uri="{BB962C8B-B14F-4D97-AF65-F5344CB8AC3E}">
        <p14:creationId xmlns:p14="http://schemas.microsoft.com/office/powerpoint/2010/main" val="2070381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positive benefit cost ratio is ostensibly good, this means that for every million KSh spent on the program 1.34 million in benefits is generated, defined as retail value of additional maize.</a:t>
            </a:r>
          </a:p>
          <a:p>
            <a:r>
              <a:rPr lang="en-US" dirty="0"/>
              <a:t>... but important to keep in mind that this simply compares these benefits in 2023 with program and farmer add fertilizer costs in 2023. </a:t>
            </a:r>
          </a:p>
          <a:p>
            <a:r>
              <a:rPr lang="en-US" dirty="0"/>
              <a:t>**  It does not account for, say, significant financial losses by private sector importers &amp;  wholesalers who had already begun stocking for the 2023 long season when the program was announced. And significant loss of sales compared with 2022 – when prices were also high.</a:t>
            </a:r>
          </a:p>
          <a:p>
            <a:r>
              <a:rPr lang="en-US" dirty="0"/>
              <a:t>**  it also does not consider future financial costs to farmers &amp; consumers if program continues, import/wholesale/</a:t>
            </a:r>
            <a:r>
              <a:rPr lang="en-US" dirty="0" err="1"/>
              <a:t>agrodealers</a:t>
            </a:r>
            <a:r>
              <a:rPr lang="en-US" dirty="0"/>
              <a:t> face significant sales losses or worse, some go out of business – this results in agrodealer and wholesaler networks become much less competitive; in some areas, farmers may not live within feasible distance of an agrodealer in a few years once NFSP scales down and/or stops</a:t>
            </a:r>
          </a:p>
          <a:p>
            <a:r>
              <a:rPr lang="en-US" dirty="0"/>
              <a:t>Tegemeo report: </a:t>
            </a:r>
          </a:p>
          <a:p>
            <a:r>
              <a:rPr lang="en-US" dirty="0"/>
              <a:t>“volume of fertiliser that was handled by distributors declined by 33% between 2020 and 2022 primarily due to price surges during the same period that affected affordability by farming households. </a:t>
            </a:r>
          </a:p>
          <a:p>
            <a:r>
              <a:rPr lang="en-US" dirty="0"/>
              <a:t>The average volumes of </a:t>
            </a:r>
            <a:r>
              <a:rPr lang="en-US" dirty="0" err="1"/>
              <a:t>fertilisers</a:t>
            </a:r>
            <a:r>
              <a:rPr lang="en-US" dirty="0"/>
              <a:t> handled by distributors in the 2023 main season declined by 88%, largely due to the fertiliser subsidy that saturated the market.”</a:t>
            </a:r>
          </a:p>
          <a:p>
            <a:r>
              <a:rPr lang="en-US" dirty="0"/>
              <a:t>Sales volumes declined by 37% between 2020 and 2022 due to high fertiliser prices in the international market. In the main season of 2023, sales volumes declined by 77% (see Figure 9). This is, again, attributed to the government fertiliser subsidy. The decline in fertiliser sales by agro-dealers is also reflected in the sales of complementary inputs other than fertiliser. This subsidy has already and will continue to tremendously impact last-mile agro-dealers – and create a vast supply gap if they are driven out of business for both farming inputs, and other value-adds like extensions services.</a:t>
            </a:r>
          </a:p>
        </p:txBody>
      </p:sp>
      <p:sp>
        <p:nvSpPr>
          <p:cNvPr id="4" name="Slide Number Placeholder 3"/>
          <p:cNvSpPr>
            <a:spLocks noGrp="1"/>
          </p:cNvSpPr>
          <p:nvPr>
            <p:ph type="sldNum" sz="quarter" idx="5"/>
          </p:nvPr>
        </p:nvSpPr>
        <p:spPr/>
        <p:txBody>
          <a:bodyPr/>
          <a:lstStyle/>
          <a:p>
            <a:fld id="{3AF76D73-081C-4888-8238-F874C1436A6D}" type="slidenum">
              <a:rPr lang="en-US" smtClean="0"/>
              <a:t>17</a:t>
            </a:fld>
            <a:endParaRPr lang="en-US"/>
          </a:p>
        </p:txBody>
      </p:sp>
    </p:spTree>
    <p:extLst>
      <p:ext uri="{BB962C8B-B14F-4D97-AF65-F5344CB8AC3E}">
        <p14:creationId xmlns:p14="http://schemas.microsoft.com/office/powerpoint/2010/main" val="2540133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6D73-081C-4888-8238-F874C1436A6D}" type="slidenum">
              <a:rPr lang="en-US" smtClean="0"/>
              <a:t>18</a:t>
            </a:fld>
            <a:endParaRPr lang="en-US"/>
          </a:p>
        </p:txBody>
      </p:sp>
    </p:spTree>
    <p:extLst>
      <p:ext uri="{BB962C8B-B14F-4D97-AF65-F5344CB8AC3E}">
        <p14:creationId xmlns:p14="http://schemas.microsoft.com/office/powerpoint/2010/main" val="2720611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What matters to </a:t>
            </a:r>
            <a:r>
              <a:rPr lang="en-US" dirty="0" err="1"/>
              <a:t>priv</a:t>
            </a:r>
            <a:r>
              <a:rPr lang="en-US" dirty="0"/>
              <a:t> sector firms is not simply what is a government’s policy environment today.. it is what do I think the policy environment will be like next year, 5 </a:t>
            </a:r>
            <a:r>
              <a:rPr lang="en-US" dirty="0" err="1"/>
              <a:t>yrs</a:t>
            </a:r>
            <a:r>
              <a:rPr lang="en-US" dirty="0"/>
              <a:t>, 10 years from now. And what risk is there that the govt will engage in arbitrary policy decisions such as what they have done with NFSP-2</a:t>
            </a:r>
          </a:p>
          <a:p>
            <a:r>
              <a:rPr lang="en-US" dirty="0"/>
              <a:t>2--  Food price crises are likely to be more frequent in coming years in East Africa than before.. so we have to figure out how to more effectively communicate the need for crisis response programing – input subsidies, safety net programs, etc –to complement on-going govt and private sector development efforts rather than undermine them </a:t>
            </a:r>
          </a:p>
          <a:p>
            <a:endParaRPr lang="en-US" dirty="0"/>
          </a:p>
          <a:p>
            <a:r>
              <a:rPr lang="en-US" dirty="0"/>
              <a:t>** NOTE that convincing national and local government officials of the importance of strong private sector development requires continued effort and </a:t>
            </a:r>
            <a:r>
              <a:rPr lang="en-US" dirty="0" err="1"/>
              <a:t>vigilence</a:t>
            </a:r>
            <a:endParaRPr lang="en-US" dirty="0"/>
          </a:p>
          <a:p>
            <a:r>
              <a:rPr lang="en-US" dirty="0"/>
              <a:t>... Kenyan govt itself had “learned” lessons from NAAIAP and NFSP, thanks in part to years of data collection, research &amp; outreach by MSU/Tegemeo that was funded by USAID -- but then new govt comes into office, new ministers take over, and you have policy reversals, and you have to start from square one again. Distrust of the private sector and misunderstanding of it is unfortunately still a significant barrier to supportive enabling environments</a:t>
            </a:r>
          </a:p>
          <a:p>
            <a:r>
              <a:rPr lang="en-US" dirty="0"/>
              <a:t>... It took many years for the development community itself to learn that they needed to support and shift to Local &amp; Regional Procurement of humanitarian food aid or else their humanitarian responses to crises would (a) not complement on-going grain market development efforts and (b) could undercut local private sector investments</a:t>
            </a:r>
          </a:p>
          <a:p>
            <a:endParaRPr lang="en-US" dirty="0"/>
          </a:p>
        </p:txBody>
      </p:sp>
      <p:sp>
        <p:nvSpPr>
          <p:cNvPr id="4" name="Slide Number Placeholder 3"/>
          <p:cNvSpPr>
            <a:spLocks noGrp="1"/>
          </p:cNvSpPr>
          <p:nvPr>
            <p:ph type="sldNum" sz="quarter" idx="5"/>
          </p:nvPr>
        </p:nvSpPr>
        <p:spPr/>
        <p:txBody>
          <a:bodyPr/>
          <a:lstStyle/>
          <a:p>
            <a:fld id="{3AF76D73-081C-4888-8238-F874C1436A6D}" type="slidenum">
              <a:rPr lang="en-US" smtClean="0"/>
              <a:t>19</a:t>
            </a:fld>
            <a:endParaRPr lang="en-US"/>
          </a:p>
        </p:txBody>
      </p:sp>
    </p:spTree>
    <p:extLst>
      <p:ext uri="{BB962C8B-B14F-4D97-AF65-F5344CB8AC3E}">
        <p14:creationId xmlns:p14="http://schemas.microsoft.com/office/powerpoint/2010/main" val="662770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6D73-081C-4888-8238-F874C1436A6D}" type="slidenum">
              <a:rPr lang="en-US" smtClean="0"/>
              <a:t>20</a:t>
            </a:fld>
            <a:endParaRPr lang="en-US"/>
          </a:p>
        </p:txBody>
      </p:sp>
    </p:spTree>
    <p:extLst>
      <p:ext uri="{BB962C8B-B14F-4D97-AF65-F5344CB8AC3E}">
        <p14:creationId xmlns:p14="http://schemas.microsoft.com/office/powerpoint/2010/main" val="2656471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6D73-081C-4888-8238-F874C1436A6D}" type="slidenum">
              <a:rPr lang="en-US" smtClean="0"/>
              <a:t>21</a:t>
            </a:fld>
            <a:endParaRPr lang="en-US"/>
          </a:p>
        </p:txBody>
      </p:sp>
    </p:spTree>
    <p:extLst>
      <p:ext uri="{BB962C8B-B14F-4D97-AF65-F5344CB8AC3E}">
        <p14:creationId xmlns:p14="http://schemas.microsoft.com/office/powerpoint/2010/main" val="1203261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6D73-081C-4888-8238-F874C1436A6D}" type="slidenum">
              <a:rPr lang="en-US" smtClean="0"/>
              <a:t>22</a:t>
            </a:fld>
            <a:endParaRPr lang="en-US"/>
          </a:p>
        </p:txBody>
      </p:sp>
    </p:spTree>
    <p:extLst>
      <p:ext uri="{BB962C8B-B14F-4D97-AF65-F5344CB8AC3E}">
        <p14:creationId xmlns:p14="http://schemas.microsoft.com/office/powerpoint/2010/main" val="928830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Underlying point: the government’s stated reasons for why the NFSP approach was better for the situation do not hold water. </a:t>
            </a:r>
          </a:p>
        </p:txBody>
      </p:sp>
      <p:sp>
        <p:nvSpPr>
          <p:cNvPr id="4" name="Slide Number Placeholder 3"/>
          <p:cNvSpPr>
            <a:spLocks noGrp="1"/>
          </p:cNvSpPr>
          <p:nvPr>
            <p:ph type="sldNum" sz="quarter" idx="5"/>
          </p:nvPr>
        </p:nvSpPr>
        <p:spPr/>
        <p:txBody>
          <a:bodyPr/>
          <a:lstStyle/>
          <a:p>
            <a:fld id="{D23C06F9-10D9-4B56-A672-54BA8DEE259A}" type="slidenum">
              <a:rPr lang="en-US" smtClean="0"/>
              <a:t>23</a:t>
            </a:fld>
            <a:endParaRPr lang="en-US"/>
          </a:p>
        </p:txBody>
      </p:sp>
    </p:spTree>
    <p:extLst>
      <p:ext uri="{BB962C8B-B14F-4D97-AF65-F5344CB8AC3E}">
        <p14:creationId xmlns:p14="http://schemas.microsoft.com/office/powerpoint/2010/main" val="1348609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Underlying point: the government’s stated reasons for why the NFSP approach was better for the situation do not hold water. </a:t>
            </a:r>
          </a:p>
        </p:txBody>
      </p:sp>
      <p:sp>
        <p:nvSpPr>
          <p:cNvPr id="4" name="Slide Number Placeholder 3"/>
          <p:cNvSpPr>
            <a:spLocks noGrp="1"/>
          </p:cNvSpPr>
          <p:nvPr>
            <p:ph type="sldNum" sz="quarter" idx="5"/>
          </p:nvPr>
        </p:nvSpPr>
        <p:spPr/>
        <p:txBody>
          <a:bodyPr/>
          <a:lstStyle/>
          <a:p>
            <a:fld id="{D23C06F9-10D9-4B56-A672-54BA8DEE259A}" type="slidenum">
              <a:rPr lang="en-US" smtClean="0"/>
              <a:t>24</a:t>
            </a:fld>
            <a:endParaRPr lang="en-US"/>
          </a:p>
        </p:txBody>
      </p:sp>
    </p:spTree>
    <p:extLst>
      <p:ext uri="{BB962C8B-B14F-4D97-AF65-F5344CB8AC3E}">
        <p14:creationId xmlns:p14="http://schemas.microsoft.com/office/powerpoint/2010/main" val="3603384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Underlying point: the government’s stated reasons for why the NFSP approach was better for the situation does not hold water. </a:t>
            </a:r>
          </a:p>
        </p:txBody>
      </p:sp>
      <p:sp>
        <p:nvSpPr>
          <p:cNvPr id="4" name="Slide Number Placeholder 3"/>
          <p:cNvSpPr>
            <a:spLocks noGrp="1"/>
          </p:cNvSpPr>
          <p:nvPr>
            <p:ph type="sldNum" sz="quarter" idx="5"/>
          </p:nvPr>
        </p:nvSpPr>
        <p:spPr/>
        <p:txBody>
          <a:bodyPr/>
          <a:lstStyle/>
          <a:p>
            <a:fld id="{D23C06F9-10D9-4B56-A672-54BA8DEE259A}" type="slidenum">
              <a:rPr lang="en-US" smtClean="0"/>
              <a:t>25</a:t>
            </a:fld>
            <a:endParaRPr lang="en-US"/>
          </a:p>
        </p:txBody>
      </p:sp>
    </p:spTree>
    <p:extLst>
      <p:ext uri="{BB962C8B-B14F-4D97-AF65-F5344CB8AC3E}">
        <p14:creationId xmlns:p14="http://schemas.microsoft.com/office/powerpoint/2010/main" val="2282636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ORDER to understand the policy implications of our assessment of the NFSP, we need to first provide a little background to Kenya’s recent history with ISPs</a:t>
            </a:r>
          </a:p>
          <a:p>
            <a:endParaRPr lang="en-US" dirty="0"/>
          </a:p>
          <a:p>
            <a:r>
              <a:rPr lang="en-US" dirty="0"/>
              <a:t>** this slide may have more detail than we need.. but the sub-bullets could be points on slide notes</a:t>
            </a:r>
          </a:p>
          <a:p>
            <a:r>
              <a:rPr lang="en-US" dirty="0"/>
              <a:t>** DM- I think we should provide a little background here about the 2 ISP modalities Kenya has used since 2008 (and ostensibly learned from); we need to discuss this in policy implications and would be preferable to introduce earlier.</a:t>
            </a:r>
          </a:p>
        </p:txBody>
      </p:sp>
      <p:sp>
        <p:nvSpPr>
          <p:cNvPr id="4" name="Slide Number Placeholder 3"/>
          <p:cNvSpPr>
            <a:spLocks noGrp="1"/>
          </p:cNvSpPr>
          <p:nvPr>
            <p:ph type="sldNum" sz="quarter" idx="5"/>
          </p:nvPr>
        </p:nvSpPr>
        <p:spPr/>
        <p:txBody>
          <a:bodyPr/>
          <a:lstStyle/>
          <a:p>
            <a:fld id="{3AF76D73-081C-4888-8238-F874C1436A6D}" type="slidenum">
              <a:rPr lang="en-US" smtClean="0"/>
              <a:t>2</a:t>
            </a:fld>
            <a:endParaRPr lang="en-US"/>
          </a:p>
        </p:txBody>
      </p:sp>
    </p:spTree>
    <p:extLst>
      <p:ext uri="{BB962C8B-B14F-4D97-AF65-F5344CB8AC3E}">
        <p14:creationId xmlns:p14="http://schemas.microsoft.com/office/powerpoint/2010/main" val="624930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23C06F9-10D9-4B56-A672-54BA8DEE259A}" type="slidenum">
              <a:rPr lang="en-US" smtClean="0"/>
              <a:t>26</a:t>
            </a:fld>
            <a:endParaRPr lang="en-US"/>
          </a:p>
        </p:txBody>
      </p:sp>
    </p:spTree>
    <p:extLst>
      <p:ext uri="{BB962C8B-B14F-4D97-AF65-F5344CB8AC3E}">
        <p14:creationId xmlns:p14="http://schemas.microsoft.com/office/powerpoint/2010/main" val="2695956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case someone wants more detail – we could include as an “extra slide” (or leave it here and we just skip over it)</a:t>
            </a:r>
          </a:p>
        </p:txBody>
      </p:sp>
      <p:sp>
        <p:nvSpPr>
          <p:cNvPr id="4" name="Slide Number Placeholder 3"/>
          <p:cNvSpPr>
            <a:spLocks noGrp="1"/>
          </p:cNvSpPr>
          <p:nvPr>
            <p:ph type="sldNum" sz="quarter" idx="5"/>
          </p:nvPr>
        </p:nvSpPr>
        <p:spPr/>
        <p:txBody>
          <a:bodyPr/>
          <a:lstStyle/>
          <a:p>
            <a:fld id="{3AF76D73-081C-4888-8238-F874C1436A6D}" type="slidenum">
              <a:rPr lang="en-US" smtClean="0"/>
              <a:t>27</a:t>
            </a:fld>
            <a:endParaRPr lang="en-US"/>
          </a:p>
        </p:txBody>
      </p:sp>
    </p:spTree>
    <p:extLst>
      <p:ext uri="{BB962C8B-B14F-4D97-AF65-F5344CB8AC3E}">
        <p14:creationId xmlns:p14="http://schemas.microsoft.com/office/powerpoint/2010/main" val="3471473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p:txBody>
      </p:sp>
      <p:sp>
        <p:nvSpPr>
          <p:cNvPr id="4" name="Slide Number Placeholder 3"/>
          <p:cNvSpPr>
            <a:spLocks noGrp="1"/>
          </p:cNvSpPr>
          <p:nvPr>
            <p:ph type="sldNum" sz="quarter" idx="5"/>
          </p:nvPr>
        </p:nvSpPr>
        <p:spPr/>
        <p:txBody>
          <a:bodyPr/>
          <a:lstStyle/>
          <a:p>
            <a:fld id="{D23C06F9-10D9-4B56-A672-54BA8DEE259A}" type="slidenum">
              <a:rPr lang="en-US" smtClean="0"/>
              <a:t>28</a:t>
            </a:fld>
            <a:endParaRPr lang="en-US"/>
          </a:p>
        </p:txBody>
      </p:sp>
    </p:spTree>
    <p:extLst>
      <p:ext uri="{BB962C8B-B14F-4D97-AF65-F5344CB8AC3E}">
        <p14:creationId xmlns:p14="http://schemas.microsoft.com/office/powerpoint/2010/main" val="146572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6D73-081C-4888-8238-F874C1436A6D}" type="slidenum">
              <a:rPr lang="en-US" smtClean="0"/>
              <a:t>29</a:t>
            </a:fld>
            <a:endParaRPr lang="en-US"/>
          </a:p>
        </p:txBody>
      </p:sp>
    </p:spTree>
    <p:extLst>
      <p:ext uri="{BB962C8B-B14F-4D97-AF65-F5344CB8AC3E}">
        <p14:creationId xmlns:p14="http://schemas.microsoft.com/office/powerpoint/2010/main" val="2219280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side note if someone asks later – NFSP use of e-vouchers should make diversion less likely in theory... but you still have government officials physically handling thousands of bags of fertilizer from Mombasa to NCPB depots in many counties. And NCPB simply does not have the financial accountability systems and market competition pressure as </a:t>
            </a:r>
            <a:r>
              <a:rPr lang="en-US" dirty="0" err="1"/>
              <a:t>priv</a:t>
            </a:r>
            <a:r>
              <a:rPr lang="en-US" dirty="0"/>
              <a:t> sector importers, wholesalers and </a:t>
            </a:r>
            <a:r>
              <a:rPr lang="en-US" dirty="0" err="1"/>
              <a:t>agrodealers</a:t>
            </a:r>
            <a:r>
              <a:rPr lang="en-US" dirty="0"/>
              <a:t> do</a:t>
            </a:r>
          </a:p>
        </p:txBody>
      </p:sp>
      <p:sp>
        <p:nvSpPr>
          <p:cNvPr id="4" name="Slide Number Placeholder 3"/>
          <p:cNvSpPr>
            <a:spLocks noGrp="1"/>
          </p:cNvSpPr>
          <p:nvPr>
            <p:ph type="sldNum" sz="quarter" idx="5"/>
          </p:nvPr>
        </p:nvSpPr>
        <p:spPr/>
        <p:txBody>
          <a:bodyPr/>
          <a:lstStyle/>
          <a:p>
            <a:fld id="{3AF76D73-081C-4888-8238-F874C1436A6D}" type="slidenum">
              <a:rPr lang="en-US" smtClean="0"/>
              <a:t>3</a:t>
            </a:fld>
            <a:endParaRPr lang="en-US"/>
          </a:p>
        </p:txBody>
      </p:sp>
    </p:spTree>
    <p:extLst>
      <p:ext uri="{BB962C8B-B14F-4D97-AF65-F5344CB8AC3E}">
        <p14:creationId xmlns:p14="http://schemas.microsoft.com/office/powerpoint/2010/main" val="1529978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But then.. </a:t>
            </a:r>
          </a:p>
        </p:txBody>
      </p:sp>
      <p:sp>
        <p:nvSpPr>
          <p:cNvPr id="4" name="Slide Number Placeholder 3"/>
          <p:cNvSpPr>
            <a:spLocks noGrp="1"/>
          </p:cNvSpPr>
          <p:nvPr>
            <p:ph type="sldNum" sz="quarter" idx="5"/>
          </p:nvPr>
        </p:nvSpPr>
        <p:spPr/>
        <p:txBody>
          <a:bodyPr/>
          <a:lstStyle/>
          <a:p>
            <a:fld id="{3AF76D73-081C-4888-8238-F874C1436A6D}" type="slidenum">
              <a:rPr lang="en-US" smtClean="0"/>
              <a:t>4</a:t>
            </a:fld>
            <a:endParaRPr lang="en-US"/>
          </a:p>
        </p:txBody>
      </p:sp>
    </p:spTree>
    <p:extLst>
      <p:ext uri="{BB962C8B-B14F-4D97-AF65-F5344CB8AC3E}">
        <p14:creationId xmlns:p14="http://schemas.microsoft.com/office/powerpoint/2010/main" val="3022624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DM – Jake, I have some slides that address the public reasons given by GoK for reintroducing NFSP instead of scaling up NVSP further – one may have some merit, the others do not hold water. But we probably don’t have time for that unless the issue comes up.</a:t>
            </a:r>
          </a:p>
        </p:txBody>
      </p:sp>
      <p:sp>
        <p:nvSpPr>
          <p:cNvPr id="4" name="Slide Number Placeholder 3"/>
          <p:cNvSpPr>
            <a:spLocks noGrp="1"/>
          </p:cNvSpPr>
          <p:nvPr>
            <p:ph type="sldNum" sz="quarter" idx="5"/>
          </p:nvPr>
        </p:nvSpPr>
        <p:spPr/>
        <p:txBody>
          <a:bodyPr/>
          <a:lstStyle/>
          <a:p>
            <a:fld id="{3AF76D73-081C-4888-8238-F874C1436A6D}" type="slidenum">
              <a:rPr lang="en-US" smtClean="0"/>
              <a:t>5</a:t>
            </a:fld>
            <a:endParaRPr lang="en-US"/>
          </a:p>
        </p:txBody>
      </p:sp>
    </p:spTree>
    <p:extLst>
      <p:ext uri="{BB962C8B-B14F-4D97-AF65-F5344CB8AC3E}">
        <p14:creationId xmlns:p14="http://schemas.microsoft.com/office/powerpoint/2010/main" val="2899016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suggested revision to slide before</a:t>
            </a:r>
          </a:p>
        </p:txBody>
      </p:sp>
      <p:sp>
        <p:nvSpPr>
          <p:cNvPr id="4" name="Slide Number Placeholder 3"/>
          <p:cNvSpPr>
            <a:spLocks noGrp="1"/>
          </p:cNvSpPr>
          <p:nvPr>
            <p:ph type="sldNum" sz="quarter" idx="5"/>
          </p:nvPr>
        </p:nvSpPr>
        <p:spPr/>
        <p:txBody>
          <a:bodyPr/>
          <a:lstStyle/>
          <a:p>
            <a:fld id="{3AF76D73-081C-4888-8238-F874C1436A6D}" type="slidenum">
              <a:rPr lang="en-US" smtClean="0"/>
              <a:t>6</a:t>
            </a:fld>
            <a:endParaRPr lang="en-US"/>
          </a:p>
        </p:txBody>
      </p:sp>
    </p:spTree>
    <p:extLst>
      <p:ext uri="{BB962C8B-B14F-4D97-AF65-F5344CB8AC3E}">
        <p14:creationId xmlns:p14="http://schemas.microsoft.com/office/powerpoint/2010/main" val="1307849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6D73-081C-4888-8238-F874C1436A6D}" type="slidenum">
              <a:rPr lang="en-US" smtClean="0"/>
              <a:t>7</a:t>
            </a:fld>
            <a:endParaRPr lang="en-US"/>
          </a:p>
        </p:txBody>
      </p:sp>
    </p:spTree>
    <p:extLst>
      <p:ext uri="{BB962C8B-B14F-4D97-AF65-F5344CB8AC3E}">
        <p14:creationId xmlns:p14="http://schemas.microsoft.com/office/powerpoint/2010/main" val="2105033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DM for Jake – these are the 5 questions in our report, though I strongly suggest that we consider adding a research question to our report and to the presentation which is a lot more important than the BCR in 2023, as we have defined it: 6) What does the design of NFSP imply for Kenya’s fertilizer supply chain?</a:t>
            </a:r>
          </a:p>
        </p:txBody>
      </p:sp>
      <p:sp>
        <p:nvSpPr>
          <p:cNvPr id="4" name="Slide Number Placeholder 3"/>
          <p:cNvSpPr>
            <a:spLocks noGrp="1"/>
          </p:cNvSpPr>
          <p:nvPr>
            <p:ph type="sldNum" sz="quarter" idx="5"/>
          </p:nvPr>
        </p:nvSpPr>
        <p:spPr/>
        <p:txBody>
          <a:bodyPr/>
          <a:lstStyle/>
          <a:p>
            <a:fld id="{3AF76D73-081C-4888-8238-F874C1436A6D}" type="slidenum">
              <a:rPr lang="en-US" smtClean="0"/>
              <a:t>8</a:t>
            </a:fld>
            <a:endParaRPr lang="en-US"/>
          </a:p>
        </p:txBody>
      </p:sp>
    </p:spTree>
    <p:extLst>
      <p:ext uri="{BB962C8B-B14F-4D97-AF65-F5344CB8AC3E}">
        <p14:creationId xmlns:p14="http://schemas.microsoft.com/office/powerpoint/2010/main" val="2624803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asked about this because planting late can reduce yields, and thus the returns to fertilizer use – and returns to use of public funds to induce higher fertilizer use</a:t>
            </a:r>
          </a:p>
          <a:p>
            <a:r>
              <a:rPr lang="en-US" dirty="0"/>
              <a:t>... DM will look for study that estimated this</a:t>
            </a:r>
          </a:p>
        </p:txBody>
      </p:sp>
      <p:sp>
        <p:nvSpPr>
          <p:cNvPr id="4" name="Slide Number Placeholder 3"/>
          <p:cNvSpPr>
            <a:spLocks noGrp="1"/>
          </p:cNvSpPr>
          <p:nvPr>
            <p:ph type="sldNum" sz="quarter" idx="5"/>
          </p:nvPr>
        </p:nvSpPr>
        <p:spPr/>
        <p:txBody>
          <a:bodyPr/>
          <a:lstStyle/>
          <a:p>
            <a:fld id="{3AF76D73-081C-4888-8238-F874C1436A6D}" type="slidenum">
              <a:rPr lang="en-US" smtClean="0"/>
              <a:t>14</a:t>
            </a:fld>
            <a:endParaRPr lang="en-US"/>
          </a:p>
        </p:txBody>
      </p:sp>
    </p:spTree>
    <p:extLst>
      <p:ext uri="{BB962C8B-B14F-4D97-AF65-F5344CB8AC3E}">
        <p14:creationId xmlns:p14="http://schemas.microsoft.com/office/powerpoint/2010/main" val="2351368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F437-24CC-0B37-E26F-3B4676FD4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EAD356-E500-E626-3B5C-0FFE2A5F9B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F9C306-2A3D-9002-D18B-1D9AEE1D262E}"/>
              </a:ext>
            </a:extLst>
          </p:cNvPr>
          <p:cNvSpPr>
            <a:spLocks noGrp="1"/>
          </p:cNvSpPr>
          <p:nvPr>
            <p:ph type="dt" sz="half" idx="10"/>
          </p:nvPr>
        </p:nvSpPr>
        <p:spPr/>
        <p:txBody>
          <a:bodyPr/>
          <a:lstStyle/>
          <a:p>
            <a:fld id="{8FC36D41-0D70-4DDD-BBA8-960CC17D9A88}" type="datetime1">
              <a:rPr lang="en-US" smtClean="0"/>
              <a:t>2/22/2024</a:t>
            </a:fld>
            <a:endParaRPr lang="en-US"/>
          </a:p>
        </p:txBody>
      </p:sp>
      <p:sp>
        <p:nvSpPr>
          <p:cNvPr id="5" name="Footer Placeholder 4">
            <a:extLst>
              <a:ext uri="{FF2B5EF4-FFF2-40B4-BE49-F238E27FC236}">
                <a16:creationId xmlns:a16="http://schemas.microsoft.com/office/drawing/2014/main" id="{3C25375D-2547-E3CC-C974-50D1B3934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144F4-3235-CB7F-DDA5-91FE00D5F67E}"/>
              </a:ext>
            </a:extLst>
          </p:cNvPr>
          <p:cNvSpPr>
            <a:spLocks noGrp="1"/>
          </p:cNvSpPr>
          <p:nvPr>
            <p:ph type="sldNum" sz="quarter" idx="12"/>
          </p:nvPr>
        </p:nvSpPr>
        <p:spPr/>
        <p:txBody>
          <a:bodyPr/>
          <a:lstStyle/>
          <a:p>
            <a:fld id="{853AAC95-044F-42E2-9947-B42B962CF1F7}" type="slidenum">
              <a:rPr lang="en-US" smtClean="0"/>
              <a:t>‹#›</a:t>
            </a:fld>
            <a:endParaRPr lang="en-US"/>
          </a:p>
        </p:txBody>
      </p:sp>
    </p:spTree>
    <p:extLst>
      <p:ext uri="{BB962C8B-B14F-4D97-AF65-F5344CB8AC3E}">
        <p14:creationId xmlns:p14="http://schemas.microsoft.com/office/powerpoint/2010/main" val="1347345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619CD-74CB-9F51-BBEA-B4F491D15B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4F731B-F2DE-3563-7B3D-A76105DEAD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C47BE7-B886-A4D6-5AB0-91991D17705E}"/>
              </a:ext>
            </a:extLst>
          </p:cNvPr>
          <p:cNvSpPr>
            <a:spLocks noGrp="1"/>
          </p:cNvSpPr>
          <p:nvPr>
            <p:ph type="dt" sz="half" idx="10"/>
          </p:nvPr>
        </p:nvSpPr>
        <p:spPr/>
        <p:txBody>
          <a:bodyPr/>
          <a:lstStyle/>
          <a:p>
            <a:fld id="{1FF61106-19E2-49F5-A1B9-9E3E3A81D88A}" type="datetime1">
              <a:rPr lang="en-US" smtClean="0"/>
              <a:t>2/22/2024</a:t>
            </a:fld>
            <a:endParaRPr lang="en-US"/>
          </a:p>
        </p:txBody>
      </p:sp>
      <p:sp>
        <p:nvSpPr>
          <p:cNvPr id="5" name="Footer Placeholder 4">
            <a:extLst>
              <a:ext uri="{FF2B5EF4-FFF2-40B4-BE49-F238E27FC236}">
                <a16:creationId xmlns:a16="http://schemas.microsoft.com/office/drawing/2014/main" id="{C7656B8F-9F4F-5C18-1340-A45F4388B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1FD9F-AB14-1696-1B4C-B6D72C3D38E6}"/>
              </a:ext>
            </a:extLst>
          </p:cNvPr>
          <p:cNvSpPr>
            <a:spLocks noGrp="1"/>
          </p:cNvSpPr>
          <p:nvPr>
            <p:ph type="sldNum" sz="quarter" idx="12"/>
          </p:nvPr>
        </p:nvSpPr>
        <p:spPr/>
        <p:txBody>
          <a:bodyPr/>
          <a:lstStyle/>
          <a:p>
            <a:fld id="{853AAC95-044F-42E2-9947-B42B962CF1F7}" type="slidenum">
              <a:rPr lang="en-US" smtClean="0"/>
              <a:t>‹#›</a:t>
            </a:fld>
            <a:endParaRPr lang="en-US"/>
          </a:p>
        </p:txBody>
      </p:sp>
    </p:spTree>
    <p:extLst>
      <p:ext uri="{BB962C8B-B14F-4D97-AF65-F5344CB8AC3E}">
        <p14:creationId xmlns:p14="http://schemas.microsoft.com/office/powerpoint/2010/main" val="411731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99C80-95D8-BED5-CB7A-94FF262750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9B498D-7ACF-90AB-C363-BE0BB9A7C4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D9107-5DCF-C366-B976-813EA2A7E63C}"/>
              </a:ext>
            </a:extLst>
          </p:cNvPr>
          <p:cNvSpPr>
            <a:spLocks noGrp="1"/>
          </p:cNvSpPr>
          <p:nvPr>
            <p:ph type="dt" sz="half" idx="10"/>
          </p:nvPr>
        </p:nvSpPr>
        <p:spPr/>
        <p:txBody>
          <a:bodyPr/>
          <a:lstStyle/>
          <a:p>
            <a:fld id="{484F3087-6C6B-481A-81DA-21E1BC9B8E8B}" type="datetime1">
              <a:rPr lang="en-US" smtClean="0"/>
              <a:t>2/22/2024</a:t>
            </a:fld>
            <a:endParaRPr lang="en-US"/>
          </a:p>
        </p:txBody>
      </p:sp>
      <p:sp>
        <p:nvSpPr>
          <p:cNvPr id="5" name="Footer Placeholder 4">
            <a:extLst>
              <a:ext uri="{FF2B5EF4-FFF2-40B4-BE49-F238E27FC236}">
                <a16:creationId xmlns:a16="http://schemas.microsoft.com/office/drawing/2014/main" id="{404B8D99-0FC3-1DC4-B78C-DF268062F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42B30-1074-B860-4D75-5A645154B44E}"/>
              </a:ext>
            </a:extLst>
          </p:cNvPr>
          <p:cNvSpPr>
            <a:spLocks noGrp="1"/>
          </p:cNvSpPr>
          <p:nvPr>
            <p:ph type="sldNum" sz="quarter" idx="12"/>
          </p:nvPr>
        </p:nvSpPr>
        <p:spPr/>
        <p:txBody>
          <a:bodyPr/>
          <a:lstStyle/>
          <a:p>
            <a:fld id="{853AAC95-044F-42E2-9947-B42B962CF1F7}" type="slidenum">
              <a:rPr lang="en-US" smtClean="0"/>
              <a:t>‹#›</a:t>
            </a:fld>
            <a:endParaRPr lang="en-US"/>
          </a:p>
        </p:txBody>
      </p:sp>
    </p:spTree>
    <p:extLst>
      <p:ext uri="{BB962C8B-B14F-4D97-AF65-F5344CB8AC3E}">
        <p14:creationId xmlns:p14="http://schemas.microsoft.com/office/powerpoint/2010/main" val="1939781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AACA-A116-A565-58FE-98B3C70451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303016-CD40-AE87-808E-B3DAF5A7B8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78034-AC8E-0578-C0EB-9E23E1208D4B}"/>
              </a:ext>
            </a:extLst>
          </p:cNvPr>
          <p:cNvSpPr>
            <a:spLocks noGrp="1"/>
          </p:cNvSpPr>
          <p:nvPr>
            <p:ph type="dt" sz="half" idx="10"/>
          </p:nvPr>
        </p:nvSpPr>
        <p:spPr/>
        <p:txBody>
          <a:bodyPr/>
          <a:lstStyle/>
          <a:p>
            <a:fld id="{DB7CA0AC-F4C7-48E9-BBE8-0072D815BFA3}" type="datetime1">
              <a:rPr lang="en-US" smtClean="0"/>
              <a:t>2/22/2024</a:t>
            </a:fld>
            <a:endParaRPr lang="en-US"/>
          </a:p>
        </p:txBody>
      </p:sp>
      <p:sp>
        <p:nvSpPr>
          <p:cNvPr id="5" name="Footer Placeholder 4">
            <a:extLst>
              <a:ext uri="{FF2B5EF4-FFF2-40B4-BE49-F238E27FC236}">
                <a16:creationId xmlns:a16="http://schemas.microsoft.com/office/drawing/2014/main" id="{CE503014-A1DC-9DFE-9CDA-9E7AA232E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C7419-D77F-AF9D-65C4-D79C57CD3FEB}"/>
              </a:ext>
            </a:extLst>
          </p:cNvPr>
          <p:cNvSpPr>
            <a:spLocks noGrp="1"/>
          </p:cNvSpPr>
          <p:nvPr>
            <p:ph type="sldNum" sz="quarter" idx="12"/>
          </p:nvPr>
        </p:nvSpPr>
        <p:spPr/>
        <p:txBody>
          <a:bodyPr/>
          <a:lstStyle/>
          <a:p>
            <a:fld id="{853AAC95-044F-42E2-9947-B42B962CF1F7}" type="slidenum">
              <a:rPr lang="en-US" smtClean="0"/>
              <a:t>‹#›</a:t>
            </a:fld>
            <a:endParaRPr lang="en-US"/>
          </a:p>
        </p:txBody>
      </p:sp>
    </p:spTree>
    <p:extLst>
      <p:ext uri="{BB962C8B-B14F-4D97-AF65-F5344CB8AC3E}">
        <p14:creationId xmlns:p14="http://schemas.microsoft.com/office/powerpoint/2010/main" val="117450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9A5A-8BF2-0553-8017-F9C4B9E3EB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CA8CE9-B7CE-64D6-F890-B8DD2C677F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B1F9A7-DFE2-AEDF-0B06-172229D00377}"/>
              </a:ext>
            </a:extLst>
          </p:cNvPr>
          <p:cNvSpPr>
            <a:spLocks noGrp="1"/>
          </p:cNvSpPr>
          <p:nvPr>
            <p:ph type="dt" sz="half" idx="10"/>
          </p:nvPr>
        </p:nvSpPr>
        <p:spPr/>
        <p:txBody>
          <a:bodyPr/>
          <a:lstStyle/>
          <a:p>
            <a:fld id="{59DE6A31-DA0C-46EF-890A-A6034FADA2BA}" type="datetime1">
              <a:rPr lang="en-US" smtClean="0"/>
              <a:t>2/22/2024</a:t>
            </a:fld>
            <a:endParaRPr lang="en-US"/>
          </a:p>
        </p:txBody>
      </p:sp>
      <p:sp>
        <p:nvSpPr>
          <p:cNvPr id="5" name="Footer Placeholder 4">
            <a:extLst>
              <a:ext uri="{FF2B5EF4-FFF2-40B4-BE49-F238E27FC236}">
                <a16:creationId xmlns:a16="http://schemas.microsoft.com/office/drawing/2014/main" id="{706F87B9-D7F7-F9C3-26F9-5C20FF3A6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E9E41-C358-619D-D35B-C3A9BC621E97}"/>
              </a:ext>
            </a:extLst>
          </p:cNvPr>
          <p:cNvSpPr>
            <a:spLocks noGrp="1"/>
          </p:cNvSpPr>
          <p:nvPr>
            <p:ph type="sldNum" sz="quarter" idx="12"/>
          </p:nvPr>
        </p:nvSpPr>
        <p:spPr/>
        <p:txBody>
          <a:bodyPr/>
          <a:lstStyle/>
          <a:p>
            <a:fld id="{853AAC95-044F-42E2-9947-B42B962CF1F7}" type="slidenum">
              <a:rPr lang="en-US" smtClean="0"/>
              <a:t>‹#›</a:t>
            </a:fld>
            <a:endParaRPr lang="en-US"/>
          </a:p>
        </p:txBody>
      </p:sp>
    </p:spTree>
    <p:extLst>
      <p:ext uri="{BB962C8B-B14F-4D97-AF65-F5344CB8AC3E}">
        <p14:creationId xmlns:p14="http://schemas.microsoft.com/office/powerpoint/2010/main" val="4133402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4C9BF-C8EF-2830-24C3-1F675C2A27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DBE004-1A58-EA82-97AC-0D8CFB4BF4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E20AF2-50DB-D1E9-3E7D-0007B5B078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A36744-AB79-BB0F-304B-ABBFF2A32B58}"/>
              </a:ext>
            </a:extLst>
          </p:cNvPr>
          <p:cNvSpPr>
            <a:spLocks noGrp="1"/>
          </p:cNvSpPr>
          <p:nvPr>
            <p:ph type="dt" sz="half" idx="10"/>
          </p:nvPr>
        </p:nvSpPr>
        <p:spPr/>
        <p:txBody>
          <a:bodyPr/>
          <a:lstStyle/>
          <a:p>
            <a:fld id="{48EE0A2B-2234-4B75-8712-44E1100E6C89}" type="datetime1">
              <a:rPr lang="en-US" smtClean="0"/>
              <a:t>2/22/2024</a:t>
            </a:fld>
            <a:endParaRPr lang="en-US"/>
          </a:p>
        </p:txBody>
      </p:sp>
      <p:sp>
        <p:nvSpPr>
          <p:cNvPr id="6" name="Footer Placeholder 5">
            <a:extLst>
              <a:ext uri="{FF2B5EF4-FFF2-40B4-BE49-F238E27FC236}">
                <a16:creationId xmlns:a16="http://schemas.microsoft.com/office/drawing/2014/main" id="{1BDEE534-41AC-1D3F-12BD-9E09F54373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B6D9EF-7E2E-D4F2-19E6-C109A03FCA2B}"/>
              </a:ext>
            </a:extLst>
          </p:cNvPr>
          <p:cNvSpPr>
            <a:spLocks noGrp="1"/>
          </p:cNvSpPr>
          <p:nvPr>
            <p:ph type="sldNum" sz="quarter" idx="12"/>
          </p:nvPr>
        </p:nvSpPr>
        <p:spPr/>
        <p:txBody>
          <a:bodyPr/>
          <a:lstStyle/>
          <a:p>
            <a:fld id="{853AAC95-044F-42E2-9947-B42B962CF1F7}" type="slidenum">
              <a:rPr lang="en-US" smtClean="0"/>
              <a:t>‹#›</a:t>
            </a:fld>
            <a:endParaRPr lang="en-US"/>
          </a:p>
        </p:txBody>
      </p:sp>
    </p:spTree>
    <p:extLst>
      <p:ext uri="{BB962C8B-B14F-4D97-AF65-F5344CB8AC3E}">
        <p14:creationId xmlns:p14="http://schemas.microsoft.com/office/powerpoint/2010/main" val="718564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57D76-1E81-BF98-6A12-FEE47A6AAB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CE3544-C563-4C95-E504-5C0213CA09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F240D-7602-9356-E555-FD07F9C4DE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91253F-5FA6-F10F-79EA-7127D218E2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84201F-5D43-FED8-0C52-784E72C317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398742-6A23-87E3-48F4-D98CDD9D2807}"/>
              </a:ext>
            </a:extLst>
          </p:cNvPr>
          <p:cNvSpPr>
            <a:spLocks noGrp="1"/>
          </p:cNvSpPr>
          <p:nvPr>
            <p:ph type="dt" sz="half" idx="10"/>
          </p:nvPr>
        </p:nvSpPr>
        <p:spPr/>
        <p:txBody>
          <a:bodyPr/>
          <a:lstStyle/>
          <a:p>
            <a:fld id="{28ACC10B-FB9A-49BA-A666-9E832DC265E0}" type="datetime1">
              <a:rPr lang="en-US" smtClean="0"/>
              <a:t>2/22/2024</a:t>
            </a:fld>
            <a:endParaRPr lang="en-US"/>
          </a:p>
        </p:txBody>
      </p:sp>
      <p:sp>
        <p:nvSpPr>
          <p:cNvPr id="8" name="Footer Placeholder 7">
            <a:extLst>
              <a:ext uri="{FF2B5EF4-FFF2-40B4-BE49-F238E27FC236}">
                <a16:creationId xmlns:a16="http://schemas.microsoft.com/office/drawing/2014/main" id="{DCE59225-ED1E-444F-9320-FBC4CE7BB5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934CD6-20D0-1238-2F8A-92860ECF0840}"/>
              </a:ext>
            </a:extLst>
          </p:cNvPr>
          <p:cNvSpPr>
            <a:spLocks noGrp="1"/>
          </p:cNvSpPr>
          <p:nvPr>
            <p:ph type="sldNum" sz="quarter" idx="12"/>
          </p:nvPr>
        </p:nvSpPr>
        <p:spPr/>
        <p:txBody>
          <a:bodyPr/>
          <a:lstStyle/>
          <a:p>
            <a:fld id="{853AAC95-044F-42E2-9947-B42B962CF1F7}" type="slidenum">
              <a:rPr lang="en-US" smtClean="0"/>
              <a:t>‹#›</a:t>
            </a:fld>
            <a:endParaRPr lang="en-US"/>
          </a:p>
        </p:txBody>
      </p:sp>
    </p:spTree>
    <p:extLst>
      <p:ext uri="{BB962C8B-B14F-4D97-AF65-F5344CB8AC3E}">
        <p14:creationId xmlns:p14="http://schemas.microsoft.com/office/powerpoint/2010/main" val="2905297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268E-04EB-6F2B-2DB1-C431249D4A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4E5DE5-B379-5ED5-6908-E29690CDA698}"/>
              </a:ext>
            </a:extLst>
          </p:cNvPr>
          <p:cNvSpPr>
            <a:spLocks noGrp="1"/>
          </p:cNvSpPr>
          <p:nvPr>
            <p:ph type="dt" sz="half" idx="10"/>
          </p:nvPr>
        </p:nvSpPr>
        <p:spPr/>
        <p:txBody>
          <a:bodyPr/>
          <a:lstStyle/>
          <a:p>
            <a:fld id="{22318573-0B8A-4DD6-B190-CF2E9A0E3EC0}" type="datetime1">
              <a:rPr lang="en-US" smtClean="0"/>
              <a:t>2/22/2024</a:t>
            </a:fld>
            <a:endParaRPr lang="en-US"/>
          </a:p>
        </p:txBody>
      </p:sp>
      <p:sp>
        <p:nvSpPr>
          <p:cNvPr id="4" name="Footer Placeholder 3">
            <a:extLst>
              <a:ext uri="{FF2B5EF4-FFF2-40B4-BE49-F238E27FC236}">
                <a16:creationId xmlns:a16="http://schemas.microsoft.com/office/drawing/2014/main" id="{DA33B610-D9C1-3126-D2DF-632F5B0B86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8FF2BA-2A28-5983-E9F2-29F5CDFF9FAF}"/>
              </a:ext>
            </a:extLst>
          </p:cNvPr>
          <p:cNvSpPr>
            <a:spLocks noGrp="1"/>
          </p:cNvSpPr>
          <p:nvPr>
            <p:ph type="sldNum" sz="quarter" idx="12"/>
          </p:nvPr>
        </p:nvSpPr>
        <p:spPr/>
        <p:txBody>
          <a:bodyPr/>
          <a:lstStyle/>
          <a:p>
            <a:fld id="{853AAC95-044F-42E2-9947-B42B962CF1F7}" type="slidenum">
              <a:rPr lang="en-US" smtClean="0"/>
              <a:t>‹#›</a:t>
            </a:fld>
            <a:endParaRPr lang="en-US"/>
          </a:p>
        </p:txBody>
      </p:sp>
    </p:spTree>
    <p:extLst>
      <p:ext uri="{BB962C8B-B14F-4D97-AF65-F5344CB8AC3E}">
        <p14:creationId xmlns:p14="http://schemas.microsoft.com/office/powerpoint/2010/main" val="428305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793505-754B-99C6-F0CA-9DBA97C2AD78}"/>
              </a:ext>
            </a:extLst>
          </p:cNvPr>
          <p:cNvSpPr>
            <a:spLocks noGrp="1"/>
          </p:cNvSpPr>
          <p:nvPr>
            <p:ph type="dt" sz="half" idx="10"/>
          </p:nvPr>
        </p:nvSpPr>
        <p:spPr/>
        <p:txBody>
          <a:bodyPr/>
          <a:lstStyle/>
          <a:p>
            <a:fld id="{635C9CA0-ED13-4BE7-A45F-75FB57DBB44A}" type="datetime1">
              <a:rPr lang="en-US" smtClean="0"/>
              <a:t>2/22/2024</a:t>
            </a:fld>
            <a:endParaRPr lang="en-US"/>
          </a:p>
        </p:txBody>
      </p:sp>
      <p:sp>
        <p:nvSpPr>
          <p:cNvPr id="3" name="Footer Placeholder 2">
            <a:extLst>
              <a:ext uri="{FF2B5EF4-FFF2-40B4-BE49-F238E27FC236}">
                <a16:creationId xmlns:a16="http://schemas.microsoft.com/office/drawing/2014/main" id="{70C58704-689D-BB80-29D2-2F9306CE39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F6AA7D-A0CF-F5FF-E351-DEC3E4833E82}"/>
              </a:ext>
            </a:extLst>
          </p:cNvPr>
          <p:cNvSpPr>
            <a:spLocks noGrp="1"/>
          </p:cNvSpPr>
          <p:nvPr>
            <p:ph type="sldNum" sz="quarter" idx="12"/>
          </p:nvPr>
        </p:nvSpPr>
        <p:spPr/>
        <p:txBody>
          <a:bodyPr/>
          <a:lstStyle/>
          <a:p>
            <a:fld id="{853AAC95-044F-42E2-9947-B42B962CF1F7}" type="slidenum">
              <a:rPr lang="en-US" smtClean="0"/>
              <a:t>‹#›</a:t>
            </a:fld>
            <a:endParaRPr lang="en-US"/>
          </a:p>
        </p:txBody>
      </p:sp>
    </p:spTree>
    <p:extLst>
      <p:ext uri="{BB962C8B-B14F-4D97-AF65-F5344CB8AC3E}">
        <p14:creationId xmlns:p14="http://schemas.microsoft.com/office/powerpoint/2010/main" val="275130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07C6-7735-D182-5907-BC438D06F0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9CBD87-C07A-F4E1-1506-EDA30B96AA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8D38CC-52D0-53AF-D2D4-081BAE25C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5B2CB3-BE79-CA23-2327-2B4DC42D29A4}"/>
              </a:ext>
            </a:extLst>
          </p:cNvPr>
          <p:cNvSpPr>
            <a:spLocks noGrp="1"/>
          </p:cNvSpPr>
          <p:nvPr>
            <p:ph type="dt" sz="half" idx="10"/>
          </p:nvPr>
        </p:nvSpPr>
        <p:spPr/>
        <p:txBody>
          <a:bodyPr/>
          <a:lstStyle/>
          <a:p>
            <a:fld id="{930F74D7-06DE-4DA9-9B27-1C0B2A724227}" type="datetime1">
              <a:rPr lang="en-US" smtClean="0"/>
              <a:t>2/22/2024</a:t>
            </a:fld>
            <a:endParaRPr lang="en-US"/>
          </a:p>
        </p:txBody>
      </p:sp>
      <p:sp>
        <p:nvSpPr>
          <p:cNvPr id="6" name="Footer Placeholder 5">
            <a:extLst>
              <a:ext uri="{FF2B5EF4-FFF2-40B4-BE49-F238E27FC236}">
                <a16:creationId xmlns:a16="http://schemas.microsoft.com/office/drawing/2014/main" id="{799EB625-6068-E71A-DD5E-162C7FF96F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6384C3-FD95-B992-3220-B375E8D87DA8}"/>
              </a:ext>
            </a:extLst>
          </p:cNvPr>
          <p:cNvSpPr>
            <a:spLocks noGrp="1"/>
          </p:cNvSpPr>
          <p:nvPr>
            <p:ph type="sldNum" sz="quarter" idx="12"/>
          </p:nvPr>
        </p:nvSpPr>
        <p:spPr/>
        <p:txBody>
          <a:bodyPr/>
          <a:lstStyle/>
          <a:p>
            <a:fld id="{853AAC95-044F-42E2-9947-B42B962CF1F7}" type="slidenum">
              <a:rPr lang="en-US" smtClean="0"/>
              <a:t>‹#›</a:t>
            </a:fld>
            <a:endParaRPr lang="en-US"/>
          </a:p>
        </p:txBody>
      </p:sp>
    </p:spTree>
    <p:extLst>
      <p:ext uri="{BB962C8B-B14F-4D97-AF65-F5344CB8AC3E}">
        <p14:creationId xmlns:p14="http://schemas.microsoft.com/office/powerpoint/2010/main" val="118431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3C48-ECA3-3D9A-CF3F-A90158E18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97E3CE-1060-784E-238D-A5495B497F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6844D3-595D-2AD7-3A3F-C1C4C79D7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5B6B84-A7B2-D709-54B9-90F33CD102AA}"/>
              </a:ext>
            </a:extLst>
          </p:cNvPr>
          <p:cNvSpPr>
            <a:spLocks noGrp="1"/>
          </p:cNvSpPr>
          <p:nvPr>
            <p:ph type="dt" sz="half" idx="10"/>
          </p:nvPr>
        </p:nvSpPr>
        <p:spPr/>
        <p:txBody>
          <a:bodyPr/>
          <a:lstStyle/>
          <a:p>
            <a:fld id="{67944266-5B63-4641-8BD0-38A1F244CA90}" type="datetime1">
              <a:rPr lang="en-US" smtClean="0"/>
              <a:t>2/22/2024</a:t>
            </a:fld>
            <a:endParaRPr lang="en-US"/>
          </a:p>
        </p:txBody>
      </p:sp>
      <p:sp>
        <p:nvSpPr>
          <p:cNvPr id="6" name="Footer Placeholder 5">
            <a:extLst>
              <a:ext uri="{FF2B5EF4-FFF2-40B4-BE49-F238E27FC236}">
                <a16:creationId xmlns:a16="http://schemas.microsoft.com/office/drawing/2014/main" id="{2A659A96-3F32-DF90-10F2-2519ABE97A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28BA5-1A8A-8E93-CEB8-9E144DB886C7}"/>
              </a:ext>
            </a:extLst>
          </p:cNvPr>
          <p:cNvSpPr>
            <a:spLocks noGrp="1"/>
          </p:cNvSpPr>
          <p:nvPr>
            <p:ph type="sldNum" sz="quarter" idx="12"/>
          </p:nvPr>
        </p:nvSpPr>
        <p:spPr/>
        <p:txBody>
          <a:bodyPr/>
          <a:lstStyle/>
          <a:p>
            <a:fld id="{853AAC95-044F-42E2-9947-B42B962CF1F7}" type="slidenum">
              <a:rPr lang="en-US" smtClean="0"/>
              <a:t>‹#›</a:t>
            </a:fld>
            <a:endParaRPr lang="en-US"/>
          </a:p>
        </p:txBody>
      </p:sp>
    </p:spTree>
    <p:extLst>
      <p:ext uri="{BB962C8B-B14F-4D97-AF65-F5344CB8AC3E}">
        <p14:creationId xmlns:p14="http://schemas.microsoft.com/office/powerpoint/2010/main" val="38788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094D73-B8E5-EC7F-7006-B8916CA387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C0C76E-DD6A-5C46-42C7-1FFCDF8B39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DED609-F475-7A80-414A-EEC333F0CC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FAD9DB5-5ECA-4B4D-8D6E-3BC0BFDF0B87}" type="datetime1">
              <a:rPr lang="en-US" smtClean="0"/>
              <a:t>2/22/2024</a:t>
            </a:fld>
            <a:endParaRPr lang="en-US"/>
          </a:p>
        </p:txBody>
      </p:sp>
      <p:sp>
        <p:nvSpPr>
          <p:cNvPr id="5" name="Footer Placeholder 4">
            <a:extLst>
              <a:ext uri="{FF2B5EF4-FFF2-40B4-BE49-F238E27FC236}">
                <a16:creationId xmlns:a16="http://schemas.microsoft.com/office/drawing/2014/main" id="{D9CA1A0F-F635-190F-6439-0EC3396F34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3ADB7AD-B97E-6ED4-E911-73DA8D4546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3AAC95-044F-42E2-9947-B42B962CF1F7}" type="slidenum">
              <a:rPr lang="en-US" smtClean="0"/>
              <a:t>‹#›</a:t>
            </a:fld>
            <a:endParaRPr lang="en-US"/>
          </a:p>
        </p:txBody>
      </p:sp>
    </p:spTree>
    <p:extLst>
      <p:ext uri="{BB962C8B-B14F-4D97-AF65-F5344CB8AC3E}">
        <p14:creationId xmlns:p14="http://schemas.microsoft.com/office/powerpoint/2010/main" val="2576462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9EBDCAD-86AC-41E5-AB5B-A3AE63350C13}"/>
              </a:ext>
            </a:extLst>
          </p:cNvPr>
          <p:cNvSpPr/>
          <p:nvPr/>
        </p:nvSpPr>
        <p:spPr>
          <a:xfrm>
            <a:off x="0" y="-1"/>
            <a:ext cx="12192000" cy="1020369"/>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4" name="Picture 3" descr="horizontal RGB white.eps">
            <a:extLst>
              <a:ext uri="{FF2B5EF4-FFF2-40B4-BE49-F238E27FC236}">
                <a16:creationId xmlns:a16="http://schemas.microsoft.com/office/drawing/2014/main" id="{2AF78639-990A-4551-8EAF-16FD150A19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976" y="207128"/>
            <a:ext cx="3401400" cy="577885"/>
          </a:xfrm>
          <a:prstGeom prst="rect">
            <a:avLst/>
          </a:prstGeom>
        </p:spPr>
      </p:pic>
      <p:pic>
        <p:nvPicPr>
          <p:cNvPr id="6" name="Picture 5" descr="Horizontal_RGB_600.jpg">
            <a:extLst>
              <a:ext uri="{FF2B5EF4-FFF2-40B4-BE49-F238E27FC236}">
                <a16:creationId xmlns:a16="http://schemas.microsoft.com/office/drawing/2014/main" id="{D24C949F-D27A-4716-AB03-071C87D20D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9192" y="5934835"/>
            <a:ext cx="1964573" cy="822629"/>
          </a:xfrm>
          <a:prstGeom prst="rect">
            <a:avLst/>
          </a:prstGeom>
        </p:spPr>
      </p:pic>
      <p:pic>
        <p:nvPicPr>
          <p:cNvPr id="7" name="Picture 6">
            <a:extLst>
              <a:ext uri="{FF2B5EF4-FFF2-40B4-BE49-F238E27FC236}">
                <a16:creationId xmlns:a16="http://schemas.microsoft.com/office/drawing/2014/main" id="{FD7AE929-FFD1-4363-9319-FF7D74A3C3ED}"/>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9662523" y="6244392"/>
            <a:ext cx="1919877" cy="413121"/>
          </a:xfrm>
          <a:prstGeom prst="rect">
            <a:avLst/>
          </a:prstGeom>
        </p:spPr>
      </p:pic>
      <p:pic>
        <p:nvPicPr>
          <p:cNvPr id="8" name="Picture 7">
            <a:extLst>
              <a:ext uri="{FF2B5EF4-FFF2-40B4-BE49-F238E27FC236}">
                <a16:creationId xmlns:a16="http://schemas.microsoft.com/office/drawing/2014/main" id="{08BD34C6-BD7F-40F6-B79F-8169122BFD9F}"/>
              </a:ext>
            </a:extLst>
          </p:cNvPr>
          <p:cNvPicPr>
            <a:picLocks noChangeAspect="1"/>
          </p:cNvPicPr>
          <p:nvPr/>
        </p:nvPicPr>
        <p:blipFill>
          <a:blip r:embed="rId6"/>
          <a:stretch>
            <a:fillRect/>
          </a:stretch>
        </p:blipFill>
        <p:spPr>
          <a:xfrm>
            <a:off x="2850757" y="6058173"/>
            <a:ext cx="1145996" cy="592700"/>
          </a:xfrm>
          <a:prstGeom prst="rect">
            <a:avLst/>
          </a:prstGeom>
        </p:spPr>
      </p:pic>
      <p:pic>
        <p:nvPicPr>
          <p:cNvPr id="1026" name="Picture 2" descr="Tegemeo Institute">
            <a:extLst>
              <a:ext uri="{FF2B5EF4-FFF2-40B4-BE49-F238E27FC236}">
                <a16:creationId xmlns:a16="http://schemas.microsoft.com/office/drawing/2014/main" id="{2584134C-9D8E-3D02-BC84-B4C2BE46D27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13743" y="5958337"/>
            <a:ext cx="2667000" cy="77562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DA071F0E-2549-4149-BFB6-BE04DBF15034}"/>
              </a:ext>
            </a:extLst>
          </p:cNvPr>
          <p:cNvPicPr>
            <a:picLocks noChangeAspect="1"/>
          </p:cNvPicPr>
          <p:nvPr/>
        </p:nvPicPr>
        <p:blipFill>
          <a:blip r:embed="rId8"/>
          <a:stretch>
            <a:fillRect/>
          </a:stretch>
        </p:blipFill>
        <p:spPr>
          <a:xfrm>
            <a:off x="7697732" y="6139589"/>
            <a:ext cx="1447800" cy="413121"/>
          </a:xfrm>
          <a:prstGeom prst="rect">
            <a:avLst/>
          </a:prstGeom>
        </p:spPr>
      </p:pic>
      <p:sp>
        <p:nvSpPr>
          <p:cNvPr id="9" name="Title 1">
            <a:extLst>
              <a:ext uri="{FF2B5EF4-FFF2-40B4-BE49-F238E27FC236}">
                <a16:creationId xmlns:a16="http://schemas.microsoft.com/office/drawing/2014/main" id="{521C4557-DDFA-80C6-3B9C-1C3791196DB1}"/>
              </a:ext>
            </a:extLst>
          </p:cNvPr>
          <p:cNvSpPr>
            <a:spLocks noGrp="1"/>
          </p:cNvSpPr>
          <p:nvPr>
            <p:ph type="ctrTitle"/>
          </p:nvPr>
        </p:nvSpPr>
        <p:spPr bwMode="auto">
          <a:xfrm>
            <a:off x="381572" y="1593242"/>
            <a:ext cx="11428857" cy="1536700"/>
          </a:xfrm>
          <a:noFill/>
          <a:ln>
            <a:miter lim="800000"/>
            <a:headEnd/>
            <a:tailEnd/>
          </a:ln>
        </p:spPr>
        <p:txBody>
          <a:bodyPr vert="horz" wrap="square" lIns="91440" tIns="45720" rIns="91440" bIns="45720" numCol="1" rtlCol="0" anchor="t" anchorCtr="0" compatLnSpc="1">
            <a:prstTxWarp prst="textNoShape">
              <a:avLst/>
            </a:prstTxWarp>
            <a:noAutofit/>
          </a:bodyPr>
          <a:lstStyle/>
          <a:p>
            <a:pPr>
              <a:lnSpc>
                <a:spcPct val="150000"/>
              </a:lnSpc>
              <a:spcBef>
                <a:spcPts val="0"/>
              </a:spcBef>
            </a:pPr>
            <a:r>
              <a:rPr lang="en-US" sz="3600" b="1" dirty="0">
                <a:effectLst/>
                <a:latin typeface="Calibri" panose="020F0502020204030204" pitchFamily="34" charset="0"/>
                <a:ea typeface="Calibri" panose="020F0502020204030204" pitchFamily="34" charset="0"/>
              </a:rPr>
              <a:t>What were the Farm-level Outcomes of the Kenya National Fertiliser Subsidy </a:t>
            </a:r>
            <a:r>
              <a:rPr lang="en-US" sz="3600" b="1" dirty="0" err="1">
                <a:effectLst/>
                <a:latin typeface="Calibri" panose="020F0502020204030204" pitchFamily="34" charset="0"/>
                <a:ea typeface="Calibri" panose="020F0502020204030204" pitchFamily="34" charset="0"/>
              </a:rPr>
              <a:t>Programme</a:t>
            </a:r>
            <a:r>
              <a:rPr lang="en-US" sz="3600" b="1" dirty="0">
                <a:effectLst/>
                <a:latin typeface="Calibri" panose="020F0502020204030204" pitchFamily="34" charset="0"/>
                <a:ea typeface="Calibri" panose="020F0502020204030204" pitchFamily="34" charset="0"/>
              </a:rPr>
              <a:t> (NFSP) in 2023</a:t>
            </a:r>
            <a:br>
              <a:rPr lang="en-US" sz="2800" kern="100" dirty="0">
                <a:latin typeface="Calibri" panose="020F0502020204030204" pitchFamily="34" charset="0"/>
                <a:ea typeface="SimSun" panose="02010600030101010101" pitchFamily="2" charset="-122"/>
                <a:cs typeface="Times New Roman" panose="02020603050405020304" pitchFamily="18" charset="0"/>
              </a:rPr>
            </a:br>
            <a:endParaRPr lang="en-US" sz="3600" b="1" dirty="0">
              <a:latin typeface="FUTURA LIGHT BT" panose="020B0402020204020303" pitchFamily="34" charset="0"/>
              <a:ea typeface="Arial" charset="0"/>
              <a:cs typeface="FUTURA MEDIUM" panose="020B0602020204020303" pitchFamily="34" charset="-79"/>
            </a:endParaRPr>
          </a:p>
        </p:txBody>
      </p:sp>
      <p:sp>
        <p:nvSpPr>
          <p:cNvPr id="10" name="Subtitle 2">
            <a:extLst>
              <a:ext uri="{FF2B5EF4-FFF2-40B4-BE49-F238E27FC236}">
                <a16:creationId xmlns:a16="http://schemas.microsoft.com/office/drawing/2014/main" id="{D768C99A-5103-8B40-1B04-4FC6AEBC2FB4}"/>
              </a:ext>
            </a:extLst>
          </p:cNvPr>
          <p:cNvSpPr>
            <a:spLocks noGrp="1"/>
          </p:cNvSpPr>
          <p:nvPr>
            <p:ph type="subTitle" idx="1"/>
          </p:nvPr>
        </p:nvSpPr>
        <p:spPr>
          <a:xfrm>
            <a:off x="1176419" y="3539059"/>
            <a:ext cx="9839157" cy="788512"/>
          </a:xfrm>
        </p:spPr>
        <p:txBody>
          <a:bodyPr>
            <a:normAutofit fontScale="92500"/>
          </a:bodyPr>
          <a:lstStyle/>
          <a:p>
            <a:pPr>
              <a:lnSpc>
                <a:spcPct val="160000"/>
              </a:lnSpc>
              <a:defRPr/>
            </a:pPr>
            <a:r>
              <a:rPr lang="en-US" sz="2000" dirty="0">
                <a:solidFill>
                  <a:srgbClr val="595959"/>
                </a:solidFill>
                <a:latin typeface="Futura Medium" panose="020B0602020204020303" pitchFamily="34" charset="-79"/>
                <a:ea typeface="SimSun" panose="02010600030101010101" pitchFamily="2" charset="-122"/>
                <a:cs typeface="Futura Medium" panose="020B0602020204020303" pitchFamily="34" charset="-79"/>
              </a:rPr>
              <a:t>Jacob Ricker-Gilbert, Mywish Maredia, David Mather, John Olwande, Nahian Bin Khaled</a:t>
            </a:r>
            <a:endParaRPr lang="en-US" sz="2000" dirty="0">
              <a:latin typeface="Futura Medium" panose="020B0602020204020303" pitchFamily="34" charset="-79"/>
              <a:ea typeface="Arial" charset="0"/>
              <a:cs typeface="Futura Medium" panose="020B0602020204020303" pitchFamily="34" charset="-79"/>
            </a:endParaRPr>
          </a:p>
        </p:txBody>
      </p:sp>
      <p:sp>
        <p:nvSpPr>
          <p:cNvPr id="11" name="TextBox 10">
            <a:extLst>
              <a:ext uri="{FF2B5EF4-FFF2-40B4-BE49-F238E27FC236}">
                <a16:creationId xmlns:a16="http://schemas.microsoft.com/office/drawing/2014/main" id="{B976D38D-EC77-1AD8-FCF3-7366507C1541}"/>
              </a:ext>
            </a:extLst>
          </p:cNvPr>
          <p:cNvSpPr txBox="1"/>
          <p:nvPr/>
        </p:nvSpPr>
        <p:spPr>
          <a:xfrm>
            <a:off x="1923801" y="4421440"/>
            <a:ext cx="8344395" cy="958660"/>
          </a:xfrm>
          <a:prstGeom prst="rect">
            <a:avLst/>
          </a:prstGeom>
          <a:noFill/>
        </p:spPr>
        <p:txBody>
          <a:bodyPr wrap="square" rtlCol="0">
            <a:spAutoFit/>
          </a:bodyPr>
          <a:lstStyle/>
          <a:p>
            <a:pPr algn="ctr">
              <a:lnSpc>
                <a:spcPct val="150000"/>
              </a:lnSpc>
            </a:pPr>
            <a:r>
              <a:rPr lang="en-US" sz="2000" dirty="0">
                <a:solidFill>
                  <a:srgbClr val="0C533A"/>
                </a:solidFill>
                <a:latin typeface="Futura Medium" panose="020B0602020204020303" pitchFamily="34" charset="-79"/>
                <a:ea typeface="SimSun" panose="02010600030101010101" pitchFamily="2" charset="-122"/>
                <a:cs typeface="Futura Medium" panose="020B0602020204020303" pitchFamily="34" charset="-79"/>
              </a:rPr>
              <a:t>Meeting with USAID – Kenya</a:t>
            </a:r>
          </a:p>
          <a:p>
            <a:pPr algn="ctr">
              <a:lnSpc>
                <a:spcPct val="150000"/>
              </a:lnSpc>
            </a:pPr>
            <a:r>
              <a:rPr lang="en-US" sz="2000" dirty="0">
                <a:solidFill>
                  <a:srgbClr val="0C533A"/>
                </a:solidFill>
                <a:latin typeface="Futura Medium" panose="020B0602020204020303" pitchFamily="34" charset="-79"/>
                <a:ea typeface="SimSun" panose="02010600030101010101" pitchFamily="2" charset="-122"/>
                <a:cs typeface="Futura Medium" panose="020B0602020204020303" pitchFamily="34" charset="-79"/>
              </a:rPr>
              <a:t>15 February, 2024 </a:t>
            </a:r>
          </a:p>
        </p:txBody>
      </p:sp>
      <p:grpSp>
        <p:nvGrpSpPr>
          <p:cNvPr id="19" name="Masthead" descr="Green bar with white Michigan State University logo">
            <a:extLst>
              <a:ext uri="{FF2B5EF4-FFF2-40B4-BE49-F238E27FC236}">
                <a16:creationId xmlns:a16="http://schemas.microsoft.com/office/drawing/2014/main" id="{6CE4453E-FD1F-B378-0B12-A9FAD0472A67}"/>
              </a:ext>
            </a:extLst>
          </p:cNvPr>
          <p:cNvGrpSpPr/>
          <p:nvPr/>
        </p:nvGrpSpPr>
        <p:grpSpPr>
          <a:xfrm>
            <a:off x="0" y="867201"/>
            <a:ext cx="12192000" cy="487467"/>
            <a:chOff x="0" y="0"/>
            <a:chExt cx="9144000" cy="525931"/>
          </a:xfrm>
        </p:grpSpPr>
        <p:sp>
          <p:nvSpPr>
            <p:cNvPr id="20" name="Rectangle 19">
              <a:extLst>
                <a:ext uri="{FF2B5EF4-FFF2-40B4-BE49-F238E27FC236}">
                  <a16:creationId xmlns:a16="http://schemas.microsoft.com/office/drawing/2014/main" id="{231FB7BD-7117-7919-34F2-D3BF10712404}"/>
                </a:ext>
                <a:ext uri="{C183D7F6-B498-43B3-948B-1728B52AA6E4}">
                  <adec:decorative xmlns:adec="http://schemas.microsoft.com/office/drawing/2017/decorative" val="1"/>
                </a:ext>
              </a:extLst>
            </p:cNvPr>
            <p:cNvSpPr/>
            <p:nvPr userDrawn="1"/>
          </p:nvSpPr>
          <p:spPr>
            <a:xfrm>
              <a:off x="0" y="480212"/>
              <a:ext cx="9144000" cy="45719"/>
            </a:xfrm>
            <a:prstGeom prst="rect">
              <a:avLst/>
            </a:prstGeom>
            <a:solidFill>
              <a:srgbClr val="67C521"/>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056AA111-EF76-DA6B-95C1-F6359602F435}"/>
                </a:ext>
                <a:ext uri="{C183D7F6-B498-43B3-948B-1728B52AA6E4}">
                  <adec:decorative xmlns:adec="http://schemas.microsoft.com/office/drawing/2017/decorative" val="1"/>
                </a:ext>
              </a:extLst>
            </p:cNvPr>
            <p:cNvSpPr/>
            <p:nvPr userDrawn="1"/>
          </p:nvSpPr>
          <p:spPr>
            <a:xfrm>
              <a:off x="0" y="0"/>
              <a:ext cx="9144000" cy="490559"/>
            </a:xfrm>
            <a:prstGeom prst="rect">
              <a:avLst/>
            </a:prstGeom>
            <a:solidFill>
              <a:srgbClr val="18453B"/>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5" name="Slide Number Placeholder 4">
            <a:extLst>
              <a:ext uri="{FF2B5EF4-FFF2-40B4-BE49-F238E27FC236}">
                <a16:creationId xmlns:a16="http://schemas.microsoft.com/office/drawing/2014/main" id="{C792D6E2-3A30-47AE-A6F1-D056A65DDCA3}"/>
              </a:ext>
            </a:extLst>
          </p:cNvPr>
          <p:cNvSpPr>
            <a:spLocks noGrp="1"/>
          </p:cNvSpPr>
          <p:nvPr>
            <p:ph type="sldNum" sz="quarter" idx="12"/>
          </p:nvPr>
        </p:nvSpPr>
        <p:spPr/>
        <p:txBody>
          <a:bodyPr/>
          <a:lstStyle/>
          <a:p>
            <a:fld id="{853AAC95-044F-42E2-9947-B42B962CF1F7}" type="slidenum">
              <a:rPr lang="en-US" smtClean="0"/>
              <a:t>1</a:t>
            </a:fld>
            <a:endParaRPr lang="en-US"/>
          </a:p>
        </p:txBody>
      </p:sp>
    </p:spTree>
    <p:extLst>
      <p:ext uri="{BB962C8B-B14F-4D97-AF65-F5344CB8AC3E}">
        <p14:creationId xmlns:p14="http://schemas.microsoft.com/office/powerpoint/2010/main" val="276839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CC0F-F85C-4080-A7E5-43247AFEEE4F}"/>
              </a:ext>
            </a:extLst>
          </p:cNvPr>
          <p:cNvSpPr>
            <a:spLocks noGrp="1"/>
          </p:cNvSpPr>
          <p:nvPr>
            <p:ph type="title"/>
          </p:nvPr>
        </p:nvSpPr>
        <p:spPr>
          <a:xfrm>
            <a:off x="147320" y="136525"/>
            <a:ext cx="11851640" cy="858171"/>
          </a:xfrm>
          <a:solidFill>
            <a:schemeClr val="bg1">
              <a:lumMod val="85000"/>
            </a:schemeClr>
          </a:solidFill>
        </p:spPr>
        <p:txBody>
          <a:bodyPr>
            <a:normAutofit fontScale="90000"/>
          </a:bodyPr>
          <a:lstStyle/>
          <a:p>
            <a:r>
              <a:rPr lang="en-US" sz="3600" b="1" dirty="0"/>
              <a:t>Result 1</a:t>
            </a:r>
            <a:r>
              <a:rPr lang="en-US" sz="3600" dirty="0"/>
              <a:t>: </a:t>
            </a:r>
            <a:r>
              <a:rPr lang="en-US" sz="3600" dirty="0">
                <a:solidFill>
                  <a:srgbClr val="000000"/>
                </a:solidFill>
                <a:effectLst/>
                <a:latin typeface="Calibri" panose="020F0502020204030204" pitchFamily="34" charset="0"/>
                <a:ea typeface="Calibri" panose="020F0502020204030204" pitchFamily="34" charset="0"/>
              </a:rPr>
              <a:t>What was the percentage of farmers who participated in the NFSP? How much fertilizer did they acquire in 2023? </a:t>
            </a:r>
            <a:endParaRPr lang="en-US" dirty="0"/>
          </a:p>
        </p:txBody>
      </p:sp>
      <p:sp>
        <p:nvSpPr>
          <p:cNvPr id="4" name="Slide Number Placeholder 3">
            <a:extLst>
              <a:ext uri="{FF2B5EF4-FFF2-40B4-BE49-F238E27FC236}">
                <a16:creationId xmlns:a16="http://schemas.microsoft.com/office/drawing/2014/main" id="{C9487CE2-AEA0-4301-8337-B6DFA8CD49D8}"/>
              </a:ext>
            </a:extLst>
          </p:cNvPr>
          <p:cNvSpPr>
            <a:spLocks noGrp="1"/>
          </p:cNvSpPr>
          <p:nvPr>
            <p:ph type="sldNum" sz="quarter" idx="12"/>
          </p:nvPr>
        </p:nvSpPr>
        <p:spPr/>
        <p:txBody>
          <a:bodyPr/>
          <a:lstStyle/>
          <a:p>
            <a:fld id="{853AAC95-044F-42E2-9947-B42B962CF1F7}" type="slidenum">
              <a:rPr lang="en-US" smtClean="0"/>
              <a:t>10</a:t>
            </a:fld>
            <a:endParaRPr lang="en-US"/>
          </a:p>
        </p:txBody>
      </p:sp>
      <p:sp>
        <p:nvSpPr>
          <p:cNvPr id="12" name="TextBox 11">
            <a:extLst>
              <a:ext uri="{FF2B5EF4-FFF2-40B4-BE49-F238E27FC236}">
                <a16:creationId xmlns:a16="http://schemas.microsoft.com/office/drawing/2014/main" id="{EC378EDC-5AF2-4A1A-A7AA-4B68C85E74B5}"/>
              </a:ext>
            </a:extLst>
          </p:cNvPr>
          <p:cNvSpPr txBox="1"/>
          <p:nvPr/>
        </p:nvSpPr>
        <p:spPr>
          <a:xfrm>
            <a:off x="6809875" y="1366449"/>
            <a:ext cx="4947586" cy="4801314"/>
          </a:xfrm>
          <a:prstGeom prst="rect">
            <a:avLst/>
          </a:prstGeom>
          <a:noFill/>
        </p:spPr>
        <p:txBody>
          <a:bodyPr wrap="square" rtlCol="0">
            <a:spAutoFit/>
          </a:bodyPr>
          <a:lstStyle/>
          <a:p>
            <a:pPr marL="285750" indent="-285750">
              <a:buFont typeface="Arial" panose="020B0604020202020204" pitchFamily="34" charset="0"/>
              <a:buChar char="•"/>
            </a:pPr>
            <a:r>
              <a:rPr lang="en-US" dirty="0"/>
              <a:t>In 2023 % acquiring fertilizer was high relative to 2022</a:t>
            </a:r>
          </a:p>
          <a:p>
            <a:pPr marL="285750" indent="-285750">
              <a:buFont typeface="Arial" panose="020B0604020202020204" pitchFamily="34" charset="0"/>
              <a:buChar char="•"/>
            </a:pPr>
            <a:r>
              <a:rPr lang="en-US" dirty="0"/>
              <a:t>In 2023 many people also purchased commercial fertilizer in 2023 relative to 2022. </a:t>
            </a:r>
          </a:p>
          <a:p>
            <a:pPr marL="285750" indent="-285750">
              <a:buFont typeface="Arial" panose="020B0604020202020204" pitchFamily="34" charset="0"/>
              <a:buChar char="•"/>
            </a:pPr>
            <a:r>
              <a:rPr lang="en-US" dirty="0"/>
              <a:t>In 2023 subsidized fertilizer made up more than half of total fertilizer, compared to &lt;20% in 2022</a:t>
            </a:r>
          </a:p>
          <a:p>
            <a:pPr marL="285750" indent="-285750">
              <a:buFont typeface="Arial" panose="020B0604020202020204" pitchFamily="34" charset="0"/>
              <a:buChar char="•"/>
            </a:pPr>
            <a:r>
              <a:rPr lang="en-US" dirty="0"/>
              <a:t>Big differences between % who registered for NFSP and who acquired it (46% vs 19%)</a:t>
            </a:r>
          </a:p>
          <a:p>
            <a:pPr marL="285750" indent="-285750">
              <a:buFont typeface="Arial" panose="020B0604020202020204" pitchFamily="34" charset="0"/>
              <a:buChar char="•"/>
            </a:pPr>
            <a:r>
              <a:rPr lang="en-US" dirty="0"/>
              <a:t>Those who were more likely to register and receive NFSP fertilizer in 2023:</a:t>
            </a:r>
          </a:p>
          <a:p>
            <a:pPr marL="742950" lvl="1" indent="-285750">
              <a:buFont typeface="Arial" panose="020B0604020202020204" pitchFamily="34" charset="0"/>
              <a:buChar char="•"/>
            </a:pPr>
            <a:r>
              <a:rPr lang="en-US" dirty="0"/>
              <a:t>Larger-scale farmer</a:t>
            </a:r>
          </a:p>
          <a:p>
            <a:pPr marL="742950" lvl="1" indent="-285750">
              <a:buFont typeface="Arial" panose="020B0604020202020204" pitchFamily="34" charset="0"/>
              <a:buChar char="•"/>
            </a:pPr>
            <a:r>
              <a:rPr lang="en-US" dirty="0"/>
              <a:t>community connections</a:t>
            </a:r>
          </a:p>
          <a:p>
            <a:pPr marL="742950" lvl="1" indent="-285750">
              <a:buFont typeface="Arial" panose="020B0604020202020204" pitchFamily="34" charset="0"/>
              <a:buChar char="•"/>
            </a:pPr>
            <a:r>
              <a:rPr lang="en-US" dirty="0"/>
              <a:t>more education </a:t>
            </a:r>
          </a:p>
          <a:p>
            <a:pPr marL="742950" lvl="1" indent="-285750">
              <a:buFont typeface="Arial" panose="020B0604020202020204" pitchFamily="34" charset="0"/>
              <a:buChar char="•"/>
            </a:pPr>
            <a:r>
              <a:rPr lang="en-US" u="sng" dirty="0"/>
              <a:t>Those who bought commercial fertilizer in 2022</a:t>
            </a:r>
          </a:p>
          <a:p>
            <a:pPr marL="742950" lvl="1" indent="-285750">
              <a:buFont typeface="Arial" panose="020B0604020202020204" pitchFamily="34" charset="0"/>
              <a:buChar char="•"/>
            </a:pPr>
            <a:r>
              <a:rPr lang="en-US" u="sng" dirty="0"/>
              <a:t>People closer to agro-dealers</a:t>
            </a:r>
          </a:p>
        </p:txBody>
      </p:sp>
      <p:sp>
        <p:nvSpPr>
          <p:cNvPr id="13" name="Rectangle 12">
            <a:extLst>
              <a:ext uri="{FF2B5EF4-FFF2-40B4-BE49-F238E27FC236}">
                <a16:creationId xmlns:a16="http://schemas.microsoft.com/office/drawing/2014/main" id="{FBB2FA36-B795-432C-B179-D54D02C9B0D1}"/>
              </a:ext>
            </a:extLst>
          </p:cNvPr>
          <p:cNvSpPr/>
          <p:nvPr/>
        </p:nvSpPr>
        <p:spPr>
          <a:xfrm>
            <a:off x="1106691" y="1016238"/>
            <a:ext cx="737855" cy="58633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562309-131D-4476-9FA4-2E28AD223979}"/>
              </a:ext>
            </a:extLst>
          </p:cNvPr>
          <p:cNvSpPr/>
          <p:nvPr/>
        </p:nvSpPr>
        <p:spPr>
          <a:xfrm>
            <a:off x="3320256" y="1016238"/>
            <a:ext cx="2383605" cy="25280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hart 15">
            <a:extLst>
              <a:ext uri="{FF2B5EF4-FFF2-40B4-BE49-F238E27FC236}">
                <a16:creationId xmlns:a16="http://schemas.microsoft.com/office/drawing/2014/main" id="{BA798C6C-77A7-4B4D-9884-E31028E9E31C}"/>
              </a:ext>
            </a:extLst>
          </p:cNvPr>
          <p:cNvGraphicFramePr>
            <a:graphicFrameLocks/>
          </p:cNvGraphicFramePr>
          <p:nvPr>
            <p:extLst>
              <p:ext uri="{D42A27DB-BD31-4B8C-83A1-F6EECF244321}">
                <p14:modId xmlns:p14="http://schemas.microsoft.com/office/powerpoint/2010/main" val="1654158800"/>
              </p:ext>
            </p:extLst>
          </p:nvPr>
        </p:nvGraphicFramePr>
        <p:xfrm>
          <a:off x="1078697" y="1122510"/>
          <a:ext cx="5325438"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16">
            <a:extLst>
              <a:ext uri="{FF2B5EF4-FFF2-40B4-BE49-F238E27FC236}">
                <a16:creationId xmlns:a16="http://schemas.microsoft.com/office/drawing/2014/main" id="{95C99491-EA83-472F-AE28-11A980FBE664}"/>
              </a:ext>
            </a:extLst>
          </p:cNvPr>
          <p:cNvGraphicFramePr>
            <a:graphicFrameLocks/>
          </p:cNvGraphicFramePr>
          <p:nvPr>
            <p:extLst>
              <p:ext uri="{D42A27DB-BD31-4B8C-83A1-F6EECF244321}">
                <p14:modId xmlns:p14="http://schemas.microsoft.com/office/powerpoint/2010/main" val="533038636"/>
              </p:ext>
            </p:extLst>
          </p:nvPr>
        </p:nvGraphicFramePr>
        <p:xfrm>
          <a:off x="1078697" y="3605296"/>
          <a:ext cx="5348262" cy="3116179"/>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17">
            <a:extLst>
              <a:ext uri="{FF2B5EF4-FFF2-40B4-BE49-F238E27FC236}">
                <a16:creationId xmlns:a16="http://schemas.microsoft.com/office/drawing/2014/main" id="{EB736B1E-D1DE-4E37-838D-DE3ED82EE1CA}"/>
              </a:ext>
            </a:extLst>
          </p:cNvPr>
          <p:cNvSpPr/>
          <p:nvPr/>
        </p:nvSpPr>
        <p:spPr>
          <a:xfrm>
            <a:off x="1844546" y="1016238"/>
            <a:ext cx="737855" cy="58633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E336808-E665-4E90-8109-672760E08523}"/>
              </a:ext>
            </a:extLst>
          </p:cNvPr>
          <p:cNvSpPr/>
          <p:nvPr/>
        </p:nvSpPr>
        <p:spPr>
          <a:xfrm>
            <a:off x="2605539" y="994696"/>
            <a:ext cx="737855" cy="58633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491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CC0F-F85C-4080-A7E5-43247AFEEE4F}"/>
              </a:ext>
            </a:extLst>
          </p:cNvPr>
          <p:cNvSpPr>
            <a:spLocks noGrp="1"/>
          </p:cNvSpPr>
          <p:nvPr>
            <p:ph type="title"/>
          </p:nvPr>
        </p:nvSpPr>
        <p:spPr>
          <a:xfrm>
            <a:off x="147320" y="136525"/>
            <a:ext cx="11851640" cy="1123315"/>
          </a:xfrm>
          <a:solidFill>
            <a:schemeClr val="bg1">
              <a:lumMod val="85000"/>
            </a:schemeClr>
          </a:solidFill>
        </p:spPr>
        <p:txBody>
          <a:bodyPr>
            <a:normAutofit fontScale="90000"/>
          </a:bodyPr>
          <a:lstStyle/>
          <a:p>
            <a:r>
              <a:rPr lang="en-US" sz="3600" b="1" dirty="0"/>
              <a:t>Result 1</a:t>
            </a:r>
            <a:r>
              <a:rPr lang="en-US" sz="3600" dirty="0"/>
              <a:t>: </a:t>
            </a:r>
            <a:r>
              <a:rPr lang="en-US" sz="3600" dirty="0">
                <a:solidFill>
                  <a:srgbClr val="000000"/>
                </a:solidFill>
                <a:effectLst/>
                <a:latin typeface="Calibri" panose="020F0502020204030204" pitchFamily="34" charset="0"/>
                <a:ea typeface="Calibri" panose="020F0502020204030204" pitchFamily="34" charset="0"/>
              </a:rPr>
              <a:t>What was the percentage of farmers who participated in the NFSP? How much fertilizer did they acquire in 2023? </a:t>
            </a:r>
            <a:endParaRPr lang="en-US" dirty="0"/>
          </a:p>
        </p:txBody>
      </p:sp>
      <p:sp>
        <p:nvSpPr>
          <p:cNvPr id="4" name="Slide Number Placeholder 3">
            <a:extLst>
              <a:ext uri="{FF2B5EF4-FFF2-40B4-BE49-F238E27FC236}">
                <a16:creationId xmlns:a16="http://schemas.microsoft.com/office/drawing/2014/main" id="{C9487CE2-AEA0-4301-8337-B6DFA8CD49D8}"/>
              </a:ext>
            </a:extLst>
          </p:cNvPr>
          <p:cNvSpPr>
            <a:spLocks noGrp="1"/>
          </p:cNvSpPr>
          <p:nvPr>
            <p:ph type="sldNum" sz="quarter" idx="12"/>
          </p:nvPr>
        </p:nvSpPr>
        <p:spPr/>
        <p:txBody>
          <a:bodyPr/>
          <a:lstStyle/>
          <a:p>
            <a:fld id="{853AAC95-044F-42E2-9947-B42B962CF1F7}" type="slidenum">
              <a:rPr lang="en-US" smtClean="0"/>
              <a:t>11</a:t>
            </a:fld>
            <a:endParaRPr lang="en-US"/>
          </a:p>
        </p:txBody>
      </p:sp>
      <p:sp>
        <p:nvSpPr>
          <p:cNvPr id="12" name="TextBox 11">
            <a:extLst>
              <a:ext uri="{FF2B5EF4-FFF2-40B4-BE49-F238E27FC236}">
                <a16:creationId xmlns:a16="http://schemas.microsoft.com/office/drawing/2014/main" id="{EC378EDC-5AF2-4A1A-A7AA-4B68C85E74B5}"/>
              </a:ext>
            </a:extLst>
          </p:cNvPr>
          <p:cNvSpPr txBox="1"/>
          <p:nvPr/>
        </p:nvSpPr>
        <p:spPr>
          <a:xfrm>
            <a:off x="422353" y="5675894"/>
            <a:ext cx="11576607" cy="646331"/>
          </a:xfrm>
          <a:prstGeom prst="rect">
            <a:avLst/>
          </a:prstGeom>
          <a:noFill/>
        </p:spPr>
        <p:txBody>
          <a:bodyPr wrap="square" rtlCol="0">
            <a:spAutoFit/>
          </a:bodyPr>
          <a:lstStyle/>
          <a:p>
            <a:pPr marL="285750" indent="-285750">
              <a:buFont typeface="Arial" panose="020B0604020202020204" pitchFamily="34" charset="0"/>
              <a:buChar char="•"/>
            </a:pPr>
            <a:r>
              <a:rPr lang="en-US" dirty="0"/>
              <a:t>Farms w/&lt;=2 acres were most of the sample, but cultivated a relatively small share of the land</a:t>
            </a:r>
          </a:p>
          <a:p>
            <a:pPr marL="285750" indent="-285750">
              <a:buFont typeface="Arial" panose="020B0604020202020204" pitchFamily="34" charset="0"/>
              <a:buChar char="•"/>
            </a:pPr>
            <a:r>
              <a:rPr lang="en-US" dirty="0"/>
              <a:t> Smallest-scale farmers: many bought commercial fertilizer (60%), but larger farmers bought more on average (larger)</a:t>
            </a:r>
          </a:p>
        </p:txBody>
      </p:sp>
      <p:sp>
        <p:nvSpPr>
          <p:cNvPr id="13" name="Rectangle 12">
            <a:extLst>
              <a:ext uri="{FF2B5EF4-FFF2-40B4-BE49-F238E27FC236}">
                <a16:creationId xmlns:a16="http://schemas.microsoft.com/office/drawing/2014/main" id="{75E2E4F5-C94C-4320-93AA-1217919502CF}"/>
              </a:ext>
            </a:extLst>
          </p:cNvPr>
          <p:cNvSpPr/>
          <p:nvPr/>
        </p:nvSpPr>
        <p:spPr>
          <a:xfrm>
            <a:off x="572928" y="2051308"/>
            <a:ext cx="1690171" cy="3242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08DA029-645B-4A89-932C-8261ED47A543}"/>
              </a:ext>
            </a:extLst>
          </p:cNvPr>
          <p:cNvSpPr/>
          <p:nvPr/>
        </p:nvSpPr>
        <p:spPr>
          <a:xfrm>
            <a:off x="2288337" y="2058633"/>
            <a:ext cx="1589329" cy="3242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33CAAA-B217-4E0A-BC34-234544DFEB88}"/>
              </a:ext>
            </a:extLst>
          </p:cNvPr>
          <p:cNvSpPr/>
          <p:nvPr/>
        </p:nvSpPr>
        <p:spPr>
          <a:xfrm>
            <a:off x="3904432" y="2051307"/>
            <a:ext cx="1690171" cy="3242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92D214B-6F33-4CE7-BA67-B0A83D22169A}"/>
              </a:ext>
            </a:extLst>
          </p:cNvPr>
          <p:cNvSpPr/>
          <p:nvPr/>
        </p:nvSpPr>
        <p:spPr>
          <a:xfrm>
            <a:off x="6249866" y="2011375"/>
            <a:ext cx="1690171" cy="3242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3A78AE0-81CA-40CE-9C50-A414412C44B2}"/>
              </a:ext>
            </a:extLst>
          </p:cNvPr>
          <p:cNvSpPr/>
          <p:nvPr/>
        </p:nvSpPr>
        <p:spPr>
          <a:xfrm>
            <a:off x="8129412" y="1991739"/>
            <a:ext cx="1690171" cy="3242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82F89FB-F524-4EB5-85D2-2D8AE173B890}"/>
              </a:ext>
            </a:extLst>
          </p:cNvPr>
          <p:cNvSpPr/>
          <p:nvPr/>
        </p:nvSpPr>
        <p:spPr>
          <a:xfrm>
            <a:off x="10002930" y="1991738"/>
            <a:ext cx="1690171" cy="3242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hart 17">
            <a:extLst>
              <a:ext uri="{FF2B5EF4-FFF2-40B4-BE49-F238E27FC236}">
                <a16:creationId xmlns:a16="http://schemas.microsoft.com/office/drawing/2014/main" id="{9A05DAEF-6C7E-471C-A164-DA1B1D7092BB}"/>
              </a:ext>
            </a:extLst>
          </p:cNvPr>
          <p:cNvGraphicFramePr>
            <a:graphicFrameLocks/>
          </p:cNvGraphicFramePr>
          <p:nvPr>
            <p:extLst>
              <p:ext uri="{D42A27DB-BD31-4B8C-83A1-F6EECF244321}">
                <p14:modId xmlns:p14="http://schemas.microsoft.com/office/powerpoint/2010/main" val="1767464244"/>
              </p:ext>
            </p:extLst>
          </p:nvPr>
        </p:nvGraphicFramePr>
        <p:xfrm>
          <a:off x="5945067" y="1385904"/>
          <a:ext cx="6132798" cy="39079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Chart 19">
            <a:extLst>
              <a:ext uri="{FF2B5EF4-FFF2-40B4-BE49-F238E27FC236}">
                <a16:creationId xmlns:a16="http://schemas.microsoft.com/office/drawing/2014/main" id="{EEAC71AD-9DBD-40A9-8BD9-057957AF3F03}"/>
              </a:ext>
            </a:extLst>
          </p:cNvPr>
          <p:cNvGraphicFramePr>
            <a:graphicFrameLocks/>
          </p:cNvGraphicFramePr>
          <p:nvPr>
            <p:extLst>
              <p:ext uri="{D42A27DB-BD31-4B8C-83A1-F6EECF244321}">
                <p14:modId xmlns:p14="http://schemas.microsoft.com/office/powerpoint/2010/main" val="501948891"/>
              </p:ext>
            </p:extLst>
          </p:nvPr>
        </p:nvGraphicFramePr>
        <p:xfrm>
          <a:off x="422353" y="1475005"/>
          <a:ext cx="5497476" cy="38302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129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CC0F-F85C-4080-A7E5-43247AFEEE4F}"/>
              </a:ext>
            </a:extLst>
          </p:cNvPr>
          <p:cNvSpPr>
            <a:spLocks noGrp="1"/>
          </p:cNvSpPr>
          <p:nvPr>
            <p:ph type="title"/>
          </p:nvPr>
        </p:nvSpPr>
        <p:spPr>
          <a:xfrm>
            <a:off x="179531" y="67235"/>
            <a:ext cx="11851640" cy="1123315"/>
          </a:xfrm>
          <a:solidFill>
            <a:schemeClr val="bg1">
              <a:lumMod val="85000"/>
            </a:schemeClr>
          </a:solidFill>
        </p:spPr>
        <p:txBody>
          <a:bodyPr>
            <a:normAutofit fontScale="90000"/>
          </a:bodyPr>
          <a:lstStyle/>
          <a:p>
            <a:r>
              <a:rPr lang="en-US" sz="3600" b="1" dirty="0"/>
              <a:t>Result 1</a:t>
            </a:r>
            <a:r>
              <a:rPr lang="en-US" sz="3600" dirty="0"/>
              <a:t>: </a:t>
            </a:r>
            <a:r>
              <a:rPr lang="en-US" sz="3600" dirty="0">
                <a:solidFill>
                  <a:srgbClr val="000000"/>
                </a:solidFill>
                <a:effectLst/>
                <a:latin typeface="Calibri" panose="020F0502020204030204" pitchFamily="34" charset="0"/>
                <a:ea typeface="Calibri" panose="020F0502020204030204" pitchFamily="34" charset="0"/>
              </a:rPr>
              <a:t>What was the percentage of farmers who participated in the NFSP? How much fertilizer did they acquire in 2023? </a:t>
            </a:r>
            <a:endParaRPr lang="en-US" dirty="0"/>
          </a:p>
        </p:txBody>
      </p:sp>
      <p:sp>
        <p:nvSpPr>
          <p:cNvPr id="4" name="Slide Number Placeholder 3">
            <a:extLst>
              <a:ext uri="{FF2B5EF4-FFF2-40B4-BE49-F238E27FC236}">
                <a16:creationId xmlns:a16="http://schemas.microsoft.com/office/drawing/2014/main" id="{C9487CE2-AEA0-4301-8337-B6DFA8CD49D8}"/>
              </a:ext>
            </a:extLst>
          </p:cNvPr>
          <p:cNvSpPr>
            <a:spLocks noGrp="1"/>
          </p:cNvSpPr>
          <p:nvPr>
            <p:ph type="sldNum" sz="quarter" idx="12"/>
          </p:nvPr>
        </p:nvSpPr>
        <p:spPr/>
        <p:txBody>
          <a:bodyPr/>
          <a:lstStyle/>
          <a:p>
            <a:fld id="{853AAC95-044F-42E2-9947-B42B962CF1F7}" type="slidenum">
              <a:rPr lang="en-US" smtClean="0"/>
              <a:t>12</a:t>
            </a:fld>
            <a:endParaRPr lang="en-US"/>
          </a:p>
        </p:txBody>
      </p:sp>
      <p:sp>
        <p:nvSpPr>
          <p:cNvPr id="12" name="TextBox 11">
            <a:extLst>
              <a:ext uri="{FF2B5EF4-FFF2-40B4-BE49-F238E27FC236}">
                <a16:creationId xmlns:a16="http://schemas.microsoft.com/office/drawing/2014/main" id="{EC378EDC-5AF2-4A1A-A7AA-4B68C85E74B5}"/>
              </a:ext>
            </a:extLst>
          </p:cNvPr>
          <p:cNvSpPr txBox="1"/>
          <p:nvPr/>
        </p:nvSpPr>
        <p:spPr>
          <a:xfrm>
            <a:off x="422353" y="5675894"/>
            <a:ext cx="11576607"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Lower % of farms w/&lt;=2 acres acquired subsidized fertilizer in 2023</a:t>
            </a:r>
          </a:p>
          <a:p>
            <a:pPr marL="285750" indent="-285750">
              <a:buFont typeface="Arial" panose="020B0604020202020204" pitchFamily="34" charset="0"/>
              <a:buChar char="•"/>
            </a:pPr>
            <a:r>
              <a:rPr lang="en-US" sz="2000" dirty="0"/>
              <a:t>And they acquired less of it</a:t>
            </a:r>
          </a:p>
          <a:p>
            <a:pPr marL="285750" indent="-285750">
              <a:buFont typeface="Arial" panose="020B0604020202020204" pitchFamily="34" charset="0"/>
              <a:buChar char="•"/>
            </a:pPr>
            <a:r>
              <a:rPr lang="en-US" sz="2000" dirty="0"/>
              <a:t>Not surprising, as the NSFP was not targeted and could register based on landholding.  </a:t>
            </a:r>
          </a:p>
          <a:p>
            <a:pPr marL="285750" indent="-285750">
              <a:buFont typeface="Arial" panose="020B0604020202020204" pitchFamily="34" charset="0"/>
              <a:buChar char="•"/>
            </a:pPr>
            <a:endParaRPr lang="en-US" sz="2000" dirty="0"/>
          </a:p>
        </p:txBody>
      </p:sp>
      <p:sp>
        <p:nvSpPr>
          <p:cNvPr id="13" name="Rectangle 12">
            <a:extLst>
              <a:ext uri="{FF2B5EF4-FFF2-40B4-BE49-F238E27FC236}">
                <a16:creationId xmlns:a16="http://schemas.microsoft.com/office/drawing/2014/main" id="{75E2E4F5-C94C-4320-93AA-1217919502CF}"/>
              </a:ext>
            </a:extLst>
          </p:cNvPr>
          <p:cNvSpPr/>
          <p:nvPr/>
        </p:nvSpPr>
        <p:spPr>
          <a:xfrm>
            <a:off x="572928" y="2051308"/>
            <a:ext cx="1690171" cy="3242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08DA029-645B-4A89-932C-8261ED47A543}"/>
              </a:ext>
            </a:extLst>
          </p:cNvPr>
          <p:cNvSpPr/>
          <p:nvPr/>
        </p:nvSpPr>
        <p:spPr>
          <a:xfrm>
            <a:off x="2288337" y="2058633"/>
            <a:ext cx="1589329" cy="3242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33CAAA-B217-4E0A-BC34-234544DFEB88}"/>
              </a:ext>
            </a:extLst>
          </p:cNvPr>
          <p:cNvSpPr/>
          <p:nvPr/>
        </p:nvSpPr>
        <p:spPr>
          <a:xfrm>
            <a:off x="3904432" y="2051307"/>
            <a:ext cx="1690171" cy="3242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92D214B-6F33-4CE7-BA67-B0A83D22169A}"/>
              </a:ext>
            </a:extLst>
          </p:cNvPr>
          <p:cNvSpPr/>
          <p:nvPr/>
        </p:nvSpPr>
        <p:spPr>
          <a:xfrm>
            <a:off x="6530437" y="1986859"/>
            <a:ext cx="1690171" cy="3242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3A78AE0-81CA-40CE-9C50-A414412C44B2}"/>
              </a:ext>
            </a:extLst>
          </p:cNvPr>
          <p:cNvSpPr/>
          <p:nvPr/>
        </p:nvSpPr>
        <p:spPr>
          <a:xfrm>
            <a:off x="8467495" y="1985618"/>
            <a:ext cx="1690171" cy="3242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82F89FB-F524-4EB5-85D2-2D8AE173B890}"/>
              </a:ext>
            </a:extLst>
          </p:cNvPr>
          <p:cNvSpPr/>
          <p:nvPr/>
        </p:nvSpPr>
        <p:spPr>
          <a:xfrm>
            <a:off x="10234425" y="1985618"/>
            <a:ext cx="1690171" cy="3242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hart 19">
            <a:extLst>
              <a:ext uri="{FF2B5EF4-FFF2-40B4-BE49-F238E27FC236}">
                <a16:creationId xmlns:a16="http://schemas.microsoft.com/office/drawing/2014/main" id="{EEAC71AD-9DBD-40A9-8BD9-057957AF3F03}"/>
              </a:ext>
            </a:extLst>
          </p:cNvPr>
          <p:cNvGraphicFramePr>
            <a:graphicFrameLocks/>
          </p:cNvGraphicFramePr>
          <p:nvPr>
            <p:extLst>
              <p:ext uri="{D42A27DB-BD31-4B8C-83A1-F6EECF244321}">
                <p14:modId xmlns:p14="http://schemas.microsoft.com/office/powerpoint/2010/main" val="730766875"/>
              </p:ext>
            </p:extLst>
          </p:nvPr>
        </p:nvGraphicFramePr>
        <p:xfrm>
          <a:off x="422353" y="1475005"/>
          <a:ext cx="5497476" cy="38302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Chart 20">
            <a:extLst>
              <a:ext uri="{FF2B5EF4-FFF2-40B4-BE49-F238E27FC236}">
                <a16:creationId xmlns:a16="http://schemas.microsoft.com/office/drawing/2014/main" id="{3EA7804A-C839-49F0-A87D-F1B45F0CC5CE}"/>
              </a:ext>
            </a:extLst>
          </p:cNvPr>
          <p:cNvGraphicFramePr>
            <a:graphicFrameLocks/>
          </p:cNvGraphicFramePr>
          <p:nvPr>
            <p:extLst>
              <p:ext uri="{D42A27DB-BD31-4B8C-83A1-F6EECF244321}">
                <p14:modId xmlns:p14="http://schemas.microsoft.com/office/powerpoint/2010/main" val="3785826982"/>
              </p:ext>
            </p:extLst>
          </p:nvPr>
        </p:nvGraphicFramePr>
        <p:xfrm>
          <a:off x="6521131" y="1522459"/>
          <a:ext cx="5394159" cy="38130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804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CC0F-F85C-4080-A7E5-43247AFEEE4F}"/>
              </a:ext>
            </a:extLst>
          </p:cNvPr>
          <p:cNvSpPr>
            <a:spLocks noGrp="1"/>
          </p:cNvSpPr>
          <p:nvPr>
            <p:ph type="title"/>
          </p:nvPr>
        </p:nvSpPr>
        <p:spPr>
          <a:xfrm>
            <a:off x="179531" y="67235"/>
            <a:ext cx="11851640" cy="1123315"/>
          </a:xfrm>
          <a:solidFill>
            <a:schemeClr val="bg1">
              <a:lumMod val="85000"/>
            </a:schemeClr>
          </a:solidFill>
        </p:spPr>
        <p:txBody>
          <a:bodyPr>
            <a:normAutofit fontScale="90000"/>
          </a:bodyPr>
          <a:lstStyle/>
          <a:p>
            <a:r>
              <a:rPr lang="en-US" sz="3600" b="1" dirty="0"/>
              <a:t>Result 1</a:t>
            </a:r>
            <a:r>
              <a:rPr lang="en-US" sz="3600" dirty="0"/>
              <a:t>: </a:t>
            </a:r>
            <a:r>
              <a:rPr lang="en-US" sz="3600" dirty="0">
                <a:solidFill>
                  <a:srgbClr val="000000"/>
                </a:solidFill>
                <a:effectLst/>
                <a:latin typeface="Calibri" panose="020F0502020204030204" pitchFamily="34" charset="0"/>
                <a:ea typeface="Calibri" panose="020F0502020204030204" pitchFamily="34" charset="0"/>
              </a:rPr>
              <a:t>What was the percentage of farmers who participated in the NFSP? How much fertilizer did they acquire in 2023? </a:t>
            </a:r>
            <a:endParaRPr lang="en-US" dirty="0"/>
          </a:p>
        </p:txBody>
      </p:sp>
      <p:sp>
        <p:nvSpPr>
          <p:cNvPr id="4" name="Slide Number Placeholder 3">
            <a:extLst>
              <a:ext uri="{FF2B5EF4-FFF2-40B4-BE49-F238E27FC236}">
                <a16:creationId xmlns:a16="http://schemas.microsoft.com/office/drawing/2014/main" id="{C9487CE2-AEA0-4301-8337-B6DFA8CD49D8}"/>
              </a:ext>
            </a:extLst>
          </p:cNvPr>
          <p:cNvSpPr>
            <a:spLocks noGrp="1"/>
          </p:cNvSpPr>
          <p:nvPr>
            <p:ph type="sldNum" sz="quarter" idx="12"/>
          </p:nvPr>
        </p:nvSpPr>
        <p:spPr/>
        <p:txBody>
          <a:bodyPr/>
          <a:lstStyle/>
          <a:p>
            <a:fld id="{853AAC95-044F-42E2-9947-B42B962CF1F7}" type="slidenum">
              <a:rPr lang="en-US" smtClean="0"/>
              <a:t>13</a:t>
            </a:fld>
            <a:endParaRPr lang="en-US"/>
          </a:p>
        </p:txBody>
      </p:sp>
      <p:sp>
        <p:nvSpPr>
          <p:cNvPr id="13" name="Rectangle 12">
            <a:extLst>
              <a:ext uri="{FF2B5EF4-FFF2-40B4-BE49-F238E27FC236}">
                <a16:creationId xmlns:a16="http://schemas.microsoft.com/office/drawing/2014/main" id="{75E2E4F5-C94C-4320-93AA-1217919502CF}"/>
              </a:ext>
            </a:extLst>
          </p:cNvPr>
          <p:cNvSpPr/>
          <p:nvPr/>
        </p:nvSpPr>
        <p:spPr>
          <a:xfrm>
            <a:off x="572928" y="2051308"/>
            <a:ext cx="1690171" cy="3242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08DA029-645B-4A89-932C-8261ED47A543}"/>
              </a:ext>
            </a:extLst>
          </p:cNvPr>
          <p:cNvSpPr/>
          <p:nvPr/>
        </p:nvSpPr>
        <p:spPr>
          <a:xfrm>
            <a:off x="2288337" y="2058633"/>
            <a:ext cx="1589329" cy="3242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33CAAA-B217-4E0A-BC34-234544DFEB88}"/>
              </a:ext>
            </a:extLst>
          </p:cNvPr>
          <p:cNvSpPr/>
          <p:nvPr/>
        </p:nvSpPr>
        <p:spPr>
          <a:xfrm>
            <a:off x="3904432" y="2051307"/>
            <a:ext cx="1690171" cy="3242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92D214B-6F33-4CE7-BA67-B0A83D22169A}"/>
              </a:ext>
            </a:extLst>
          </p:cNvPr>
          <p:cNvSpPr/>
          <p:nvPr/>
        </p:nvSpPr>
        <p:spPr>
          <a:xfrm>
            <a:off x="6530437" y="1986859"/>
            <a:ext cx="1690171" cy="3242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3A78AE0-81CA-40CE-9C50-A414412C44B2}"/>
              </a:ext>
            </a:extLst>
          </p:cNvPr>
          <p:cNvSpPr/>
          <p:nvPr/>
        </p:nvSpPr>
        <p:spPr>
          <a:xfrm>
            <a:off x="8467495" y="1985618"/>
            <a:ext cx="1690171" cy="3242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82F89FB-F524-4EB5-85D2-2D8AE173B890}"/>
              </a:ext>
            </a:extLst>
          </p:cNvPr>
          <p:cNvSpPr/>
          <p:nvPr/>
        </p:nvSpPr>
        <p:spPr>
          <a:xfrm>
            <a:off x="10234425" y="1985618"/>
            <a:ext cx="1690171" cy="3242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hart 19">
            <a:extLst>
              <a:ext uri="{FF2B5EF4-FFF2-40B4-BE49-F238E27FC236}">
                <a16:creationId xmlns:a16="http://schemas.microsoft.com/office/drawing/2014/main" id="{EEAC71AD-9DBD-40A9-8BD9-057957AF3F03}"/>
              </a:ext>
            </a:extLst>
          </p:cNvPr>
          <p:cNvGraphicFramePr>
            <a:graphicFrameLocks/>
          </p:cNvGraphicFramePr>
          <p:nvPr>
            <p:extLst>
              <p:ext uri="{D42A27DB-BD31-4B8C-83A1-F6EECF244321}">
                <p14:modId xmlns:p14="http://schemas.microsoft.com/office/powerpoint/2010/main" val="1191647485"/>
              </p:ext>
            </p:extLst>
          </p:nvPr>
        </p:nvGraphicFramePr>
        <p:xfrm>
          <a:off x="422353" y="1475005"/>
          <a:ext cx="5497476" cy="38302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4D6D2419-18D0-4E02-B4BA-5D70F8D518A8}"/>
              </a:ext>
            </a:extLst>
          </p:cNvPr>
          <p:cNvGraphicFramePr>
            <a:graphicFrameLocks/>
          </p:cNvGraphicFramePr>
          <p:nvPr>
            <p:extLst>
              <p:ext uri="{D42A27DB-BD31-4B8C-83A1-F6EECF244321}">
                <p14:modId xmlns:p14="http://schemas.microsoft.com/office/powerpoint/2010/main" val="1937069888"/>
              </p:ext>
            </p:extLst>
          </p:nvPr>
        </p:nvGraphicFramePr>
        <p:xfrm>
          <a:off x="6683199" y="1216810"/>
          <a:ext cx="5088635" cy="4011395"/>
        </p:xfrm>
        <a:graphic>
          <a:graphicData uri="http://schemas.openxmlformats.org/drawingml/2006/chart">
            <c:chart xmlns:c="http://schemas.openxmlformats.org/drawingml/2006/chart" xmlns:r="http://schemas.openxmlformats.org/officeDocument/2006/relationships" r:id="rId3"/>
          </a:graphicData>
        </a:graphic>
      </p:graphicFrame>
      <p:sp>
        <p:nvSpPr>
          <p:cNvPr id="22" name="TextBox 21">
            <a:extLst>
              <a:ext uri="{FF2B5EF4-FFF2-40B4-BE49-F238E27FC236}">
                <a16:creationId xmlns:a16="http://schemas.microsoft.com/office/drawing/2014/main" id="{8138881B-6275-4D95-B6A2-4DFFB0F48C6D}"/>
              </a:ext>
            </a:extLst>
          </p:cNvPr>
          <p:cNvSpPr txBox="1"/>
          <p:nvPr/>
        </p:nvSpPr>
        <p:spPr>
          <a:xfrm>
            <a:off x="422353" y="5500784"/>
            <a:ext cx="11576607" cy="923330"/>
          </a:xfrm>
          <a:prstGeom prst="rect">
            <a:avLst/>
          </a:prstGeom>
          <a:noFill/>
        </p:spPr>
        <p:txBody>
          <a:bodyPr wrap="square" rtlCol="0">
            <a:spAutoFit/>
          </a:bodyPr>
          <a:lstStyle/>
          <a:p>
            <a:pPr marL="285750" indent="-285750">
              <a:buFont typeface="Arial" panose="020B0604020202020204" pitchFamily="34" charset="0"/>
              <a:buChar char="•"/>
            </a:pPr>
            <a:r>
              <a:rPr lang="en-US" dirty="0"/>
              <a:t>On a per-acre basis smallest-scale farmers acquired more of both types of fertilizer (farmed more intensively)</a:t>
            </a:r>
          </a:p>
          <a:p>
            <a:pPr marL="742950" lvl="1" indent="-285750">
              <a:buFont typeface="Arial" panose="020B0604020202020204" pitchFamily="34" charset="0"/>
              <a:buChar char="•"/>
            </a:pPr>
            <a:r>
              <a:rPr lang="en-US" dirty="0"/>
              <a:t>Likely the people who need support.</a:t>
            </a:r>
          </a:p>
          <a:p>
            <a:pPr marL="285750" indent="-285750">
              <a:buFont typeface="Arial" panose="020B0604020202020204" pitchFamily="34" charset="0"/>
              <a:buChar char="•"/>
            </a:pPr>
            <a:r>
              <a:rPr lang="en-US" dirty="0"/>
              <a:t>Larger farmers got a larger share of the subsidy benefit, but not using fertilizer as intensively. </a:t>
            </a:r>
          </a:p>
        </p:txBody>
      </p:sp>
    </p:spTree>
    <p:extLst>
      <p:ext uri="{BB962C8B-B14F-4D97-AF65-F5344CB8AC3E}">
        <p14:creationId xmlns:p14="http://schemas.microsoft.com/office/powerpoint/2010/main" val="304742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CC0F-F85C-4080-A7E5-43247AFEEE4F}"/>
              </a:ext>
            </a:extLst>
          </p:cNvPr>
          <p:cNvSpPr>
            <a:spLocks noGrp="1"/>
          </p:cNvSpPr>
          <p:nvPr>
            <p:ph type="title"/>
          </p:nvPr>
        </p:nvSpPr>
        <p:spPr>
          <a:xfrm>
            <a:off x="147320" y="136525"/>
            <a:ext cx="11851640" cy="1462088"/>
          </a:xfrm>
          <a:solidFill>
            <a:schemeClr val="bg1">
              <a:lumMod val="85000"/>
            </a:schemeClr>
          </a:solidFill>
        </p:spPr>
        <p:txBody>
          <a:bodyPr>
            <a:normAutofit fontScale="90000"/>
          </a:bodyPr>
          <a:lstStyle/>
          <a:p>
            <a:r>
              <a:rPr lang="en-US" sz="3600" b="1" dirty="0"/>
              <a:t>Result 2</a:t>
            </a:r>
            <a:r>
              <a:rPr lang="en-US" sz="3600" dirty="0"/>
              <a:t>: </a:t>
            </a:r>
            <a:r>
              <a:rPr lang="en-US" sz="3600" dirty="0">
                <a:solidFill>
                  <a:srgbClr val="000000"/>
                </a:solidFill>
                <a:effectLst/>
                <a:latin typeface="Calibri" panose="020F0502020204030204" pitchFamily="34" charset="0"/>
                <a:ea typeface="Calibri" panose="020F0502020204030204" pitchFamily="34" charset="0"/>
              </a:rPr>
              <a:t>What dates did farmers receive subsidized fertilizer?</a:t>
            </a:r>
            <a:br>
              <a:rPr lang="en-US" sz="3600" dirty="0">
                <a:solidFill>
                  <a:srgbClr val="000000"/>
                </a:solidFill>
                <a:effectLst/>
                <a:latin typeface="Calibri" panose="020F0502020204030204" pitchFamily="34" charset="0"/>
                <a:ea typeface="Calibri" panose="020F0502020204030204" pitchFamily="34" charset="0"/>
              </a:rPr>
            </a:br>
            <a:r>
              <a:rPr lang="en-US" sz="3600" dirty="0">
                <a:solidFill>
                  <a:srgbClr val="000000"/>
                </a:solidFill>
                <a:effectLst/>
                <a:latin typeface="Calibri" panose="020F0502020204030204" pitchFamily="34" charset="0"/>
                <a:ea typeface="Calibri" panose="020F0502020204030204" pitchFamily="34" charset="0"/>
              </a:rPr>
              <a:t>Was it received in time for planting?  How far did they travel and what types of fertilizer did they receive? </a:t>
            </a:r>
            <a:endParaRPr lang="en-US" i="1" dirty="0"/>
          </a:p>
        </p:txBody>
      </p:sp>
      <p:graphicFrame>
        <p:nvGraphicFramePr>
          <p:cNvPr id="5" name="Content Placeholder 4">
            <a:extLst>
              <a:ext uri="{FF2B5EF4-FFF2-40B4-BE49-F238E27FC236}">
                <a16:creationId xmlns:a16="http://schemas.microsoft.com/office/drawing/2014/main" id="{0CCF5ACD-6358-49C3-A037-57B368E28B93}"/>
              </a:ext>
            </a:extLst>
          </p:cNvPr>
          <p:cNvGraphicFramePr>
            <a:graphicFrameLocks noGrp="1"/>
          </p:cNvGraphicFramePr>
          <p:nvPr>
            <p:ph idx="1"/>
            <p:extLst>
              <p:ext uri="{D42A27DB-BD31-4B8C-83A1-F6EECF244321}">
                <p14:modId xmlns:p14="http://schemas.microsoft.com/office/powerpoint/2010/main" val="1156126677"/>
              </p:ext>
            </p:extLst>
          </p:nvPr>
        </p:nvGraphicFramePr>
        <p:xfrm>
          <a:off x="1302291" y="1995262"/>
          <a:ext cx="9218444" cy="3515300"/>
        </p:xfrm>
        <a:graphic>
          <a:graphicData uri="http://schemas.openxmlformats.org/drawingml/2006/table">
            <a:tbl>
              <a:tblPr bandRow="1">
                <a:tableStyleId>{5940675A-B579-460E-94D1-54222C63F5DA}</a:tableStyleId>
              </a:tblPr>
              <a:tblGrid>
                <a:gridCol w="3536982">
                  <a:extLst>
                    <a:ext uri="{9D8B030D-6E8A-4147-A177-3AD203B41FA5}">
                      <a16:colId xmlns:a16="http://schemas.microsoft.com/office/drawing/2014/main" val="2698709306"/>
                    </a:ext>
                  </a:extLst>
                </a:gridCol>
                <a:gridCol w="1106907">
                  <a:extLst>
                    <a:ext uri="{9D8B030D-6E8A-4147-A177-3AD203B41FA5}">
                      <a16:colId xmlns:a16="http://schemas.microsoft.com/office/drawing/2014/main" val="2799317628"/>
                    </a:ext>
                  </a:extLst>
                </a:gridCol>
                <a:gridCol w="940995">
                  <a:extLst>
                    <a:ext uri="{9D8B030D-6E8A-4147-A177-3AD203B41FA5}">
                      <a16:colId xmlns:a16="http://schemas.microsoft.com/office/drawing/2014/main" val="2276706528"/>
                    </a:ext>
                  </a:extLst>
                </a:gridCol>
                <a:gridCol w="983092">
                  <a:extLst>
                    <a:ext uri="{9D8B030D-6E8A-4147-A177-3AD203B41FA5}">
                      <a16:colId xmlns:a16="http://schemas.microsoft.com/office/drawing/2014/main" val="2989378250"/>
                    </a:ext>
                  </a:extLst>
                </a:gridCol>
                <a:gridCol w="964932">
                  <a:extLst>
                    <a:ext uri="{9D8B030D-6E8A-4147-A177-3AD203B41FA5}">
                      <a16:colId xmlns:a16="http://schemas.microsoft.com/office/drawing/2014/main" val="2510357035"/>
                    </a:ext>
                  </a:extLst>
                </a:gridCol>
                <a:gridCol w="974207">
                  <a:extLst>
                    <a:ext uri="{9D8B030D-6E8A-4147-A177-3AD203B41FA5}">
                      <a16:colId xmlns:a16="http://schemas.microsoft.com/office/drawing/2014/main" val="3241433413"/>
                    </a:ext>
                  </a:extLst>
                </a:gridCol>
                <a:gridCol w="711329">
                  <a:extLst>
                    <a:ext uri="{9D8B030D-6E8A-4147-A177-3AD203B41FA5}">
                      <a16:colId xmlns:a16="http://schemas.microsoft.com/office/drawing/2014/main" val="4110833092"/>
                    </a:ext>
                  </a:extLst>
                </a:gridCol>
              </a:tblGrid>
              <a:tr h="630903">
                <a:tc>
                  <a:txBody>
                    <a:bodyPr/>
                    <a:lstStyle/>
                    <a:p>
                      <a:pPr marL="0" marR="0">
                        <a:spcBef>
                          <a:spcPts val="0"/>
                        </a:spcBef>
                        <a:spcAft>
                          <a:spcPts val="0"/>
                        </a:spcAft>
                      </a:pPr>
                      <a:endParaRPr lang="en-US" sz="1400" b="1" dirty="0">
                        <a:effectLst/>
                      </a:endParaRPr>
                    </a:p>
                    <a:p>
                      <a:pPr marL="0" marR="0">
                        <a:spcBef>
                          <a:spcPts val="0"/>
                        </a:spcBef>
                        <a:spcAft>
                          <a:spcPts val="0"/>
                        </a:spcAft>
                      </a:pPr>
                      <a:r>
                        <a:rPr lang="en-US" sz="1400" b="1" dirty="0">
                          <a:effectLst/>
                        </a:rPr>
                        <a:t>VARIABLES</a:t>
                      </a:r>
                    </a:p>
                    <a:p>
                      <a:pPr marL="0" marR="0">
                        <a:spcBef>
                          <a:spcPts val="0"/>
                        </a:spcBef>
                        <a:spcAft>
                          <a:spcPts val="0"/>
                        </a:spcAft>
                      </a:pPr>
                      <a:r>
                        <a:rPr lang="en-US" sz="1400" b="1" dirty="0">
                          <a:effectLst/>
                        </a:rPr>
                        <a:t> </a:t>
                      </a:r>
                      <a:endParaRPr lang="en-US" sz="1400" b="1" dirty="0">
                        <a:effectLst/>
                        <a:latin typeface="Calibri" panose="020F0502020204030204" pitchFamily="34" charset="0"/>
                        <a:ea typeface="Calibri" panose="020F0502020204030204" pitchFamily="34" charset="0"/>
                      </a:endParaRPr>
                    </a:p>
                  </a:txBody>
                  <a:tcPr marL="28575" marR="28575" marT="0" marB="0" anchor="b"/>
                </a:tc>
                <a:tc gridSpan="2">
                  <a:txBody>
                    <a:bodyPr/>
                    <a:lstStyle/>
                    <a:p>
                      <a:pPr marL="0" marR="0" algn="ctr">
                        <a:spcBef>
                          <a:spcPts val="0"/>
                        </a:spcBef>
                        <a:spcAft>
                          <a:spcPts val="0"/>
                        </a:spcAft>
                      </a:pPr>
                      <a:r>
                        <a:rPr lang="en-US" sz="1400" b="1" dirty="0">
                          <a:effectLst/>
                        </a:rPr>
                        <a:t>(1)</a:t>
                      </a:r>
                    </a:p>
                    <a:p>
                      <a:pPr marL="0" marR="0" algn="ctr">
                        <a:spcBef>
                          <a:spcPts val="0"/>
                        </a:spcBef>
                        <a:spcAft>
                          <a:spcPts val="0"/>
                        </a:spcAft>
                      </a:pPr>
                      <a:r>
                        <a:rPr lang="en-US" sz="1400" b="1" dirty="0">
                          <a:effectLst/>
                        </a:rPr>
                        <a:t>NFSP fertilizer</a:t>
                      </a:r>
                      <a:endParaRPr lang="en-US" sz="1400" b="1" dirty="0">
                        <a:effectLst/>
                        <a:latin typeface="Calibri" panose="020F0502020204030204" pitchFamily="34" charset="0"/>
                        <a:ea typeface="Calibri" panose="020F0502020204030204" pitchFamily="34" charset="0"/>
                      </a:endParaRPr>
                    </a:p>
                  </a:txBody>
                  <a:tcPr marL="28575" marR="28575" marT="0" marB="0" anchor="ctr"/>
                </a:tc>
                <a:tc hMerge="1">
                  <a:txBody>
                    <a:bodyPr/>
                    <a:lstStyle/>
                    <a:p>
                      <a:endParaRPr lang="en-US"/>
                    </a:p>
                  </a:txBody>
                  <a:tcPr/>
                </a:tc>
                <a:tc gridSpan="2">
                  <a:txBody>
                    <a:bodyPr/>
                    <a:lstStyle/>
                    <a:p>
                      <a:pPr marL="0" marR="0" algn="ctr">
                        <a:spcBef>
                          <a:spcPts val="0"/>
                        </a:spcBef>
                        <a:spcAft>
                          <a:spcPts val="0"/>
                        </a:spcAft>
                      </a:pPr>
                      <a:r>
                        <a:rPr lang="en-US" sz="1400" b="1" dirty="0">
                          <a:effectLst/>
                        </a:rPr>
                        <a:t>(2)</a:t>
                      </a:r>
                    </a:p>
                    <a:p>
                      <a:pPr marL="0" marR="0" algn="ctr">
                        <a:spcBef>
                          <a:spcPts val="0"/>
                        </a:spcBef>
                        <a:spcAft>
                          <a:spcPts val="0"/>
                        </a:spcAft>
                      </a:pPr>
                      <a:r>
                        <a:rPr lang="en-US" sz="1400" b="1" dirty="0">
                          <a:effectLst/>
                        </a:rPr>
                        <a:t>County government subsidized fertilizer</a:t>
                      </a:r>
                      <a:endParaRPr lang="en-US" sz="1400" b="1" dirty="0">
                        <a:effectLst/>
                        <a:latin typeface="Calibri" panose="020F0502020204030204" pitchFamily="34" charset="0"/>
                        <a:ea typeface="Calibri" panose="020F0502020204030204" pitchFamily="34" charset="0"/>
                      </a:endParaRPr>
                    </a:p>
                  </a:txBody>
                  <a:tcPr marL="28575" marR="28575" marT="0" marB="0" anchor="ctr"/>
                </a:tc>
                <a:tc hMerge="1">
                  <a:txBody>
                    <a:bodyPr/>
                    <a:lstStyle/>
                    <a:p>
                      <a:endParaRPr lang="en-US"/>
                    </a:p>
                  </a:txBody>
                  <a:tcPr/>
                </a:tc>
                <a:tc gridSpan="2">
                  <a:txBody>
                    <a:bodyPr/>
                    <a:lstStyle/>
                    <a:p>
                      <a:pPr marL="0" marR="0" algn="ctr">
                        <a:spcBef>
                          <a:spcPts val="0"/>
                        </a:spcBef>
                        <a:spcAft>
                          <a:spcPts val="0"/>
                        </a:spcAft>
                      </a:pPr>
                      <a:r>
                        <a:rPr lang="en-US" sz="1400" b="1" dirty="0">
                          <a:effectLst/>
                        </a:rPr>
                        <a:t>(3)</a:t>
                      </a:r>
                    </a:p>
                    <a:p>
                      <a:pPr marL="0" marR="0" algn="ctr">
                        <a:spcBef>
                          <a:spcPts val="0"/>
                        </a:spcBef>
                        <a:spcAft>
                          <a:spcPts val="0"/>
                        </a:spcAft>
                      </a:pPr>
                      <a:r>
                        <a:rPr lang="en-US" sz="1400" b="1" dirty="0">
                          <a:effectLst/>
                        </a:rPr>
                        <a:t>Commercial fertilizer</a:t>
                      </a:r>
                      <a:endParaRPr lang="en-US" sz="1400" b="1" dirty="0">
                        <a:effectLst/>
                        <a:latin typeface="Calibri" panose="020F0502020204030204" pitchFamily="34" charset="0"/>
                        <a:ea typeface="Calibri" panose="020F0502020204030204" pitchFamily="34" charset="0"/>
                      </a:endParaRPr>
                    </a:p>
                  </a:txBody>
                  <a:tcPr marL="28575" marR="28575" marT="0" marB="0" anchor="ctr"/>
                </a:tc>
                <a:tc hMerge="1">
                  <a:txBody>
                    <a:bodyPr/>
                    <a:lstStyle/>
                    <a:p>
                      <a:endParaRPr lang="en-US"/>
                    </a:p>
                  </a:txBody>
                  <a:tcPr/>
                </a:tc>
                <a:extLst>
                  <a:ext uri="{0D108BD9-81ED-4DB2-BD59-A6C34878D82A}">
                    <a16:rowId xmlns:a16="http://schemas.microsoft.com/office/drawing/2014/main" val="1153474439"/>
                  </a:ext>
                </a:extLst>
              </a:tr>
              <a:tr h="292085">
                <a:tc>
                  <a:txBody>
                    <a:bodyPr/>
                    <a:lstStyle/>
                    <a:p>
                      <a:pPr marL="0" marR="0" algn="ctr">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endParaRPr>
                    </a:p>
                  </a:txBody>
                  <a:tcPr marL="28575" marR="28575" marT="0" marB="0" anchor="b"/>
                </a:tc>
                <a:tc>
                  <a:txBody>
                    <a:bodyPr/>
                    <a:lstStyle/>
                    <a:p>
                      <a:pPr marL="0" marR="0" algn="ctr">
                        <a:spcBef>
                          <a:spcPts val="0"/>
                        </a:spcBef>
                        <a:spcAft>
                          <a:spcPts val="0"/>
                        </a:spcAft>
                      </a:pPr>
                      <a:r>
                        <a:rPr lang="en-US" sz="1400">
                          <a:effectLst/>
                        </a:rPr>
                        <a:t>Mean (SD)</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endParaRPr lang="en-US" sz="1400" dirty="0">
                        <a:effectLst/>
                        <a:latin typeface="Calibri" panose="020F0502020204030204" pitchFamily="34" charset="0"/>
                        <a:ea typeface="Calibri" panose="020F0502020204030204" pitchFamily="34" charset="0"/>
                      </a:endParaRPr>
                    </a:p>
                  </a:txBody>
                  <a:tcPr marL="28575" marR="28575" marT="0" marB="0" anchor="ctr">
                    <a:solidFill>
                      <a:schemeClr val="bg1">
                        <a:lumMod val="50000"/>
                      </a:schemeClr>
                    </a:solidFill>
                  </a:tcPr>
                </a:tc>
                <a:tc>
                  <a:txBody>
                    <a:bodyPr/>
                    <a:lstStyle/>
                    <a:p>
                      <a:pPr marL="0" marR="0" algn="ctr">
                        <a:spcBef>
                          <a:spcPts val="0"/>
                        </a:spcBef>
                        <a:spcAft>
                          <a:spcPts val="0"/>
                        </a:spcAft>
                      </a:pPr>
                      <a:r>
                        <a:rPr lang="en-US" sz="1400">
                          <a:effectLst/>
                        </a:rPr>
                        <a:t>Mean (SD)</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endParaRPr lang="en-US" sz="1400" dirty="0">
                        <a:effectLst/>
                        <a:latin typeface="Calibri" panose="020F0502020204030204" pitchFamily="34" charset="0"/>
                        <a:ea typeface="Calibri" panose="020F0502020204030204" pitchFamily="34" charset="0"/>
                      </a:endParaRPr>
                    </a:p>
                  </a:txBody>
                  <a:tcPr marL="28575" marR="28575" marT="0" marB="0" anchor="ctr">
                    <a:solidFill>
                      <a:schemeClr val="bg1">
                        <a:lumMod val="50000"/>
                      </a:schemeClr>
                    </a:solidFill>
                  </a:tcPr>
                </a:tc>
                <a:tc>
                  <a:txBody>
                    <a:bodyPr/>
                    <a:lstStyle/>
                    <a:p>
                      <a:pPr marL="0" marR="0" algn="ctr">
                        <a:spcBef>
                          <a:spcPts val="0"/>
                        </a:spcBef>
                        <a:spcAft>
                          <a:spcPts val="0"/>
                        </a:spcAft>
                      </a:pPr>
                      <a:r>
                        <a:rPr lang="en-US" sz="1400">
                          <a:effectLst/>
                        </a:rPr>
                        <a:t>Mean (SD)</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endParaRPr lang="en-US" sz="1400" dirty="0">
                        <a:effectLst/>
                        <a:latin typeface="Calibri" panose="020F0502020204030204" pitchFamily="34" charset="0"/>
                        <a:ea typeface="Calibri" panose="020F0502020204030204" pitchFamily="34" charset="0"/>
                      </a:endParaRPr>
                    </a:p>
                  </a:txBody>
                  <a:tcPr marL="28575" marR="28575" marT="0" marB="0" anchor="ctr">
                    <a:solidFill>
                      <a:schemeClr val="bg1">
                        <a:lumMod val="50000"/>
                      </a:schemeClr>
                    </a:solidFill>
                  </a:tcPr>
                </a:tc>
                <a:extLst>
                  <a:ext uri="{0D108BD9-81ED-4DB2-BD59-A6C34878D82A}">
                    <a16:rowId xmlns:a16="http://schemas.microsoft.com/office/drawing/2014/main" val="494859730"/>
                  </a:ext>
                </a:extLst>
              </a:tr>
              <a:tr h="292085">
                <a:tc>
                  <a:txBody>
                    <a:bodyPr/>
                    <a:lstStyle/>
                    <a:p>
                      <a:pPr marL="196850" marR="0">
                        <a:spcBef>
                          <a:spcPts val="0"/>
                        </a:spcBef>
                        <a:spcAft>
                          <a:spcPts val="0"/>
                        </a:spcAft>
                      </a:pPr>
                      <a:r>
                        <a:rPr lang="en-US" sz="1400">
                          <a:effectLst/>
                        </a:rPr>
                        <a:t>2023</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endParaRPr lang="en-US" sz="1400">
                        <a:effectLst/>
                        <a:latin typeface="Calibri" panose="020F0502020204030204" pitchFamily="34" charset="0"/>
                        <a:ea typeface="Calibri" panose="020F0502020204030204" pitchFamily="34" charset="0"/>
                      </a:endParaRPr>
                    </a:p>
                  </a:txBody>
                  <a:tcPr marL="28575" marR="28575" marT="0" marB="0" anchor="ctr">
                    <a:solidFill>
                      <a:schemeClr val="bg1">
                        <a:lumMod val="50000"/>
                      </a:schemeClr>
                    </a:solidFill>
                  </a:tcPr>
                </a:tc>
                <a:tc>
                  <a:txBody>
                    <a:bodyPr/>
                    <a:lstStyle/>
                    <a:p>
                      <a:pPr marL="0" marR="0" algn="ctr">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endParaRPr lang="en-US" sz="1400">
                        <a:effectLst/>
                        <a:latin typeface="Calibri" panose="020F0502020204030204" pitchFamily="34" charset="0"/>
                        <a:ea typeface="Calibri" panose="020F0502020204030204" pitchFamily="34" charset="0"/>
                      </a:endParaRPr>
                    </a:p>
                  </a:txBody>
                  <a:tcPr marL="28575" marR="28575" marT="0" marB="0" anchor="ctr">
                    <a:solidFill>
                      <a:schemeClr val="bg1">
                        <a:lumMod val="50000"/>
                      </a:schemeClr>
                    </a:solidFill>
                  </a:tcPr>
                </a:tc>
                <a:tc>
                  <a:txBody>
                    <a:bodyPr/>
                    <a:lstStyle/>
                    <a:p>
                      <a:pPr marL="0" marR="0" algn="ctr">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endParaRPr lang="en-US" sz="1400">
                        <a:effectLst/>
                        <a:latin typeface="Calibri" panose="020F0502020204030204" pitchFamily="34" charset="0"/>
                        <a:ea typeface="Calibri" panose="020F0502020204030204" pitchFamily="34" charset="0"/>
                      </a:endParaRPr>
                    </a:p>
                  </a:txBody>
                  <a:tcPr marL="28575" marR="28575" marT="0" marB="0" anchor="ctr">
                    <a:solidFill>
                      <a:schemeClr val="bg1">
                        <a:lumMod val="50000"/>
                      </a:schemeClr>
                    </a:solidFill>
                  </a:tcPr>
                </a:tc>
                <a:extLst>
                  <a:ext uri="{0D108BD9-81ED-4DB2-BD59-A6C34878D82A}">
                    <a16:rowId xmlns:a16="http://schemas.microsoft.com/office/drawing/2014/main" val="2922231199"/>
                  </a:ext>
                </a:extLst>
              </a:tr>
              <a:tr h="420602">
                <a:tc>
                  <a:txBody>
                    <a:bodyPr/>
                    <a:lstStyle/>
                    <a:p>
                      <a:pPr marL="0" marR="0" lvl="0" indent="0">
                        <a:spcBef>
                          <a:spcPts val="0"/>
                        </a:spcBef>
                        <a:spcAft>
                          <a:spcPts val="0"/>
                        </a:spcAft>
                        <a:buFont typeface="+mj-lt"/>
                        <a:buNone/>
                      </a:pPr>
                      <a:r>
                        <a:rPr lang="en-US" sz="1400" dirty="0">
                          <a:effectLst/>
                        </a:rPr>
                        <a:t>1) The most common type of fertilizer acquired by farmers </a:t>
                      </a:r>
                      <a:endParaRPr lang="en-US" sz="1400" dirty="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r>
                        <a:rPr lang="en-US" sz="1400">
                          <a:effectLst/>
                        </a:rPr>
                        <a:t>NPK 23-23-0</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endParaRPr lang="en-US" sz="1400">
                        <a:effectLst/>
                        <a:latin typeface="Calibri" panose="020F0502020204030204" pitchFamily="34" charset="0"/>
                        <a:ea typeface="Calibri" panose="020F0502020204030204" pitchFamily="34" charset="0"/>
                      </a:endParaRPr>
                    </a:p>
                  </a:txBody>
                  <a:tcPr marL="28575" marR="28575" marT="0" marB="0" anchor="ctr">
                    <a:solidFill>
                      <a:schemeClr val="bg1">
                        <a:lumMod val="50000"/>
                      </a:schemeClr>
                    </a:solidFill>
                  </a:tcPr>
                </a:tc>
                <a:tc>
                  <a:txBody>
                    <a:bodyPr/>
                    <a:lstStyle/>
                    <a:p>
                      <a:pPr marL="0" marR="0" algn="ctr">
                        <a:spcBef>
                          <a:spcPts val="0"/>
                        </a:spcBef>
                        <a:spcAft>
                          <a:spcPts val="0"/>
                        </a:spcAft>
                      </a:pPr>
                      <a:r>
                        <a:rPr lang="en-US" sz="1400">
                          <a:effectLst/>
                        </a:rPr>
                        <a:t>DAP</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endParaRPr lang="en-US" sz="1400">
                        <a:effectLst/>
                        <a:latin typeface="Calibri" panose="020F0502020204030204" pitchFamily="34" charset="0"/>
                        <a:ea typeface="Calibri" panose="020F0502020204030204" pitchFamily="34" charset="0"/>
                      </a:endParaRPr>
                    </a:p>
                  </a:txBody>
                  <a:tcPr marL="28575" marR="28575" marT="0" marB="0" anchor="ctr">
                    <a:solidFill>
                      <a:schemeClr val="bg1">
                        <a:lumMod val="50000"/>
                      </a:schemeClr>
                    </a:solidFill>
                  </a:tcPr>
                </a:tc>
                <a:tc>
                  <a:txBody>
                    <a:bodyPr/>
                    <a:lstStyle/>
                    <a:p>
                      <a:pPr marL="0" marR="0" algn="ctr">
                        <a:spcBef>
                          <a:spcPts val="0"/>
                        </a:spcBef>
                        <a:spcAft>
                          <a:spcPts val="0"/>
                        </a:spcAft>
                      </a:pPr>
                      <a:r>
                        <a:rPr lang="en-US" sz="1400">
                          <a:effectLst/>
                        </a:rPr>
                        <a:t>N/A</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endParaRPr lang="en-US" sz="1400">
                        <a:effectLst/>
                        <a:latin typeface="Calibri" panose="020F0502020204030204" pitchFamily="34" charset="0"/>
                        <a:ea typeface="Calibri" panose="020F0502020204030204" pitchFamily="34" charset="0"/>
                      </a:endParaRPr>
                    </a:p>
                  </a:txBody>
                  <a:tcPr marL="28575" marR="28575" marT="0" marB="0" anchor="ctr">
                    <a:solidFill>
                      <a:schemeClr val="bg1">
                        <a:lumMod val="50000"/>
                      </a:schemeClr>
                    </a:solidFill>
                  </a:tcPr>
                </a:tc>
                <a:extLst>
                  <a:ext uri="{0D108BD9-81ED-4DB2-BD59-A6C34878D82A}">
                    <a16:rowId xmlns:a16="http://schemas.microsoft.com/office/drawing/2014/main" val="1008279099"/>
                  </a:ext>
                </a:extLst>
              </a:tr>
              <a:tr h="420602">
                <a:tc>
                  <a:txBody>
                    <a:bodyPr/>
                    <a:lstStyle/>
                    <a:p>
                      <a:pPr marL="0" marR="0" lvl="0" indent="0">
                        <a:spcBef>
                          <a:spcPts val="0"/>
                        </a:spcBef>
                        <a:spcAft>
                          <a:spcPts val="0"/>
                        </a:spcAft>
                        <a:buFont typeface="+mj-lt"/>
                        <a:buNone/>
                      </a:pPr>
                      <a:r>
                        <a:rPr lang="en-US" sz="1400" dirty="0">
                          <a:effectLst/>
                        </a:rPr>
                        <a:t>2) The most commonly preferred type of fertilizer by farmers for Maize </a:t>
                      </a:r>
                      <a:endParaRPr lang="en-US" sz="1400" dirty="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r>
                        <a:rPr lang="en-US" sz="1400">
                          <a:effectLst/>
                        </a:rPr>
                        <a:t>DAP</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endParaRPr lang="en-US" sz="1400">
                        <a:effectLst/>
                        <a:latin typeface="Calibri" panose="020F0502020204030204" pitchFamily="34" charset="0"/>
                        <a:ea typeface="Calibri" panose="020F0502020204030204" pitchFamily="34" charset="0"/>
                      </a:endParaRPr>
                    </a:p>
                  </a:txBody>
                  <a:tcPr marL="28575" marR="28575" marT="0" marB="0" anchor="ctr">
                    <a:solidFill>
                      <a:schemeClr val="bg1">
                        <a:lumMod val="50000"/>
                      </a:schemeClr>
                    </a:solidFill>
                  </a:tcPr>
                </a:tc>
                <a:tc>
                  <a:txBody>
                    <a:bodyPr/>
                    <a:lstStyle/>
                    <a:p>
                      <a:pPr marL="0" marR="0" algn="ctr">
                        <a:spcBef>
                          <a:spcPts val="0"/>
                        </a:spcBef>
                        <a:spcAft>
                          <a:spcPts val="0"/>
                        </a:spcAft>
                      </a:pPr>
                      <a:r>
                        <a:rPr lang="en-US" sz="1400">
                          <a:effectLst/>
                        </a:rPr>
                        <a:t>DAP</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endParaRPr lang="en-US" sz="1400">
                        <a:effectLst/>
                        <a:latin typeface="Calibri" panose="020F0502020204030204" pitchFamily="34" charset="0"/>
                        <a:ea typeface="Calibri" panose="020F0502020204030204" pitchFamily="34" charset="0"/>
                      </a:endParaRPr>
                    </a:p>
                  </a:txBody>
                  <a:tcPr marL="28575" marR="28575" marT="0" marB="0" anchor="ctr">
                    <a:solidFill>
                      <a:schemeClr val="bg1">
                        <a:lumMod val="50000"/>
                      </a:schemeClr>
                    </a:solidFill>
                  </a:tcPr>
                </a:tc>
                <a:tc>
                  <a:txBody>
                    <a:bodyPr/>
                    <a:lstStyle/>
                    <a:p>
                      <a:pPr marL="0" marR="0" algn="ctr">
                        <a:spcBef>
                          <a:spcPts val="0"/>
                        </a:spcBef>
                        <a:spcAft>
                          <a:spcPts val="0"/>
                        </a:spcAft>
                      </a:pPr>
                      <a:r>
                        <a:rPr lang="en-US" sz="1400">
                          <a:effectLst/>
                        </a:rPr>
                        <a:t>DAP</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endParaRPr lang="en-US" sz="1400">
                        <a:effectLst/>
                        <a:latin typeface="Calibri" panose="020F0502020204030204" pitchFamily="34" charset="0"/>
                        <a:ea typeface="Calibri" panose="020F0502020204030204" pitchFamily="34" charset="0"/>
                      </a:endParaRPr>
                    </a:p>
                  </a:txBody>
                  <a:tcPr marL="28575" marR="28575" marT="0" marB="0" anchor="ctr">
                    <a:solidFill>
                      <a:schemeClr val="bg1">
                        <a:lumMod val="50000"/>
                      </a:schemeClr>
                    </a:solidFill>
                  </a:tcPr>
                </a:tc>
                <a:extLst>
                  <a:ext uri="{0D108BD9-81ED-4DB2-BD59-A6C34878D82A}">
                    <a16:rowId xmlns:a16="http://schemas.microsoft.com/office/drawing/2014/main" val="105422400"/>
                  </a:ext>
                </a:extLst>
              </a:tr>
              <a:tr h="292085">
                <a:tc>
                  <a:txBody>
                    <a:bodyPr/>
                    <a:lstStyle/>
                    <a:p>
                      <a:pPr marL="0" marR="0" lvl="0" indent="0">
                        <a:spcBef>
                          <a:spcPts val="0"/>
                        </a:spcBef>
                        <a:spcAft>
                          <a:spcPts val="0"/>
                        </a:spcAft>
                        <a:buFont typeface="+mj-lt"/>
                        <a:buNone/>
                      </a:pPr>
                      <a:r>
                        <a:rPr lang="en-US" sz="1400" dirty="0">
                          <a:effectLst/>
                        </a:rPr>
                        <a:t>3) Distance traveled to acquire fertilizer, in km</a:t>
                      </a:r>
                      <a:endParaRPr lang="en-US" sz="1400" dirty="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r>
                        <a:rPr lang="en-US" sz="1400">
                          <a:effectLst/>
                        </a:rPr>
                        <a:t>16 (16)</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endParaRPr lang="en-US" sz="1400">
                        <a:effectLst/>
                        <a:latin typeface="Calibri" panose="020F0502020204030204" pitchFamily="34" charset="0"/>
                        <a:ea typeface="Calibri" panose="020F0502020204030204" pitchFamily="34" charset="0"/>
                      </a:endParaRPr>
                    </a:p>
                  </a:txBody>
                  <a:tcPr marL="28575" marR="28575" marT="0" marB="0" anchor="ctr">
                    <a:solidFill>
                      <a:schemeClr val="bg1">
                        <a:lumMod val="50000"/>
                      </a:schemeClr>
                    </a:solidFill>
                  </a:tcPr>
                </a:tc>
                <a:tc>
                  <a:txBody>
                    <a:bodyPr/>
                    <a:lstStyle/>
                    <a:p>
                      <a:pPr marL="0" marR="0" algn="ctr">
                        <a:spcBef>
                          <a:spcPts val="0"/>
                        </a:spcBef>
                        <a:spcAft>
                          <a:spcPts val="0"/>
                        </a:spcAft>
                      </a:pPr>
                      <a:r>
                        <a:rPr lang="en-US" sz="1400">
                          <a:effectLst/>
                        </a:rPr>
                        <a:t>11 (14)</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endParaRPr lang="en-US" sz="1400">
                        <a:effectLst/>
                        <a:latin typeface="Calibri" panose="020F0502020204030204" pitchFamily="34" charset="0"/>
                        <a:ea typeface="Calibri" panose="020F0502020204030204" pitchFamily="34" charset="0"/>
                      </a:endParaRPr>
                    </a:p>
                  </a:txBody>
                  <a:tcPr marL="28575" marR="28575" marT="0" marB="0" anchor="ctr">
                    <a:solidFill>
                      <a:schemeClr val="bg1">
                        <a:lumMod val="50000"/>
                      </a:schemeClr>
                    </a:solidFill>
                  </a:tcPr>
                </a:tc>
                <a:tc>
                  <a:txBody>
                    <a:bodyPr/>
                    <a:lstStyle/>
                    <a:p>
                      <a:pPr marL="0" marR="0" algn="ctr">
                        <a:spcBef>
                          <a:spcPts val="0"/>
                        </a:spcBef>
                        <a:spcAft>
                          <a:spcPts val="0"/>
                        </a:spcAft>
                      </a:pPr>
                      <a:r>
                        <a:rPr lang="en-US" sz="1400">
                          <a:effectLst/>
                        </a:rPr>
                        <a:t>9 (24)</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endParaRPr lang="en-US" sz="1400">
                        <a:effectLst/>
                        <a:latin typeface="Calibri" panose="020F0502020204030204" pitchFamily="34" charset="0"/>
                        <a:ea typeface="Calibri" panose="020F0502020204030204" pitchFamily="34" charset="0"/>
                      </a:endParaRPr>
                    </a:p>
                  </a:txBody>
                  <a:tcPr marL="28575" marR="28575" marT="0" marB="0" anchor="ctr">
                    <a:solidFill>
                      <a:schemeClr val="bg1">
                        <a:lumMod val="50000"/>
                      </a:schemeClr>
                    </a:solidFill>
                  </a:tcPr>
                </a:tc>
                <a:extLst>
                  <a:ext uri="{0D108BD9-81ED-4DB2-BD59-A6C34878D82A}">
                    <a16:rowId xmlns:a16="http://schemas.microsoft.com/office/drawing/2014/main" val="2494696973"/>
                  </a:ext>
                </a:extLst>
              </a:tr>
              <a:tr h="292085">
                <a:tc>
                  <a:txBody>
                    <a:bodyPr/>
                    <a:lstStyle/>
                    <a:p>
                      <a:pPr marL="0" marR="0" lvl="0" indent="0">
                        <a:spcBef>
                          <a:spcPts val="0"/>
                        </a:spcBef>
                        <a:spcAft>
                          <a:spcPts val="0"/>
                        </a:spcAft>
                        <a:buFont typeface="+mj-lt"/>
                        <a:buNone/>
                      </a:pPr>
                      <a:r>
                        <a:rPr lang="en-US" sz="1400" dirty="0">
                          <a:effectLst/>
                        </a:rPr>
                        <a:t>4) Minutes spent collecting fertilizer</a:t>
                      </a:r>
                      <a:endParaRPr lang="en-US" sz="1400" dirty="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r>
                        <a:rPr lang="en-US" sz="1400">
                          <a:effectLst/>
                        </a:rPr>
                        <a:t>238 (205)</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endParaRPr lang="en-US" sz="1400">
                        <a:effectLst/>
                        <a:latin typeface="Calibri" panose="020F0502020204030204" pitchFamily="34" charset="0"/>
                        <a:ea typeface="Calibri" panose="020F0502020204030204" pitchFamily="34" charset="0"/>
                      </a:endParaRPr>
                    </a:p>
                  </a:txBody>
                  <a:tcPr marL="28575" marR="28575" marT="0" marB="0" anchor="ctr">
                    <a:solidFill>
                      <a:schemeClr val="bg1">
                        <a:lumMod val="50000"/>
                      </a:schemeClr>
                    </a:solidFill>
                  </a:tcPr>
                </a:tc>
                <a:tc>
                  <a:txBody>
                    <a:bodyPr/>
                    <a:lstStyle/>
                    <a:p>
                      <a:pPr marL="0" marR="0" algn="ctr">
                        <a:spcBef>
                          <a:spcPts val="0"/>
                        </a:spcBef>
                        <a:spcAft>
                          <a:spcPts val="0"/>
                        </a:spcAft>
                      </a:pPr>
                      <a:r>
                        <a:rPr lang="en-US" sz="1400">
                          <a:effectLst/>
                        </a:rPr>
                        <a:t>137 (130)</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endParaRPr lang="en-US" sz="1400">
                        <a:effectLst/>
                        <a:latin typeface="Calibri" panose="020F0502020204030204" pitchFamily="34" charset="0"/>
                        <a:ea typeface="Calibri" panose="020F0502020204030204" pitchFamily="34" charset="0"/>
                      </a:endParaRPr>
                    </a:p>
                  </a:txBody>
                  <a:tcPr marL="28575" marR="28575" marT="0" marB="0" anchor="ctr">
                    <a:solidFill>
                      <a:schemeClr val="bg1">
                        <a:lumMod val="50000"/>
                      </a:schemeClr>
                    </a:solidFill>
                  </a:tcPr>
                </a:tc>
                <a:tc>
                  <a:txBody>
                    <a:bodyPr/>
                    <a:lstStyle/>
                    <a:p>
                      <a:pPr marL="0" marR="0" algn="ctr">
                        <a:spcBef>
                          <a:spcPts val="0"/>
                        </a:spcBef>
                        <a:spcAft>
                          <a:spcPts val="0"/>
                        </a:spcAft>
                      </a:pPr>
                      <a:r>
                        <a:rPr lang="en-US" sz="1400">
                          <a:effectLst/>
                        </a:rPr>
                        <a:t>28 (43)</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endParaRPr lang="en-US" sz="1400">
                        <a:effectLst/>
                        <a:latin typeface="Calibri" panose="020F0502020204030204" pitchFamily="34" charset="0"/>
                        <a:ea typeface="Calibri" panose="020F0502020204030204" pitchFamily="34" charset="0"/>
                      </a:endParaRPr>
                    </a:p>
                  </a:txBody>
                  <a:tcPr marL="68580" marR="68580" marT="0" marB="0" anchor="ctr">
                    <a:solidFill>
                      <a:schemeClr val="bg1">
                        <a:lumMod val="50000"/>
                      </a:schemeClr>
                    </a:solidFill>
                  </a:tcPr>
                </a:tc>
                <a:extLst>
                  <a:ext uri="{0D108BD9-81ED-4DB2-BD59-A6C34878D82A}">
                    <a16:rowId xmlns:a16="http://schemas.microsoft.com/office/drawing/2014/main" val="1272272852"/>
                  </a:ext>
                </a:extLst>
              </a:tr>
              <a:tr h="420602">
                <a:tc>
                  <a:txBody>
                    <a:bodyPr/>
                    <a:lstStyle/>
                    <a:p>
                      <a:pPr marL="0" marR="0" lvl="0" indent="0">
                        <a:spcBef>
                          <a:spcPts val="0"/>
                        </a:spcBef>
                        <a:spcAft>
                          <a:spcPts val="0"/>
                        </a:spcAft>
                        <a:buFont typeface="+mj-lt"/>
                        <a:buNone/>
                      </a:pPr>
                      <a:r>
                        <a:rPr lang="en-US" sz="1400" dirty="0">
                          <a:effectLst/>
                        </a:rPr>
                        <a:t>5) Week and month fertilizer was acquired</a:t>
                      </a:r>
                      <a:endParaRPr lang="en-US" sz="1400" dirty="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r>
                        <a:rPr lang="en-US" sz="1400">
                          <a:effectLst/>
                        </a:rPr>
                        <a:t>April, 1st week</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endParaRPr lang="en-US" sz="1400">
                        <a:effectLst/>
                        <a:latin typeface="Calibri" panose="020F0502020204030204" pitchFamily="34" charset="0"/>
                        <a:ea typeface="Calibri" panose="020F0502020204030204" pitchFamily="34" charset="0"/>
                      </a:endParaRPr>
                    </a:p>
                  </a:txBody>
                  <a:tcPr marL="28575" marR="28575" marT="0" marB="0" anchor="ctr">
                    <a:solidFill>
                      <a:schemeClr val="bg1">
                        <a:lumMod val="50000"/>
                      </a:schemeClr>
                    </a:solidFill>
                  </a:tcPr>
                </a:tc>
                <a:tc>
                  <a:txBody>
                    <a:bodyPr/>
                    <a:lstStyle/>
                    <a:p>
                      <a:pPr marL="0" marR="0" algn="ctr">
                        <a:spcBef>
                          <a:spcPts val="0"/>
                        </a:spcBef>
                        <a:spcAft>
                          <a:spcPts val="0"/>
                        </a:spcAft>
                      </a:pPr>
                      <a:r>
                        <a:rPr lang="en-US" sz="1400">
                          <a:effectLst/>
                        </a:rPr>
                        <a:t>March, 4th week</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endParaRPr lang="en-US" sz="1400">
                        <a:effectLst/>
                        <a:latin typeface="Calibri" panose="020F0502020204030204" pitchFamily="34" charset="0"/>
                        <a:ea typeface="Calibri" panose="020F0502020204030204" pitchFamily="34" charset="0"/>
                      </a:endParaRPr>
                    </a:p>
                  </a:txBody>
                  <a:tcPr marL="28575" marR="28575" marT="0" marB="0" anchor="ctr">
                    <a:solidFill>
                      <a:schemeClr val="bg1">
                        <a:lumMod val="50000"/>
                      </a:schemeClr>
                    </a:solidFill>
                  </a:tcPr>
                </a:tc>
                <a:tc>
                  <a:txBody>
                    <a:bodyPr/>
                    <a:lstStyle/>
                    <a:p>
                      <a:pPr marL="0" marR="0" algn="ctr">
                        <a:spcBef>
                          <a:spcPts val="0"/>
                        </a:spcBef>
                        <a:spcAft>
                          <a:spcPts val="0"/>
                        </a:spcAft>
                      </a:pPr>
                      <a:r>
                        <a:rPr lang="en-US" sz="1400">
                          <a:effectLst/>
                        </a:rPr>
                        <a:t>March, 3rd week</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endParaRPr lang="en-US" sz="1400" dirty="0">
                        <a:effectLst/>
                        <a:latin typeface="Calibri" panose="020F0502020204030204" pitchFamily="34" charset="0"/>
                        <a:ea typeface="Calibri" panose="020F0502020204030204" pitchFamily="34" charset="0"/>
                      </a:endParaRPr>
                    </a:p>
                  </a:txBody>
                  <a:tcPr marL="68580" marR="68580" marT="0" marB="0" anchor="ctr">
                    <a:solidFill>
                      <a:schemeClr val="bg1">
                        <a:lumMod val="50000"/>
                      </a:schemeClr>
                    </a:solidFill>
                  </a:tcPr>
                </a:tc>
                <a:extLst>
                  <a:ext uri="{0D108BD9-81ED-4DB2-BD59-A6C34878D82A}">
                    <a16:rowId xmlns:a16="http://schemas.microsoft.com/office/drawing/2014/main" val="2146311806"/>
                  </a:ext>
                </a:extLst>
              </a:tr>
              <a:tr h="420602">
                <a:tc>
                  <a:txBody>
                    <a:bodyPr/>
                    <a:lstStyle/>
                    <a:p>
                      <a:pPr marL="0" marR="0" lvl="0" indent="0">
                        <a:spcBef>
                          <a:spcPts val="0"/>
                        </a:spcBef>
                        <a:spcAft>
                          <a:spcPts val="0"/>
                        </a:spcAft>
                        <a:buFont typeface="+mj-lt"/>
                        <a:buNone/>
                      </a:pPr>
                      <a:r>
                        <a:rPr lang="en-US" sz="1400" dirty="0">
                          <a:effectLst/>
                        </a:rPr>
                        <a:t>6) share acquiring fertilizer in time for planting during long rains </a:t>
                      </a:r>
                      <a:endParaRPr lang="en-US" sz="1400" dirty="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r>
                        <a:rPr lang="en-US" sz="1400">
                          <a:effectLst/>
                        </a:rPr>
                        <a:t>0.80 (0.40)</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endParaRPr lang="en-US" sz="1400" dirty="0">
                        <a:effectLst/>
                        <a:latin typeface="Calibri" panose="020F0502020204030204" pitchFamily="34" charset="0"/>
                        <a:ea typeface="Calibri" panose="020F0502020204030204" pitchFamily="34" charset="0"/>
                      </a:endParaRPr>
                    </a:p>
                  </a:txBody>
                  <a:tcPr marL="28575" marR="28575" marT="0" marB="0" anchor="ctr">
                    <a:solidFill>
                      <a:schemeClr val="bg1">
                        <a:lumMod val="50000"/>
                      </a:schemeClr>
                    </a:solidFill>
                  </a:tcPr>
                </a:tc>
                <a:tc>
                  <a:txBody>
                    <a:bodyPr/>
                    <a:lstStyle/>
                    <a:p>
                      <a:pPr marL="0" marR="0" algn="ctr">
                        <a:spcBef>
                          <a:spcPts val="0"/>
                        </a:spcBef>
                        <a:spcAft>
                          <a:spcPts val="0"/>
                        </a:spcAft>
                      </a:pPr>
                      <a:r>
                        <a:rPr lang="en-US" sz="1400">
                          <a:effectLst/>
                        </a:rPr>
                        <a:t>0.82 (0.38)</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endParaRPr lang="en-US" sz="1400" dirty="0">
                        <a:effectLst/>
                        <a:latin typeface="Calibri" panose="020F0502020204030204" pitchFamily="34" charset="0"/>
                        <a:ea typeface="Calibri" panose="020F0502020204030204" pitchFamily="34" charset="0"/>
                      </a:endParaRPr>
                    </a:p>
                  </a:txBody>
                  <a:tcPr marL="28575" marR="28575" marT="0" marB="0" anchor="ctr">
                    <a:solidFill>
                      <a:schemeClr val="bg1">
                        <a:lumMod val="50000"/>
                      </a:schemeClr>
                    </a:solidFill>
                  </a:tcPr>
                </a:tc>
                <a:tc>
                  <a:txBody>
                    <a:bodyPr/>
                    <a:lstStyle/>
                    <a:p>
                      <a:pPr marL="0" marR="0" algn="ctr">
                        <a:spcBef>
                          <a:spcPts val="0"/>
                        </a:spcBef>
                        <a:spcAft>
                          <a:spcPts val="0"/>
                        </a:spcAft>
                      </a:pPr>
                      <a:r>
                        <a:rPr lang="en-US" sz="1400">
                          <a:effectLst/>
                        </a:rPr>
                        <a:t>0.87 (0.34)</a:t>
                      </a:r>
                      <a:endParaRPr lang="en-US" sz="1400">
                        <a:effectLst/>
                        <a:latin typeface="Calibri" panose="020F0502020204030204" pitchFamily="34" charset="0"/>
                        <a:ea typeface="Calibri" panose="020F0502020204030204" pitchFamily="34" charset="0"/>
                      </a:endParaRPr>
                    </a:p>
                  </a:txBody>
                  <a:tcPr marL="28575" marR="28575" marT="0" marB="0" anchor="ctr"/>
                </a:tc>
                <a:tc>
                  <a:txBody>
                    <a:bodyPr/>
                    <a:lstStyle/>
                    <a:p>
                      <a:pPr marL="0" marR="0" algn="ctr">
                        <a:spcBef>
                          <a:spcPts val="0"/>
                        </a:spcBef>
                        <a:spcAft>
                          <a:spcPts val="0"/>
                        </a:spcAft>
                      </a:pPr>
                      <a:endParaRPr lang="en-US" sz="1400" dirty="0">
                        <a:effectLst/>
                        <a:latin typeface="Calibri" panose="020F0502020204030204" pitchFamily="34" charset="0"/>
                        <a:ea typeface="Calibri" panose="020F0502020204030204" pitchFamily="34" charset="0"/>
                      </a:endParaRPr>
                    </a:p>
                  </a:txBody>
                  <a:tcPr marL="28575" marR="28575" marT="0" marB="0" anchor="ctr">
                    <a:solidFill>
                      <a:schemeClr val="bg1">
                        <a:lumMod val="50000"/>
                      </a:schemeClr>
                    </a:solidFill>
                  </a:tcPr>
                </a:tc>
                <a:extLst>
                  <a:ext uri="{0D108BD9-81ED-4DB2-BD59-A6C34878D82A}">
                    <a16:rowId xmlns:a16="http://schemas.microsoft.com/office/drawing/2014/main" val="3665961357"/>
                  </a:ext>
                </a:extLst>
              </a:tr>
            </a:tbl>
          </a:graphicData>
        </a:graphic>
      </p:graphicFrame>
      <p:sp>
        <p:nvSpPr>
          <p:cNvPr id="4" name="Slide Number Placeholder 3">
            <a:extLst>
              <a:ext uri="{FF2B5EF4-FFF2-40B4-BE49-F238E27FC236}">
                <a16:creationId xmlns:a16="http://schemas.microsoft.com/office/drawing/2014/main" id="{C9487CE2-AEA0-4301-8337-B6DFA8CD49D8}"/>
              </a:ext>
            </a:extLst>
          </p:cNvPr>
          <p:cNvSpPr>
            <a:spLocks noGrp="1"/>
          </p:cNvSpPr>
          <p:nvPr>
            <p:ph type="sldNum" sz="quarter" idx="12"/>
          </p:nvPr>
        </p:nvSpPr>
        <p:spPr/>
        <p:txBody>
          <a:bodyPr/>
          <a:lstStyle/>
          <a:p>
            <a:fld id="{853AAC95-044F-42E2-9947-B42B962CF1F7}" type="slidenum">
              <a:rPr lang="en-US" smtClean="0"/>
              <a:t>14</a:t>
            </a:fld>
            <a:endParaRPr lang="en-US"/>
          </a:p>
        </p:txBody>
      </p:sp>
      <p:sp>
        <p:nvSpPr>
          <p:cNvPr id="6" name="Rectangle 5">
            <a:extLst>
              <a:ext uri="{FF2B5EF4-FFF2-40B4-BE49-F238E27FC236}">
                <a16:creationId xmlns:a16="http://schemas.microsoft.com/office/drawing/2014/main" id="{87CE8984-A472-4CD0-8514-FCD8102550F8}"/>
              </a:ext>
            </a:extLst>
          </p:cNvPr>
          <p:cNvSpPr/>
          <p:nvPr/>
        </p:nvSpPr>
        <p:spPr>
          <a:xfrm>
            <a:off x="1302292" y="3180516"/>
            <a:ext cx="9238994" cy="9144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741A9E1-3EA3-4CA7-AA90-E858B2ECC6BF}"/>
              </a:ext>
            </a:extLst>
          </p:cNvPr>
          <p:cNvSpPr/>
          <p:nvPr/>
        </p:nvSpPr>
        <p:spPr>
          <a:xfrm>
            <a:off x="1302290" y="4094917"/>
            <a:ext cx="9228717" cy="5445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ED341CB-FB53-4142-8155-7735B3AB53D0}"/>
              </a:ext>
            </a:extLst>
          </p:cNvPr>
          <p:cNvSpPr/>
          <p:nvPr/>
        </p:nvSpPr>
        <p:spPr>
          <a:xfrm>
            <a:off x="1292013" y="4673931"/>
            <a:ext cx="9259540" cy="8799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AA045C6-2730-4746-882E-6A41C16B9F8F}"/>
              </a:ext>
            </a:extLst>
          </p:cNvPr>
          <p:cNvSpPr txBox="1"/>
          <p:nvPr/>
        </p:nvSpPr>
        <p:spPr>
          <a:xfrm>
            <a:off x="1271467" y="1625930"/>
            <a:ext cx="9259540" cy="369332"/>
          </a:xfrm>
          <a:prstGeom prst="rect">
            <a:avLst/>
          </a:prstGeom>
          <a:noFill/>
        </p:spPr>
        <p:txBody>
          <a:bodyPr wrap="square" rtlCol="0">
            <a:spAutoFit/>
          </a:bodyPr>
          <a:lstStyle/>
          <a:p>
            <a:r>
              <a:rPr lang="en-US" b="1" dirty="0"/>
              <a:t>Table 3: Fertilizer Acquisition Types, Dates and Travel Costs. </a:t>
            </a:r>
          </a:p>
        </p:txBody>
      </p:sp>
      <p:sp>
        <p:nvSpPr>
          <p:cNvPr id="10" name="TextBox 9">
            <a:extLst>
              <a:ext uri="{FF2B5EF4-FFF2-40B4-BE49-F238E27FC236}">
                <a16:creationId xmlns:a16="http://schemas.microsoft.com/office/drawing/2014/main" id="{32DF0112-F405-4C8B-BE17-1ECE66F3B781}"/>
              </a:ext>
            </a:extLst>
          </p:cNvPr>
          <p:cNvSpPr txBox="1"/>
          <p:nvPr/>
        </p:nvSpPr>
        <p:spPr>
          <a:xfrm>
            <a:off x="147320" y="5815173"/>
            <a:ext cx="11965911" cy="923330"/>
          </a:xfrm>
          <a:prstGeom prst="rect">
            <a:avLst/>
          </a:prstGeom>
          <a:noFill/>
        </p:spPr>
        <p:txBody>
          <a:bodyPr wrap="square" rtlCol="0">
            <a:spAutoFit/>
          </a:bodyPr>
          <a:lstStyle/>
          <a:p>
            <a:pPr marL="285750" indent="-285750">
              <a:buFont typeface="Arial" panose="020B0604020202020204" pitchFamily="34" charset="0"/>
              <a:buChar char="•"/>
            </a:pPr>
            <a:r>
              <a:rPr lang="en-US" dirty="0"/>
              <a:t>NFSP distributed NPK and Urea, farmers preferred DAP. (</a:t>
            </a:r>
            <a:r>
              <a:rPr lang="en-US" dirty="0" err="1"/>
              <a:t>GoK</a:t>
            </a:r>
            <a:r>
              <a:rPr lang="en-US" dirty="0"/>
              <a:t> had concerns with DAP given soil acidity).</a:t>
            </a:r>
          </a:p>
          <a:p>
            <a:pPr marL="285750" indent="-285750">
              <a:buFont typeface="Arial" panose="020B0604020202020204" pitchFamily="34" charset="0"/>
              <a:buChar char="•"/>
            </a:pPr>
            <a:r>
              <a:rPr lang="en-US" dirty="0"/>
              <a:t>Farmers had to travel nearly twice as far and wait eight times as long to acquire NFSP fertilizer compared to commercial.</a:t>
            </a:r>
          </a:p>
          <a:p>
            <a:pPr marL="285750" indent="-285750">
              <a:buFont typeface="Arial" panose="020B0604020202020204" pitchFamily="34" charset="0"/>
              <a:buChar char="•"/>
            </a:pPr>
            <a:r>
              <a:rPr lang="en-US" dirty="0"/>
              <a:t>On average NFSP fertilizer acquired two weeks later than commercial; 20% said it was too late for planting.  </a:t>
            </a:r>
          </a:p>
        </p:txBody>
      </p:sp>
    </p:spTree>
    <p:extLst>
      <p:ext uri="{BB962C8B-B14F-4D97-AF65-F5344CB8AC3E}">
        <p14:creationId xmlns:p14="http://schemas.microsoft.com/office/powerpoint/2010/main" val="85763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CC0F-F85C-4080-A7E5-43247AFEEE4F}"/>
              </a:ext>
            </a:extLst>
          </p:cNvPr>
          <p:cNvSpPr>
            <a:spLocks noGrp="1"/>
          </p:cNvSpPr>
          <p:nvPr>
            <p:ph type="title"/>
          </p:nvPr>
        </p:nvSpPr>
        <p:spPr>
          <a:xfrm>
            <a:off x="147320" y="136525"/>
            <a:ext cx="11851640" cy="1462088"/>
          </a:xfrm>
          <a:solidFill>
            <a:schemeClr val="bg1">
              <a:lumMod val="85000"/>
            </a:schemeClr>
          </a:solidFill>
        </p:spPr>
        <p:txBody>
          <a:bodyPr>
            <a:normAutofit/>
          </a:bodyPr>
          <a:lstStyle/>
          <a:p>
            <a:r>
              <a:rPr lang="en-US" sz="3600" b="1" dirty="0"/>
              <a:t>Result 3</a:t>
            </a:r>
            <a:r>
              <a:rPr lang="en-US" sz="3600" dirty="0"/>
              <a:t>: </a:t>
            </a:r>
            <a:r>
              <a:rPr lang="en-US" sz="3600" dirty="0">
                <a:solidFill>
                  <a:srgbClr val="000000"/>
                </a:solidFill>
                <a:effectLst/>
                <a:latin typeface="Calibri" panose="020F0502020204030204" pitchFamily="34" charset="0"/>
                <a:ea typeface="Calibri" panose="020F0502020204030204" pitchFamily="34" charset="0"/>
              </a:rPr>
              <a:t>How </a:t>
            </a:r>
            <a:r>
              <a:rPr lang="en-US" sz="3600" dirty="0">
                <a:solidFill>
                  <a:srgbClr val="000000"/>
                </a:solidFill>
                <a:latin typeface="Calibri" panose="020F0502020204030204" pitchFamily="34" charset="0"/>
                <a:ea typeface="Calibri" panose="020F0502020204030204" pitchFamily="34" charset="0"/>
              </a:rPr>
              <a:t>much commercial fertilizer was crowded out by the NFSP and county programs?</a:t>
            </a:r>
            <a:endParaRPr lang="en-US" i="1" dirty="0"/>
          </a:p>
        </p:txBody>
      </p:sp>
      <p:sp>
        <p:nvSpPr>
          <p:cNvPr id="3" name="Content Placeholder 2">
            <a:extLst>
              <a:ext uri="{FF2B5EF4-FFF2-40B4-BE49-F238E27FC236}">
                <a16:creationId xmlns:a16="http://schemas.microsoft.com/office/drawing/2014/main" id="{F5E9AC55-1BFF-41AD-B344-B77208631BF5}"/>
              </a:ext>
            </a:extLst>
          </p:cNvPr>
          <p:cNvSpPr>
            <a:spLocks noGrp="1"/>
          </p:cNvSpPr>
          <p:nvPr>
            <p:ph idx="1"/>
          </p:nvPr>
        </p:nvSpPr>
        <p:spPr>
          <a:xfrm>
            <a:off x="147320" y="1778001"/>
            <a:ext cx="11851640" cy="1849348"/>
          </a:xfrm>
        </p:spPr>
        <p:txBody>
          <a:bodyPr>
            <a:normAutofit/>
          </a:bodyPr>
          <a:lstStyle/>
          <a:p>
            <a:r>
              <a:rPr lang="en-US" dirty="0"/>
              <a:t>In 2023, on average one kilogram of subsidized fertilizer reduced commercial fertilizer purchases by </a:t>
            </a:r>
            <a:r>
              <a:rPr lang="en-US" b="1" dirty="0"/>
              <a:t>0.22 kilograms (-0.22 = 22%). </a:t>
            </a:r>
          </a:p>
          <a:p>
            <a:pPr lvl="1"/>
            <a:r>
              <a:rPr lang="en-US" dirty="0"/>
              <a:t>So every </a:t>
            </a:r>
            <a:r>
              <a:rPr lang="en-US" u="sng" dirty="0"/>
              <a:t>100 kilograms of subsidized fertilizer only added 78 new kilograms </a:t>
            </a:r>
            <a:r>
              <a:rPr lang="en-US" dirty="0"/>
              <a:t>to total fertilizer use</a:t>
            </a:r>
          </a:p>
          <a:p>
            <a:pPr marL="457200" lvl="1" indent="0">
              <a:buNone/>
            </a:pPr>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C9487CE2-AEA0-4301-8337-B6DFA8CD49D8}"/>
              </a:ext>
            </a:extLst>
          </p:cNvPr>
          <p:cNvSpPr>
            <a:spLocks noGrp="1"/>
          </p:cNvSpPr>
          <p:nvPr>
            <p:ph type="sldNum" sz="quarter" idx="12"/>
          </p:nvPr>
        </p:nvSpPr>
        <p:spPr/>
        <p:txBody>
          <a:bodyPr/>
          <a:lstStyle/>
          <a:p>
            <a:fld id="{853AAC95-044F-42E2-9947-B42B962CF1F7}" type="slidenum">
              <a:rPr lang="en-US" smtClean="0"/>
              <a:t>15</a:t>
            </a:fld>
            <a:endParaRPr lang="en-US"/>
          </a:p>
        </p:txBody>
      </p:sp>
      <p:graphicFrame>
        <p:nvGraphicFramePr>
          <p:cNvPr id="5" name="Table 4">
            <a:extLst>
              <a:ext uri="{FF2B5EF4-FFF2-40B4-BE49-F238E27FC236}">
                <a16:creationId xmlns:a16="http://schemas.microsoft.com/office/drawing/2014/main" id="{697FAB1C-A78C-410E-8CFE-A06AC06BC186}"/>
              </a:ext>
            </a:extLst>
          </p:cNvPr>
          <p:cNvGraphicFramePr>
            <a:graphicFrameLocks noGrp="1"/>
          </p:cNvGraphicFramePr>
          <p:nvPr>
            <p:extLst>
              <p:ext uri="{D42A27DB-BD31-4B8C-83A1-F6EECF244321}">
                <p14:modId xmlns:p14="http://schemas.microsoft.com/office/powerpoint/2010/main" val="4033234052"/>
              </p:ext>
            </p:extLst>
          </p:nvPr>
        </p:nvGraphicFramePr>
        <p:xfrm>
          <a:off x="926214" y="3627349"/>
          <a:ext cx="4078843" cy="1849348"/>
        </p:xfrm>
        <a:graphic>
          <a:graphicData uri="http://schemas.openxmlformats.org/drawingml/2006/table">
            <a:tbl>
              <a:tblPr>
                <a:tableStyleId>{2D5ABB26-0587-4C30-8999-92F81FD0307C}</a:tableStyleId>
              </a:tblPr>
              <a:tblGrid>
                <a:gridCol w="1578334">
                  <a:extLst>
                    <a:ext uri="{9D8B030D-6E8A-4147-A177-3AD203B41FA5}">
                      <a16:colId xmlns:a16="http://schemas.microsoft.com/office/drawing/2014/main" val="1198778748"/>
                    </a:ext>
                  </a:extLst>
                </a:gridCol>
                <a:gridCol w="851237">
                  <a:extLst>
                    <a:ext uri="{9D8B030D-6E8A-4147-A177-3AD203B41FA5}">
                      <a16:colId xmlns:a16="http://schemas.microsoft.com/office/drawing/2014/main" val="1855332052"/>
                    </a:ext>
                  </a:extLst>
                </a:gridCol>
                <a:gridCol w="798035">
                  <a:extLst>
                    <a:ext uri="{9D8B030D-6E8A-4147-A177-3AD203B41FA5}">
                      <a16:colId xmlns:a16="http://schemas.microsoft.com/office/drawing/2014/main" val="760248484"/>
                    </a:ext>
                  </a:extLst>
                </a:gridCol>
                <a:gridCol w="851237">
                  <a:extLst>
                    <a:ext uri="{9D8B030D-6E8A-4147-A177-3AD203B41FA5}">
                      <a16:colId xmlns:a16="http://schemas.microsoft.com/office/drawing/2014/main" val="4167128058"/>
                    </a:ext>
                  </a:extLst>
                </a:gridCol>
              </a:tblGrid>
              <a:tr h="462337">
                <a:tc>
                  <a:txBody>
                    <a:bodyPr/>
                    <a:lstStyle/>
                    <a:p>
                      <a:pPr algn="l" fontAlgn="b"/>
                      <a:r>
                        <a:rPr lang="en-US" sz="1400" b="1" u="none" strike="noStrike" dirty="0">
                          <a:effectLst/>
                        </a:rPr>
                        <a:t>FARM SIZE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MEAN </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P-VALUE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N</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3104227"/>
                  </a:ext>
                </a:extLst>
              </a:tr>
              <a:tr h="462337">
                <a:tc>
                  <a:txBody>
                    <a:bodyPr/>
                    <a:lstStyle/>
                    <a:p>
                      <a:pPr algn="l" fontAlgn="b"/>
                      <a:r>
                        <a:rPr lang="en-US" sz="1400" u="none" strike="noStrike" dirty="0">
                          <a:effectLst/>
                        </a:rPr>
                        <a:t>&lt;=2 ACRES</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-0.21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(0.00)</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933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0517821"/>
                  </a:ext>
                </a:extLst>
              </a:tr>
              <a:tr h="462337">
                <a:tc>
                  <a:txBody>
                    <a:bodyPr/>
                    <a:lstStyle/>
                    <a:p>
                      <a:pPr algn="l" fontAlgn="b"/>
                      <a:r>
                        <a:rPr lang="en-US" sz="1400" u="none" strike="noStrike" dirty="0">
                          <a:effectLst/>
                        </a:rPr>
                        <a:t>BETWEEN 2 AND 5</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-0.22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410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8171374"/>
                  </a:ext>
                </a:extLst>
              </a:tr>
              <a:tr h="462337">
                <a:tc>
                  <a:txBody>
                    <a:bodyPr/>
                    <a:lstStyle/>
                    <a:p>
                      <a:pPr algn="l" fontAlgn="b"/>
                      <a:r>
                        <a:rPr lang="en-US" sz="1400" u="none" strike="noStrike" dirty="0">
                          <a:effectLst/>
                        </a:rPr>
                        <a:t>&gt; 5 ACRES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-0.27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167</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0024674"/>
                  </a:ext>
                </a:extLst>
              </a:tr>
            </a:tbl>
          </a:graphicData>
        </a:graphic>
      </p:graphicFrame>
      <p:sp>
        <p:nvSpPr>
          <p:cNvPr id="7" name="TextBox 6">
            <a:extLst>
              <a:ext uri="{FF2B5EF4-FFF2-40B4-BE49-F238E27FC236}">
                <a16:creationId xmlns:a16="http://schemas.microsoft.com/office/drawing/2014/main" id="{48553C3A-4990-498F-B5D3-AC681C9BB975}"/>
              </a:ext>
            </a:extLst>
          </p:cNvPr>
          <p:cNvSpPr txBox="1"/>
          <p:nvPr/>
        </p:nvSpPr>
        <p:spPr>
          <a:xfrm>
            <a:off x="799837" y="3369887"/>
            <a:ext cx="4205221" cy="369332"/>
          </a:xfrm>
          <a:prstGeom prst="rect">
            <a:avLst/>
          </a:prstGeom>
          <a:noFill/>
        </p:spPr>
        <p:txBody>
          <a:bodyPr wrap="square" rtlCol="0">
            <a:spAutoFit/>
          </a:bodyPr>
          <a:lstStyle/>
          <a:p>
            <a:r>
              <a:rPr lang="en-US" b="1" dirty="0"/>
              <a:t>Table 1: Crowding out by farm size group</a:t>
            </a:r>
          </a:p>
        </p:txBody>
      </p:sp>
      <p:sp>
        <p:nvSpPr>
          <p:cNvPr id="8" name="TextBox 7">
            <a:extLst>
              <a:ext uri="{FF2B5EF4-FFF2-40B4-BE49-F238E27FC236}">
                <a16:creationId xmlns:a16="http://schemas.microsoft.com/office/drawing/2014/main" id="{53A7E748-6A75-457C-9E64-2034BFDFB032}"/>
              </a:ext>
            </a:extLst>
          </p:cNvPr>
          <p:cNvSpPr txBox="1"/>
          <p:nvPr/>
        </p:nvSpPr>
        <p:spPr>
          <a:xfrm>
            <a:off x="6399398" y="3350073"/>
            <a:ext cx="4205221" cy="369332"/>
          </a:xfrm>
          <a:prstGeom prst="rect">
            <a:avLst/>
          </a:prstGeom>
          <a:noFill/>
        </p:spPr>
        <p:txBody>
          <a:bodyPr wrap="square" rtlCol="0">
            <a:spAutoFit/>
          </a:bodyPr>
          <a:lstStyle/>
          <a:p>
            <a:r>
              <a:rPr lang="en-US" b="1" dirty="0"/>
              <a:t>Table 2: Crowding out by Asset quintile </a:t>
            </a:r>
          </a:p>
        </p:txBody>
      </p:sp>
      <p:graphicFrame>
        <p:nvGraphicFramePr>
          <p:cNvPr id="9" name="Table 8">
            <a:extLst>
              <a:ext uri="{FF2B5EF4-FFF2-40B4-BE49-F238E27FC236}">
                <a16:creationId xmlns:a16="http://schemas.microsoft.com/office/drawing/2014/main" id="{28F39DD4-CE4F-4269-AFF9-BEC1C18E7149}"/>
              </a:ext>
            </a:extLst>
          </p:cNvPr>
          <p:cNvGraphicFramePr>
            <a:graphicFrameLocks noGrp="1"/>
          </p:cNvGraphicFramePr>
          <p:nvPr>
            <p:extLst>
              <p:ext uri="{D42A27DB-BD31-4B8C-83A1-F6EECF244321}">
                <p14:modId xmlns:p14="http://schemas.microsoft.com/office/powerpoint/2010/main" val="2073627538"/>
              </p:ext>
            </p:extLst>
          </p:nvPr>
        </p:nvGraphicFramePr>
        <p:xfrm>
          <a:off x="6704745" y="3806737"/>
          <a:ext cx="3441841" cy="1849350"/>
        </p:xfrm>
        <a:graphic>
          <a:graphicData uri="http://schemas.openxmlformats.org/drawingml/2006/table">
            <a:tbl>
              <a:tblPr>
                <a:tableStyleId>{2D5ABB26-0587-4C30-8999-92F81FD0307C}</a:tableStyleId>
              </a:tblPr>
              <a:tblGrid>
                <a:gridCol w="1331843">
                  <a:extLst>
                    <a:ext uri="{9D8B030D-6E8A-4147-A177-3AD203B41FA5}">
                      <a16:colId xmlns:a16="http://schemas.microsoft.com/office/drawing/2014/main" val="112918003"/>
                    </a:ext>
                  </a:extLst>
                </a:gridCol>
                <a:gridCol w="718297">
                  <a:extLst>
                    <a:ext uri="{9D8B030D-6E8A-4147-A177-3AD203B41FA5}">
                      <a16:colId xmlns:a16="http://schemas.microsoft.com/office/drawing/2014/main" val="1073212255"/>
                    </a:ext>
                  </a:extLst>
                </a:gridCol>
                <a:gridCol w="673404">
                  <a:extLst>
                    <a:ext uri="{9D8B030D-6E8A-4147-A177-3AD203B41FA5}">
                      <a16:colId xmlns:a16="http://schemas.microsoft.com/office/drawing/2014/main" val="4039503548"/>
                    </a:ext>
                  </a:extLst>
                </a:gridCol>
                <a:gridCol w="718297">
                  <a:extLst>
                    <a:ext uri="{9D8B030D-6E8A-4147-A177-3AD203B41FA5}">
                      <a16:colId xmlns:a16="http://schemas.microsoft.com/office/drawing/2014/main" val="473545407"/>
                    </a:ext>
                  </a:extLst>
                </a:gridCol>
              </a:tblGrid>
              <a:tr h="308225">
                <a:tc>
                  <a:txBody>
                    <a:bodyPr/>
                    <a:lstStyle/>
                    <a:p>
                      <a:pPr algn="l" fontAlgn="b"/>
                      <a:r>
                        <a:rPr lang="en-US" sz="1400" b="1" u="none" strike="noStrike">
                          <a:effectLst/>
                        </a:rPr>
                        <a:t>FARM SIZE</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MEAN </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P-VALUE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N</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5247899"/>
                  </a:ext>
                </a:extLst>
              </a:tr>
              <a:tr h="308225">
                <a:tc>
                  <a:txBody>
                    <a:bodyPr/>
                    <a:lstStyle/>
                    <a:p>
                      <a:pPr algn="l" fontAlgn="b"/>
                      <a:r>
                        <a:rPr lang="en-US" sz="1400" u="none" strike="noStrike" dirty="0">
                          <a:effectLst/>
                        </a:rPr>
                        <a:t>POOREST 20%</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-0.20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303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4558590"/>
                  </a:ext>
                </a:extLst>
              </a:tr>
              <a:tr h="308225">
                <a:tc>
                  <a:txBody>
                    <a:bodyPr/>
                    <a:lstStyle/>
                    <a:p>
                      <a:pPr algn="l" fontAlgn="b"/>
                      <a:r>
                        <a:rPr lang="en-US" sz="1400" u="none" strike="noStrike">
                          <a:effectLst/>
                        </a:rPr>
                        <a:t>20 - 40%tile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-0.20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281</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6354566"/>
                  </a:ext>
                </a:extLst>
              </a:tr>
              <a:tr h="308225">
                <a:tc>
                  <a:txBody>
                    <a:bodyPr/>
                    <a:lstStyle/>
                    <a:p>
                      <a:pPr algn="l" fontAlgn="b"/>
                      <a:r>
                        <a:rPr lang="en-US" sz="1400" u="none" strike="noStrike">
                          <a:effectLst/>
                        </a:rPr>
                        <a:t>40 - 60%tile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-0.21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354</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0343529"/>
                  </a:ext>
                </a:extLst>
              </a:tr>
              <a:tr h="308225">
                <a:tc>
                  <a:txBody>
                    <a:bodyPr/>
                    <a:lstStyle/>
                    <a:p>
                      <a:pPr algn="l" fontAlgn="b"/>
                      <a:r>
                        <a:rPr lang="en-US" sz="1400" u="none" strike="noStrike">
                          <a:effectLst/>
                        </a:rPr>
                        <a:t>60 - 80%tile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-0.22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297</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11928791"/>
                  </a:ext>
                </a:extLst>
              </a:tr>
              <a:tr h="308225">
                <a:tc>
                  <a:txBody>
                    <a:bodyPr/>
                    <a:lstStyle/>
                    <a:p>
                      <a:pPr algn="l" fontAlgn="b"/>
                      <a:r>
                        <a:rPr lang="en-US" sz="1400" u="none" strike="noStrike">
                          <a:effectLst/>
                        </a:rPr>
                        <a:t>RICHEST 20%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-0.27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(0.00)</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275</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0359701"/>
                  </a:ext>
                </a:extLst>
              </a:tr>
            </a:tbl>
          </a:graphicData>
        </a:graphic>
      </p:graphicFrame>
      <p:sp>
        <p:nvSpPr>
          <p:cNvPr id="10" name="Rectangle 9">
            <a:extLst>
              <a:ext uri="{FF2B5EF4-FFF2-40B4-BE49-F238E27FC236}">
                <a16:creationId xmlns:a16="http://schemas.microsoft.com/office/drawing/2014/main" id="{CE5CAF3D-3C6F-4A97-B0EF-82EDD8779051}"/>
              </a:ext>
            </a:extLst>
          </p:cNvPr>
          <p:cNvSpPr/>
          <p:nvPr/>
        </p:nvSpPr>
        <p:spPr>
          <a:xfrm>
            <a:off x="2558265" y="3784937"/>
            <a:ext cx="737855" cy="19492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522A847-10DB-4F08-8F73-5030FAF5C4B5}"/>
              </a:ext>
            </a:extLst>
          </p:cNvPr>
          <p:cNvSpPr/>
          <p:nvPr/>
        </p:nvSpPr>
        <p:spPr>
          <a:xfrm>
            <a:off x="8044754" y="3756800"/>
            <a:ext cx="737855" cy="20994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CBC0A7C-B3B6-4B17-80E1-99DA30BC1C28}"/>
              </a:ext>
            </a:extLst>
          </p:cNvPr>
          <p:cNvSpPr txBox="1"/>
          <p:nvPr/>
        </p:nvSpPr>
        <p:spPr>
          <a:xfrm>
            <a:off x="1" y="5734324"/>
            <a:ext cx="1219199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Overall: larger-scale, wealthier farmers had more of their commercial purchases crowded out by the subsidy in 2023.</a:t>
            </a:r>
          </a:p>
          <a:p>
            <a:pPr marL="285750" indent="-285750">
              <a:buFont typeface="Arial" panose="020B0604020202020204" pitchFamily="34" charset="0"/>
              <a:buChar char="•"/>
            </a:pPr>
            <a:r>
              <a:rPr lang="en-US" dirty="0"/>
              <a:t>Larger scale farmers have the resources to buy commercial fertilizer, so will use subsidies the subsidy to offset the costs of their purchases. </a:t>
            </a:r>
          </a:p>
          <a:p>
            <a:pPr marL="285750" indent="-285750">
              <a:buFont typeface="Arial" panose="020B0604020202020204" pitchFamily="34" charset="0"/>
              <a:buChar char="•"/>
            </a:pPr>
            <a:r>
              <a:rPr lang="en-US" dirty="0"/>
              <a:t>Crowding-out from subsidy also affects private sector sales as well.</a:t>
            </a:r>
          </a:p>
        </p:txBody>
      </p:sp>
    </p:spTree>
    <p:extLst>
      <p:ext uri="{BB962C8B-B14F-4D97-AF65-F5344CB8AC3E}">
        <p14:creationId xmlns:p14="http://schemas.microsoft.com/office/powerpoint/2010/main" val="221783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animBg="1"/>
      <p:bldP spid="11"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F4DEC0-DF76-4E3D-A040-186BE8E55869}"/>
              </a:ext>
            </a:extLst>
          </p:cNvPr>
          <p:cNvSpPr>
            <a:spLocks noGrp="1"/>
          </p:cNvSpPr>
          <p:nvPr>
            <p:ph idx="1"/>
          </p:nvPr>
        </p:nvSpPr>
        <p:spPr>
          <a:xfrm>
            <a:off x="203199" y="1568771"/>
            <a:ext cx="11868935" cy="1101405"/>
          </a:xfrm>
        </p:spPr>
        <p:txBody>
          <a:bodyPr>
            <a:normAutofit fontScale="92500"/>
          </a:bodyPr>
          <a:lstStyle/>
          <a:p>
            <a:r>
              <a:rPr lang="en-US" dirty="0"/>
              <a:t>Costs = Govt costs to purchase program fertilizer from Yara &amp; ETG and international market + handling/distribution from port to NCPB depots + NCPB retail costs </a:t>
            </a:r>
          </a:p>
          <a:p>
            <a:endParaRPr lang="en-US" dirty="0"/>
          </a:p>
        </p:txBody>
      </p:sp>
      <p:sp>
        <p:nvSpPr>
          <p:cNvPr id="4" name="Slide Number Placeholder 3">
            <a:extLst>
              <a:ext uri="{FF2B5EF4-FFF2-40B4-BE49-F238E27FC236}">
                <a16:creationId xmlns:a16="http://schemas.microsoft.com/office/drawing/2014/main" id="{E538B45E-88F4-4B6B-AA0A-118A7EB25190}"/>
              </a:ext>
            </a:extLst>
          </p:cNvPr>
          <p:cNvSpPr>
            <a:spLocks noGrp="1"/>
          </p:cNvSpPr>
          <p:nvPr>
            <p:ph type="sldNum" sz="quarter" idx="12"/>
          </p:nvPr>
        </p:nvSpPr>
        <p:spPr/>
        <p:txBody>
          <a:bodyPr/>
          <a:lstStyle/>
          <a:p>
            <a:fld id="{853AAC95-044F-42E2-9947-B42B962CF1F7}" type="slidenum">
              <a:rPr lang="en-US" smtClean="0"/>
              <a:t>16</a:t>
            </a:fld>
            <a:endParaRPr lang="en-US"/>
          </a:p>
        </p:txBody>
      </p:sp>
      <p:graphicFrame>
        <p:nvGraphicFramePr>
          <p:cNvPr id="7" name="Table 5">
            <a:extLst>
              <a:ext uri="{FF2B5EF4-FFF2-40B4-BE49-F238E27FC236}">
                <a16:creationId xmlns:a16="http://schemas.microsoft.com/office/drawing/2014/main" id="{32581CA1-E679-4CAB-A2C1-AB92D1815D75}"/>
              </a:ext>
            </a:extLst>
          </p:cNvPr>
          <p:cNvGraphicFramePr>
            <a:graphicFrameLocks noGrp="1"/>
          </p:cNvGraphicFramePr>
          <p:nvPr>
            <p:extLst>
              <p:ext uri="{D42A27DB-BD31-4B8C-83A1-F6EECF244321}">
                <p14:modId xmlns:p14="http://schemas.microsoft.com/office/powerpoint/2010/main" val="2933860377"/>
              </p:ext>
            </p:extLst>
          </p:nvPr>
        </p:nvGraphicFramePr>
        <p:xfrm>
          <a:off x="481263" y="2406316"/>
          <a:ext cx="11201400" cy="4102767"/>
        </p:xfrm>
        <a:graphic>
          <a:graphicData uri="http://schemas.openxmlformats.org/drawingml/2006/table">
            <a:tbl>
              <a:tblPr firstRow="1" bandRow="1">
                <a:tableStyleId>{5C22544A-7EE6-4342-B048-85BDC9FD1C3A}</a:tableStyleId>
              </a:tblPr>
              <a:tblGrid>
                <a:gridCol w="6766327">
                  <a:extLst>
                    <a:ext uri="{9D8B030D-6E8A-4147-A177-3AD203B41FA5}">
                      <a16:colId xmlns:a16="http://schemas.microsoft.com/office/drawing/2014/main" val="1658807007"/>
                    </a:ext>
                  </a:extLst>
                </a:gridCol>
                <a:gridCol w="4435073">
                  <a:extLst>
                    <a:ext uri="{9D8B030D-6E8A-4147-A177-3AD203B41FA5}">
                      <a16:colId xmlns:a16="http://schemas.microsoft.com/office/drawing/2014/main" val="2851126069"/>
                    </a:ext>
                  </a:extLst>
                </a:gridCol>
              </a:tblGrid>
              <a:tr h="457255">
                <a:tc>
                  <a:txBody>
                    <a:bodyPr/>
                    <a:lstStyle/>
                    <a:p>
                      <a:r>
                        <a:rPr lang="en-US" sz="2000" dirty="0"/>
                        <a:t>ITEM </a:t>
                      </a:r>
                    </a:p>
                  </a:txBody>
                  <a:tcPr/>
                </a:tc>
                <a:tc>
                  <a:txBody>
                    <a:bodyPr/>
                    <a:lstStyle/>
                    <a:p>
                      <a:r>
                        <a:rPr lang="en-US" sz="2000" dirty="0"/>
                        <a:t>EXPENDITURE</a:t>
                      </a:r>
                    </a:p>
                  </a:txBody>
                  <a:tcPr/>
                </a:tc>
                <a:extLst>
                  <a:ext uri="{0D108BD9-81ED-4DB2-BD59-A6C34878D82A}">
                    <a16:rowId xmlns:a16="http://schemas.microsoft.com/office/drawing/2014/main" val="1926394314"/>
                  </a:ext>
                </a:extLst>
              </a:tr>
              <a:tr h="450991">
                <a:tc>
                  <a:txBody>
                    <a:bodyPr/>
                    <a:lstStyle/>
                    <a:p>
                      <a:r>
                        <a:rPr lang="en-US" sz="2000" dirty="0"/>
                        <a:t>Quantity of fertilizer purchased by KNTC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472,500 MT </a:t>
                      </a:r>
                    </a:p>
                  </a:txBody>
                  <a:tcPr/>
                </a:tc>
                <a:extLst>
                  <a:ext uri="{0D108BD9-81ED-4DB2-BD59-A6C34878D82A}">
                    <a16:rowId xmlns:a16="http://schemas.microsoft.com/office/drawing/2014/main" val="133419979"/>
                  </a:ext>
                </a:extLst>
              </a:tr>
              <a:tr h="457255">
                <a:tc>
                  <a:txBody>
                    <a:bodyPr/>
                    <a:lstStyle/>
                    <a:p>
                      <a:r>
                        <a:rPr lang="en-US" sz="2000" dirty="0"/>
                        <a:t>Quantity of fertilizer distributed to farmers by 30 June 2023 </a:t>
                      </a:r>
                    </a:p>
                  </a:txBody>
                  <a:tcPr/>
                </a:tc>
                <a:tc>
                  <a:txBody>
                    <a:bodyPr/>
                    <a:lstStyle/>
                    <a:p>
                      <a:r>
                        <a:rPr lang="en-US" sz="2000" dirty="0"/>
                        <a:t>= 175,060 MT </a:t>
                      </a:r>
                    </a:p>
                  </a:txBody>
                  <a:tcPr/>
                </a:tc>
                <a:extLst>
                  <a:ext uri="{0D108BD9-81ED-4DB2-BD59-A6C34878D82A}">
                    <a16:rowId xmlns:a16="http://schemas.microsoft.com/office/drawing/2014/main" val="4178999256"/>
                  </a:ext>
                </a:extLst>
              </a:tr>
              <a:tr h="457255">
                <a:tc>
                  <a:txBody>
                    <a:bodyPr/>
                    <a:lstStyle/>
                    <a:p>
                      <a:r>
                        <a:rPr lang="en-US" sz="2000" dirty="0"/>
                        <a:t>Govt cost of NFSP fertilizer at NCPB retail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a:t>
                      </a:r>
                      <a:r>
                        <a:rPr lang="en-US" sz="2000" dirty="0" err="1"/>
                        <a:t>KSh</a:t>
                      </a:r>
                      <a:r>
                        <a:rPr lang="en-US" sz="2000" dirty="0"/>
                        <a:t> 5,747 / 50kg = US $1,206 / MT</a:t>
                      </a:r>
                    </a:p>
                  </a:txBody>
                  <a:tcPr/>
                </a:tc>
                <a:extLst>
                  <a:ext uri="{0D108BD9-81ED-4DB2-BD59-A6C34878D82A}">
                    <a16:rowId xmlns:a16="http://schemas.microsoft.com/office/drawing/2014/main" val="838720255"/>
                  </a:ext>
                </a:extLst>
              </a:tr>
              <a:tr h="457255">
                <a:tc>
                  <a:txBody>
                    <a:bodyPr/>
                    <a:lstStyle/>
                    <a:p>
                      <a:r>
                        <a:rPr lang="en-US" sz="2000" dirty="0"/>
                        <a:t>Private sector retail price of same fertilizer </a:t>
                      </a:r>
                    </a:p>
                  </a:txBody>
                  <a:tcPr/>
                </a:tc>
                <a:tc>
                  <a:txBody>
                    <a:bodyPr/>
                    <a:lstStyle/>
                    <a:p>
                      <a:r>
                        <a:rPr lang="en-US" sz="2000" dirty="0"/>
                        <a:t>= </a:t>
                      </a:r>
                      <a:r>
                        <a:rPr lang="en-US" sz="2000" dirty="0" err="1"/>
                        <a:t>KSh</a:t>
                      </a:r>
                      <a:r>
                        <a:rPr lang="en-US" sz="2000" dirty="0"/>
                        <a:t> 5,473 / 50kg  = US $1,095 / MT</a:t>
                      </a:r>
                    </a:p>
                  </a:txBody>
                  <a:tcPr/>
                </a:tc>
                <a:extLst>
                  <a:ext uri="{0D108BD9-81ED-4DB2-BD59-A6C34878D82A}">
                    <a16:rowId xmlns:a16="http://schemas.microsoft.com/office/drawing/2014/main" val="995374539"/>
                  </a:ext>
                </a:extLst>
              </a:tr>
              <a:tr h="457255">
                <a:tc>
                  <a:txBody>
                    <a:bodyPr/>
                    <a:lstStyle/>
                    <a:p>
                      <a:r>
                        <a:rPr lang="en-US" sz="2000" dirty="0"/>
                        <a:t>Govt costs of NFSP fertilizer + 5% admin costs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$US 211.2 million</a:t>
                      </a:r>
                    </a:p>
                  </a:txBody>
                  <a:tcPr/>
                </a:tc>
                <a:extLst>
                  <a:ext uri="{0D108BD9-81ED-4DB2-BD59-A6C34878D82A}">
                    <a16:rowId xmlns:a16="http://schemas.microsoft.com/office/drawing/2014/main" val="3290918412"/>
                  </a:ext>
                </a:extLst>
              </a:tr>
              <a:tr h="457255">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3240965597"/>
                  </a:ext>
                </a:extLst>
              </a:tr>
              <a:tr h="457255">
                <a:tc>
                  <a:txBody>
                    <a:bodyPr/>
                    <a:lstStyle/>
                    <a:p>
                      <a:r>
                        <a:rPr lang="en-US" sz="2000" dirty="0"/>
                        <a:t>Farmer subsidized price of NFSP fertilizer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a:t>
                      </a:r>
                      <a:r>
                        <a:rPr lang="en-US" sz="2000" dirty="0" err="1"/>
                        <a:t>KSh</a:t>
                      </a:r>
                      <a:r>
                        <a:rPr lang="en-US" sz="2000" dirty="0"/>
                        <a:t> 3,500 / 50kg = $US 740 MT</a:t>
                      </a:r>
                    </a:p>
                  </a:txBody>
                  <a:tcPr/>
                </a:tc>
                <a:extLst>
                  <a:ext uri="{0D108BD9-81ED-4DB2-BD59-A6C34878D82A}">
                    <a16:rowId xmlns:a16="http://schemas.microsoft.com/office/drawing/2014/main" val="810994589"/>
                  </a:ext>
                </a:extLst>
              </a:tr>
              <a:tr h="450991">
                <a:tc>
                  <a:txBody>
                    <a:bodyPr/>
                    <a:lstStyle/>
                    <a:p>
                      <a:r>
                        <a:rPr lang="en-US" sz="2000" dirty="0"/>
                        <a:t>Farmers spent $88 mil on incremental fertilizer use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119,041 MT</a:t>
                      </a:r>
                    </a:p>
                  </a:txBody>
                  <a:tcPr/>
                </a:tc>
                <a:extLst>
                  <a:ext uri="{0D108BD9-81ED-4DB2-BD59-A6C34878D82A}">
                    <a16:rowId xmlns:a16="http://schemas.microsoft.com/office/drawing/2014/main" val="2349432825"/>
                  </a:ext>
                </a:extLst>
              </a:tr>
            </a:tbl>
          </a:graphicData>
        </a:graphic>
      </p:graphicFrame>
      <p:sp>
        <p:nvSpPr>
          <p:cNvPr id="8" name="Title 1">
            <a:extLst>
              <a:ext uri="{FF2B5EF4-FFF2-40B4-BE49-F238E27FC236}">
                <a16:creationId xmlns:a16="http://schemas.microsoft.com/office/drawing/2014/main" id="{1EBA6E36-1E72-43D9-A591-680BADEF9BA9}"/>
              </a:ext>
            </a:extLst>
          </p:cNvPr>
          <p:cNvSpPr txBox="1">
            <a:spLocks/>
          </p:cNvSpPr>
          <p:nvPr/>
        </p:nvSpPr>
        <p:spPr>
          <a:xfrm>
            <a:off x="203200" y="136525"/>
            <a:ext cx="11785600" cy="1325563"/>
          </a:xfrm>
          <a:prstGeom prst="rect">
            <a:avLst/>
          </a:prstGeom>
          <a:solidFill>
            <a:schemeClr val="bg1">
              <a:lumMod val="8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Result 4: </a:t>
            </a:r>
            <a:r>
              <a:rPr lang="en-US" dirty="0">
                <a:solidFill>
                  <a:srgbClr val="000000"/>
                </a:solidFill>
                <a:latin typeface="Calibri" panose="020F0502020204030204" pitchFamily="34" charset="0"/>
                <a:ea typeface="Calibri" panose="020F0502020204030204" pitchFamily="34" charset="0"/>
              </a:rPr>
              <a:t>What was the benefit-cost ratio of the NFSP in 2023?  </a:t>
            </a:r>
            <a:endParaRPr lang="en-US" dirty="0"/>
          </a:p>
        </p:txBody>
      </p:sp>
    </p:spTree>
    <p:extLst>
      <p:ext uri="{BB962C8B-B14F-4D97-AF65-F5344CB8AC3E}">
        <p14:creationId xmlns:p14="http://schemas.microsoft.com/office/powerpoint/2010/main" val="2170245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3E3BC-5181-4663-A620-C88048148E1C}"/>
              </a:ext>
            </a:extLst>
          </p:cNvPr>
          <p:cNvSpPr>
            <a:spLocks noGrp="1"/>
          </p:cNvSpPr>
          <p:nvPr>
            <p:ph type="title"/>
          </p:nvPr>
        </p:nvSpPr>
        <p:spPr>
          <a:xfrm>
            <a:off x="203200" y="136525"/>
            <a:ext cx="11785600" cy="1325563"/>
          </a:xfrm>
          <a:solidFill>
            <a:schemeClr val="bg1">
              <a:lumMod val="85000"/>
            </a:schemeClr>
          </a:solidFill>
        </p:spPr>
        <p:txBody>
          <a:bodyPr>
            <a:normAutofit/>
          </a:bodyPr>
          <a:lstStyle/>
          <a:p>
            <a:r>
              <a:rPr lang="en-US" b="1" dirty="0"/>
              <a:t>Result 4: </a:t>
            </a:r>
            <a:r>
              <a:rPr lang="en-US" sz="4400" dirty="0">
                <a:solidFill>
                  <a:srgbClr val="000000"/>
                </a:solidFill>
                <a:effectLst/>
                <a:latin typeface="Calibri" panose="020F0502020204030204" pitchFamily="34" charset="0"/>
                <a:ea typeface="Calibri" panose="020F0502020204030204" pitchFamily="34" charset="0"/>
              </a:rPr>
              <a:t>What was the benefit-cost ratio of the NFSP in 2023?  </a:t>
            </a:r>
            <a:endParaRPr lang="en-US" dirty="0"/>
          </a:p>
        </p:txBody>
      </p:sp>
      <p:sp>
        <p:nvSpPr>
          <p:cNvPr id="3" name="Content Placeholder 2">
            <a:extLst>
              <a:ext uri="{FF2B5EF4-FFF2-40B4-BE49-F238E27FC236}">
                <a16:creationId xmlns:a16="http://schemas.microsoft.com/office/drawing/2014/main" id="{0D6F0CF2-FD1D-4441-A915-BB295BE185DA}"/>
              </a:ext>
            </a:extLst>
          </p:cNvPr>
          <p:cNvSpPr>
            <a:spLocks noGrp="1"/>
          </p:cNvSpPr>
          <p:nvPr>
            <p:ph idx="1"/>
          </p:nvPr>
        </p:nvSpPr>
        <p:spPr>
          <a:xfrm>
            <a:off x="365760" y="1576137"/>
            <a:ext cx="10988040" cy="5281863"/>
          </a:xfrm>
        </p:spPr>
        <p:txBody>
          <a:bodyPr/>
          <a:lstStyle/>
          <a:p>
            <a:r>
              <a:rPr lang="en-US" dirty="0"/>
              <a:t>Benefits = value of additional maize produced because of subsidy</a:t>
            </a:r>
          </a:p>
          <a:p>
            <a:pPr lvl="1"/>
            <a:r>
              <a:rPr lang="en-US" dirty="0"/>
              <a:t>Farmers’ incremental fertilizer use = 1 kg - crowding out (%) – diversion (%)</a:t>
            </a:r>
          </a:p>
          <a:p>
            <a:pPr lvl="1"/>
            <a:r>
              <a:rPr lang="en-US" dirty="0"/>
              <a:t>Farmers’ incremental fertilizer use = 1 – 0.22 – 0.10 = 0.68 kg</a:t>
            </a:r>
          </a:p>
          <a:p>
            <a:pPr lvl="1"/>
            <a:r>
              <a:rPr lang="en-US" dirty="0"/>
              <a:t>Estimated average partial effect of 1 kg of </a:t>
            </a:r>
            <a:r>
              <a:rPr lang="en-US" dirty="0" err="1"/>
              <a:t>sub.fert</a:t>
            </a:r>
            <a:r>
              <a:rPr lang="en-US" dirty="0"/>
              <a:t> on total </a:t>
            </a:r>
            <a:r>
              <a:rPr lang="en-US" dirty="0" err="1"/>
              <a:t>fert</a:t>
            </a:r>
            <a:r>
              <a:rPr lang="en-US" dirty="0"/>
              <a:t> use = 0.68 kg</a:t>
            </a:r>
          </a:p>
          <a:p>
            <a:pPr lvl="1"/>
            <a:r>
              <a:rPr lang="en-US" dirty="0"/>
              <a:t>Incremental maize output = 175,060 MT * 0.068 = 119,041 MT</a:t>
            </a:r>
          </a:p>
          <a:p>
            <a:pPr lvl="1"/>
            <a:endParaRPr lang="en-US" dirty="0"/>
          </a:p>
          <a:p>
            <a:pPr lvl="1"/>
            <a:r>
              <a:rPr lang="en-US" dirty="0"/>
              <a:t>Retail price white maize, Dec 2023 = 50 KSh/kg = $US 500/MT</a:t>
            </a:r>
          </a:p>
          <a:p>
            <a:pPr lvl="1"/>
            <a:r>
              <a:rPr lang="en-US" dirty="0"/>
              <a:t>Value of incremental maize output = 119,041 MT * $US 500/MT = $400 mil</a:t>
            </a:r>
          </a:p>
          <a:p>
            <a:endParaRPr lang="en-US" dirty="0"/>
          </a:p>
          <a:p>
            <a:r>
              <a:rPr lang="en-US" b="1" dirty="0"/>
              <a:t>Financial Benefit-Cost Ratio = Incremental benefits / (program costs + farmer incremental costs) </a:t>
            </a:r>
          </a:p>
          <a:p>
            <a:pPr lvl="1"/>
            <a:r>
              <a:rPr lang="en-US" b="1" u="sng" dirty="0"/>
              <a:t>$400 million / ($211.2 million + $88 million) </a:t>
            </a:r>
            <a:r>
              <a:rPr lang="en-US" b="1" u="sng"/>
              <a:t>= 1.34 </a:t>
            </a:r>
            <a:endParaRPr lang="en-US" b="1" u="sng" dirty="0"/>
          </a:p>
          <a:p>
            <a:pPr lvl="1"/>
            <a:endParaRPr lang="en-US" dirty="0"/>
          </a:p>
          <a:p>
            <a:endParaRPr lang="en-US" dirty="0"/>
          </a:p>
        </p:txBody>
      </p:sp>
      <p:sp>
        <p:nvSpPr>
          <p:cNvPr id="4" name="Slide Number Placeholder 3">
            <a:extLst>
              <a:ext uri="{FF2B5EF4-FFF2-40B4-BE49-F238E27FC236}">
                <a16:creationId xmlns:a16="http://schemas.microsoft.com/office/drawing/2014/main" id="{CEFF7744-455A-4780-9F19-8F23E63F282F}"/>
              </a:ext>
            </a:extLst>
          </p:cNvPr>
          <p:cNvSpPr>
            <a:spLocks noGrp="1"/>
          </p:cNvSpPr>
          <p:nvPr>
            <p:ph type="sldNum" sz="quarter" idx="12"/>
          </p:nvPr>
        </p:nvSpPr>
        <p:spPr/>
        <p:txBody>
          <a:bodyPr/>
          <a:lstStyle/>
          <a:p>
            <a:fld id="{853AAC95-044F-42E2-9947-B42B962CF1F7}" type="slidenum">
              <a:rPr lang="en-US" smtClean="0"/>
              <a:t>17</a:t>
            </a:fld>
            <a:endParaRPr lang="en-US" dirty="0"/>
          </a:p>
        </p:txBody>
      </p:sp>
      <p:graphicFrame>
        <p:nvGraphicFramePr>
          <p:cNvPr id="5" name="Table 5">
            <a:extLst>
              <a:ext uri="{FF2B5EF4-FFF2-40B4-BE49-F238E27FC236}">
                <a16:creationId xmlns:a16="http://schemas.microsoft.com/office/drawing/2014/main" id="{587C0F12-5D78-41DA-A228-751A4971D7F4}"/>
              </a:ext>
            </a:extLst>
          </p:cNvPr>
          <p:cNvGraphicFramePr>
            <a:graphicFrameLocks noGrp="1"/>
          </p:cNvGraphicFramePr>
          <p:nvPr>
            <p:extLst>
              <p:ext uri="{D42A27DB-BD31-4B8C-83A1-F6EECF244321}">
                <p14:modId xmlns:p14="http://schemas.microsoft.com/office/powerpoint/2010/main" val="3773592451"/>
              </p:ext>
            </p:extLst>
          </p:nvPr>
        </p:nvGraphicFramePr>
        <p:xfrm>
          <a:off x="203200" y="2007585"/>
          <a:ext cx="11826240" cy="3078480"/>
        </p:xfrm>
        <a:graphic>
          <a:graphicData uri="http://schemas.openxmlformats.org/drawingml/2006/table">
            <a:tbl>
              <a:tblPr firstRow="1" bandRow="1">
                <a:tableStyleId>{5C22544A-7EE6-4342-B048-85BDC9FD1C3A}</a:tableStyleId>
              </a:tblPr>
              <a:tblGrid>
                <a:gridCol w="7354749">
                  <a:extLst>
                    <a:ext uri="{9D8B030D-6E8A-4147-A177-3AD203B41FA5}">
                      <a16:colId xmlns:a16="http://schemas.microsoft.com/office/drawing/2014/main" val="3341951160"/>
                    </a:ext>
                  </a:extLst>
                </a:gridCol>
                <a:gridCol w="4471491">
                  <a:extLst>
                    <a:ext uri="{9D8B030D-6E8A-4147-A177-3AD203B41FA5}">
                      <a16:colId xmlns:a16="http://schemas.microsoft.com/office/drawing/2014/main" val="2884394873"/>
                    </a:ext>
                  </a:extLst>
                </a:gridCol>
              </a:tblGrid>
              <a:tr h="370840">
                <a:tc>
                  <a:txBody>
                    <a:bodyPr/>
                    <a:lstStyle/>
                    <a:p>
                      <a:r>
                        <a:rPr lang="en-US" sz="2000" dirty="0"/>
                        <a:t>ITEM </a:t>
                      </a:r>
                    </a:p>
                  </a:txBody>
                  <a:tcPr/>
                </a:tc>
                <a:tc>
                  <a:txBody>
                    <a:bodyPr/>
                    <a:lstStyle/>
                    <a:p>
                      <a:r>
                        <a:rPr lang="en-US" sz="2000" dirty="0"/>
                        <a:t>EXPENDITURE</a:t>
                      </a:r>
                    </a:p>
                  </a:txBody>
                  <a:tcPr/>
                </a:tc>
                <a:extLst>
                  <a:ext uri="{0D108BD9-81ED-4DB2-BD59-A6C34878D82A}">
                    <a16:rowId xmlns:a16="http://schemas.microsoft.com/office/drawing/2014/main" val="2258573135"/>
                  </a:ext>
                </a:extLst>
              </a:tr>
              <a:tr h="370840">
                <a:tc>
                  <a:txBody>
                    <a:bodyPr/>
                    <a:lstStyle/>
                    <a:p>
                      <a:r>
                        <a:rPr lang="en-US" sz="2000" dirty="0"/>
                        <a:t>Farmers’ incremental fertilizer use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1 kg - crowding out (%) – diversion (%)</a:t>
                      </a:r>
                    </a:p>
                  </a:txBody>
                  <a:tcPr/>
                </a:tc>
                <a:extLst>
                  <a:ext uri="{0D108BD9-81ED-4DB2-BD59-A6C34878D82A}">
                    <a16:rowId xmlns:a16="http://schemas.microsoft.com/office/drawing/2014/main" val="2354057023"/>
                  </a:ext>
                </a:extLst>
              </a:tr>
              <a:tr h="370840">
                <a:tc>
                  <a:txBody>
                    <a:bodyPr/>
                    <a:lstStyle/>
                    <a:p>
                      <a:r>
                        <a:rPr lang="en-US" sz="2000" dirty="0"/>
                        <a:t>Farmers’ incremental fertilizer use per kg of fertilizer acquired by NFSP</a:t>
                      </a:r>
                    </a:p>
                  </a:txBody>
                  <a:tcPr/>
                </a:tc>
                <a:tc>
                  <a:txBody>
                    <a:bodyPr/>
                    <a:lstStyle/>
                    <a:p>
                      <a:r>
                        <a:rPr lang="en-US" sz="2000" dirty="0"/>
                        <a:t>= 1 – 0.22 – 0.10 = 0.68 kg</a:t>
                      </a:r>
                    </a:p>
                  </a:txBody>
                  <a:tcPr/>
                </a:tc>
                <a:extLst>
                  <a:ext uri="{0D108BD9-81ED-4DB2-BD59-A6C34878D82A}">
                    <a16:rowId xmlns:a16="http://schemas.microsoft.com/office/drawing/2014/main" val="2841624239"/>
                  </a:ext>
                </a:extLst>
              </a:tr>
              <a:tr h="370840">
                <a:tc>
                  <a:txBody>
                    <a:bodyPr/>
                    <a:lstStyle/>
                    <a:p>
                      <a:r>
                        <a:rPr lang="en-US" sz="2000" dirty="0"/>
                        <a:t>Total Incremental fertilizer use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175,060 MT * 0.68 = 119,041 MT</a:t>
                      </a:r>
                    </a:p>
                  </a:txBody>
                  <a:tcPr/>
                </a:tc>
                <a:extLst>
                  <a:ext uri="{0D108BD9-81ED-4DB2-BD59-A6C34878D82A}">
                    <a16:rowId xmlns:a16="http://schemas.microsoft.com/office/drawing/2014/main" val="580929993"/>
                  </a:ext>
                </a:extLst>
              </a:tr>
              <a:tr h="370840">
                <a:tc>
                  <a:txBody>
                    <a:bodyPr/>
                    <a:lstStyle/>
                    <a:p>
                      <a:r>
                        <a:rPr lang="en-US" sz="2000" dirty="0"/>
                        <a:t>Incremental maize output ( 6.72 kg maize / kg fertilizer ) </a:t>
                      </a:r>
                    </a:p>
                  </a:txBody>
                  <a:tcPr/>
                </a:tc>
                <a:tc>
                  <a:txBody>
                    <a:bodyPr/>
                    <a:lstStyle/>
                    <a:p>
                      <a:r>
                        <a:rPr lang="en-US" sz="2000" dirty="0"/>
                        <a:t>= 800,000 MT</a:t>
                      </a:r>
                    </a:p>
                  </a:txBody>
                  <a:tcPr/>
                </a:tc>
                <a:extLst>
                  <a:ext uri="{0D108BD9-81ED-4DB2-BD59-A6C34878D82A}">
                    <a16:rowId xmlns:a16="http://schemas.microsoft.com/office/drawing/2014/main" val="1571536114"/>
                  </a:ext>
                </a:extLst>
              </a:tr>
              <a:tr h="370840">
                <a:tc>
                  <a:txBody>
                    <a:bodyPr/>
                    <a:lstStyle/>
                    <a:p>
                      <a:r>
                        <a:rPr lang="en-US" sz="2000" dirty="0"/>
                        <a:t>Retail price white maize, Dec 2023 </a:t>
                      </a:r>
                    </a:p>
                  </a:txBody>
                  <a:tcPr/>
                </a:tc>
                <a:tc>
                  <a:txBody>
                    <a:bodyPr/>
                    <a:lstStyle/>
                    <a:p>
                      <a:r>
                        <a:rPr lang="en-US" sz="2000" dirty="0"/>
                        <a:t>= 50 </a:t>
                      </a:r>
                      <a:r>
                        <a:rPr lang="en-US" sz="2000" dirty="0" err="1"/>
                        <a:t>KSh</a:t>
                      </a:r>
                      <a:r>
                        <a:rPr lang="en-US" sz="2000" dirty="0"/>
                        <a:t>/kg = US $500/MT</a:t>
                      </a:r>
                    </a:p>
                  </a:txBody>
                  <a:tcPr/>
                </a:tc>
                <a:extLst>
                  <a:ext uri="{0D108BD9-81ED-4DB2-BD59-A6C34878D82A}">
                    <a16:rowId xmlns:a16="http://schemas.microsoft.com/office/drawing/2014/main" val="3177601870"/>
                  </a:ext>
                </a:extLst>
              </a:tr>
              <a:tr h="370840">
                <a:tc>
                  <a:txBody>
                    <a:bodyPr/>
                    <a:lstStyle/>
                    <a:p>
                      <a:r>
                        <a:rPr lang="en-US" sz="2000" dirty="0"/>
                        <a:t>Value of incremental maize output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800, 000 MT * US $500/MT = $400 mil</a:t>
                      </a:r>
                    </a:p>
                  </a:txBody>
                  <a:tcPr/>
                </a:tc>
                <a:extLst>
                  <a:ext uri="{0D108BD9-81ED-4DB2-BD59-A6C34878D82A}">
                    <a16:rowId xmlns:a16="http://schemas.microsoft.com/office/drawing/2014/main" val="547121978"/>
                  </a:ext>
                </a:extLst>
              </a:tr>
            </a:tbl>
          </a:graphicData>
        </a:graphic>
      </p:graphicFrame>
      <p:sp>
        <p:nvSpPr>
          <p:cNvPr id="6" name="Rectangle 5">
            <a:extLst>
              <a:ext uri="{FF2B5EF4-FFF2-40B4-BE49-F238E27FC236}">
                <a16:creationId xmlns:a16="http://schemas.microsoft.com/office/drawing/2014/main" id="{27FE3AD8-A7A2-4573-98FC-9B1171AF3C6C}"/>
              </a:ext>
            </a:extLst>
          </p:cNvPr>
          <p:cNvSpPr/>
          <p:nvPr/>
        </p:nvSpPr>
        <p:spPr>
          <a:xfrm>
            <a:off x="6853628" y="5946547"/>
            <a:ext cx="737855" cy="9114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850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CC0F-F85C-4080-A7E5-43247AFEEE4F}"/>
              </a:ext>
            </a:extLst>
          </p:cNvPr>
          <p:cNvSpPr>
            <a:spLocks noGrp="1"/>
          </p:cNvSpPr>
          <p:nvPr>
            <p:ph type="title"/>
          </p:nvPr>
        </p:nvSpPr>
        <p:spPr>
          <a:xfrm>
            <a:off x="147320" y="136525"/>
            <a:ext cx="11851640" cy="1082675"/>
          </a:xfrm>
          <a:solidFill>
            <a:schemeClr val="bg1">
              <a:lumMod val="85000"/>
            </a:schemeClr>
          </a:solidFill>
        </p:spPr>
        <p:txBody>
          <a:bodyPr>
            <a:normAutofit/>
          </a:bodyPr>
          <a:lstStyle/>
          <a:p>
            <a:r>
              <a:rPr lang="en-US" sz="3600" b="1" dirty="0"/>
              <a:t>Additional Considerations: </a:t>
            </a:r>
            <a:r>
              <a:rPr lang="en-US" sz="3600" dirty="0"/>
              <a:t>What does the design of </a:t>
            </a:r>
            <a:r>
              <a:rPr lang="en-US" sz="3600" dirty="0">
                <a:solidFill>
                  <a:srgbClr val="000000"/>
                </a:solidFill>
                <a:effectLst/>
                <a:latin typeface="Calibri" panose="020F0502020204030204" pitchFamily="34" charset="0"/>
                <a:ea typeface="Calibri" panose="020F0502020204030204" pitchFamily="34" charset="0"/>
              </a:rPr>
              <a:t>NFSP imply for the Kenya private sector fertilizer supply chain? </a:t>
            </a:r>
            <a:endParaRPr lang="en-US" i="1" dirty="0"/>
          </a:p>
        </p:txBody>
      </p:sp>
      <p:sp>
        <p:nvSpPr>
          <p:cNvPr id="3" name="Content Placeholder 2">
            <a:extLst>
              <a:ext uri="{FF2B5EF4-FFF2-40B4-BE49-F238E27FC236}">
                <a16:creationId xmlns:a16="http://schemas.microsoft.com/office/drawing/2014/main" id="{F5E9AC55-1BFF-41AD-B344-B77208631BF5}"/>
              </a:ext>
            </a:extLst>
          </p:cNvPr>
          <p:cNvSpPr>
            <a:spLocks noGrp="1"/>
          </p:cNvSpPr>
          <p:nvPr>
            <p:ph idx="1"/>
          </p:nvPr>
        </p:nvSpPr>
        <p:spPr>
          <a:xfrm>
            <a:off x="147320" y="1341120"/>
            <a:ext cx="12044680" cy="5380355"/>
          </a:xfrm>
        </p:spPr>
        <p:txBody>
          <a:bodyPr>
            <a:normAutofit/>
          </a:bodyPr>
          <a:lstStyle/>
          <a:p>
            <a:pPr marL="0" indent="0">
              <a:buNone/>
            </a:pPr>
            <a:r>
              <a:rPr lang="en-US" sz="3200" u="sng" dirty="0"/>
              <a:t>Short-term impacts on fertilizer supply chain actors (Opiyo et al. 2023 )</a:t>
            </a:r>
          </a:p>
          <a:p>
            <a:pPr marL="0" indent="0">
              <a:buNone/>
            </a:pPr>
            <a:r>
              <a:rPr lang="en-US" dirty="0"/>
              <a:t>Excluded from participating in NFSP in 2023</a:t>
            </a:r>
          </a:p>
          <a:p>
            <a:pPr marL="0" indent="0">
              <a:buNone/>
            </a:pPr>
            <a:endParaRPr lang="en-US" sz="2400" dirty="0"/>
          </a:p>
          <a:p>
            <a:pPr marL="514350" indent="-514350">
              <a:buFont typeface="+mj-lt"/>
              <a:buAutoNum type="arabicParenR"/>
            </a:pPr>
            <a:r>
              <a:rPr lang="en-US" dirty="0"/>
              <a:t>Fertilizer distributors (wholesale)</a:t>
            </a:r>
          </a:p>
          <a:p>
            <a:pPr lvl="1">
              <a:buFont typeface="Courier New" panose="02070309020205020404" pitchFamily="49" charset="0"/>
              <a:buChar char="o"/>
            </a:pPr>
            <a:r>
              <a:rPr lang="en-US" dirty="0"/>
              <a:t>Average volume of fertilizer handled fell by 88% compared with 2022, largely due to subsidized fertilizer distributed by NCPB</a:t>
            </a:r>
          </a:p>
          <a:p>
            <a:pPr lvl="1">
              <a:buFont typeface="Courier New" panose="02070309020205020404" pitchFamily="49" charset="0"/>
              <a:buChar char="o"/>
            </a:pPr>
            <a:endParaRPr lang="en-US" dirty="0"/>
          </a:p>
          <a:p>
            <a:pPr marL="514350" indent="-514350">
              <a:buFont typeface="+mj-lt"/>
              <a:buAutoNum type="arabicParenR"/>
            </a:pPr>
            <a:r>
              <a:rPr lang="en-US" dirty="0"/>
              <a:t>Fertilizer retailers (</a:t>
            </a:r>
            <a:r>
              <a:rPr lang="en-US" dirty="0" err="1"/>
              <a:t>agrodealers</a:t>
            </a:r>
            <a:r>
              <a:rPr lang="en-US" dirty="0"/>
              <a:t> / </a:t>
            </a:r>
            <a:r>
              <a:rPr lang="en-US" dirty="0" err="1"/>
              <a:t>stockists</a:t>
            </a:r>
            <a:r>
              <a:rPr lang="en-US" dirty="0"/>
              <a:t>)</a:t>
            </a:r>
          </a:p>
          <a:p>
            <a:pPr lvl="1">
              <a:buFont typeface="Courier New" panose="02070309020205020404" pitchFamily="49" charset="0"/>
              <a:buChar char="o"/>
            </a:pPr>
            <a:r>
              <a:rPr lang="en-US" dirty="0"/>
              <a:t>Average sales volumes declined by 77% compared with 2022, also due to NFSP</a:t>
            </a:r>
          </a:p>
          <a:p>
            <a:pPr lvl="1">
              <a:buFont typeface="Courier New" panose="02070309020205020404" pitchFamily="49" charset="0"/>
              <a:buChar char="o"/>
            </a:pPr>
            <a:r>
              <a:rPr lang="en-US" dirty="0"/>
              <a:t>Decline in sales of complementary inputs as well</a:t>
            </a:r>
          </a:p>
          <a:p>
            <a:pPr>
              <a:buFont typeface="Courier New" panose="02070309020205020404" pitchFamily="49" charset="0"/>
              <a:buChar char="o"/>
            </a:pPr>
            <a:endParaRPr lang="en-US" dirty="0"/>
          </a:p>
        </p:txBody>
      </p:sp>
      <p:sp>
        <p:nvSpPr>
          <p:cNvPr id="4" name="Slide Number Placeholder 3">
            <a:extLst>
              <a:ext uri="{FF2B5EF4-FFF2-40B4-BE49-F238E27FC236}">
                <a16:creationId xmlns:a16="http://schemas.microsoft.com/office/drawing/2014/main" id="{C9487CE2-AEA0-4301-8337-B6DFA8CD49D8}"/>
              </a:ext>
            </a:extLst>
          </p:cNvPr>
          <p:cNvSpPr>
            <a:spLocks noGrp="1"/>
          </p:cNvSpPr>
          <p:nvPr>
            <p:ph type="sldNum" sz="quarter" idx="12"/>
          </p:nvPr>
        </p:nvSpPr>
        <p:spPr/>
        <p:txBody>
          <a:bodyPr/>
          <a:lstStyle/>
          <a:p>
            <a:fld id="{853AAC95-044F-42E2-9947-B42B962CF1F7}" type="slidenum">
              <a:rPr lang="en-US" smtClean="0"/>
              <a:t>18</a:t>
            </a:fld>
            <a:endParaRPr lang="en-US"/>
          </a:p>
        </p:txBody>
      </p:sp>
    </p:spTree>
    <p:extLst>
      <p:ext uri="{BB962C8B-B14F-4D97-AF65-F5344CB8AC3E}">
        <p14:creationId xmlns:p14="http://schemas.microsoft.com/office/powerpoint/2010/main" val="2437931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CC0F-F85C-4080-A7E5-43247AFEEE4F}"/>
              </a:ext>
            </a:extLst>
          </p:cNvPr>
          <p:cNvSpPr>
            <a:spLocks noGrp="1"/>
          </p:cNvSpPr>
          <p:nvPr>
            <p:ph type="title"/>
          </p:nvPr>
        </p:nvSpPr>
        <p:spPr>
          <a:xfrm>
            <a:off x="147320" y="136525"/>
            <a:ext cx="11851640" cy="1082675"/>
          </a:xfrm>
          <a:solidFill>
            <a:schemeClr val="bg1">
              <a:lumMod val="85000"/>
            </a:schemeClr>
          </a:solidFill>
        </p:spPr>
        <p:txBody>
          <a:bodyPr>
            <a:normAutofit/>
          </a:bodyPr>
          <a:lstStyle/>
          <a:p>
            <a:r>
              <a:rPr lang="en-US" sz="3600" b="1" dirty="0"/>
              <a:t>Recommendation 1: </a:t>
            </a:r>
            <a:r>
              <a:rPr lang="en-US" sz="3600" dirty="0"/>
              <a:t>Implement the Kenyan fertilizer subsidy program through the private sector. </a:t>
            </a:r>
            <a:endParaRPr lang="en-US" i="1" dirty="0"/>
          </a:p>
        </p:txBody>
      </p:sp>
      <p:sp>
        <p:nvSpPr>
          <p:cNvPr id="3" name="Content Placeholder 2">
            <a:extLst>
              <a:ext uri="{FF2B5EF4-FFF2-40B4-BE49-F238E27FC236}">
                <a16:creationId xmlns:a16="http://schemas.microsoft.com/office/drawing/2014/main" id="{F5E9AC55-1BFF-41AD-B344-B77208631BF5}"/>
              </a:ext>
            </a:extLst>
          </p:cNvPr>
          <p:cNvSpPr>
            <a:spLocks noGrp="1"/>
          </p:cNvSpPr>
          <p:nvPr>
            <p:ph idx="1"/>
          </p:nvPr>
        </p:nvSpPr>
        <p:spPr>
          <a:xfrm>
            <a:off x="147320" y="1341120"/>
            <a:ext cx="11851640" cy="5380355"/>
          </a:xfrm>
        </p:spPr>
        <p:txBody>
          <a:bodyPr>
            <a:normAutofit fontScale="92500" lnSpcReduction="10000"/>
          </a:bodyPr>
          <a:lstStyle/>
          <a:p>
            <a:pPr marL="514350" indent="-514350">
              <a:buFont typeface="+mj-lt"/>
              <a:buAutoNum type="arabicParenR"/>
            </a:pPr>
            <a:r>
              <a:rPr lang="en-US" dirty="0"/>
              <a:t>GoK cannot afford to implement NFSP at this scale year after year</a:t>
            </a:r>
          </a:p>
          <a:p>
            <a:pPr marL="971550" lvl="1" indent="-514350">
              <a:buFont typeface="+mj-lt"/>
              <a:buAutoNum type="alphaLcParenR"/>
            </a:pPr>
            <a:r>
              <a:rPr lang="en-US" dirty="0"/>
              <a:t>Benefit-cost ratio will be lower when the maize price goes down. </a:t>
            </a:r>
          </a:p>
          <a:p>
            <a:pPr marL="971550" lvl="1" indent="-514350">
              <a:buFont typeface="+mj-lt"/>
              <a:buAutoNum type="alphaLcParenR"/>
            </a:pPr>
            <a:r>
              <a:rPr lang="en-US" dirty="0"/>
              <a:t>Benefit-cost ratio does not consider losses incurred by private sector. </a:t>
            </a:r>
          </a:p>
          <a:p>
            <a:pPr marL="514350" indent="-514350">
              <a:buFont typeface="+mj-lt"/>
              <a:buAutoNum type="arabicParenR"/>
            </a:pPr>
            <a:r>
              <a:rPr lang="en-US" dirty="0"/>
              <a:t>Continuing to implement a large-scale ISP that does not work through private sector will lead to significant negative impacts on it in short-, medium- and long-term on fertilizer market development. </a:t>
            </a:r>
          </a:p>
          <a:p>
            <a:pPr marL="0" indent="0">
              <a:buNone/>
            </a:pPr>
            <a:r>
              <a:rPr lang="en-US" sz="2600" u="sng" dirty="0"/>
              <a:t>Short- to medium-term: </a:t>
            </a:r>
            <a:r>
              <a:rPr lang="en-US" sz="2600" dirty="0"/>
              <a:t>	</a:t>
            </a:r>
            <a:endParaRPr lang="en-US" dirty="0">
              <a:sym typeface="Wingdings" panose="05000000000000000000" pitchFamily="2" charset="2"/>
            </a:endParaRPr>
          </a:p>
          <a:p>
            <a:pPr marL="971550" lvl="1" indent="-514350">
              <a:buFont typeface="+mj-lt"/>
              <a:buAutoNum type="alphaLcParenR"/>
            </a:pPr>
            <a:r>
              <a:rPr lang="en-US" dirty="0"/>
              <a:t>Smaller-scale fertilizer importers, wholesalers &amp; </a:t>
            </a:r>
            <a:r>
              <a:rPr lang="en-US" dirty="0" err="1"/>
              <a:t>agrodealers</a:t>
            </a:r>
            <a:r>
              <a:rPr lang="en-US" dirty="0"/>
              <a:t> may go out of business </a:t>
            </a:r>
            <a:r>
              <a:rPr lang="en-US" dirty="0">
                <a:sym typeface="Wingdings" panose="05000000000000000000" pitchFamily="2" charset="2"/>
              </a:rPr>
              <a:t> </a:t>
            </a:r>
          </a:p>
          <a:p>
            <a:pPr marL="971550" lvl="1" indent="-514350">
              <a:buFont typeface="+mj-lt"/>
              <a:buAutoNum type="alphaLcParenR"/>
            </a:pPr>
            <a:r>
              <a:rPr lang="en-US" dirty="0">
                <a:sym typeface="Wingdings" panose="05000000000000000000" pitchFamily="2" charset="2"/>
              </a:rPr>
              <a:t> Less competition in importation, wholesaling, and retailing of fertilizer</a:t>
            </a:r>
          </a:p>
          <a:p>
            <a:pPr marL="971550" lvl="1" indent="-514350">
              <a:buFont typeface="+mj-lt"/>
              <a:buAutoNum type="alphaLcParenR"/>
            </a:pPr>
            <a:r>
              <a:rPr lang="en-US" dirty="0">
                <a:sym typeface="Wingdings" panose="05000000000000000000" pitchFamily="2" charset="2"/>
              </a:rPr>
              <a:t> Farmers in some areas may no longer be at feasible distance from nearest agrodealer with fertilizer</a:t>
            </a:r>
          </a:p>
          <a:p>
            <a:pPr marL="0" indent="0">
              <a:buNone/>
            </a:pPr>
            <a:r>
              <a:rPr lang="en-US" sz="2600" u="sng" dirty="0">
                <a:sym typeface="Wingdings" panose="05000000000000000000" pitchFamily="2" charset="2"/>
              </a:rPr>
              <a:t>Medium to long-term:</a:t>
            </a:r>
          </a:p>
          <a:p>
            <a:pPr marL="971550" lvl="1" indent="-514350">
              <a:buFont typeface="+mj-lt"/>
              <a:buAutoNum type="alphaLcParenR"/>
            </a:pPr>
            <a:r>
              <a:rPr lang="en-US" dirty="0"/>
              <a:t>Eroding the private sector’s long-held trust in Kenya’s relatively predictable enabling environment for maize &amp; fertilizer marketing could undermine private sector investment in input supply chains for many years</a:t>
            </a:r>
          </a:p>
        </p:txBody>
      </p:sp>
      <p:sp>
        <p:nvSpPr>
          <p:cNvPr id="4" name="Slide Number Placeholder 3">
            <a:extLst>
              <a:ext uri="{FF2B5EF4-FFF2-40B4-BE49-F238E27FC236}">
                <a16:creationId xmlns:a16="http://schemas.microsoft.com/office/drawing/2014/main" id="{C9487CE2-AEA0-4301-8337-B6DFA8CD49D8}"/>
              </a:ext>
            </a:extLst>
          </p:cNvPr>
          <p:cNvSpPr>
            <a:spLocks noGrp="1"/>
          </p:cNvSpPr>
          <p:nvPr>
            <p:ph type="sldNum" sz="quarter" idx="12"/>
          </p:nvPr>
        </p:nvSpPr>
        <p:spPr/>
        <p:txBody>
          <a:bodyPr/>
          <a:lstStyle/>
          <a:p>
            <a:fld id="{853AAC95-044F-42E2-9947-B42B962CF1F7}" type="slidenum">
              <a:rPr lang="en-US" smtClean="0"/>
              <a:t>19</a:t>
            </a:fld>
            <a:endParaRPr lang="en-US"/>
          </a:p>
        </p:txBody>
      </p:sp>
    </p:spTree>
    <p:extLst>
      <p:ext uri="{BB962C8B-B14F-4D97-AF65-F5344CB8AC3E}">
        <p14:creationId xmlns:p14="http://schemas.microsoft.com/office/powerpoint/2010/main" val="3979337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9F47-D7F1-419F-9420-6049AB590B14}"/>
              </a:ext>
            </a:extLst>
          </p:cNvPr>
          <p:cNvSpPr>
            <a:spLocks noGrp="1"/>
          </p:cNvSpPr>
          <p:nvPr>
            <p:ph type="title"/>
          </p:nvPr>
        </p:nvSpPr>
        <p:spPr>
          <a:xfrm>
            <a:off x="167640" y="136525"/>
            <a:ext cx="11902440" cy="889635"/>
          </a:xfrm>
          <a:solidFill>
            <a:schemeClr val="bg1">
              <a:lumMod val="85000"/>
            </a:schemeClr>
          </a:solidFill>
        </p:spPr>
        <p:txBody>
          <a:bodyPr>
            <a:normAutofit/>
          </a:bodyPr>
          <a:lstStyle/>
          <a:p>
            <a:pPr algn="ctr"/>
            <a:r>
              <a:rPr lang="en-US" b="1" dirty="0"/>
              <a:t>Background: Kenya’s experience with ISPs</a:t>
            </a:r>
          </a:p>
        </p:txBody>
      </p:sp>
      <p:sp>
        <p:nvSpPr>
          <p:cNvPr id="3" name="Content Placeholder 2">
            <a:extLst>
              <a:ext uri="{FF2B5EF4-FFF2-40B4-BE49-F238E27FC236}">
                <a16:creationId xmlns:a16="http://schemas.microsoft.com/office/drawing/2014/main" id="{08376EFA-E660-4B58-9CEA-A4163B236C38}"/>
              </a:ext>
            </a:extLst>
          </p:cNvPr>
          <p:cNvSpPr>
            <a:spLocks noGrp="1"/>
          </p:cNvSpPr>
          <p:nvPr>
            <p:ph idx="1"/>
          </p:nvPr>
        </p:nvSpPr>
        <p:spPr>
          <a:xfrm>
            <a:off x="167640" y="1178560"/>
            <a:ext cx="12115800" cy="5679440"/>
          </a:xfrm>
        </p:spPr>
        <p:txBody>
          <a:bodyPr>
            <a:normAutofit/>
          </a:bodyPr>
          <a:lstStyle/>
          <a:p>
            <a:r>
              <a:rPr lang="en-US" dirty="0"/>
              <a:t>1996 to 2007: Significant growth of Kenya’s private sector fertilizer supply chain </a:t>
            </a:r>
          </a:p>
          <a:p>
            <a:pPr lvl="1"/>
            <a:r>
              <a:rPr lang="en-US" dirty="0"/>
              <a:t>Period with a predictable and supportive enabling environment for private sector marketing of fertilizer and key fertilizer-using crops (maize, cash crops, horticulture)</a:t>
            </a:r>
          </a:p>
          <a:p>
            <a:pPr lvl="1"/>
            <a:r>
              <a:rPr lang="en-US" dirty="0"/>
              <a:t>Extensive public investment in road infrastructure</a:t>
            </a:r>
          </a:p>
          <a:p>
            <a:pPr lvl="1"/>
            <a:r>
              <a:rPr lang="en-US" dirty="0"/>
              <a:t>Facilitated significant long-term investments in and development of the fertilizer supply chain in Kenya – </a:t>
            </a:r>
            <a:r>
              <a:rPr lang="en-US" u="sng" dirty="0"/>
              <a:t>deemed a continental success story</a:t>
            </a:r>
            <a:r>
              <a:rPr lang="en-US" dirty="0"/>
              <a:t>.</a:t>
            </a:r>
          </a:p>
          <a:p>
            <a:pPr lvl="1"/>
            <a:endParaRPr lang="en-US" dirty="0"/>
          </a:p>
          <a:p>
            <a:r>
              <a:rPr lang="en-US" dirty="0"/>
              <a:t>2008/09: Kenya responded to regional &amp; international price crisis 2007/08:</a:t>
            </a:r>
          </a:p>
          <a:p>
            <a:pPr marL="914400" lvl="1" indent="-457200">
              <a:buFont typeface="+mj-lt"/>
              <a:buAutoNum type="arabicPeriod"/>
            </a:pPr>
            <a:r>
              <a:rPr lang="en-US" dirty="0"/>
              <a:t>piloted and scaled up a private sector-friendly “smart” targeted input subsidy voucher program (NAAIVS) – worked through existing private sector input supply chains.</a:t>
            </a:r>
          </a:p>
          <a:p>
            <a:pPr marL="914400" lvl="1" indent="-457200">
              <a:buFont typeface="+mj-lt"/>
              <a:buAutoNum type="arabicPeriod"/>
            </a:pPr>
            <a:r>
              <a:rPr lang="en-US" dirty="0"/>
              <a:t>Simultaneously, NCPB began to import fertilizer and distributed it at subsidized rates to farmers via NCPB depots. – </a:t>
            </a:r>
            <a:r>
              <a:rPr lang="en-US" u="sng" dirty="0"/>
              <a:t>Precursor to current NFSP</a:t>
            </a:r>
          </a:p>
          <a:p>
            <a:pPr lvl="2"/>
            <a:r>
              <a:rPr lang="en-US" dirty="0"/>
              <a:t>Untargeted, high ceiling for how much farmers could acquire. </a:t>
            </a:r>
          </a:p>
          <a:p>
            <a:pPr lvl="1"/>
            <a:r>
              <a:rPr lang="en-US" dirty="0"/>
              <a:t>Both programs scaled down several years later but continued off and on</a:t>
            </a:r>
          </a:p>
        </p:txBody>
      </p:sp>
      <p:sp>
        <p:nvSpPr>
          <p:cNvPr id="4" name="Slide Number Placeholder 3">
            <a:extLst>
              <a:ext uri="{FF2B5EF4-FFF2-40B4-BE49-F238E27FC236}">
                <a16:creationId xmlns:a16="http://schemas.microsoft.com/office/drawing/2014/main" id="{0A5AA6C0-F5BC-4216-BADC-E74BCEC25FD8}"/>
              </a:ext>
            </a:extLst>
          </p:cNvPr>
          <p:cNvSpPr>
            <a:spLocks noGrp="1"/>
          </p:cNvSpPr>
          <p:nvPr>
            <p:ph type="sldNum" sz="quarter" idx="12"/>
          </p:nvPr>
        </p:nvSpPr>
        <p:spPr/>
        <p:txBody>
          <a:bodyPr/>
          <a:lstStyle/>
          <a:p>
            <a:fld id="{853AAC95-044F-42E2-9947-B42B962CF1F7}" type="slidenum">
              <a:rPr lang="en-US" smtClean="0"/>
              <a:t>2</a:t>
            </a:fld>
            <a:endParaRPr lang="en-US"/>
          </a:p>
        </p:txBody>
      </p:sp>
    </p:spTree>
    <p:extLst>
      <p:ext uri="{BB962C8B-B14F-4D97-AF65-F5344CB8AC3E}">
        <p14:creationId xmlns:p14="http://schemas.microsoft.com/office/powerpoint/2010/main" val="1720518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CC0F-F85C-4080-A7E5-43247AFEEE4F}"/>
              </a:ext>
            </a:extLst>
          </p:cNvPr>
          <p:cNvSpPr>
            <a:spLocks noGrp="1"/>
          </p:cNvSpPr>
          <p:nvPr>
            <p:ph type="title"/>
          </p:nvPr>
        </p:nvSpPr>
        <p:spPr>
          <a:xfrm>
            <a:off x="147320" y="136525"/>
            <a:ext cx="11851640" cy="1082675"/>
          </a:xfrm>
          <a:solidFill>
            <a:schemeClr val="bg1">
              <a:lumMod val="85000"/>
            </a:schemeClr>
          </a:solidFill>
        </p:spPr>
        <p:txBody>
          <a:bodyPr>
            <a:normAutofit/>
          </a:bodyPr>
          <a:lstStyle/>
          <a:p>
            <a:pPr algn="ctr"/>
            <a:r>
              <a:rPr lang="en-US" sz="3600" b="1" dirty="0"/>
              <a:t>Recommendation 2: </a:t>
            </a:r>
            <a:r>
              <a:rPr lang="en-US" sz="3600" dirty="0"/>
              <a:t>remove untargeted subsidy return to targeted a targeted program. </a:t>
            </a:r>
            <a:endParaRPr lang="en-US" i="1" dirty="0"/>
          </a:p>
        </p:txBody>
      </p:sp>
      <p:sp>
        <p:nvSpPr>
          <p:cNvPr id="3" name="Content Placeholder 2">
            <a:extLst>
              <a:ext uri="{FF2B5EF4-FFF2-40B4-BE49-F238E27FC236}">
                <a16:creationId xmlns:a16="http://schemas.microsoft.com/office/drawing/2014/main" id="{F5E9AC55-1BFF-41AD-B344-B77208631BF5}"/>
              </a:ext>
            </a:extLst>
          </p:cNvPr>
          <p:cNvSpPr>
            <a:spLocks noGrp="1"/>
          </p:cNvSpPr>
          <p:nvPr>
            <p:ph idx="1"/>
          </p:nvPr>
        </p:nvSpPr>
        <p:spPr>
          <a:xfrm>
            <a:off x="147320" y="1341120"/>
            <a:ext cx="11851640" cy="5516880"/>
          </a:xfrm>
        </p:spPr>
        <p:txBody>
          <a:bodyPr>
            <a:normAutofit/>
          </a:bodyPr>
          <a:lstStyle/>
          <a:p>
            <a:pPr marL="0" indent="0">
              <a:buNone/>
            </a:pPr>
            <a:r>
              <a:rPr lang="en-US" dirty="0"/>
              <a:t>A targeted approach with more limited subsidy benefits per farmer is much more effective and cost-efficient than untargeted for actually increasing inorganic fertilizer use</a:t>
            </a:r>
          </a:p>
          <a:p>
            <a:pPr marL="0" indent="0">
              <a:buNone/>
            </a:pPr>
            <a:r>
              <a:rPr lang="en-US" u="sng" dirty="0"/>
              <a:t>Policy implication</a:t>
            </a:r>
            <a:r>
              <a:rPr lang="en-US" dirty="0"/>
              <a:t>:</a:t>
            </a:r>
          </a:p>
          <a:p>
            <a:pPr marL="971550" lvl="1" indent="-514350">
              <a:buFont typeface="+mj-lt"/>
              <a:buAutoNum type="arabicParenR"/>
            </a:pPr>
            <a:r>
              <a:rPr lang="en-US" dirty="0"/>
              <a:t>Target farmers who otherwise would not use commercial fertilizer or use small amounts (i.e. smallholders) – can be more flexible in a crisis situation.</a:t>
            </a:r>
          </a:p>
          <a:p>
            <a:pPr marL="971550" lvl="1" indent="-514350">
              <a:buFont typeface="+mj-lt"/>
              <a:buAutoNum type="arabicParenR"/>
            </a:pPr>
            <a:r>
              <a:rPr lang="en-US" dirty="0"/>
              <a:t>Dramatically reduce the maximum amount of subsidized fertilizer per farmer</a:t>
            </a:r>
          </a:p>
          <a:p>
            <a:pPr marL="971550" lvl="1" indent="-514350">
              <a:buFont typeface="+mj-lt"/>
              <a:buAutoNum type="arabicParenR"/>
            </a:pPr>
            <a:r>
              <a:rPr lang="en-US" dirty="0"/>
              <a:t>1 &amp; 2 will reduce crowding out of farmer commercial fertilizer demand </a:t>
            </a:r>
            <a:r>
              <a:rPr lang="en-US" dirty="0">
                <a:sym typeface="Wingdings" panose="05000000000000000000" pitchFamily="2" charset="2"/>
              </a:rPr>
              <a:t> &amp; and increase the number of farmers that can access benefits.</a:t>
            </a:r>
          </a:p>
          <a:p>
            <a:pPr marL="1428750" lvl="2" indent="-514350">
              <a:buFont typeface="+mj-lt"/>
              <a:buAutoNum type="alphaLcParenR"/>
            </a:pPr>
            <a:r>
              <a:rPr lang="en-US" dirty="0">
                <a:sym typeface="Wingdings" panose="05000000000000000000" pitchFamily="2" charset="2"/>
              </a:rPr>
              <a:t>Our results indicated that crowding out was significantly higher for larger-scale and wealthier farmers than for more limited-resource farmers. </a:t>
            </a:r>
          </a:p>
          <a:p>
            <a:pPr marL="971550" lvl="1" indent="-514350">
              <a:buFont typeface="+mj-lt"/>
              <a:buAutoNum type="arabicParenR"/>
            </a:pPr>
            <a:r>
              <a:rPr lang="en-US" dirty="0">
                <a:sym typeface="Wingdings" panose="05000000000000000000" pitchFamily="2" charset="2"/>
              </a:rPr>
              <a:t>Continue to work on developing an enabling environment for fertilizer markets to develop and for farmers to profitably use fertilizer. </a:t>
            </a:r>
          </a:p>
          <a:p>
            <a:pPr lvl="2"/>
            <a:r>
              <a:rPr lang="en-US" dirty="0">
                <a:sym typeface="Wingdings" panose="05000000000000000000" pitchFamily="2" charset="2"/>
              </a:rPr>
              <a:t>Improved yields, lower fertilizer prices, higher farm-gate output prices </a:t>
            </a:r>
            <a:endParaRPr lang="en-US" dirty="0"/>
          </a:p>
        </p:txBody>
      </p:sp>
      <p:sp>
        <p:nvSpPr>
          <p:cNvPr id="4" name="Slide Number Placeholder 3">
            <a:extLst>
              <a:ext uri="{FF2B5EF4-FFF2-40B4-BE49-F238E27FC236}">
                <a16:creationId xmlns:a16="http://schemas.microsoft.com/office/drawing/2014/main" id="{C9487CE2-AEA0-4301-8337-B6DFA8CD49D8}"/>
              </a:ext>
            </a:extLst>
          </p:cNvPr>
          <p:cNvSpPr>
            <a:spLocks noGrp="1"/>
          </p:cNvSpPr>
          <p:nvPr>
            <p:ph type="sldNum" sz="quarter" idx="12"/>
          </p:nvPr>
        </p:nvSpPr>
        <p:spPr/>
        <p:txBody>
          <a:bodyPr/>
          <a:lstStyle/>
          <a:p>
            <a:fld id="{853AAC95-044F-42E2-9947-B42B962CF1F7}" type="slidenum">
              <a:rPr lang="en-US" smtClean="0"/>
              <a:t>20</a:t>
            </a:fld>
            <a:endParaRPr lang="en-US"/>
          </a:p>
        </p:txBody>
      </p:sp>
    </p:spTree>
    <p:extLst>
      <p:ext uri="{BB962C8B-B14F-4D97-AF65-F5344CB8AC3E}">
        <p14:creationId xmlns:p14="http://schemas.microsoft.com/office/powerpoint/2010/main" val="392001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E9AC55-1BFF-41AD-B344-B77208631BF5}"/>
              </a:ext>
            </a:extLst>
          </p:cNvPr>
          <p:cNvSpPr>
            <a:spLocks noGrp="1"/>
          </p:cNvSpPr>
          <p:nvPr>
            <p:ph idx="1"/>
          </p:nvPr>
        </p:nvSpPr>
        <p:spPr>
          <a:xfrm>
            <a:off x="170180" y="303430"/>
            <a:ext cx="11851640" cy="6554570"/>
          </a:xfrm>
        </p:spPr>
        <p:txBody>
          <a:bodyPr>
            <a:normAutofit/>
          </a:bodyPr>
          <a:lstStyle/>
          <a:p>
            <a:pPr marL="0" indent="0" algn="ctr">
              <a:buNone/>
            </a:pPr>
            <a:r>
              <a:rPr lang="en-US" sz="3600" b="1" dirty="0">
                <a:solidFill>
                  <a:schemeClr val="tx2">
                    <a:lumMod val="50000"/>
                    <a:lumOff val="50000"/>
                  </a:schemeClr>
                </a:solidFill>
              </a:rPr>
              <a:t>THANK YOU!!  Asante!!</a:t>
            </a:r>
          </a:p>
          <a:p>
            <a:pPr marL="0" indent="0" algn="ctr">
              <a:buNone/>
            </a:pPr>
            <a:endParaRPr lang="en-US" sz="3600" b="1" dirty="0"/>
          </a:p>
          <a:p>
            <a:pPr marL="0" indent="0" algn="ctr">
              <a:buNone/>
            </a:pPr>
            <a:r>
              <a:rPr lang="en-US" sz="3600" b="1" dirty="0"/>
              <a:t>Questions / Comments?</a:t>
            </a:r>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r>
              <a:rPr lang="en-US" sz="3200" dirty="0"/>
              <a:t>Jake Ricker-Gilbert (</a:t>
            </a:r>
            <a:r>
              <a:rPr lang="en-US" sz="3200" dirty="0">
                <a:solidFill>
                  <a:schemeClr val="tx2">
                    <a:lumMod val="50000"/>
                    <a:lumOff val="50000"/>
                  </a:schemeClr>
                </a:solidFill>
              </a:rPr>
              <a:t>jrickerg@purdue.edu</a:t>
            </a:r>
            <a:r>
              <a:rPr lang="en-US" sz="3200" dirty="0"/>
              <a:t>)</a:t>
            </a:r>
          </a:p>
          <a:p>
            <a:pPr marL="0" indent="0">
              <a:buNone/>
            </a:pPr>
            <a:endParaRPr lang="en-US" dirty="0"/>
          </a:p>
        </p:txBody>
      </p:sp>
      <p:sp>
        <p:nvSpPr>
          <p:cNvPr id="4" name="Slide Number Placeholder 3">
            <a:extLst>
              <a:ext uri="{FF2B5EF4-FFF2-40B4-BE49-F238E27FC236}">
                <a16:creationId xmlns:a16="http://schemas.microsoft.com/office/drawing/2014/main" id="{C9487CE2-AEA0-4301-8337-B6DFA8CD49D8}"/>
              </a:ext>
            </a:extLst>
          </p:cNvPr>
          <p:cNvSpPr>
            <a:spLocks noGrp="1"/>
          </p:cNvSpPr>
          <p:nvPr>
            <p:ph type="sldNum" sz="quarter" idx="12"/>
          </p:nvPr>
        </p:nvSpPr>
        <p:spPr/>
        <p:txBody>
          <a:bodyPr/>
          <a:lstStyle/>
          <a:p>
            <a:fld id="{853AAC95-044F-42E2-9947-B42B962CF1F7}" type="slidenum">
              <a:rPr lang="en-US" smtClean="0"/>
              <a:t>21</a:t>
            </a:fld>
            <a:endParaRPr lang="en-US"/>
          </a:p>
        </p:txBody>
      </p:sp>
      <p:pic>
        <p:nvPicPr>
          <p:cNvPr id="2" name="Picture 1">
            <a:extLst>
              <a:ext uri="{FF2B5EF4-FFF2-40B4-BE49-F238E27FC236}">
                <a16:creationId xmlns:a16="http://schemas.microsoft.com/office/drawing/2014/main" id="{296BCFA4-11F8-4B6A-B59B-CCBFB49F7B5E}"/>
              </a:ext>
            </a:extLst>
          </p:cNvPr>
          <p:cNvPicPr>
            <a:picLocks noChangeAspect="1"/>
          </p:cNvPicPr>
          <p:nvPr/>
        </p:nvPicPr>
        <p:blipFill>
          <a:blip r:embed="rId3"/>
          <a:stretch>
            <a:fillRect/>
          </a:stretch>
        </p:blipFill>
        <p:spPr>
          <a:xfrm>
            <a:off x="4948381" y="2228396"/>
            <a:ext cx="2295238" cy="3057143"/>
          </a:xfrm>
          <a:prstGeom prst="rect">
            <a:avLst/>
          </a:prstGeom>
        </p:spPr>
      </p:pic>
    </p:spTree>
    <p:extLst>
      <p:ext uri="{BB962C8B-B14F-4D97-AF65-F5344CB8AC3E}">
        <p14:creationId xmlns:p14="http://schemas.microsoft.com/office/powerpoint/2010/main" val="2103274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E9AC55-1BFF-41AD-B344-B77208631BF5}"/>
              </a:ext>
            </a:extLst>
          </p:cNvPr>
          <p:cNvSpPr>
            <a:spLocks noGrp="1"/>
          </p:cNvSpPr>
          <p:nvPr>
            <p:ph idx="1"/>
          </p:nvPr>
        </p:nvSpPr>
        <p:spPr>
          <a:xfrm>
            <a:off x="147320" y="1341120"/>
            <a:ext cx="11851640" cy="5380355"/>
          </a:xfrm>
        </p:spPr>
        <p:txBody>
          <a:bodyPr>
            <a:normAutofit/>
          </a:bodyPr>
          <a:lstStyle/>
          <a:p>
            <a:pPr marL="0" indent="0" algn="ctr">
              <a:buNone/>
            </a:pPr>
            <a:endParaRPr lang="en-US" sz="3600" dirty="0"/>
          </a:p>
          <a:p>
            <a:pPr marL="0" indent="0" algn="ctr">
              <a:buNone/>
            </a:pPr>
            <a:r>
              <a:rPr lang="en-US" sz="3600" dirty="0"/>
              <a:t>EXTRA SLIDES</a:t>
            </a:r>
          </a:p>
          <a:p>
            <a:pPr marL="0" indent="0">
              <a:buNone/>
            </a:pPr>
            <a:endParaRPr lang="en-US" dirty="0"/>
          </a:p>
        </p:txBody>
      </p:sp>
      <p:sp>
        <p:nvSpPr>
          <p:cNvPr id="4" name="Slide Number Placeholder 3">
            <a:extLst>
              <a:ext uri="{FF2B5EF4-FFF2-40B4-BE49-F238E27FC236}">
                <a16:creationId xmlns:a16="http://schemas.microsoft.com/office/drawing/2014/main" id="{C9487CE2-AEA0-4301-8337-B6DFA8CD49D8}"/>
              </a:ext>
            </a:extLst>
          </p:cNvPr>
          <p:cNvSpPr>
            <a:spLocks noGrp="1"/>
          </p:cNvSpPr>
          <p:nvPr>
            <p:ph type="sldNum" sz="quarter" idx="12"/>
          </p:nvPr>
        </p:nvSpPr>
        <p:spPr/>
        <p:txBody>
          <a:bodyPr/>
          <a:lstStyle/>
          <a:p>
            <a:fld id="{853AAC95-044F-42E2-9947-B42B962CF1F7}" type="slidenum">
              <a:rPr lang="en-US" smtClean="0"/>
              <a:t>22</a:t>
            </a:fld>
            <a:endParaRPr lang="en-US"/>
          </a:p>
        </p:txBody>
      </p:sp>
    </p:spTree>
    <p:extLst>
      <p:ext uri="{BB962C8B-B14F-4D97-AF65-F5344CB8AC3E}">
        <p14:creationId xmlns:p14="http://schemas.microsoft.com/office/powerpoint/2010/main" val="1345714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5CEAD-8A4D-4FBA-921A-CCA7D4C92C07}"/>
              </a:ext>
            </a:extLst>
          </p:cNvPr>
          <p:cNvSpPr>
            <a:spLocks noGrp="1"/>
          </p:cNvSpPr>
          <p:nvPr>
            <p:ph type="title"/>
          </p:nvPr>
        </p:nvSpPr>
        <p:spPr>
          <a:xfrm>
            <a:off x="488731" y="152400"/>
            <a:ext cx="11225047" cy="1066800"/>
          </a:xfrm>
          <a:solidFill>
            <a:schemeClr val="bg1">
              <a:lumMod val="85000"/>
            </a:schemeClr>
          </a:solidFill>
        </p:spPr>
        <p:txBody>
          <a:bodyPr>
            <a:noAutofit/>
          </a:bodyPr>
          <a:lstStyle/>
          <a:p>
            <a:pPr algn="ctr"/>
            <a:r>
              <a:rPr lang="en-US" sz="3600" dirty="0"/>
              <a:t>Why did GoK bring back NCPB-led approach instead of scaling up existing NVSP?</a:t>
            </a:r>
          </a:p>
        </p:txBody>
      </p:sp>
      <p:sp>
        <p:nvSpPr>
          <p:cNvPr id="3" name="Content Placeholder 2">
            <a:extLst>
              <a:ext uri="{FF2B5EF4-FFF2-40B4-BE49-F238E27FC236}">
                <a16:creationId xmlns:a16="http://schemas.microsoft.com/office/drawing/2014/main" id="{2AC4B3D4-ADE0-42A8-A117-B664CA61E721}"/>
              </a:ext>
            </a:extLst>
          </p:cNvPr>
          <p:cNvSpPr>
            <a:spLocks noGrp="1"/>
          </p:cNvSpPr>
          <p:nvPr>
            <p:ph idx="1"/>
          </p:nvPr>
        </p:nvSpPr>
        <p:spPr>
          <a:xfrm>
            <a:off x="488730" y="1371600"/>
            <a:ext cx="11225047" cy="6019800"/>
          </a:xfrm>
        </p:spPr>
        <p:txBody>
          <a:bodyPr>
            <a:normAutofit/>
          </a:bodyPr>
          <a:lstStyle/>
          <a:p>
            <a:pPr marL="0" indent="0">
              <a:buNone/>
            </a:pPr>
            <a:r>
              <a:rPr lang="en-US" dirty="0">
                <a:ea typeface="Calibri" panose="020F0502020204030204" pitchFamily="34" charset="0"/>
                <a:cs typeface="Calibri" panose="020F0502020204030204" pitchFamily="34" charset="0"/>
              </a:rPr>
              <a:t>GoK claim #1a: </a:t>
            </a:r>
            <a:r>
              <a:rPr lang="en-US" i="1" dirty="0">
                <a:ea typeface="Calibri" panose="020F0502020204030204" pitchFamily="34" charset="0"/>
                <a:cs typeface="Calibri" panose="020F0502020204030204" pitchFamily="34" charset="0"/>
              </a:rPr>
              <a:t>Could not use the pre-existing NVSP infrastructure to supply fertilizer nationally because: (a) NVSP had only been scaled up to 37 counties</a:t>
            </a:r>
          </a:p>
          <a:p>
            <a:pPr marL="857250" lvl="1" indent="-457200">
              <a:buFont typeface="Courier New" panose="02070309020205020404" pitchFamily="49" charset="0"/>
              <a:buChar char="o"/>
            </a:pPr>
            <a:r>
              <a:rPr lang="en-US" dirty="0">
                <a:ea typeface="Calibri" panose="020F0502020204030204" pitchFamily="34" charset="0"/>
                <a:cs typeface="Calibri" panose="020F0502020204030204" pitchFamily="34" charset="0"/>
              </a:rPr>
              <a:t>But NCPB depots are not in all counties either! </a:t>
            </a:r>
          </a:p>
          <a:p>
            <a:pPr marL="0" indent="0">
              <a:buNone/>
            </a:pPr>
            <a:r>
              <a:rPr lang="en-US" i="1" dirty="0">
                <a:ea typeface="Calibri" panose="020F0502020204030204" pitchFamily="34" charset="0"/>
                <a:cs typeface="Calibri" panose="020F0502020204030204" pitchFamily="34" charset="0"/>
              </a:rPr>
              <a:t>GoK may claim that it would be too much work to make arrangements with private sector hub </a:t>
            </a:r>
            <a:r>
              <a:rPr lang="en-US" i="1" dirty="0" err="1">
                <a:ea typeface="Calibri" panose="020F0502020204030204" pitchFamily="34" charset="0"/>
                <a:cs typeface="Calibri" panose="020F0502020204030204" pitchFamily="34" charset="0"/>
              </a:rPr>
              <a:t>agrodealers</a:t>
            </a:r>
            <a:r>
              <a:rPr lang="en-US" i="1" dirty="0">
                <a:ea typeface="Calibri" panose="020F0502020204030204" pitchFamily="34" charset="0"/>
                <a:cs typeface="Calibri" panose="020F0502020204030204" pitchFamily="34" charset="0"/>
              </a:rPr>
              <a:t> &amp; </a:t>
            </a:r>
            <a:r>
              <a:rPr lang="en-US" i="1" dirty="0" err="1">
                <a:ea typeface="Calibri" panose="020F0502020204030204" pitchFamily="34" charset="0"/>
                <a:cs typeface="Calibri" panose="020F0502020204030204" pitchFamily="34" charset="0"/>
              </a:rPr>
              <a:t>agrodealers</a:t>
            </a:r>
            <a:r>
              <a:rPr lang="en-US" i="1" dirty="0">
                <a:ea typeface="Calibri" panose="020F0502020204030204" pitchFamily="34" charset="0"/>
                <a:cs typeface="Calibri" panose="020F0502020204030204" pitchFamily="34" charset="0"/>
              </a:rPr>
              <a:t> in the other counties</a:t>
            </a:r>
          </a:p>
          <a:p>
            <a:pPr marL="857250" lvl="1" indent="-457200">
              <a:buFont typeface="Courier New" panose="02070309020205020404" pitchFamily="49" charset="0"/>
              <a:buChar char="o"/>
            </a:pPr>
            <a:r>
              <a:rPr lang="en-US" dirty="0">
                <a:ea typeface="Calibri" panose="020F0502020204030204" pitchFamily="34" charset="0"/>
                <a:cs typeface="Calibri" panose="020F0502020204030204" pitchFamily="34" charset="0"/>
              </a:rPr>
              <a:t>But GoK already had working relationships with main </a:t>
            </a:r>
            <a:r>
              <a:rPr lang="en-US" dirty="0" err="1">
                <a:ea typeface="Calibri" panose="020F0502020204030204" pitchFamily="34" charset="0"/>
                <a:cs typeface="Calibri" panose="020F0502020204030204" pitchFamily="34" charset="0"/>
              </a:rPr>
              <a:t>priv</a:t>
            </a:r>
            <a:r>
              <a:rPr lang="en-US" dirty="0">
                <a:ea typeface="Calibri" panose="020F0502020204030204" pitchFamily="34" charset="0"/>
                <a:cs typeface="Calibri" panose="020F0502020204030204" pitchFamily="34" charset="0"/>
              </a:rPr>
              <a:t> sector importers and hub </a:t>
            </a:r>
            <a:r>
              <a:rPr lang="en-US" dirty="0" err="1">
                <a:ea typeface="Calibri" panose="020F0502020204030204" pitchFamily="34" charset="0"/>
                <a:cs typeface="Calibri" panose="020F0502020204030204" pitchFamily="34" charset="0"/>
              </a:rPr>
              <a:t>agrodealers</a:t>
            </a:r>
            <a:r>
              <a:rPr lang="en-US" dirty="0">
                <a:ea typeface="Calibri" panose="020F0502020204030204" pitchFamily="34" charset="0"/>
                <a:cs typeface="Calibri" panose="020F0502020204030204" pitchFamily="34" charset="0"/>
              </a:rPr>
              <a:t> participating in NVSP</a:t>
            </a:r>
          </a:p>
          <a:p>
            <a:pPr marL="857250" lvl="1" indent="-457200">
              <a:buFont typeface="Courier New" panose="02070309020205020404" pitchFamily="49" charset="0"/>
              <a:buChar char="o"/>
            </a:pPr>
            <a:r>
              <a:rPr lang="en-US" dirty="0">
                <a:ea typeface="Calibri" panose="020F0502020204030204" pitchFamily="34" charset="0"/>
                <a:cs typeface="Calibri" panose="020F0502020204030204" pitchFamily="34" charset="0"/>
              </a:rPr>
              <a:t>Govt should not be involved with selection of </a:t>
            </a:r>
            <a:r>
              <a:rPr lang="en-US" dirty="0" err="1">
                <a:ea typeface="Calibri" panose="020F0502020204030204" pitchFamily="34" charset="0"/>
                <a:cs typeface="Calibri" panose="020F0502020204030204" pitchFamily="34" charset="0"/>
              </a:rPr>
              <a:t>agrodealers</a:t>
            </a:r>
            <a:r>
              <a:rPr lang="en-US" dirty="0">
                <a:ea typeface="Calibri" panose="020F0502020204030204" pitchFamily="34" charset="0"/>
                <a:cs typeface="Calibri" panose="020F0502020204030204" pitchFamily="34" charset="0"/>
              </a:rPr>
              <a:t> anyway -- hub </a:t>
            </a:r>
            <a:r>
              <a:rPr lang="en-US" dirty="0" err="1">
                <a:ea typeface="Calibri" panose="020F0502020204030204" pitchFamily="34" charset="0"/>
                <a:cs typeface="Calibri" panose="020F0502020204030204" pitchFamily="34" charset="0"/>
              </a:rPr>
              <a:t>agrodealers</a:t>
            </a:r>
            <a:r>
              <a:rPr lang="en-US" dirty="0">
                <a:ea typeface="Calibri" panose="020F0502020204030204" pitchFamily="34" charset="0"/>
                <a:cs typeface="Calibri" panose="020F0502020204030204" pitchFamily="34" charset="0"/>
              </a:rPr>
              <a:t> can better screen and select reliable </a:t>
            </a:r>
            <a:r>
              <a:rPr lang="en-US" dirty="0" err="1">
                <a:ea typeface="Calibri" panose="020F0502020204030204" pitchFamily="34" charset="0"/>
                <a:cs typeface="Calibri" panose="020F0502020204030204" pitchFamily="34" charset="0"/>
              </a:rPr>
              <a:t>agrodealers</a:t>
            </a:r>
            <a:r>
              <a:rPr lang="en-US" dirty="0">
                <a:ea typeface="Calibri" panose="020F0502020204030204" pitchFamily="34" charset="0"/>
                <a:cs typeface="Calibri" panose="020F0502020204030204" pitchFamily="34" charset="0"/>
              </a:rPr>
              <a:t> than LGAs could, while minimizing potential for politicized agrodealer selection</a:t>
            </a:r>
          </a:p>
          <a:p>
            <a:pPr marL="857250" lvl="1" indent="-457200">
              <a:buFont typeface="Courier New" panose="02070309020205020404" pitchFamily="49" charset="0"/>
              <a:buChar char="o"/>
            </a:pPr>
            <a:endParaRPr lang="en-US" sz="2800" dirty="0">
              <a:ea typeface="Calibri" panose="020F0502020204030204" pitchFamily="34" charset="0"/>
              <a:cs typeface="Calibri" panose="020F0502020204030204" pitchFamily="34" charset="0"/>
            </a:endParaRPr>
          </a:p>
          <a:p>
            <a:pPr marL="857250" lvl="1" indent="-457200">
              <a:buFont typeface="Courier New" panose="02070309020205020404" pitchFamily="49" charset="0"/>
              <a:buChar char="o"/>
            </a:pPr>
            <a:endParaRPr lang="en-US" sz="2000" dirty="0">
              <a:ea typeface="Calibri" panose="020F0502020204030204" pitchFamily="34" charset="0"/>
              <a:cs typeface="Calibri" panose="020F0502020204030204" pitchFamily="34" charset="0"/>
            </a:endParaRPr>
          </a:p>
          <a:p>
            <a:pPr marL="514350" indent="-514350">
              <a:buFont typeface="+mj-lt"/>
              <a:buAutoNum type="arabicParenR" startAt="2"/>
            </a:pPr>
            <a:endParaRPr lang="en-US" sz="2400" dirty="0">
              <a:ea typeface="Calibri" panose="020F0502020204030204" pitchFamily="34" charset="0"/>
              <a:cs typeface="Calibri" panose="020F0502020204030204" pitchFamily="34" charset="0"/>
            </a:endParaRPr>
          </a:p>
          <a:p>
            <a:pPr>
              <a:buFont typeface="+mj-lt"/>
              <a:buAutoNum type="arabicParenR" startAt="2"/>
            </a:pPr>
            <a:endParaRPr lang="en-US" sz="1800" dirty="0">
              <a:latin typeface="Gill Sans MT" panose="020B0502020104020203"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0153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5CEAD-8A4D-4FBA-921A-CCA7D4C92C07}"/>
              </a:ext>
            </a:extLst>
          </p:cNvPr>
          <p:cNvSpPr>
            <a:spLocks noGrp="1"/>
          </p:cNvSpPr>
          <p:nvPr>
            <p:ph type="title"/>
          </p:nvPr>
        </p:nvSpPr>
        <p:spPr>
          <a:xfrm>
            <a:off x="441434" y="152400"/>
            <a:ext cx="11256580" cy="1066800"/>
          </a:xfrm>
          <a:solidFill>
            <a:schemeClr val="bg1">
              <a:lumMod val="85000"/>
            </a:schemeClr>
          </a:solidFill>
        </p:spPr>
        <p:txBody>
          <a:bodyPr>
            <a:noAutofit/>
          </a:bodyPr>
          <a:lstStyle/>
          <a:p>
            <a:pPr algn="ctr"/>
            <a:r>
              <a:rPr lang="en-US" sz="3600" dirty="0"/>
              <a:t>Why did GoK bring back NCPB-led approach instead of scaling up existing NVSP?</a:t>
            </a:r>
          </a:p>
        </p:txBody>
      </p:sp>
      <p:sp>
        <p:nvSpPr>
          <p:cNvPr id="3" name="Content Placeholder 2">
            <a:extLst>
              <a:ext uri="{FF2B5EF4-FFF2-40B4-BE49-F238E27FC236}">
                <a16:creationId xmlns:a16="http://schemas.microsoft.com/office/drawing/2014/main" id="{2AC4B3D4-ADE0-42A8-A117-B664CA61E721}"/>
              </a:ext>
            </a:extLst>
          </p:cNvPr>
          <p:cNvSpPr>
            <a:spLocks noGrp="1"/>
          </p:cNvSpPr>
          <p:nvPr>
            <p:ph idx="1"/>
          </p:nvPr>
        </p:nvSpPr>
        <p:spPr>
          <a:xfrm>
            <a:off x="441434" y="1371600"/>
            <a:ext cx="11256580" cy="6019800"/>
          </a:xfrm>
        </p:spPr>
        <p:txBody>
          <a:bodyPr>
            <a:normAutofit/>
          </a:bodyPr>
          <a:lstStyle/>
          <a:p>
            <a:pPr marL="0" indent="0">
              <a:buNone/>
            </a:pPr>
            <a:r>
              <a:rPr lang="en-US" dirty="0">
                <a:ea typeface="Calibri" panose="020F0502020204030204" pitchFamily="34" charset="0"/>
                <a:cs typeface="Calibri" panose="020F0502020204030204" pitchFamily="34" charset="0"/>
              </a:rPr>
              <a:t>GoK claim #1b,c: </a:t>
            </a:r>
            <a:r>
              <a:rPr lang="en-US" i="1" dirty="0">
                <a:ea typeface="Calibri" panose="020F0502020204030204" pitchFamily="34" charset="0"/>
                <a:cs typeface="Calibri" panose="020F0502020204030204" pitchFamily="34" charset="0"/>
              </a:rPr>
              <a:t>Could not use the pre-existing NVSP infrastructure to supply fertilizer nationally because: (b) NVSP only targeted smallholders; (c) relatively few farmers were registered with NVSP</a:t>
            </a:r>
          </a:p>
          <a:p>
            <a:pPr marL="857250" lvl="1" indent="-457200">
              <a:buFont typeface="Courier New" panose="02070309020205020404" pitchFamily="49" charset="0"/>
              <a:buChar char="o"/>
            </a:pPr>
            <a:r>
              <a:rPr lang="en-US" dirty="0">
                <a:ea typeface="Calibri" panose="020F0502020204030204" pitchFamily="34" charset="0"/>
                <a:cs typeface="Calibri" panose="020F0502020204030204" pitchFamily="34" charset="0"/>
              </a:rPr>
              <a:t>B - The e-voucher software platform that NFSP-2 used is the same that was developed, piloted &amp; scaled up via NVSP!</a:t>
            </a:r>
          </a:p>
          <a:p>
            <a:pPr marL="857250" lvl="1" indent="-457200">
              <a:buFont typeface="Courier New" panose="02070309020205020404" pitchFamily="49" charset="0"/>
              <a:buChar char="o"/>
            </a:pPr>
            <a:r>
              <a:rPr lang="en-US" dirty="0">
                <a:ea typeface="Calibri" panose="020F0502020204030204" pitchFamily="34" charset="0"/>
                <a:cs typeface="Calibri" panose="020F0502020204030204" pitchFamily="34" charset="0"/>
              </a:rPr>
              <a:t>B - Modifying subsidy eligibility criteria is not difficult – NFSP did this year to year</a:t>
            </a:r>
          </a:p>
          <a:p>
            <a:pPr marL="857250" lvl="1" indent="-457200">
              <a:buFont typeface="Courier New" panose="02070309020205020404" pitchFamily="49" charset="0"/>
              <a:buChar char="o"/>
            </a:pPr>
            <a:r>
              <a:rPr lang="en-US" dirty="0">
                <a:ea typeface="Calibri" panose="020F0502020204030204" pitchFamily="34" charset="0"/>
                <a:cs typeface="Calibri" panose="020F0502020204030204" pitchFamily="34" charset="0"/>
              </a:rPr>
              <a:t>C- Zero farmers were registered for the new NFSP-2 program prior to late 2022!!</a:t>
            </a:r>
          </a:p>
          <a:p>
            <a:pPr marL="857250" lvl="1" indent="-457200">
              <a:buFont typeface="Courier New" panose="02070309020205020404" pitchFamily="49" charset="0"/>
              <a:buChar char="o"/>
            </a:pPr>
            <a:r>
              <a:rPr lang="en-US" dirty="0">
                <a:ea typeface="Calibri" panose="020F0502020204030204" pitchFamily="34" charset="0"/>
                <a:cs typeface="Calibri" panose="020F0502020204030204" pitchFamily="34" charset="0"/>
              </a:rPr>
              <a:t>C- GoK made a significant public awareness effort to registration of 1.5 million farmers for NFSP-2. They could just have easily been registered to the existing NVSP system.</a:t>
            </a:r>
            <a:endParaRPr lang="en-US" sz="2800" dirty="0">
              <a:ea typeface="Calibri" panose="020F0502020204030204" pitchFamily="34" charset="0"/>
              <a:cs typeface="Calibri" panose="020F0502020204030204" pitchFamily="34" charset="0"/>
            </a:endParaRPr>
          </a:p>
          <a:p>
            <a:pPr marL="857250" lvl="1" indent="-457200">
              <a:buFont typeface="Courier New" panose="02070309020205020404" pitchFamily="49" charset="0"/>
              <a:buChar char="o"/>
            </a:pPr>
            <a:endParaRPr lang="en-US" sz="2000" dirty="0">
              <a:ea typeface="Calibri" panose="020F0502020204030204" pitchFamily="34" charset="0"/>
              <a:cs typeface="Calibri" panose="020F0502020204030204" pitchFamily="34" charset="0"/>
            </a:endParaRPr>
          </a:p>
          <a:p>
            <a:pPr marL="514350" indent="-514350">
              <a:buFont typeface="+mj-lt"/>
              <a:buAutoNum type="arabicParenR" startAt="2"/>
            </a:pPr>
            <a:endParaRPr lang="en-US" sz="2400" dirty="0">
              <a:ea typeface="Calibri" panose="020F0502020204030204" pitchFamily="34" charset="0"/>
              <a:cs typeface="Calibri" panose="020F0502020204030204" pitchFamily="34" charset="0"/>
            </a:endParaRPr>
          </a:p>
          <a:p>
            <a:pPr>
              <a:buFont typeface="+mj-lt"/>
              <a:buAutoNum type="arabicParenR" startAt="2"/>
            </a:pPr>
            <a:endParaRPr lang="en-US" sz="1800" dirty="0">
              <a:latin typeface="Gill Sans MT" panose="020B0502020104020203"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0320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5CEAD-8A4D-4FBA-921A-CCA7D4C92C07}"/>
              </a:ext>
            </a:extLst>
          </p:cNvPr>
          <p:cNvSpPr>
            <a:spLocks noGrp="1"/>
          </p:cNvSpPr>
          <p:nvPr>
            <p:ph type="title"/>
          </p:nvPr>
        </p:nvSpPr>
        <p:spPr>
          <a:xfrm>
            <a:off x="520262" y="152400"/>
            <a:ext cx="11130455" cy="1066800"/>
          </a:xfrm>
          <a:solidFill>
            <a:schemeClr val="bg1">
              <a:lumMod val="85000"/>
            </a:schemeClr>
          </a:solidFill>
        </p:spPr>
        <p:txBody>
          <a:bodyPr>
            <a:noAutofit/>
          </a:bodyPr>
          <a:lstStyle/>
          <a:p>
            <a:r>
              <a:rPr lang="en-US" sz="3600" dirty="0"/>
              <a:t>Why did GoK bring back NCPB-led approach instead of scaling up existing NVSP?</a:t>
            </a:r>
          </a:p>
        </p:txBody>
      </p:sp>
      <p:sp>
        <p:nvSpPr>
          <p:cNvPr id="3" name="Content Placeholder 2">
            <a:extLst>
              <a:ext uri="{FF2B5EF4-FFF2-40B4-BE49-F238E27FC236}">
                <a16:creationId xmlns:a16="http://schemas.microsoft.com/office/drawing/2014/main" id="{2AC4B3D4-ADE0-42A8-A117-B664CA61E721}"/>
              </a:ext>
            </a:extLst>
          </p:cNvPr>
          <p:cNvSpPr>
            <a:spLocks noGrp="1"/>
          </p:cNvSpPr>
          <p:nvPr>
            <p:ph idx="1"/>
          </p:nvPr>
        </p:nvSpPr>
        <p:spPr>
          <a:xfrm>
            <a:off x="520262" y="1371600"/>
            <a:ext cx="11130455" cy="6019800"/>
          </a:xfrm>
        </p:spPr>
        <p:txBody>
          <a:bodyPr>
            <a:normAutofit/>
          </a:bodyPr>
          <a:lstStyle/>
          <a:p>
            <a:pPr marL="0" indent="0">
              <a:buNone/>
            </a:pPr>
            <a:r>
              <a:rPr lang="en-US" dirty="0">
                <a:ea typeface="Calibri" panose="020F0502020204030204" pitchFamily="34" charset="0"/>
                <a:cs typeface="Calibri" panose="020F0502020204030204" pitchFamily="34" charset="0"/>
              </a:rPr>
              <a:t>GoK claim #3: </a:t>
            </a:r>
            <a:r>
              <a:rPr lang="en-US" i="1" dirty="0">
                <a:ea typeface="Calibri" panose="020F0502020204030204" pitchFamily="34" charset="0"/>
                <a:cs typeface="Calibri" panose="020F0502020204030204" pitchFamily="34" charset="0"/>
              </a:rPr>
              <a:t>the NVSP is not very well-known (as NFSP)</a:t>
            </a:r>
          </a:p>
          <a:p>
            <a:pPr marL="857250" lvl="1" indent="-457200">
              <a:buFont typeface="Courier New" panose="02070309020205020404" pitchFamily="49" charset="0"/>
              <a:buChar char="o"/>
            </a:pPr>
            <a:r>
              <a:rPr lang="en-US" dirty="0">
                <a:ea typeface="Calibri" panose="020F0502020204030204" pitchFamily="34" charset="0"/>
                <a:cs typeface="Calibri" panose="020F0502020204030204" pitchFamily="34" charset="0"/>
              </a:rPr>
              <a:t>NVSP is relatively new name (since 2020) for same private sector-friendly voucher/e-voucher programs implemented most years since 2008</a:t>
            </a:r>
          </a:p>
          <a:p>
            <a:pPr marL="857250" lvl="1" indent="-457200">
              <a:buFont typeface="Courier New" panose="02070309020205020404" pitchFamily="49" charset="0"/>
              <a:buChar char="o"/>
            </a:pPr>
            <a:r>
              <a:rPr lang="en-US" dirty="0">
                <a:ea typeface="Calibri" panose="020F0502020204030204" pitchFamily="34" charset="0"/>
                <a:cs typeface="Calibri" panose="020F0502020204030204" pitchFamily="34" charset="0"/>
              </a:rPr>
              <a:t>Unlike NFSP, NAAIVS had reached lower potential </a:t>
            </a:r>
            <a:r>
              <a:rPr lang="en-US" dirty="0" err="1">
                <a:ea typeface="Calibri" panose="020F0502020204030204" pitchFamily="34" charset="0"/>
                <a:cs typeface="Calibri" panose="020F0502020204030204" pitchFamily="34" charset="0"/>
              </a:rPr>
              <a:t>agrozones</a:t>
            </a:r>
            <a:r>
              <a:rPr lang="en-US" dirty="0">
                <a:ea typeface="Calibri" panose="020F0502020204030204" pitchFamily="34" charset="0"/>
                <a:cs typeface="Calibri" panose="020F0502020204030204" pitchFamily="34" charset="0"/>
              </a:rPr>
              <a:t> as well (except northern) –in those areas, it would be better known</a:t>
            </a:r>
          </a:p>
          <a:p>
            <a:pPr marL="857250" lvl="1" indent="-457200">
              <a:buFont typeface="Courier New" panose="02070309020205020404" pitchFamily="49" charset="0"/>
              <a:buChar char="o"/>
            </a:pPr>
            <a:r>
              <a:rPr lang="en-US" dirty="0">
                <a:ea typeface="Calibri" panose="020F0502020204030204" pitchFamily="34" charset="0"/>
                <a:cs typeface="Calibri" panose="020F0502020204030204" pitchFamily="34" charset="0"/>
              </a:rPr>
              <a:t>Even if NVSP was not as well-known to farmers in medium &amp; high potential zones as NFSP, why would it be more difficult to sensitize farmers to NVSP than NFSP-2 when either program would have required all prospective beneficiaries to register in advance to receive e-voucher?</a:t>
            </a:r>
          </a:p>
        </p:txBody>
      </p:sp>
    </p:spTree>
    <p:extLst>
      <p:ext uri="{BB962C8B-B14F-4D97-AF65-F5344CB8AC3E}">
        <p14:creationId xmlns:p14="http://schemas.microsoft.com/office/powerpoint/2010/main" val="908053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831D41E-F1B8-6DC3-4211-3DC00E975455}"/>
              </a:ext>
            </a:extLst>
          </p:cNvPr>
          <p:cNvSpPr>
            <a:spLocks noGrp="1"/>
          </p:cNvSpPr>
          <p:nvPr>
            <p:ph type="title"/>
          </p:nvPr>
        </p:nvSpPr>
        <p:spPr>
          <a:xfrm>
            <a:off x="1032910" y="138128"/>
            <a:ext cx="10126179" cy="640574"/>
          </a:xfrm>
          <a:solidFill>
            <a:schemeClr val="bg1">
              <a:lumMod val="85000"/>
            </a:schemeClr>
          </a:solidFill>
        </p:spPr>
        <p:txBody>
          <a:bodyPr>
            <a:noAutofit/>
          </a:bodyPr>
          <a:lstStyle/>
          <a:p>
            <a:pPr algn="ctr"/>
            <a:r>
              <a:rPr lang="en-US" sz="2800" dirty="0"/>
              <a:t>Comparison of NVSP and NFSP-2</a:t>
            </a:r>
          </a:p>
        </p:txBody>
      </p:sp>
      <p:pic>
        <p:nvPicPr>
          <p:cNvPr id="3" name="Picture 2">
            <a:extLst>
              <a:ext uri="{FF2B5EF4-FFF2-40B4-BE49-F238E27FC236}">
                <a16:creationId xmlns:a16="http://schemas.microsoft.com/office/drawing/2014/main" id="{446B7A0A-593C-4AB3-BF52-F03E97EF1165}"/>
              </a:ext>
            </a:extLst>
          </p:cNvPr>
          <p:cNvPicPr>
            <a:picLocks noChangeAspect="1"/>
          </p:cNvPicPr>
          <p:nvPr/>
        </p:nvPicPr>
        <p:blipFill>
          <a:blip r:embed="rId3"/>
          <a:stretch>
            <a:fillRect/>
          </a:stretch>
        </p:blipFill>
        <p:spPr>
          <a:xfrm>
            <a:off x="1032910" y="778702"/>
            <a:ext cx="10126179" cy="5557276"/>
          </a:xfrm>
          <a:prstGeom prst="rect">
            <a:avLst/>
          </a:prstGeom>
        </p:spPr>
      </p:pic>
    </p:spTree>
    <p:extLst>
      <p:ext uri="{BB962C8B-B14F-4D97-AF65-F5344CB8AC3E}">
        <p14:creationId xmlns:p14="http://schemas.microsoft.com/office/powerpoint/2010/main" val="1540575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3E3BC-5181-4663-A620-C88048148E1C}"/>
              </a:ext>
            </a:extLst>
          </p:cNvPr>
          <p:cNvSpPr>
            <a:spLocks noGrp="1"/>
          </p:cNvSpPr>
          <p:nvPr>
            <p:ph type="title"/>
          </p:nvPr>
        </p:nvSpPr>
        <p:spPr>
          <a:xfrm>
            <a:off x="203200" y="136526"/>
            <a:ext cx="1473200" cy="2149474"/>
          </a:xfrm>
          <a:solidFill>
            <a:schemeClr val="bg1">
              <a:lumMod val="85000"/>
            </a:schemeClr>
          </a:solidFill>
        </p:spPr>
        <p:txBody>
          <a:bodyPr>
            <a:normAutofit/>
          </a:bodyPr>
          <a:lstStyle/>
          <a:p>
            <a:pPr algn="ctr"/>
            <a:r>
              <a:rPr lang="en-US" sz="2800" dirty="0">
                <a:solidFill>
                  <a:srgbClr val="000000"/>
                </a:solidFill>
                <a:effectLst/>
                <a:latin typeface="Calibri" panose="020F0502020204030204" pitchFamily="34" charset="0"/>
                <a:ea typeface="Calibri" panose="020F0502020204030204" pitchFamily="34" charset="0"/>
              </a:rPr>
              <a:t>Benefit-cost analysis of NFSP in 2023  </a:t>
            </a:r>
            <a:endParaRPr lang="en-US" sz="2800" dirty="0"/>
          </a:p>
        </p:txBody>
      </p:sp>
      <p:sp>
        <p:nvSpPr>
          <p:cNvPr id="4" name="Slide Number Placeholder 3">
            <a:extLst>
              <a:ext uri="{FF2B5EF4-FFF2-40B4-BE49-F238E27FC236}">
                <a16:creationId xmlns:a16="http://schemas.microsoft.com/office/drawing/2014/main" id="{CEFF7744-455A-4780-9F19-8F23E63F282F}"/>
              </a:ext>
            </a:extLst>
          </p:cNvPr>
          <p:cNvSpPr>
            <a:spLocks noGrp="1"/>
          </p:cNvSpPr>
          <p:nvPr>
            <p:ph type="sldNum" sz="quarter" idx="12"/>
          </p:nvPr>
        </p:nvSpPr>
        <p:spPr/>
        <p:txBody>
          <a:bodyPr/>
          <a:lstStyle/>
          <a:p>
            <a:fld id="{853AAC95-044F-42E2-9947-B42B962CF1F7}" type="slidenum">
              <a:rPr lang="en-US" smtClean="0"/>
              <a:t>27</a:t>
            </a:fld>
            <a:endParaRPr lang="en-US"/>
          </a:p>
        </p:txBody>
      </p:sp>
      <p:pic>
        <p:nvPicPr>
          <p:cNvPr id="7" name="Picture 6">
            <a:extLst>
              <a:ext uri="{FF2B5EF4-FFF2-40B4-BE49-F238E27FC236}">
                <a16:creationId xmlns:a16="http://schemas.microsoft.com/office/drawing/2014/main" id="{603E7D2E-CA2B-1C7A-71A5-C6AC108921E7}"/>
              </a:ext>
            </a:extLst>
          </p:cNvPr>
          <p:cNvPicPr>
            <a:picLocks noChangeAspect="1"/>
          </p:cNvPicPr>
          <p:nvPr/>
        </p:nvPicPr>
        <p:blipFill>
          <a:blip r:embed="rId3"/>
          <a:stretch>
            <a:fillRect/>
          </a:stretch>
        </p:blipFill>
        <p:spPr>
          <a:xfrm>
            <a:off x="2087880" y="59013"/>
            <a:ext cx="8854440" cy="6662461"/>
          </a:xfrm>
          <a:prstGeom prst="rect">
            <a:avLst/>
          </a:prstGeom>
        </p:spPr>
      </p:pic>
    </p:spTree>
    <p:extLst>
      <p:ext uri="{BB962C8B-B14F-4D97-AF65-F5344CB8AC3E}">
        <p14:creationId xmlns:p14="http://schemas.microsoft.com/office/powerpoint/2010/main" val="2222123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831D41E-F1B8-6DC3-4211-3DC00E975455}"/>
              </a:ext>
            </a:extLst>
          </p:cNvPr>
          <p:cNvSpPr>
            <a:spLocks noGrp="1"/>
          </p:cNvSpPr>
          <p:nvPr>
            <p:ph type="title"/>
          </p:nvPr>
        </p:nvSpPr>
        <p:spPr>
          <a:xfrm>
            <a:off x="1806940" y="61928"/>
            <a:ext cx="8476825" cy="852472"/>
          </a:xfrm>
          <a:solidFill>
            <a:schemeClr val="bg1">
              <a:lumMod val="85000"/>
            </a:schemeClr>
          </a:solidFill>
        </p:spPr>
        <p:txBody>
          <a:bodyPr>
            <a:noAutofit/>
          </a:bodyPr>
          <a:lstStyle/>
          <a:p>
            <a:pPr algn="ctr"/>
            <a:r>
              <a:rPr lang="en-US" sz="2800" dirty="0"/>
              <a:t>Comparison of NVSP and NFSP-2</a:t>
            </a:r>
          </a:p>
        </p:txBody>
      </p:sp>
      <p:pic>
        <p:nvPicPr>
          <p:cNvPr id="2" name="Picture 1">
            <a:extLst>
              <a:ext uri="{FF2B5EF4-FFF2-40B4-BE49-F238E27FC236}">
                <a16:creationId xmlns:a16="http://schemas.microsoft.com/office/drawing/2014/main" id="{0EA2F74E-60BB-D19A-28BE-855AC4EB4F47}"/>
              </a:ext>
            </a:extLst>
          </p:cNvPr>
          <p:cNvPicPr>
            <a:picLocks noChangeAspect="1"/>
          </p:cNvPicPr>
          <p:nvPr/>
        </p:nvPicPr>
        <p:blipFill>
          <a:blip r:embed="rId3"/>
          <a:stretch>
            <a:fillRect/>
          </a:stretch>
        </p:blipFill>
        <p:spPr>
          <a:xfrm>
            <a:off x="1806940" y="804041"/>
            <a:ext cx="8476825" cy="5992031"/>
          </a:xfrm>
          <a:prstGeom prst="rect">
            <a:avLst/>
          </a:prstGeom>
        </p:spPr>
      </p:pic>
    </p:spTree>
    <p:extLst>
      <p:ext uri="{BB962C8B-B14F-4D97-AF65-F5344CB8AC3E}">
        <p14:creationId xmlns:p14="http://schemas.microsoft.com/office/powerpoint/2010/main" val="1898951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CC0F-F85C-4080-A7E5-43247AFEEE4F}"/>
              </a:ext>
            </a:extLst>
          </p:cNvPr>
          <p:cNvSpPr>
            <a:spLocks noGrp="1"/>
          </p:cNvSpPr>
          <p:nvPr>
            <p:ph type="title"/>
          </p:nvPr>
        </p:nvSpPr>
        <p:spPr>
          <a:xfrm>
            <a:off x="147320" y="136525"/>
            <a:ext cx="11851640" cy="1082675"/>
          </a:xfrm>
          <a:solidFill>
            <a:schemeClr val="bg1">
              <a:lumMod val="85000"/>
            </a:schemeClr>
          </a:solidFill>
        </p:spPr>
        <p:txBody>
          <a:bodyPr>
            <a:normAutofit/>
          </a:bodyPr>
          <a:lstStyle/>
          <a:p>
            <a:pPr algn="ctr"/>
            <a:r>
              <a:rPr lang="en-US" sz="3600" dirty="0"/>
              <a:t>Empirical evidence from Kenya &amp; SSA on ISP design and performance</a:t>
            </a:r>
            <a:endParaRPr lang="en-US" i="1" dirty="0"/>
          </a:p>
        </p:txBody>
      </p:sp>
      <p:sp>
        <p:nvSpPr>
          <p:cNvPr id="3" name="Content Placeholder 2">
            <a:extLst>
              <a:ext uri="{FF2B5EF4-FFF2-40B4-BE49-F238E27FC236}">
                <a16:creationId xmlns:a16="http://schemas.microsoft.com/office/drawing/2014/main" id="{F5E9AC55-1BFF-41AD-B344-B77208631BF5}"/>
              </a:ext>
            </a:extLst>
          </p:cNvPr>
          <p:cNvSpPr>
            <a:spLocks noGrp="1"/>
          </p:cNvSpPr>
          <p:nvPr>
            <p:ph idx="1"/>
          </p:nvPr>
        </p:nvSpPr>
        <p:spPr>
          <a:xfrm>
            <a:off x="147320" y="1341120"/>
            <a:ext cx="11851640" cy="5380355"/>
          </a:xfrm>
        </p:spPr>
        <p:txBody>
          <a:bodyPr>
            <a:normAutofit/>
          </a:bodyPr>
          <a:lstStyle/>
          <a:p>
            <a:pPr marL="514350" indent="-514350">
              <a:buFont typeface="+mj-lt"/>
              <a:buAutoNum type="arabicParenR" startAt="3"/>
            </a:pPr>
            <a:r>
              <a:rPr lang="en-US" dirty="0"/>
              <a:t>Key gap in Kenya &amp; other African ISPs to date has been insufficient attention to soil fertility constraints</a:t>
            </a:r>
          </a:p>
          <a:p>
            <a:pPr lvl="1">
              <a:buFont typeface="Courier New" panose="02070309020205020404" pitchFamily="49" charset="0"/>
              <a:buChar char="o"/>
            </a:pPr>
            <a:r>
              <a:rPr lang="en-US" dirty="0"/>
              <a:t>Maize to fertilizer response rates are considerably lower in absence of complementary crop &amp; soil management practices, improved seed</a:t>
            </a:r>
          </a:p>
          <a:p>
            <a:pPr lvl="1">
              <a:buFont typeface="Courier New" panose="02070309020205020404" pitchFamily="49" charset="0"/>
              <a:buChar char="o"/>
            </a:pPr>
            <a:r>
              <a:rPr lang="en-US" dirty="0"/>
              <a:t>Need for much more effort &amp; funding to pair input subsidies with dissemination of “best practice” crop &amp; soil management practices via extension</a:t>
            </a:r>
          </a:p>
          <a:p>
            <a:pPr lvl="2">
              <a:buFont typeface="Courier New" panose="02070309020205020404" pitchFamily="49" charset="0"/>
              <a:buChar char="o"/>
            </a:pPr>
            <a:r>
              <a:rPr lang="en-US" dirty="0"/>
              <a:t>Needed to improve crop-fertilizer response rates and improve/maintain soil fertility</a:t>
            </a:r>
          </a:p>
          <a:p>
            <a:pPr lvl="1">
              <a:buFont typeface="Courier New" panose="02070309020205020404" pitchFamily="49" charset="0"/>
              <a:buChar char="o"/>
            </a:pPr>
            <a:r>
              <a:rPr lang="en-US" dirty="0"/>
              <a:t>Need for plot-specific soil testing, local fertilizer blends, etc</a:t>
            </a:r>
          </a:p>
          <a:p>
            <a:pPr marL="0" indent="0">
              <a:buNone/>
            </a:pPr>
            <a:r>
              <a:rPr lang="en-US" u="sng" dirty="0"/>
              <a:t>Policy</a:t>
            </a:r>
            <a:r>
              <a:rPr lang="en-US" dirty="0"/>
              <a:t> – Shift funding from NFSP to NVSP &amp; public extension system</a:t>
            </a:r>
          </a:p>
          <a:p>
            <a:pPr lvl="1">
              <a:buFont typeface="Courier New" panose="02070309020205020404" pitchFamily="49" charset="0"/>
              <a:buChar char="o"/>
            </a:pPr>
            <a:r>
              <a:rPr lang="en-US" dirty="0"/>
              <a:t>NCPB does not and should not also sell seeds, lime, &amp; other inputs</a:t>
            </a:r>
          </a:p>
          <a:p>
            <a:pPr lvl="1">
              <a:buFont typeface="Courier New" panose="02070309020205020404" pitchFamily="49" charset="0"/>
              <a:buChar char="o"/>
            </a:pPr>
            <a:r>
              <a:rPr lang="en-US" dirty="0"/>
              <a:t>NCPB cannot provide technical advice on such improved inputs as agrodealer &amp; hub-agrodealer networks can, ideally reinforced by public extension</a:t>
            </a:r>
          </a:p>
        </p:txBody>
      </p:sp>
      <p:sp>
        <p:nvSpPr>
          <p:cNvPr id="4" name="Slide Number Placeholder 3">
            <a:extLst>
              <a:ext uri="{FF2B5EF4-FFF2-40B4-BE49-F238E27FC236}">
                <a16:creationId xmlns:a16="http://schemas.microsoft.com/office/drawing/2014/main" id="{C9487CE2-AEA0-4301-8337-B6DFA8CD49D8}"/>
              </a:ext>
            </a:extLst>
          </p:cNvPr>
          <p:cNvSpPr>
            <a:spLocks noGrp="1"/>
          </p:cNvSpPr>
          <p:nvPr>
            <p:ph type="sldNum" sz="quarter" idx="12"/>
          </p:nvPr>
        </p:nvSpPr>
        <p:spPr/>
        <p:txBody>
          <a:bodyPr/>
          <a:lstStyle/>
          <a:p>
            <a:fld id="{853AAC95-044F-42E2-9947-B42B962CF1F7}" type="slidenum">
              <a:rPr lang="en-US" smtClean="0"/>
              <a:t>29</a:t>
            </a:fld>
            <a:endParaRPr lang="en-US"/>
          </a:p>
        </p:txBody>
      </p:sp>
    </p:spTree>
    <p:extLst>
      <p:ext uri="{BB962C8B-B14F-4D97-AF65-F5344CB8AC3E}">
        <p14:creationId xmlns:p14="http://schemas.microsoft.com/office/powerpoint/2010/main" val="238030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9F47-D7F1-419F-9420-6049AB590B14}"/>
              </a:ext>
            </a:extLst>
          </p:cNvPr>
          <p:cNvSpPr>
            <a:spLocks noGrp="1"/>
          </p:cNvSpPr>
          <p:nvPr>
            <p:ph type="title"/>
          </p:nvPr>
        </p:nvSpPr>
        <p:spPr>
          <a:xfrm>
            <a:off x="167640" y="136525"/>
            <a:ext cx="11902440" cy="889635"/>
          </a:xfrm>
          <a:solidFill>
            <a:schemeClr val="bg1">
              <a:lumMod val="85000"/>
            </a:schemeClr>
          </a:solidFill>
        </p:spPr>
        <p:txBody>
          <a:bodyPr>
            <a:normAutofit/>
          </a:bodyPr>
          <a:lstStyle/>
          <a:p>
            <a:pPr algn="ctr"/>
            <a:r>
              <a:rPr lang="en-US" b="1" dirty="0"/>
              <a:t>Background: Kenya’s experience with ISPs 2008-22</a:t>
            </a:r>
          </a:p>
        </p:txBody>
      </p:sp>
      <p:sp>
        <p:nvSpPr>
          <p:cNvPr id="3" name="Content Placeholder 2">
            <a:extLst>
              <a:ext uri="{FF2B5EF4-FFF2-40B4-BE49-F238E27FC236}">
                <a16:creationId xmlns:a16="http://schemas.microsoft.com/office/drawing/2014/main" id="{08376EFA-E660-4B58-9CEA-A4163B236C38}"/>
              </a:ext>
            </a:extLst>
          </p:cNvPr>
          <p:cNvSpPr>
            <a:spLocks noGrp="1"/>
          </p:cNvSpPr>
          <p:nvPr>
            <p:ph idx="1"/>
          </p:nvPr>
        </p:nvSpPr>
        <p:spPr>
          <a:xfrm>
            <a:off x="167640" y="1178560"/>
            <a:ext cx="12024360" cy="5679440"/>
          </a:xfrm>
        </p:spPr>
        <p:txBody>
          <a:bodyPr>
            <a:normAutofit/>
          </a:bodyPr>
          <a:lstStyle/>
          <a:p>
            <a:r>
              <a:rPr lang="en-US" dirty="0"/>
              <a:t>2018: The government ended the untargeted – NFSP</a:t>
            </a:r>
          </a:p>
          <a:p>
            <a:pPr marL="914400" lvl="1" indent="-457200">
              <a:buFont typeface="+mj-lt"/>
              <a:buAutoNum type="arabicPeriod"/>
            </a:pPr>
            <a:r>
              <a:rPr lang="en-US" dirty="0"/>
              <a:t>Farmers complained about late delivery of subsidized fertilizer</a:t>
            </a:r>
          </a:p>
          <a:p>
            <a:pPr lvl="2"/>
            <a:r>
              <a:rPr lang="en-US" dirty="0"/>
              <a:t>Smaller farmers constrained from accessing it; long distance to NCPB depots</a:t>
            </a:r>
          </a:p>
          <a:p>
            <a:pPr lvl="2"/>
            <a:r>
              <a:rPr lang="en-US" dirty="0"/>
              <a:t>NCPB depots almost entirely in medium to high-potential zones</a:t>
            </a:r>
          </a:p>
          <a:p>
            <a:pPr marL="914400" lvl="1" indent="-457200">
              <a:buFont typeface="+mj-lt"/>
              <a:buAutoNum type="arabicPeriod"/>
            </a:pPr>
            <a:r>
              <a:rPr lang="en-US" dirty="0"/>
              <a:t>Private sector supply chain actors complained about crowding-out (displacement) of commercial fertilizer sales</a:t>
            </a:r>
          </a:p>
          <a:p>
            <a:pPr marL="914400" lvl="1" indent="-457200">
              <a:buFont typeface="+mj-lt"/>
              <a:buAutoNum type="arabicPeriod"/>
            </a:pPr>
            <a:r>
              <a:rPr lang="en-US" dirty="0"/>
              <a:t>Fraud</a:t>
            </a:r>
          </a:p>
          <a:p>
            <a:pPr lvl="2"/>
            <a:r>
              <a:rPr lang="en-US" dirty="0"/>
              <a:t>Govt publicly claimed that 1/3 of NFSP fertilizer was being illegally diverted, acknowledged fraud</a:t>
            </a:r>
          </a:p>
          <a:p>
            <a:pPr lvl="2"/>
            <a:r>
              <a:rPr lang="en-US" dirty="0"/>
              <a:t>Some individuals purchased very large quantities &amp; and re-sold it via commercial markets; some reportedly diverted to the private sector market by govt officials</a:t>
            </a:r>
          </a:p>
          <a:p>
            <a:r>
              <a:rPr lang="en-US" dirty="0"/>
              <a:t>2020-22: Government scaled up NVSP (“e-voucher program”)</a:t>
            </a:r>
          </a:p>
          <a:p>
            <a:pPr lvl="1"/>
            <a:r>
              <a:rPr lang="en-US" dirty="0"/>
              <a:t>improved design of prior targeted voucher programs that work through private sector-friendly design.</a:t>
            </a:r>
          </a:p>
          <a:p>
            <a:pPr lvl="1"/>
            <a:r>
              <a:rPr lang="en-US" dirty="0"/>
              <a:t>govt scaled up to 27 counties; planned to scale up to all counties</a:t>
            </a:r>
          </a:p>
          <a:p>
            <a:endParaRPr lang="en-US" dirty="0"/>
          </a:p>
        </p:txBody>
      </p:sp>
      <p:sp>
        <p:nvSpPr>
          <p:cNvPr id="4" name="Slide Number Placeholder 3">
            <a:extLst>
              <a:ext uri="{FF2B5EF4-FFF2-40B4-BE49-F238E27FC236}">
                <a16:creationId xmlns:a16="http://schemas.microsoft.com/office/drawing/2014/main" id="{0A5AA6C0-F5BC-4216-BADC-E74BCEC25FD8}"/>
              </a:ext>
            </a:extLst>
          </p:cNvPr>
          <p:cNvSpPr>
            <a:spLocks noGrp="1"/>
          </p:cNvSpPr>
          <p:nvPr>
            <p:ph type="sldNum" sz="quarter" idx="12"/>
          </p:nvPr>
        </p:nvSpPr>
        <p:spPr/>
        <p:txBody>
          <a:bodyPr/>
          <a:lstStyle/>
          <a:p>
            <a:fld id="{853AAC95-044F-42E2-9947-B42B962CF1F7}" type="slidenum">
              <a:rPr lang="en-US" smtClean="0"/>
              <a:t>3</a:t>
            </a:fld>
            <a:endParaRPr lang="en-US"/>
          </a:p>
        </p:txBody>
      </p:sp>
    </p:spTree>
    <p:extLst>
      <p:ext uri="{BB962C8B-B14F-4D97-AF65-F5344CB8AC3E}">
        <p14:creationId xmlns:p14="http://schemas.microsoft.com/office/powerpoint/2010/main" val="95976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C69837-0517-4C7D-AB82-E5FAF7BCF57D}"/>
              </a:ext>
            </a:extLst>
          </p:cNvPr>
          <p:cNvSpPr>
            <a:spLocks noGrp="1"/>
          </p:cNvSpPr>
          <p:nvPr>
            <p:ph type="sldNum" sz="quarter" idx="12"/>
          </p:nvPr>
        </p:nvSpPr>
        <p:spPr/>
        <p:txBody>
          <a:bodyPr/>
          <a:lstStyle/>
          <a:p>
            <a:fld id="{853AAC95-044F-42E2-9947-B42B962CF1F7}" type="slidenum">
              <a:rPr lang="en-US" smtClean="0"/>
              <a:t>4</a:t>
            </a:fld>
            <a:endParaRPr lang="en-US"/>
          </a:p>
        </p:txBody>
      </p:sp>
      <p:graphicFrame>
        <p:nvGraphicFramePr>
          <p:cNvPr id="8" name="Content Placeholder 7">
            <a:extLst>
              <a:ext uri="{FF2B5EF4-FFF2-40B4-BE49-F238E27FC236}">
                <a16:creationId xmlns:a16="http://schemas.microsoft.com/office/drawing/2014/main" id="{481885D4-35C4-4C58-9DF4-29F19F895F3D}"/>
              </a:ext>
            </a:extLst>
          </p:cNvPr>
          <p:cNvGraphicFramePr>
            <a:graphicFrameLocks noGrp="1"/>
          </p:cNvGraphicFramePr>
          <p:nvPr>
            <p:ph idx="1"/>
            <p:extLst>
              <p:ext uri="{D42A27DB-BD31-4B8C-83A1-F6EECF244321}">
                <p14:modId xmlns:p14="http://schemas.microsoft.com/office/powerpoint/2010/main" val="148737896"/>
              </p:ext>
            </p:extLst>
          </p:nvPr>
        </p:nvGraphicFramePr>
        <p:xfrm>
          <a:off x="259080" y="1741170"/>
          <a:ext cx="1167384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11" name="Title 1">
            <a:extLst>
              <a:ext uri="{FF2B5EF4-FFF2-40B4-BE49-F238E27FC236}">
                <a16:creationId xmlns:a16="http://schemas.microsoft.com/office/drawing/2014/main" id="{519D9068-2867-4CDE-BFDA-003FC614BF8E}"/>
              </a:ext>
            </a:extLst>
          </p:cNvPr>
          <p:cNvSpPr txBox="1">
            <a:spLocks/>
          </p:cNvSpPr>
          <p:nvPr/>
        </p:nvSpPr>
        <p:spPr>
          <a:xfrm>
            <a:off x="137160" y="151765"/>
            <a:ext cx="11917680" cy="1325563"/>
          </a:xfrm>
          <a:prstGeom prst="rect">
            <a:avLst/>
          </a:prstGeom>
          <a:solidFill>
            <a:schemeClr val="bg1">
              <a:lumMod val="8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Introduction</a:t>
            </a:r>
            <a:r>
              <a:rPr lang="en-US" dirty="0"/>
              <a:t>: Rapid rise in the global price of inorganic fertilizer started in 2021/2022</a:t>
            </a:r>
          </a:p>
        </p:txBody>
      </p:sp>
      <p:sp>
        <p:nvSpPr>
          <p:cNvPr id="13" name="TextBox 12">
            <a:extLst>
              <a:ext uri="{FF2B5EF4-FFF2-40B4-BE49-F238E27FC236}">
                <a16:creationId xmlns:a16="http://schemas.microsoft.com/office/drawing/2014/main" id="{7210DB04-3EDA-479E-8EF9-44DB9A1720FB}"/>
              </a:ext>
            </a:extLst>
          </p:cNvPr>
          <p:cNvSpPr txBox="1"/>
          <p:nvPr/>
        </p:nvSpPr>
        <p:spPr>
          <a:xfrm>
            <a:off x="4231027" y="1541115"/>
            <a:ext cx="6151880" cy="400110"/>
          </a:xfrm>
          <a:prstGeom prst="rect">
            <a:avLst/>
          </a:prstGeom>
          <a:noFill/>
        </p:spPr>
        <p:txBody>
          <a:bodyPr wrap="square">
            <a:spAutoFit/>
          </a:bodyPr>
          <a:lstStyle/>
          <a:p>
            <a:pPr marL="0" marR="0" algn="just">
              <a:spcBef>
                <a:spcPts val="0"/>
              </a:spcBef>
              <a:spcAft>
                <a:spcPts val="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Figure 1: Monthly Global Fertilizer Prices (</a:t>
            </a:r>
            <a:r>
              <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2020-2023</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8AFB50DC-2A06-4DD9-B38D-50219E56BE19}"/>
              </a:ext>
            </a:extLst>
          </p:cNvPr>
          <p:cNvSpPr txBox="1"/>
          <p:nvPr/>
        </p:nvSpPr>
        <p:spPr>
          <a:xfrm>
            <a:off x="417785" y="6075144"/>
            <a:ext cx="9609083" cy="307777"/>
          </a:xfrm>
          <a:prstGeom prst="rect">
            <a:avLst/>
          </a:prstGeom>
          <a:noFill/>
        </p:spPr>
        <p:txBody>
          <a:bodyPr wrap="square">
            <a:spAutoFit/>
          </a:bodyPr>
          <a:lstStyle/>
          <a:p>
            <a:pPr marL="0" marR="0" algn="just">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Source: World Bank Commodity Price Data (The Pink Sheet), downloaded 8 January 2024.</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0373656C-52A9-4392-B006-2A12DEB93275}"/>
              </a:ext>
            </a:extLst>
          </p:cNvPr>
          <p:cNvSpPr/>
          <p:nvPr/>
        </p:nvSpPr>
        <p:spPr>
          <a:xfrm>
            <a:off x="6464757" y="2396115"/>
            <a:ext cx="1387011" cy="110190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5EC76D4-CDF0-4030-9704-5C7757E4F907}"/>
              </a:ext>
            </a:extLst>
          </p:cNvPr>
          <p:cNvSpPr/>
          <p:nvPr/>
        </p:nvSpPr>
        <p:spPr>
          <a:xfrm>
            <a:off x="3923016" y="3429000"/>
            <a:ext cx="1387011" cy="11019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B178303-8283-42B2-AF78-E7A491BBD177}"/>
              </a:ext>
            </a:extLst>
          </p:cNvPr>
          <p:cNvSpPr/>
          <p:nvPr/>
        </p:nvSpPr>
        <p:spPr>
          <a:xfrm>
            <a:off x="9198838" y="3333939"/>
            <a:ext cx="1387011" cy="11019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045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2"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44D0CC-BDE2-48FD-AE37-1CF2CB64041A}"/>
              </a:ext>
            </a:extLst>
          </p:cNvPr>
          <p:cNvSpPr>
            <a:spLocks noGrp="1"/>
          </p:cNvSpPr>
          <p:nvPr>
            <p:ph idx="1"/>
          </p:nvPr>
        </p:nvSpPr>
        <p:spPr>
          <a:xfrm>
            <a:off x="137160" y="1299411"/>
            <a:ext cx="11917680" cy="5558589"/>
          </a:xfrm>
        </p:spPr>
        <p:txBody>
          <a:bodyPr>
            <a:normAutofit/>
          </a:bodyPr>
          <a:lstStyle/>
          <a:p>
            <a:r>
              <a:rPr lang="en-US" dirty="0">
                <a:solidFill>
                  <a:srgbClr val="000000"/>
                </a:solidFill>
                <a:effectLst/>
                <a:latin typeface="Calibri" panose="020F0502020204030204" pitchFamily="34" charset="0"/>
                <a:ea typeface="Calibri" panose="020F0502020204030204" pitchFamily="34" charset="0"/>
              </a:rPr>
              <a:t>April 2022 -- </a:t>
            </a:r>
            <a:r>
              <a:rPr lang="en-US" dirty="0" err="1">
                <a:solidFill>
                  <a:srgbClr val="000000"/>
                </a:solidFill>
                <a:effectLst/>
                <a:latin typeface="Calibri" panose="020F0502020204030204" pitchFamily="34" charset="0"/>
                <a:ea typeface="Calibri" panose="020F0502020204030204" pitchFamily="34" charset="0"/>
              </a:rPr>
              <a:t>GoK</a:t>
            </a:r>
            <a:r>
              <a:rPr lang="en-US" dirty="0">
                <a:solidFill>
                  <a:srgbClr val="000000"/>
                </a:solidFill>
                <a:effectLst/>
                <a:latin typeface="Calibri" panose="020F0502020204030204" pitchFamily="34" charset="0"/>
                <a:ea typeface="Calibri" panose="020F0502020204030204" pitchFamily="34" charset="0"/>
              </a:rPr>
              <a:t> announced the reintroduction of the National Fertilizer Subsidy Programme (NFSP); NVSP continued</a:t>
            </a:r>
          </a:p>
          <a:p>
            <a:pPr lvl="1"/>
            <a:r>
              <a:rPr lang="en-US" dirty="0">
                <a:solidFill>
                  <a:srgbClr val="000000"/>
                </a:solidFill>
                <a:latin typeface="Calibri" panose="020F0502020204030204" pitchFamily="34" charset="0"/>
                <a:ea typeface="Calibri" panose="020F0502020204030204" pitchFamily="34" charset="0"/>
              </a:rPr>
              <a:t>Again, </a:t>
            </a:r>
            <a:r>
              <a:rPr lang="en-US" dirty="0" err="1">
                <a:solidFill>
                  <a:srgbClr val="000000"/>
                </a:solidFill>
                <a:latin typeface="Calibri" panose="020F0502020204030204" pitchFamily="34" charset="0"/>
                <a:ea typeface="Calibri" panose="020F0502020204030204" pitchFamily="34" charset="0"/>
              </a:rPr>
              <a:t>GoK</a:t>
            </a:r>
            <a:r>
              <a:rPr lang="en-US" dirty="0">
                <a:solidFill>
                  <a:srgbClr val="000000"/>
                </a:solidFill>
                <a:latin typeface="Calibri" panose="020F0502020204030204" pitchFamily="34" charset="0"/>
                <a:ea typeface="Calibri" panose="020F0502020204030204" pitchFamily="34" charset="0"/>
              </a:rPr>
              <a:t> acquired fertilizer from the private sector or imports; distributed to farmers </a:t>
            </a:r>
            <a:r>
              <a:rPr lang="en-US" dirty="0">
                <a:solidFill>
                  <a:srgbClr val="000000"/>
                </a:solidFill>
                <a:effectLst/>
                <a:latin typeface="Calibri" panose="020F0502020204030204" pitchFamily="34" charset="0"/>
                <a:ea typeface="Calibri" panose="020F0502020204030204" pitchFamily="34" charset="0"/>
              </a:rPr>
              <a:t>through the NCPB.</a:t>
            </a:r>
          </a:p>
          <a:p>
            <a:pPr lvl="1"/>
            <a:r>
              <a:rPr lang="en-US" dirty="0">
                <a:solidFill>
                  <a:srgbClr val="000000"/>
                </a:solidFill>
                <a:effectLst/>
                <a:latin typeface="Calibri" panose="020F0502020204030204" pitchFamily="34" charset="0"/>
                <a:ea typeface="Calibri" panose="020F0502020204030204" pitchFamily="34" charset="0"/>
              </a:rPr>
              <a:t>arrived too late for most farmers to use in the 2021/22 long rain season</a:t>
            </a:r>
            <a:endParaRPr lang="en-US" dirty="0">
              <a:solidFill>
                <a:srgbClr val="000000"/>
              </a:solidFill>
              <a:latin typeface="Calibri" panose="020F0502020204030204" pitchFamily="34" charset="0"/>
              <a:ea typeface="Calibri" panose="020F0502020204030204" pitchFamily="34" charset="0"/>
            </a:endParaRPr>
          </a:p>
          <a:p>
            <a:r>
              <a:rPr lang="en-US" dirty="0">
                <a:solidFill>
                  <a:srgbClr val="000000"/>
                </a:solidFill>
                <a:effectLst/>
                <a:latin typeface="Calibri" panose="020F0502020204030204" pitchFamily="34" charset="0"/>
                <a:ea typeface="Calibri" panose="020F0502020204030204" pitchFamily="34" charset="0"/>
              </a:rPr>
              <a:t>Sept 2022 – New government announced that it would expand NFSP for the 2022/23 long rains season</a:t>
            </a:r>
          </a:p>
          <a:p>
            <a:pPr lvl="1"/>
            <a:r>
              <a:rPr lang="en-US" sz="2800" dirty="0">
                <a:solidFill>
                  <a:srgbClr val="000000"/>
                </a:solidFill>
                <a:effectLst/>
                <a:latin typeface="Calibri" panose="020F0502020204030204" pitchFamily="34" charset="0"/>
                <a:ea typeface="Calibri" panose="020F0502020204030204" pitchFamily="34" charset="0"/>
              </a:rPr>
              <a:t>New govt had promised during campaign to implement an ISP with subsidized price of 3,500 KSh 50-kg bag</a:t>
            </a:r>
          </a:p>
          <a:p>
            <a:pPr lvl="2"/>
            <a:r>
              <a:rPr lang="en-US" sz="2400" dirty="0">
                <a:solidFill>
                  <a:srgbClr val="000000"/>
                </a:solidFill>
                <a:latin typeface="Calibri" panose="020F0502020204030204" pitchFamily="34" charset="0"/>
                <a:ea typeface="Calibri" panose="020F0502020204030204" pitchFamily="34" charset="0"/>
              </a:rPr>
              <a:t>Commercial price between 5,500 – 6,000 </a:t>
            </a:r>
            <a:r>
              <a:rPr lang="en-US" sz="2400" dirty="0" err="1">
                <a:solidFill>
                  <a:srgbClr val="000000"/>
                </a:solidFill>
                <a:latin typeface="Calibri" panose="020F0502020204030204" pitchFamily="34" charset="0"/>
                <a:ea typeface="Calibri" panose="020F0502020204030204" pitchFamily="34" charset="0"/>
              </a:rPr>
              <a:t>KSh</a:t>
            </a:r>
            <a:r>
              <a:rPr lang="en-US" sz="2400" dirty="0">
                <a:solidFill>
                  <a:srgbClr val="000000"/>
                </a:solidFill>
                <a:latin typeface="Calibri" panose="020F0502020204030204" pitchFamily="34" charset="0"/>
                <a:ea typeface="Calibri" panose="020F0502020204030204" pitchFamily="34" charset="0"/>
              </a:rPr>
              <a:t> 50-kg bag. </a:t>
            </a:r>
            <a:endParaRPr lang="en-US" sz="2400" dirty="0">
              <a:solidFill>
                <a:srgbClr val="000000"/>
              </a:solidFill>
              <a:effectLst/>
              <a:latin typeface="Calibri" panose="020F0502020204030204" pitchFamily="34" charset="0"/>
              <a:ea typeface="Calibri" panose="020F0502020204030204" pitchFamily="34" charset="0"/>
            </a:endParaRPr>
          </a:p>
          <a:p>
            <a:pPr lvl="1"/>
            <a:r>
              <a:rPr lang="en-US" sz="2800" dirty="0">
                <a:solidFill>
                  <a:srgbClr val="000000"/>
                </a:solidFill>
                <a:effectLst/>
                <a:latin typeface="Calibri" panose="020F0502020204030204" pitchFamily="34" charset="0"/>
                <a:ea typeface="Calibri" panose="020F0502020204030204" pitchFamily="34" charset="0"/>
              </a:rPr>
              <a:t>Funding for NVSP was dramatically reduced</a:t>
            </a:r>
          </a:p>
          <a:p>
            <a:pPr lvl="1"/>
            <a:r>
              <a:rPr lang="en-US" sz="2800" dirty="0">
                <a:solidFill>
                  <a:srgbClr val="000000"/>
                </a:solidFill>
                <a:latin typeface="Calibri" panose="020F0502020204030204" pitchFamily="34" charset="0"/>
                <a:ea typeface="Calibri" panose="020F0502020204030204" pitchFamily="34" charset="0"/>
              </a:rPr>
              <a:t>Govt gave several reasons for reintroducing NFSP instead of scaling up NVSP further...</a:t>
            </a:r>
          </a:p>
          <a:p>
            <a:pPr marL="0" indent="0">
              <a:buNone/>
            </a:pPr>
            <a:endParaRPr lang="en-US" dirty="0">
              <a:solidFill>
                <a:srgbClr val="000000"/>
              </a:solidFill>
              <a:effectLst/>
              <a:latin typeface="Calibri" panose="020F0502020204030204" pitchFamily="34" charset="0"/>
              <a:ea typeface="Calibri" panose="020F0502020204030204" pitchFamily="34" charset="0"/>
            </a:endParaRPr>
          </a:p>
          <a:p>
            <a:endParaRPr lang="en-US" dirty="0"/>
          </a:p>
        </p:txBody>
      </p:sp>
      <p:sp>
        <p:nvSpPr>
          <p:cNvPr id="4" name="Slide Number Placeholder 3">
            <a:extLst>
              <a:ext uri="{FF2B5EF4-FFF2-40B4-BE49-F238E27FC236}">
                <a16:creationId xmlns:a16="http://schemas.microsoft.com/office/drawing/2014/main" id="{021E15ED-40A3-416C-BC8B-9A42F1CB0A3E}"/>
              </a:ext>
            </a:extLst>
          </p:cNvPr>
          <p:cNvSpPr>
            <a:spLocks noGrp="1"/>
          </p:cNvSpPr>
          <p:nvPr>
            <p:ph type="sldNum" sz="quarter" idx="12"/>
          </p:nvPr>
        </p:nvSpPr>
        <p:spPr/>
        <p:txBody>
          <a:bodyPr/>
          <a:lstStyle/>
          <a:p>
            <a:fld id="{853AAC95-044F-42E2-9947-B42B962CF1F7}" type="slidenum">
              <a:rPr lang="en-US" smtClean="0"/>
              <a:t>5</a:t>
            </a:fld>
            <a:endParaRPr lang="en-US" dirty="0"/>
          </a:p>
        </p:txBody>
      </p:sp>
      <p:sp>
        <p:nvSpPr>
          <p:cNvPr id="6" name="Title 5">
            <a:extLst>
              <a:ext uri="{FF2B5EF4-FFF2-40B4-BE49-F238E27FC236}">
                <a16:creationId xmlns:a16="http://schemas.microsoft.com/office/drawing/2014/main" id="{C5DF3B6F-04BA-40C2-B566-6E54A6C476EC}"/>
              </a:ext>
            </a:extLst>
          </p:cNvPr>
          <p:cNvSpPr>
            <a:spLocks noGrp="1"/>
          </p:cNvSpPr>
          <p:nvPr>
            <p:ph type="title"/>
          </p:nvPr>
        </p:nvSpPr>
        <p:spPr>
          <a:xfrm>
            <a:off x="256674" y="151764"/>
            <a:ext cx="11798166" cy="907015"/>
          </a:xfrm>
          <a:solidFill>
            <a:schemeClr val="bg1">
              <a:lumMod val="85000"/>
            </a:schemeClr>
          </a:solidFill>
        </p:spPr>
        <p:txBody>
          <a:bodyPr/>
          <a:lstStyle/>
          <a:p>
            <a:pPr algn="ctr"/>
            <a:r>
              <a:rPr lang="en-US" b="1" dirty="0"/>
              <a:t>Government of Kenya’s (</a:t>
            </a:r>
            <a:r>
              <a:rPr lang="en-US" b="1" dirty="0" err="1"/>
              <a:t>GoK</a:t>
            </a:r>
            <a:r>
              <a:rPr lang="en-US" b="1" dirty="0"/>
              <a:t>) Response</a:t>
            </a:r>
          </a:p>
        </p:txBody>
      </p:sp>
    </p:spTree>
    <p:extLst>
      <p:ext uri="{BB962C8B-B14F-4D97-AF65-F5344CB8AC3E}">
        <p14:creationId xmlns:p14="http://schemas.microsoft.com/office/powerpoint/2010/main" val="201573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9F47-D7F1-419F-9420-6049AB590B14}"/>
              </a:ext>
            </a:extLst>
          </p:cNvPr>
          <p:cNvSpPr>
            <a:spLocks noGrp="1"/>
          </p:cNvSpPr>
          <p:nvPr>
            <p:ph type="title"/>
          </p:nvPr>
        </p:nvSpPr>
        <p:spPr>
          <a:xfrm>
            <a:off x="167640" y="136525"/>
            <a:ext cx="11902440" cy="889635"/>
          </a:xfrm>
          <a:solidFill>
            <a:schemeClr val="bg1">
              <a:lumMod val="85000"/>
            </a:schemeClr>
          </a:solidFill>
        </p:spPr>
        <p:txBody>
          <a:bodyPr/>
          <a:lstStyle/>
          <a:p>
            <a:pPr algn="ctr"/>
            <a:r>
              <a:rPr lang="en-US" b="1" dirty="0"/>
              <a:t>Key features of the NFSP in 2023</a:t>
            </a:r>
          </a:p>
        </p:txBody>
      </p:sp>
      <p:sp>
        <p:nvSpPr>
          <p:cNvPr id="3" name="Content Placeholder 2">
            <a:extLst>
              <a:ext uri="{FF2B5EF4-FFF2-40B4-BE49-F238E27FC236}">
                <a16:creationId xmlns:a16="http://schemas.microsoft.com/office/drawing/2014/main" id="{08376EFA-E660-4B58-9CEA-A4163B236C38}"/>
              </a:ext>
            </a:extLst>
          </p:cNvPr>
          <p:cNvSpPr>
            <a:spLocks noGrp="1"/>
          </p:cNvSpPr>
          <p:nvPr>
            <p:ph idx="1"/>
          </p:nvPr>
        </p:nvSpPr>
        <p:spPr>
          <a:xfrm>
            <a:off x="167640" y="1178560"/>
            <a:ext cx="12115800" cy="5679440"/>
          </a:xfrm>
        </p:spPr>
        <p:txBody>
          <a:bodyPr>
            <a:normAutofit/>
          </a:bodyPr>
          <a:lstStyle/>
          <a:p>
            <a:r>
              <a:rPr lang="en-US" dirty="0"/>
              <a:t>Importation, Distribution &amp; Retailing of NFSP fertilizer:</a:t>
            </a:r>
          </a:p>
          <a:p>
            <a:pPr lvl="1"/>
            <a:r>
              <a:rPr lang="en-US" dirty="0"/>
              <a:t>Kenyan National Trading Corporation (KNTC) procured fertilizer for NFSP from Yara &amp; ETG; imported some</a:t>
            </a:r>
          </a:p>
          <a:p>
            <a:pPr lvl="1"/>
            <a:r>
              <a:rPr lang="en-US" dirty="0"/>
              <a:t>Fertilizer handled &amp; transported from the port to NCPB depots by govt</a:t>
            </a:r>
          </a:p>
          <a:p>
            <a:pPr lvl="1"/>
            <a:r>
              <a:rPr lang="en-US" dirty="0"/>
              <a:t>NFSP fertilizer sold to farmers from NCPB depots</a:t>
            </a:r>
          </a:p>
          <a:p>
            <a:pPr lvl="2"/>
            <a:r>
              <a:rPr lang="en-US" dirty="0"/>
              <a:t>Mainly located in medium and high-potential zones. </a:t>
            </a:r>
          </a:p>
          <a:p>
            <a:r>
              <a:rPr lang="en-US" dirty="0"/>
              <a:t>Which farmers could participate, how, what were benefits?</a:t>
            </a:r>
          </a:p>
          <a:p>
            <a:pPr lvl="1"/>
            <a:r>
              <a:rPr lang="en-US" dirty="0"/>
              <a:t>No targeting criteria – any farmer can register and obtain subsidized fertilizer</a:t>
            </a:r>
          </a:p>
          <a:p>
            <a:pPr lvl="1"/>
            <a:r>
              <a:rPr lang="en-US" dirty="0"/>
              <a:t>Participating farmers received an SMS with an e-voucher and info on NCPB depot from which to redeem fertilizer </a:t>
            </a:r>
          </a:p>
          <a:p>
            <a:pPr lvl="1"/>
            <a:r>
              <a:rPr lang="en-US" dirty="0"/>
              <a:t>Subsidized price was </a:t>
            </a:r>
            <a:r>
              <a:rPr lang="en-US" u="sng" dirty="0"/>
              <a:t>KSH 3,500 per 50kg bag = KSH 70 per kilogram</a:t>
            </a:r>
          </a:p>
          <a:p>
            <a:pPr lvl="1"/>
            <a:r>
              <a:rPr lang="en-US" dirty="0"/>
              <a:t>Market price was </a:t>
            </a:r>
            <a:r>
              <a:rPr lang="en-US" u="sng" dirty="0"/>
              <a:t>KSH 5,642 per 50kg bag = KSH 113 per kilogram </a:t>
            </a:r>
          </a:p>
          <a:p>
            <a:pPr lvl="1"/>
            <a:r>
              <a:rPr lang="en-US" dirty="0"/>
              <a:t>Maximum amount per farmer limited by cultivated acres; up to maximum of 5 tons (i.e. 100 x 50-kg bags of fertilizer)</a:t>
            </a:r>
          </a:p>
        </p:txBody>
      </p:sp>
      <p:sp>
        <p:nvSpPr>
          <p:cNvPr id="4" name="Slide Number Placeholder 3">
            <a:extLst>
              <a:ext uri="{FF2B5EF4-FFF2-40B4-BE49-F238E27FC236}">
                <a16:creationId xmlns:a16="http://schemas.microsoft.com/office/drawing/2014/main" id="{0A5AA6C0-F5BC-4216-BADC-E74BCEC25FD8}"/>
              </a:ext>
            </a:extLst>
          </p:cNvPr>
          <p:cNvSpPr>
            <a:spLocks noGrp="1"/>
          </p:cNvSpPr>
          <p:nvPr>
            <p:ph type="sldNum" sz="quarter" idx="12"/>
          </p:nvPr>
        </p:nvSpPr>
        <p:spPr/>
        <p:txBody>
          <a:bodyPr/>
          <a:lstStyle/>
          <a:p>
            <a:fld id="{853AAC95-044F-42E2-9947-B42B962CF1F7}" type="slidenum">
              <a:rPr lang="en-US" smtClean="0"/>
              <a:t>6</a:t>
            </a:fld>
            <a:endParaRPr lang="en-US"/>
          </a:p>
        </p:txBody>
      </p:sp>
    </p:spTree>
    <p:extLst>
      <p:ext uri="{BB962C8B-B14F-4D97-AF65-F5344CB8AC3E}">
        <p14:creationId xmlns:p14="http://schemas.microsoft.com/office/powerpoint/2010/main" val="3633211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9F47-D7F1-419F-9420-6049AB590B14}"/>
              </a:ext>
            </a:extLst>
          </p:cNvPr>
          <p:cNvSpPr>
            <a:spLocks noGrp="1"/>
          </p:cNvSpPr>
          <p:nvPr>
            <p:ph type="title"/>
          </p:nvPr>
        </p:nvSpPr>
        <p:spPr>
          <a:xfrm>
            <a:off x="167640" y="136525"/>
            <a:ext cx="11902440" cy="889635"/>
          </a:xfrm>
          <a:solidFill>
            <a:schemeClr val="bg1">
              <a:lumMod val="85000"/>
            </a:schemeClr>
          </a:solidFill>
        </p:spPr>
        <p:txBody>
          <a:bodyPr/>
          <a:lstStyle/>
          <a:p>
            <a:pPr algn="ctr"/>
            <a:r>
              <a:rPr lang="en-US" b="1" dirty="0"/>
              <a:t>Key features of the NFSP in 2023</a:t>
            </a:r>
          </a:p>
        </p:txBody>
      </p:sp>
      <p:sp>
        <p:nvSpPr>
          <p:cNvPr id="3" name="Content Placeholder 2">
            <a:extLst>
              <a:ext uri="{FF2B5EF4-FFF2-40B4-BE49-F238E27FC236}">
                <a16:creationId xmlns:a16="http://schemas.microsoft.com/office/drawing/2014/main" id="{08376EFA-E660-4B58-9CEA-A4163B236C38}"/>
              </a:ext>
            </a:extLst>
          </p:cNvPr>
          <p:cNvSpPr>
            <a:spLocks noGrp="1"/>
          </p:cNvSpPr>
          <p:nvPr>
            <p:ph idx="1"/>
          </p:nvPr>
        </p:nvSpPr>
        <p:spPr>
          <a:xfrm>
            <a:off x="167640" y="1178560"/>
            <a:ext cx="12115800" cy="5679440"/>
          </a:xfrm>
        </p:spPr>
        <p:txBody>
          <a:bodyPr>
            <a:normAutofit/>
          </a:bodyPr>
          <a:lstStyle/>
          <a:p>
            <a:r>
              <a:rPr lang="en-US" sz="3000" dirty="0"/>
              <a:t>NFSP 2023, long season rains</a:t>
            </a:r>
          </a:p>
          <a:p>
            <a:pPr lvl="1"/>
            <a:r>
              <a:rPr lang="en-US" sz="2600" dirty="0"/>
              <a:t>472,500 MT of fertilizer procured by KNTC for NFSP</a:t>
            </a:r>
          </a:p>
          <a:p>
            <a:pPr lvl="1"/>
            <a:r>
              <a:rPr lang="en-US" sz="2600" dirty="0"/>
              <a:t>Estimated cost of fertilizer was </a:t>
            </a:r>
            <a:r>
              <a:rPr lang="en-US" sz="2600" u="sng" dirty="0"/>
              <a:t>KSh 54.3 billion ($US 543 million)</a:t>
            </a:r>
          </a:p>
          <a:p>
            <a:pPr lvl="1"/>
            <a:r>
              <a:rPr lang="en-US" sz="2600" dirty="0"/>
              <a:t>175,060 MT of subsidized fertilizer sold to farmers by 30 June 2023 (37% of total NFSP stock)</a:t>
            </a:r>
          </a:p>
          <a:p>
            <a:r>
              <a:rPr lang="en-US" sz="3000" dirty="0"/>
              <a:t>Many county governments had fertilizer subsidy programs too</a:t>
            </a:r>
          </a:p>
          <a:p>
            <a:r>
              <a:rPr lang="en-US" sz="3000" b="1" dirty="0"/>
              <a:t>Three main sources of fertilizer in the 2023 long rains season</a:t>
            </a:r>
          </a:p>
          <a:p>
            <a:pPr lvl="1"/>
            <a:r>
              <a:rPr lang="en-US" sz="2600" b="1" dirty="0"/>
              <a:t>1) NSFP, 2) County, 3) Commercial market</a:t>
            </a:r>
          </a:p>
          <a:p>
            <a:endParaRPr lang="en-US" sz="3000" dirty="0"/>
          </a:p>
          <a:p>
            <a:r>
              <a:rPr lang="en-US" sz="3000" dirty="0"/>
              <a:t>Given the 1) significant expenditure by the </a:t>
            </a:r>
            <a:r>
              <a:rPr lang="en-US" sz="3000" dirty="0" err="1"/>
              <a:t>GoK</a:t>
            </a:r>
            <a:r>
              <a:rPr lang="en-US" sz="3000" dirty="0"/>
              <a:t>, 2) lack of participation by the private sector, and 3) financial stress high fertilizer prices likely caused farmers -  </a:t>
            </a:r>
            <a:r>
              <a:rPr lang="en-US" sz="3000" u="sng" dirty="0"/>
              <a:t>the 2023 NFSP should be evaluated</a:t>
            </a:r>
            <a:r>
              <a:rPr lang="en-US" sz="3000" dirty="0"/>
              <a:t>. </a:t>
            </a:r>
          </a:p>
        </p:txBody>
      </p:sp>
      <p:sp>
        <p:nvSpPr>
          <p:cNvPr id="4" name="Slide Number Placeholder 3">
            <a:extLst>
              <a:ext uri="{FF2B5EF4-FFF2-40B4-BE49-F238E27FC236}">
                <a16:creationId xmlns:a16="http://schemas.microsoft.com/office/drawing/2014/main" id="{0A5AA6C0-F5BC-4216-BADC-E74BCEC25FD8}"/>
              </a:ext>
            </a:extLst>
          </p:cNvPr>
          <p:cNvSpPr>
            <a:spLocks noGrp="1"/>
          </p:cNvSpPr>
          <p:nvPr>
            <p:ph type="sldNum" sz="quarter" idx="12"/>
          </p:nvPr>
        </p:nvSpPr>
        <p:spPr/>
        <p:txBody>
          <a:bodyPr/>
          <a:lstStyle/>
          <a:p>
            <a:fld id="{853AAC95-044F-42E2-9947-B42B962CF1F7}" type="slidenum">
              <a:rPr lang="en-US" smtClean="0"/>
              <a:t>7</a:t>
            </a:fld>
            <a:endParaRPr lang="en-US"/>
          </a:p>
        </p:txBody>
      </p:sp>
    </p:spTree>
    <p:extLst>
      <p:ext uri="{BB962C8B-B14F-4D97-AF65-F5344CB8AC3E}">
        <p14:creationId xmlns:p14="http://schemas.microsoft.com/office/powerpoint/2010/main" val="1976692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D088-49E1-4D87-A4AA-209B9D470165}"/>
              </a:ext>
            </a:extLst>
          </p:cNvPr>
          <p:cNvSpPr>
            <a:spLocks noGrp="1"/>
          </p:cNvSpPr>
          <p:nvPr>
            <p:ph type="title"/>
          </p:nvPr>
        </p:nvSpPr>
        <p:spPr>
          <a:xfrm>
            <a:off x="167640" y="136525"/>
            <a:ext cx="11770360" cy="772795"/>
          </a:xfrm>
          <a:solidFill>
            <a:schemeClr val="bg1">
              <a:lumMod val="85000"/>
            </a:schemeClr>
          </a:solidFill>
        </p:spPr>
        <p:txBody>
          <a:bodyPr/>
          <a:lstStyle/>
          <a:p>
            <a:r>
              <a:rPr lang="en-US" b="1" dirty="0"/>
              <a:t>We answer the following questions</a:t>
            </a:r>
          </a:p>
        </p:txBody>
      </p:sp>
      <p:sp>
        <p:nvSpPr>
          <p:cNvPr id="3" name="Content Placeholder 2">
            <a:extLst>
              <a:ext uri="{FF2B5EF4-FFF2-40B4-BE49-F238E27FC236}">
                <a16:creationId xmlns:a16="http://schemas.microsoft.com/office/drawing/2014/main" id="{5C037ABC-848A-4A9F-900F-B8B5243E4572}"/>
              </a:ext>
            </a:extLst>
          </p:cNvPr>
          <p:cNvSpPr>
            <a:spLocks noGrp="1"/>
          </p:cNvSpPr>
          <p:nvPr>
            <p:ph idx="1"/>
          </p:nvPr>
        </p:nvSpPr>
        <p:spPr>
          <a:xfrm>
            <a:off x="0" y="1087120"/>
            <a:ext cx="12192000" cy="5770880"/>
          </a:xfrm>
        </p:spPr>
        <p:txBody>
          <a:bodyPr>
            <a:normAutofit lnSpcReduction="10000"/>
          </a:bodyPr>
          <a:lstStyle/>
          <a:p>
            <a:pPr marL="342900" marR="0" lvl="0" indent="-342900" algn="just">
              <a:spcBef>
                <a:spcPts val="0"/>
              </a:spcBef>
              <a:spcAft>
                <a:spcPts val="0"/>
              </a:spcAft>
              <a:buFont typeface="+mj-lt"/>
              <a:buAutoNum type="arabicParenR"/>
            </a:pPr>
            <a:r>
              <a:rPr lang="en-US" sz="2400" dirty="0">
                <a:solidFill>
                  <a:srgbClr val="000000"/>
                </a:solidFill>
                <a:effectLst/>
                <a:latin typeface="Calibri" panose="020F0502020204030204" pitchFamily="34" charset="0"/>
                <a:ea typeface="Calibri" panose="020F0502020204030204" pitchFamily="34" charset="0"/>
              </a:rPr>
              <a:t>What was the percentage of farmers who participated in the NFSP? How much fertilizer did they acquire? </a:t>
            </a:r>
          </a:p>
          <a:p>
            <a:pPr marL="457200" lvl="1" indent="0" algn="just">
              <a:spcBef>
                <a:spcPts val="0"/>
              </a:spcBef>
              <a:buNone/>
            </a:pPr>
            <a:endParaRPr lang="en-US" sz="2000" dirty="0">
              <a:effectLst/>
              <a:latin typeface="Calibri" panose="020F0502020204030204" pitchFamily="34" charset="0"/>
              <a:ea typeface="Calibri" panose="020F0502020204030204" pitchFamily="34" charset="0"/>
            </a:endParaRPr>
          </a:p>
          <a:p>
            <a:pPr marL="457200" lvl="1" indent="0" algn="just">
              <a:spcBef>
                <a:spcPts val="0"/>
              </a:spcBef>
              <a:buNone/>
            </a:pPr>
            <a:endParaRPr lang="en-US" sz="2000" dirty="0">
              <a:effectLst/>
              <a:latin typeface="Calibri" panose="020F0502020204030204" pitchFamily="34" charset="0"/>
              <a:ea typeface="Calibri" panose="020F0502020204030204" pitchFamily="34" charset="0"/>
            </a:endParaRPr>
          </a:p>
          <a:p>
            <a:pPr marL="342900" indent="-342900" algn="just">
              <a:spcBef>
                <a:spcPts val="0"/>
              </a:spcBef>
              <a:buFont typeface="+mj-lt"/>
              <a:buAutoNum type="arabicParenR"/>
            </a:pPr>
            <a:r>
              <a:rPr lang="en-US" sz="2400" dirty="0">
                <a:solidFill>
                  <a:srgbClr val="000000"/>
                </a:solidFill>
                <a:effectLst/>
                <a:latin typeface="Calibri" panose="020F0502020204030204" pitchFamily="34" charset="0"/>
                <a:ea typeface="Calibri" panose="020F0502020204030204" pitchFamily="34" charset="0"/>
              </a:rPr>
              <a:t>What dates did farmers receive subsidized fertilizer? Was it received in time for planting?  How far did they travel and what types of fertilizer did they receive?</a:t>
            </a:r>
            <a:endParaRPr lang="en-US" sz="2000" dirty="0">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Font typeface="+mj-lt"/>
              <a:buAutoNum type="arabicParenR"/>
            </a:pPr>
            <a:endParaRPr lang="en-US" sz="2400" dirty="0">
              <a:solidFill>
                <a:srgbClr val="000000"/>
              </a:solidFill>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Font typeface="+mj-lt"/>
              <a:buAutoNum type="arabicParenR"/>
            </a:pPr>
            <a:endParaRPr lang="en-US" sz="2400" dirty="0">
              <a:solidFill>
                <a:srgbClr val="000000"/>
              </a:solidFill>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Font typeface="+mj-lt"/>
              <a:buAutoNum type="arabicParenR"/>
            </a:pPr>
            <a:r>
              <a:rPr lang="en-US" sz="2400" dirty="0">
                <a:solidFill>
                  <a:srgbClr val="000000"/>
                </a:solidFill>
                <a:effectLst/>
                <a:latin typeface="Calibri" panose="020F0502020204030204" pitchFamily="34" charset="0"/>
                <a:ea typeface="Calibri" panose="020F0502020204030204" pitchFamily="34" charset="0"/>
              </a:rPr>
              <a:t>How </a:t>
            </a:r>
            <a:r>
              <a:rPr lang="en-US" sz="2400" dirty="0">
                <a:solidFill>
                  <a:srgbClr val="000000"/>
                </a:solidFill>
                <a:latin typeface="Calibri" panose="020F0502020204030204" pitchFamily="34" charset="0"/>
                <a:ea typeface="Calibri" panose="020F0502020204030204" pitchFamily="34" charset="0"/>
              </a:rPr>
              <a:t>much commercial fertilizer was crowded out by the NFSP and county programs?</a:t>
            </a:r>
          </a:p>
          <a:p>
            <a:pPr marL="457200" lvl="1" indent="0" algn="just">
              <a:spcBef>
                <a:spcPts val="0"/>
              </a:spcBef>
              <a:buNone/>
            </a:pPr>
            <a:endParaRPr lang="en-US" sz="2000" dirty="0">
              <a:effectLst/>
              <a:latin typeface="Calibri" panose="020F0502020204030204" pitchFamily="34" charset="0"/>
              <a:ea typeface="Calibri" panose="020F0502020204030204" pitchFamily="34" charset="0"/>
            </a:endParaRPr>
          </a:p>
          <a:p>
            <a:pPr marL="457200" lvl="1" indent="0">
              <a:spcBef>
                <a:spcPts val="0"/>
              </a:spcBef>
              <a:buNone/>
            </a:pPr>
            <a:endParaRPr lang="en-US" sz="2000" dirty="0">
              <a:effectLst/>
              <a:latin typeface="Calibri" panose="020F0502020204030204" pitchFamily="34" charset="0"/>
              <a:ea typeface="Calibri" panose="020F0502020204030204" pitchFamily="34" charset="0"/>
            </a:endParaRPr>
          </a:p>
          <a:p>
            <a:pPr marL="0" marR="0" lvl="0" indent="0" algn="just">
              <a:spcBef>
                <a:spcPts val="0"/>
              </a:spcBef>
              <a:spcAft>
                <a:spcPts val="0"/>
              </a:spcAft>
              <a:buNone/>
            </a:pPr>
            <a:endParaRPr lang="en-US" sz="2400" dirty="0">
              <a:effectLst/>
              <a:latin typeface="Calibri" panose="020F0502020204030204" pitchFamily="34" charset="0"/>
              <a:ea typeface="Calibri" panose="020F0502020204030204" pitchFamily="34" charset="0"/>
            </a:endParaRPr>
          </a:p>
          <a:p>
            <a:pPr marL="0" marR="0" lvl="0" indent="0" algn="just">
              <a:spcBef>
                <a:spcPts val="0"/>
              </a:spcBef>
              <a:spcAft>
                <a:spcPts val="0"/>
              </a:spcAft>
              <a:buNone/>
            </a:pPr>
            <a:r>
              <a:rPr lang="en-US" sz="2400" dirty="0">
                <a:solidFill>
                  <a:srgbClr val="000000"/>
                </a:solidFill>
                <a:effectLst/>
                <a:latin typeface="Calibri" panose="020F0502020204030204" pitchFamily="34" charset="0"/>
                <a:ea typeface="Calibri" panose="020F0502020204030204" pitchFamily="34" charset="0"/>
              </a:rPr>
              <a:t>4)  What was the Benefit/Cost ratio of the NFSP in 2023?   </a:t>
            </a:r>
          </a:p>
          <a:p>
            <a:pPr marL="457200" marR="0" lvl="0" indent="-457200" algn="just">
              <a:spcBef>
                <a:spcPts val="0"/>
              </a:spcBef>
              <a:spcAft>
                <a:spcPts val="0"/>
              </a:spcAft>
              <a:buFont typeface="+mj-lt"/>
              <a:buAutoNum type="arabicParenR" startAt="5"/>
            </a:pPr>
            <a:endParaRPr lang="en-US" sz="2400" dirty="0">
              <a:solidFill>
                <a:srgbClr val="000000"/>
              </a:solidFill>
              <a:latin typeface="Calibri" panose="020F0502020204030204" pitchFamily="34" charset="0"/>
              <a:ea typeface="Calibri" panose="020F0502020204030204" pitchFamily="34" charset="0"/>
            </a:endParaRPr>
          </a:p>
          <a:p>
            <a:pPr marL="0" marR="0" lvl="0" indent="0" algn="just">
              <a:spcBef>
                <a:spcPts val="0"/>
              </a:spcBef>
              <a:spcAft>
                <a:spcPts val="0"/>
              </a:spcAft>
              <a:buNone/>
            </a:pPr>
            <a:endParaRPr lang="en-US" sz="2400" dirty="0">
              <a:solidFill>
                <a:srgbClr val="000000"/>
              </a:solidFill>
              <a:effectLst/>
              <a:latin typeface="Calibri" panose="020F0502020204030204" pitchFamily="34" charset="0"/>
              <a:ea typeface="Calibri" panose="020F0502020204030204" pitchFamily="34" charset="0"/>
            </a:endParaRPr>
          </a:p>
          <a:p>
            <a:pPr algn="just">
              <a:spcBef>
                <a:spcPts val="0"/>
              </a:spcBef>
            </a:pPr>
            <a:r>
              <a:rPr lang="en-US" b="1" dirty="0">
                <a:solidFill>
                  <a:srgbClr val="000000"/>
                </a:solidFill>
                <a:latin typeface="Calibri" panose="020F0502020204030204" pitchFamily="34" charset="0"/>
                <a:ea typeface="Calibri" panose="020F0502020204030204" pitchFamily="34" charset="0"/>
              </a:rPr>
              <a:t>First evaluation of how 2023 NFSP affected farmers</a:t>
            </a:r>
            <a:r>
              <a:rPr lang="en-US" dirty="0">
                <a:solidFill>
                  <a:srgbClr val="000000"/>
                </a:solidFill>
                <a:latin typeface="Calibri" panose="020F0502020204030204" pitchFamily="34" charset="0"/>
                <a:ea typeface="Calibri" panose="020F0502020204030204" pitchFamily="34" charset="0"/>
              </a:rPr>
              <a:t>. Compliments Opiyo et al. (2023) focused on agro-dealer impacts </a:t>
            </a:r>
            <a:endParaRPr lang="en-US" dirty="0">
              <a:solidFill>
                <a:srgbClr val="000000"/>
              </a:solidFill>
              <a:effectLst/>
              <a:latin typeface="Calibri" panose="020F0502020204030204" pitchFamily="34" charset="0"/>
              <a:ea typeface="Calibri" panose="020F0502020204030204" pitchFamily="34" charset="0"/>
            </a:endParaRPr>
          </a:p>
          <a:p>
            <a:r>
              <a:rPr lang="en-US" b="1" dirty="0"/>
              <a:t>Useful policy information for </a:t>
            </a:r>
            <a:r>
              <a:rPr lang="en-US" b="1" dirty="0" err="1"/>
              <a:t>GoK</a:t>
            </a:r>
            <a:r>
              <a:rPr lang="en-US" b="1" dirty="0"/>
              <a:t>, donors and case-study for other countries. </a:t>
            </a:r>
          </a:p>
        </p:txBody>
      </p:sp>
      <p:sp>
        <p:nvSpPr>
          <p:cNvPr id="4" name="Slide Number Placeholder 3">
            <a:extLst>
              <a:ext uri="{FF2B5EF4-FFF2-40B4-BE49-F238E27FC236}">
                <a16:creationId xmlns:a16="http://schemas.microsoft.com/office/drawing/2014/main" id="{D459A68F-09FF-4F81-86EA-D7701070BD5E}"/>
              </a:ext>
            </a:extLst>
          </p:cNvPr>
          <p:cNvSpPr>
            <a:spLocks noGrp="1"/>
          </p:cNvSpPr>
          <p:nvPr>
            <p:ph type="sldNum" sz="quarter" idx="12"/>
          </p:nvPr>
        </p:nvSpPr>
        <p:spPr/>
        <p:txBody>
          <a:bodyPr/>
          <a:lstStyle/>
          <a:p>
            <a:fld id="{853AAC95-044F-42E2-9947-B42B962CF1F7}" type="slidenum">
              <a:rPr lang="en-US" smtClean="0"/>
              <a:t>8</a:t>
            </a:fld>
            <a:endParaRPr lang="en-US" dirty="0"/>
          </a:p>
        </p:txBody>
      </p:sp>
    </p:spTree>
    <p:extLst>
      <p:ext uri="{BB962C8B-B14F-4D97-AF65-F5344CB8AC3E}">
        <p14:creationId xmlns:p14="http://schemas.microsoft.com/office/powerpoint/2010/main" val="3254058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7F50-6AAF-4BA6-9A1C-30D3EAF89743}"/>
              </a:ext>
            </a:extLst>
          </p:cNvPr>
          <p:cNvSpPr>
            <a:spLocks noGrp="1"/>
          </p:cNvSpPr>
          <p:nvPr>
            <p:ph type="title"/>
          </p:nvPr>
        </p:nvSpPr>
        <p:spPr>
          <a:xfrm>
            <a:off x="203200" y="136525"/>
            <a:ext cx="11897360" cy="1174917"/>
          </a:xfrm>
          <a:solidFill>
            <a:schemeClr val="bg1">
              <a:lumMod val="85000"/>
            </a:schemeClr>
          </a:solidFill>
        </p:spPr>
        <p:txBody>
          <a:bodyPr>
            <a:normAutofit fontScale="90000"/>
          </a:bodyPr>
          <a:lstStyle/>
          <a:p>
            <a:r>
              <a:rPr lang="en-US" b="1" dirty="0"/>
              <a:t>Data: </a:t>
            </a:r>
            <a:r>
              <a:rPr lang="en-US" dirty="0"/>
              <a:t>Phone Survey conducted in Kenya (Sept. &amp; Oct. 2023) - </a:t>
            </a:r>
            <a:r>
              <a:rPr lang="en-US" sz="3200" dirty="0"/>
              <a:t>GeoPoll</a:t>
            </a:r>
            <a:endParaRPr lang="en-US" dirty="0"/>
          </a:p>
        </p:txBody>
      </p:sp>
      <p:sp>
        <p:nvSpPr>
          <p:cNvPr id="3" name="Content Placeholder 2">
            <a:extLst>
              <a:ext uri="{FF2B5EF4-FFF2-40B4-BE49-F238E27FC236}">
                <a16:creationId xmlns:a16="http://schemas.microsoft.com/office/drawing/2014/main" id="{36315028-B826-4164-AC60-78512F8E854D}"/>
              </a:ext>
            </a:extLst>
          </p:cNvPr>
          <p:cNvSpPr>
            <a:spLocks noGrp="1"/>
          </p:cNvSpPr>
          <p:nvPr>
            <p:ph idx="1"/>
          </p:nvPr>
        </p:nvSpPr>
        <p:spPr>
          <a:xfrm>
            <a:off x="203200" y="1455821"/>
            <a:ext cx="11897360" cy="5265654"/>
          </a:xfrm>
        </p:spPr>
        <p:txBody>
          <a:bodyPr>
            <a:normAutofit/>
          </a:bodyPr>
          <a:lstStyle/>
          <a:p>
            <a:r>
              <a:rPr lang="en-US" dirty="0"/>
              <a:t>Random sample of farmers in 38 of 46 counties</a:t>
            </a:r>
          </a:p>
          <a:p>
            <a:pPr lvl="1"/>
            <a:r>
              <a:rPr lang="en-US" dirty="0"/>
              <a:t>Excluded</a:t>
            </a:r>
          </a:p>
          <a:p>
            <a:pPr lvl="2"/>
            <a:r>
              <a:rPr lang="en-US" sz="1400" u="sng" dirty="0">
                <a:solidFill>
                  <a:srgbClr val="000000"/>
                </a:solidFill>
                <a:latin typeface="Calibri" panose="020F0502020204030204" pitchFamily="34" charset="0"/>
                <a:ea typeface="Calibri" panose="020F0502020204030204" pitchFamily="34" charset="0"/>
              </a:rPr>
              <a:t>North</a:t>
            </a:r>
            <a:r>
              <a:rPr lang="en-US" sz="1400" dirty="0">
                <a:solidFill>
                  <a:srgbClr val="000000"/>
                </a:solidFill>
                <a:latin typeface="Calibri" panose="020F0502020204030204" pitchFamily="34" charset="0"/>
                <a:ea typeface="Calibri" panose="020F0502020204030204" pitchFamily="34" charset="0"/>
              </a:rPr>
              <a:t>: </a:t>
            </a:r>
            <a:r>
              <a:rPr lang="en-US" sz="1400" dirty="0">
                <a:solidFill>
                  <a:srgbClr val="000000"/>
                </a:solidFill>
                <a:effectLst/>
                <a:latin typeface="Calibri" panose="020F0502020204030204" pitchFamily="34" charset="0"/>
                <a:ea typeface="Calibri" panose="020F0502020204030204" pitchFamily="34" charset="0"/>
              </a:rPr>
              <a:t>Garissa, </a:t>
            </a:r>
            <a:r>
              <a:rPr lang="en-US" sz="1400" dirty="0" err="1">
                <a:solidFill>
                  <a:srgbClr val="000000"/>
                </a:solidFill>
                <a:effectLst/>
                <a:latin typeface="Calibri" panose="020F0502020204030204" pitchFamily="34" charset="0"/>
                <a:ea typeface="Calibri" panose="020F0502020204030204" pitchFamily="34" charset="0"/>
              </a:rPr>
              <a:t>Isiolo</a:t>
            </a:r>
            <a:r>
              <a:rPr lang="en-US" sz="1400" dirty="0">
                <a:solidFill>
                  <a:srgbClr val="000000"/>
                </a:solidFill>
                <a:effectLst/>
                <a:latin typeface="Calibri" panose="020F0502020204030204" pitchFamily="34" charset="0"/>
                <a:ea typeface="Calibri" panose="020F0502020204030204" pitchFamily="34" charset="0"/>
              </a:rPr>
              <a:t>, Mandera, </a:t>
            </a:r>
            <a:r>
              <a:rPr lang="en-US" sz="1400" dirty="0" err="1">
                <a:solidFill>
                  <a:srgbClr val="000000"/>
                </a:solidFill>
                <a:effectLst/>
                <a:latin typeface="Calibri" panose="020F0502020204030204" pitchFamily="34" charset="0"/>
                <a:ea typeface="Calibri" panose="020F0502020204030204" pitchFamily="34" charset="0"/>
              </a:rPr>
              <a:t>Marsabit</a:t>
            </a:r>
            <a:r>
              <a:rPr lang="en-US" sz="1400" dirty="0">
                <a:solidFill>
                  <a:srgbClr val="000000"/>
                </a:solidFill>
                <a:effectLst/>
                <a:latin typeface="Calibri" panose="020F0502020204030204" pitchFamily="34" charset="0"/>
                <a:ea typeface="Calibri" panose="020F0502020204030204" pitchFamily="34" charset="0"/>
              </a:rPr>
              <a:t>, Turkana and </a:t>
            </a:r>
            <a:r>
              <a:rPr lang="en-US" sz="1400" dirty="0" err="1">
                <a:solidFill>
                  <a:srgbClr val="000000"/>
                </a:solidFill>
                <a:effectLst/>
                <a:latin typeface="Calibri" panose="020F0502020204030204" pitchFamily="34" charset="0"/>
                <a:ea typeface="Calibri" panose="020F0502020204030204" pitchFamily="34" charset="0"/>
              </a:rPr>
              <a:t>Wajir</a:t>
            </a:r>
            <a:r>
              <a:rPr lang="en-US" sz="1400" dirty="0">
                <a:solidFill>
                  <a:srgbClr val="000000"/>
                </a:solidFill>
                <a:latin typeface="Calibri" panose="020F0502020204030204" pitchFamily="34" charset="0"/>
                <a:ea typeface="Calibri" panose="020F0502020204030204" pitchFamily="34" charset="0"/>
              </a:rPr>
              <a:t>,</a:t>
            </a:r>
          </a:p>
          <a:p>
            <a:pPr lvl="2"/>
            <a:r>
              <a:rPr lang="en-US" sz="1400" u="sng" dirty="0">
                <a:solidFill>
                  <a:srgbClr val="000000"/>
                </a:solidFill>
                <a:latin typeface="Calibri" panose="020F0502020204030204" pitchFamily="34" charset="0"/>
                <a:ea typeface="Calibri" panose="020F0502020204030204" pitchFamily="34" charset="0"/>
              </a:rPr>
              <a:t>South</a:t>
            </a:r>
            <a:r>
              <a:rPr lang="en-US" sz="1400" dirty="0">
                <a:solidFill>
                  <a:srgbClr val="000000"/>
                </a:solidFill>
                <a:latin typeface="Calibri" panose="020F0502020204030204" pitchFamily="34" charset="0"/>
                <a:ea typeface="Calibri" panose="020F0502020204030204" pitchFamily="34" charset="0"/>
              </a:rPr>
              <a:t> </a:t>
            </a:r>
            <a:r>
              <a:rPr lang="en-US" sz="1400" dirty="0" err="1">
                <a:solidFill>
                  <a:srgbClr val="000000"/>
                </a:solidFill>
                <a:latin typeface="Calibri" panose="020F0502020204030204" pitchFamily="34" charset="0"/>
                <a:ea typeface="Calibri" panose="020F0502020204030204" pitchFamily="34" charset="0"/>
              </a:rPr>
              <a:t>Lamu</a:t>
            </a:r>
            <a:r>
              <a:rPr lang="en-US" sz="1400" dirty="0">
                <a:solidFill>
                  <a:srgbClr val="000000"/>
                </a:solidFill>
                <a:latin typeface="Calibri" panose="020F0502020204030204" pitchFamily="34" charset="0"/>
                <a:ea typeface="Calibri" panose="020F0502020204030204" pitchFamily="34" charset="0"/>
              </a:rPr>
              <a:t>, </a:t>
            </a:r>
          </a:p>
          <a:p>
            <a:pPr lvl="2"/>
            <a:r>
              <a:rPr lang="en-US" sz="1400" u="sng" dirty="0">
                <a:solidFill>
                  <a:srgbClr val="000000"/>
                </a:solidFill>
                <a:latin typeface="Calibri" panose="020F0502020204030204" pitchFamily="34" charset="0"/>
                <a:ea typeface="Calibri" panose="020F0502020204030204" pitchFamily="34" charset="0"/>
              </a:rPr>
              <a:t>Urban</a:t>
            </a:r>
            <a:r>
              <a:rPr lang="en-US" sz="1400" dirty="0">
                <a:solidFill>
                  <a:srgbClr val="000000"/>
                </a:solidFill>
                <a:latin typeface="Calibri" panose="020F0502020204030204" pitchFamily="34" charset="0"/>
                <a:ea typeface="Calibri" panose="020F0502020204030204" pitchFamily="34" charset="0"/>
              </a:rPr>
              <a:t>: Nairobi and Mombasa </a:t>
            </a:r>
            <a:endParaRPr lang="en-US" dirty="0"/>
          </a:p>
          <a:p>
            <a:r>
              <a:rPr lang="en-US" dirty="0"/>
              <a:t>Targeted adult respondents (18+) belonging to households that were engaged in crop agriculture in the long rains season in 2023.</a:t>
            </a:r>
          </a:p>
          <a:p>
            <a:pPr lvl="1"/>
            <a:r>
              <a:rPr lang="en-US" dirty="0">
                <a:effectLst/>
                <a:latin typeface="Calibri" panose="020F0502020204030204" pitchFamily="34" charset="0"/>
                <a:ea typeface="Calibri" panose="020F0502020204030204" pitchFamily="34" charset="0"/>
              </a:rPr>
              <a:t>had some role in making farm decisions in the household</a:t>
            </a:r>
          </a:p>
          <a:p>
            <a:r>
              <a:rPr lang="en-US" dirty="0">
                <a:latin typeface="Calibri" panose="020F0502020204030204" pitchFamily="34" charset="0"/>
              </a:rPr>
              <a:t>In total 1,510 farmers were sampled</a:t>
            </a:r>
          </a:p>
          <a:p>
            <a:r>
              <a:rPr lang="en-US" dirty="0">
                <a:latin typeface="Calibri" panose="020F0502020204030204" pitchFamily="34" charset="0"/>
              </a:rPr>
              <a:t>With sampling weights can be considered representative of crop farmers in 38 sampled counties </a:t>
            </a:r>
          </a:p>
          <a:p>
            <a:r>
              <a:rPr lang="en-US" dirty="0">
                <a:latin typeface="Calibri" panose="020F0502020204030204" pitchFamily="34" charset="0"/>
              </a:rPr>
              <a:t>Asked farmers about fertilizer use, maize production, etc in 2022 &amp; 2023</a:t>
            </a:r>
            <a:endParaRPr lang="en-US" dirty="0"/>
          </a:p>
        </p:txBody>
      </p:sp>
      <p:sp>
        <p:nvSpPr>
          <p:cNvPr id="4" name="Slide Number Placeholder 3">
            <a:extLst>
              <a:ext uri="{FF2B5EF4-FFF2-40B4-BE49-F238E27FC236}">
                <a16:creationId xmlns:a16="http://schemas.microsoft.com/office/drawing/2014/main" id="{A86E4980-142B-478C-AE64-A9984B5389F7}"/>
              </a:ext>
            </a:extLst>
          </p:cNvPr>
          <p:cNvSpPr>
            <a:spLocks noGrp="1"/>
          </p:cNvSpPr>
          <p:nvPr>
            <p:ph type="sldNum" sz="quarter" idx="12"/>
          </p:nvPr>
        </p:nvSpPr>
        <p:spPr/>
        <p:txBody>
          <a:bodyPr/>
          <a:lstStyle/>
          <a:p>
            <a:fld id="{853AAC95-044F-42E2-9947-B42B962CF1F7}" type="slidenum">
              <a:rPr lang="en-US" smtClean="0"/>
              <a:t>9</a:t>
            </a:fld>
            <a:endParaRPr lang="en-US"/>
          </a:p>
        </p:txBody>
      </p:sp>
    </p:spTree>
    <p:extLst>
      <p:ext uri="{BB962C8B-B14F-4D97-AF65-F5344CB8AC3E}">
        <p14:creationId xmlns:p14="http://schemas.microsoft.com/office/powerpoint/2010/main" val="3145458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1771</TotalTime>
  <Words>4649</Words>
  <Application>Microsoft Office PowerPoint</Application>
  <PresentationFormat>Widescreen</PresentationFormat>
  <Paragraphs>421</Paragraphs>
  <Slides>29</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Aptos</vt:lpstr>
      <vt:lpstr>Aptos Display</vt:lpstr>
      <vt:lpstr>Arial</vt:lpstr>
      <vt:lpstr>Calibri</vt:lpstr>
      <vt:lpstr>Courier New</vt:lpstr>
      <vt:lpstr>FUTURA LIGHT BT</vt:lpstr>
      <vt:lpstr>Futura Medium</vt:lpstr>
      <vt:lpstr>Gill Sans MT</vt:lpstr>
      <vt:lpstr>Office Theme</vt:lpstr>
      <vt:lpstr>What were the Farm-level Outcomes of the Kenya National Fertiliser Subsidy Programme (NFSP) in 2023 </vt:lpstr>
      <vt:lpstr>Background: Kenya’s experience with ISPs</vt:lpstr>
      <vt:lpstr>Background: Kenya’s experience with ISPs 2008-22</vt:lpstr>
      <vt:lpstr>PowerPoint Presentation</vt:lpstr>
      <vt:lpstr>Government of Kenya’s (GoK) Response</vt:lpstr>
      <vt:lpstr>Key features of the NFSP in 2023</vt:lpstr>
      <vt:lpstr>Key features of the NFSP in 2023</vt:lpstr>
      <vt:lpstr>We answer the following questions</vt:lpstr>
      <vt:lpstr>Data: Phone Survey conducted in Kenya (Sept. &amp; Oct. 2023) - GeoPoll</vt:lpstr>
      <vt:lpstr>Result 1: What was the percentage of farmers who participated in the NFSP? How much fertilizer did they acquire in 2023? </vt:lpstr>
      <vt:lpstr>Result 1: What was the percentage of farmers who participated in the NFSP? How much fertilizer did they acquire in 2023? </vt:lpstr>
      <vt:lpstr>Result 1: What was the percentage of farmers who participated in the NFSP? How much fertilizer did they acquire in 2023? </vt:lpstr>
      <vt:lpstr>Result 1: What was the percentage of farmers who participated in the NFSP? How much fertilizer did they acquire in 2023? </vt:lpstr>
      <vt:lpstr>Result 2: What dates did farmers receive subsidized fertilizer? Was it received in time for planting?  How far did they travel and what types of fertilizer did they receive? </vt:lpstr>
      <vt:lpstr>Result 3: How much commercial fertilizer was crowded out by the NFSP and county programs?</vt:lpstr>
      <vt:lpstr>PowerPoint Presentation</vt:lpstr>
      <vt:lpstr>Result 4: What was the benefit-cost ratio of the NFSP in 2023?  </vt:lpstr>
      <vt:lpstr>Additional Considerations: What does the design of NFSP imply for the Kenya private sector fertilizer supply chain? </vt:lpstr>
      <vt:lpstr>Recommendation 1: Implement the Kenyan fertilizer subsidy program through the private sector. </vt:lpstr>
      <vt:lpstr>Recommendation 2: remove untargeted subsidy return to targeted a targeted program. </vt:lpstr>
      <vt:lpstr>PowerPoint Presentation</vt:lpstr>
      <vt:lpstr>PowerPoint Presentation</vt:lpstr>
      <vt:lpstr>Why did GoK bring back NCPB-led approach instead of scaling up existing NVSP?</vt:lpstr>
      <vt:lpstr>Why did GoK bring back NCPB-led approach instead of scaling up existing NVSP?</vt:lpstr>
      <vt:lpstr>Why did GoK bring back NCPB-led approach instead of scaling up existing NVSP?</vt:lpstr>
      <vt:lpstr>Comparison of NVSP and NFSP-2</vt:lpstr>
      <vt:lpstr>Benefit-cost analysis of NFSP in 2023  </vt:lpstr>
      <vt:lpstr>Comparison of NVSP and NFSP-2</vt:lpstr>
      <vt:lpstr>Empirical evidence from Kenya &amp; SSA on ISP design and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influence of home and away-from-home food environments on diets in urban and peri-urban Kenya</dc:title>
  <dc:creator>Maredia, Mywish</dc:creator>
  <cp:lastModifiedBy>JRG</cp:lastModifiedBy>
  <cp:revision>57</cp:revision>
  <dcterms:created xsi:type="dcterms:W3CDTF">2024-02-08T02:09:16Z</dcterms:created>
  <dcterms:modified xsi:type="dcterms:W3CDTF">2024-02-22T19:46:35Z</dcterms:modified>
</cp:coreProperties>
</file>