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9753600" cx="1300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499" name="Shape 499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11" name="Shape 51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21" name="Shape 521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44" name="Shape 544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86" name="Shape 586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598" name="Shape 59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608" name="Shape 60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621" name="Shape 62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653" name="Shape 653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@Test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</a:t>
            </a:r>
            <a:r>
              <a:rPr b="1" i="0" lang="en-US" sz="1800" u="none" cap="none" strike="noStrike"/>
              <a:t>public</a:t>
            </a:r>
            <a:r>
              <a:rPr b="0" i="0" lang="en-US" sz="1800" u="none" cap="none" strike="noStrike"/>
              <a:t> </a:t>
            </a:r>
            <a:r>
              <a:rPr b="1" i="0" lang="en-US" sz="1800" u="none" cap="none" strike="noStrike"/>
              <a:t>void</a:t>
            </a:r>
            <a:r>
              <a:rPr b="0" i="0" lang="en-US" sz="1800" u="none" cap="none" strike="noStrike"/>
              <a:t> testLocalFabricCluster</a:t>
            </a:r>
            <a:r>
              <a:rPr b="1" i="0" lang="en-US" sz="1800" u="none" cap="none" strike="noStrike"/>
              <a:t>()</a:t>
            </a:r>
            <a:r>
              <a:rPr b="0" i="0" lang="en-US" sz="1800" u="none" cap="none" strike="noStrike"/>
              <a:t> throws Exception </a:t>
            </a:r>
            <a:r>
              <a:rPr b="1" i="0" lang="en-US" sz="1800" u="none" cap="none" strike="noStrike"/>
              <a:t>{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executeCommand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"fabric:create -n --clean root"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//Get all cluster containers.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Container</a:t>
            </a:r>
            <a:r>
              <a:rPr b="1" i="0" lang="en-US" sz="1800" u="none" cap="none" strike="noStrike"/>
              <a:t>[]</a:t>
            </a:r>
            <a:r>
              <a:rPr b="0" i="0" lang="en-US" sz="1800" u="none" cap="none" strike="noStrike"/>
              <a:t> containers </a:t>
            </a:r>
            <a:r>
              <a:rPr b="1" i="0" lang="en-US" sz="1800" u="none" cap="none" strike="noStrike"/>
              <a:t>=</a:t>
            </a:r>
            <a:r>
              <a:rPr b="0" i="0" lang="en-US" sz="1800" u="none" cap="none" strike="noStrike"/>
              <a:t> getFabricService</a:t>
            </a:r>
            <a:r>
              <a:rPr b="1" i="0" lang="en-US" sz="1800" u="none" cap="none" strike="noStrike"/>
              <a:t>().</a:t>
            </a:r>
            <a:r>
              <a:rPr b="0" i="0" lang="en-US" sz="1800" u="none" cap="none" strike="noStrike"/>
              <a:t>getContainers</a:t>
            </a:r>
            <a:r>
              <a:rPr b="1" i="0" lang="en-US" sz="1800" u="none" cap="none" strike="noStrike"/>
              <a:t>();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 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assertNotNull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containers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1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1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.</a:t>
            </a:r>
            <a:r>
              <a:rPr b="0" i="0" lang="en-US" sz="1800" u="none" cap="none" strike="noStrike"/>
              <a:t>length</a:t>
            </a:r>
            <a:r>
              <a:rPr b="1" i="0" lang="en-US" sz="1800" u="none" cap="none" strike="noStrike"/>
              <a:t>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        assertEquals</a:t>
            </a:r>
            <a:r>
              <a:rPr b="1" i="0" lang="en-US" sz="1800" u="none" cap="none" strike="noStrike"/>
              <a:t>(</a:t>
            </a:r>
            <a:r>
              <a:rPr b="0" i="0" lang="en-US" sz="1800" u="none" cap="none" strike="noStrike"/>
              <a:t>"Expected to find the root container"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"root"</a:t>
            </a:r>
            <a:r>
              <a:rPr b="1" i="0" lang="en-US" sz="1800" u="none" cap="none" strike="noStrike"/>
              <a:t>,</a:t>
            </a:r>
            <a:r>
              <a:rPr b="0" i="0" lang="en-US" sz="1800" u="none" cap="none" strike="noStrike"/>
              <a:t> containers</a:t>
            </a:r>
            <a:r>
              <a:rPr b="1" i="0" lang="en-US" sz="1800" u="none" cap="none" strike="noStrike"/>
              <a:t>[</a:t>
            </a:r>
            <a:r>
              <a:rPr b="0" i="0" lang="en-US" sz="1800" u="none" cap="none" strike="noStrike"/>
              <a:t>0</a:t>
            </a:r>
            <a:r>
              <a:rPr b="1" i="0" lang="en-US" sz="1800" u="none" cap="none" strike="noStrike"/>
              <a:t>].</a:t>
            </a:r>
            <a:r>
              <a:rPr b="0" i="0" lang="en-US" sz="1800" u="none" cap="none" strike="noStrike"/>
              <a:t>getId</a:t>
            </a:r>
            <a:r>
              <a:rPr b="1" i="0" lang="en-US" sz="1800" u="none" cap="none" strike="noStrike"/>
              <a:t>());</a:t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    }</a:t>
            </a:r>
            <a:endParaRPr/>
          </a:p>
        </p:txBody>
      </p:sp>
      <p:sp>
        <p:nvSpPr>
          <p:cNvPr id="680" name="Shape 680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/>
              <a:t>*</a:t>
            </a:r>
            <a:endParaRPr/>
          </a:p>
        </p:txBody>
      </p:sp>
      <p:sp>
        <p:nvSpPr>
          <p:cNvPr id="681" name="Shape 681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8696325" y="3883025"/>
            <a:ext cx="3975100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044825" y="1171575"/>
            <a:ext cx="3975100" cy="821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927100" y="3289300"/>
            <a:ext cx="11150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65200" y="5041900"/>
            <a:ext cx="110617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 rot="5400000">
            <a:off x="6378575" y="3165475"/>
            <a:ext cx="8610600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 rot="5400000">
            <a:off x="727075" y="454025"/>
            <a:ext cx="8610600" cy="821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3460750" y="247650"/>
            <a:ext cx="6083300" cy="11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37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7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70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3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70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3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27100" y="2781300"/>
            <a:ext cx="54991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37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578600" y="2781300"/>
            <a:ext cx="54991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37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927100" y="3289300"/>
            <a:ext cx="11150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5384800" y="622300"/>
            <a:ext cx="2222500" cy="1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37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 rot="5400000">
            <a:off x="7673181" y="4031457"/>
            <a:ext cx="6435725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 rot="5400000">
            <a:off x="1745457" y="1181894"/>
            <a:ext cx="6435725" cy="862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27100" y="2971800"/>
            <a:ext cx="1115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 rot="5400000">
            <a:off x="3284537" y="-357187"/>
            <a:ext cx="6435725" cy="11703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Shape 105"/>
          <p:cNvSpPr/>
          <p:nvPr>
            <p:ph idx="2" type="pic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27100" y="2971800"/>
            <a:ext cx="1115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27100" y="2971800"/>
            <a:ext cx="1115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27100" y="2971800"/>
            <a:ext cx="1115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400"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400"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x="6844506" y="2974182"/>
            <a:ext cx="8093075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916782" y="124619"/>
            <a:ext cx="8093075" cy="862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 rot="5400000">
            <a:off x="2889250" y="-704850"/>
            <a:ext cx="7226300" cy="11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52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52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520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520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157" name="Shape 157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27100" y="1257300"/>
            <a:ext cx="54991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6578600" y="1257300"/>
            <a:ext cx="54991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52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52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27100" y="1257300"/>
            <a:ext cx="111506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927100" y="3289300"/>
            <a:ext cx="11150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4" type="body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927100" y="3289300"/>
            <a:ext cx="11150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0">
                <a:solidFill>
                  <a:schemeClr val="dk1"/>
                </a:solidFill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8000">
                <a:solidFill>
                  <a:schemeClr val="dk1"/>
                </a:solidFill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65200" y="5041900"/>
            <a:ext cx="54546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572250" y="5041900"/>
            <a:ext cx="54546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63500" y="-25400"/>
            <a:ext cx="13068300" cy="9779000"/>
          </a:xfrm>
          <a:prstGeom prst="rect">
            <a:avLst/>
          </a:prstGeom>
          <a:solidFill>
            <a:srgbClr val="FF8000"/>
          </a:solidFill>
          <a:ln cap="rnd" cmpd="sng" w="25400">
            <a:solidFill>
              <a:srgbClr val="008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927100" y="3289300"/>
            <a:ext cx="11150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65200" y="5041900"/>
            <a:ext cx="110617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Shape 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985000" y="622300"/>
            <a:ext cx="4681537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501650" y="349250"/>
            <a:ext cx="5969000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Camel</a:t>
            </a:r>
            <a:r>
              <a:rPr b="0" i="0" lang="en-US" sz="6000" u="none" cap="none" strike="noStrike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12482512" y="92837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/>
        </p:nvSpPr>
        <p:spPr>
          <a:xfrm flipH="1">
            <a:off x="1384300" y="1231900"/>
            <a:ext cx="39751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10-11 2013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Boston, MA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5187950" y="9105900"/>
            <a:ext cx="33401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Camel</a:t>
            </a:r>
            <a:r>
              <a:rPr b="0" i="0" lang="en-US" sz="1800" u="none" cap="none" strike="noStrike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 rot="-5400000">
            <a:off x="-4425156" y="4566443"/>
            <a:ext cx="9739312" cy="6604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Camel</a:t>
            </a:r>
            <a:r>
              <a:rPr b="0" i="0" lang="en-US" sz="1800" u="none" cap="none" strike="noStrike">
                <a:solidFill>
                  <a:srgbClr val="0080FF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39700" y="293687"/>
            <a:ext cx="609600" cy="16494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927100" y="2971800"/>
            <a:ext cx="1115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/>
        </p:nvSpPr>
        <p:spPr>
          <a:xfrm>
            <a:off x="6335712" y="92964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27100" y="1257300"/>
            <a:ext cx="11150600" cy="72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5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/>
        </p:nvSpPr>
        <p:spPr>
          <a:xfrm>
            <a:off x="6335712" y="92964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Relationship Id="rId4" Type="http://schemas.openxmlformats.org/officeDocument/2006/relationships/image" Target="../media/image2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Relationship Id="rId4" Type="http://schemas.openxmlformats.org/officeDocument/2006/relationships/image" Target="../media/image2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12482512" y="92837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885825" y="3868737"/>
            <a:ext cx="111506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integration testing with Fuse Fabric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85825" y="5740400"/>
            <a:ext cx="110617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Ioannis Canellos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2482512" y="92837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62" y="1560512"/>
            <a:ext cx="10809287" cy="728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837" y="2932112"/>
            <a:ext cx="4216400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7942549" y="2572550"/>
            <a:ext cx="219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7936299" y="6821025"/>
            <a:ext cx="226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080825" y="6821025"/>
            <a:ext cx="29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051249" y="2572550"/>
            <a:ext cx="193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900" y="3429000"/>
            <a:ext cx="44450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4380162" y="6388968"/>
            <a:ext cx="42659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Now what 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OSGi testing tools	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563687"/>
            <a:ext cx="3251200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525" y="6172200"/>
            <a:ext cx="46307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4342160" y="1708448"/>
            <a:ext cx="68306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Container agnostic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342160" y="2860576"/>
            <a:ext cx="45320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Rich Tooling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342160" y="4084712"/>
            <a:ext cx="39430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Mostly JEE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397944" y="6100936"/>
            <a:ext cx="68306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Container agnostic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774208" y="7253064"/>
            <a:ext cx="45509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Mostly OSGi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97744" y="8261176"/>
            <a:ext cx="86380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Excellent Karaf Support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87" y="2716212"/>
            <a:ext cx="3024187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/>
          <p:nvPr/>
        </p:nvSpPr>
        <p:spPr>
          <a:xfrm>
            <a:off x="4990232" y="2788568"/>
            <a:ext cx="62964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 OPS4J project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990232" y="3940696"/>
            <a:ext cx="54314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ASL 2.0 license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990232" y="5020816"/>
            <a:ext cx="77598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Current version: 3.0.3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990232" y="6100936"/>
            <a:ext cx="54970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Focus on : 2.6.0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“Concepts”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2935287"/>
            <a:ext cx="4537075" cy="280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6950" y="3868737"/>
            <a:ext cx="2592387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5638304" y="3796680"/>
            <a:ext cx="42370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container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502400" y="6893024"/>
            <a:ext cx="31866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Probe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“Container”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4084637"/>
            <a:ext cx="453707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2757984" y="2572544"/>
            <a:ext cx="7571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application container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6142360" y="4084712"/>
            <a:ext cx="411821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Deployments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“Container”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2" y="1636712"/>
            <a:ext cx="10585450" cy="75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1677864" y="3292624"/>
            <a:ext cx="26711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605856" y="5812904"/>
            <a:ext cx="41182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605856" y="7037040"/>
            <a:ext cx="39911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Deployments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“Probe”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486176" y="2572544"/>
            <a:ext cx="49246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test artifact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486176" y="4654386"/>
            <a:ext cx="449043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Test Classes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Test Resources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2" y="1997075"/>
            <a:ext cx="2592387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“Probe”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25" y="3868737"/>
            <a:ext cx="11547475" cy="219551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“The test”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1533848" y="3076600"/>
            <a:ext cx="1011046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Typical junit test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@Inject support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Bundled inside the probe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Probe is deployed to the container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173808" y="1780456"/>
            <a:ext cx="113549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Principal Software Engineer @ </a:t>
            </a: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 Hat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389832" y="3076600"/>
            <a:ext cx="72507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Open source contributor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397944" y="4228728"/>
            <a:ext cx="607974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Apache Karaf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Apache Camel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Apache ServiceMix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Apache Jclouds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Pax-Exam: “The test”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3292475"/>
            <a:ext cx="10420350" cy="31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Things to remember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533848" y="1924472"/>
            <a:ext cx="453644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Maven lifecycle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533848" y="3580656"/>
            <a:ext cx="547925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Test dependencies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533848" y="2788568"/>
            <a:ext cx="102291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Install phase is after the test phase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1533848" y="4516760"/>
            <a:ext cx="81222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The “probe” is a bundle too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533848" y="5308848"/>
            <a:ext cx="1017791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Ensure runtime dependencies are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part of the container 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1533848" y="6965032"/>
            <a:ext cx="26835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Isolation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1533848" y="7757120"/>
            <a:ext cx="112799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The test methods runs in an other jvm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Apache Karaf shell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1533848" y="4228728"/>
            <a:ext cx="93929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Caution:</a:t>
            </a: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 Ansi escaped response!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625" y="2284412"/>
            <a:ext cx="10298112" cy="166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9062" y="5164137"/>
            <a:ext cx="10266362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0" y="2139950"/>
            <a:ext cx="8724900" cy="5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317824" y="1996480"/>
            <a:ext cx="618017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distributed service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109912" y="3004592"/>
            <a:ext cx="398734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provisioning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coordination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317824" y="6316960"/>
            <a:ext cx="108559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Mostly targets Karaf based Runtimes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317824" y="7397080"/>
            <a:ext cx="1141387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Integrates with Camel, ActiveMQ, CXF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 “registry”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1317824" y="1996480"/>
            <a:ext cx="871264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Backed by Apache Zookeeper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2109912" y="3004592"/>
            <a:ext cx="756084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configuration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runtime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317824" y="4516760"/>
            <a:ext cx="41182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2109912" y="5308848"/>
            <a:ext cx="79928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“provisioning information”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1317824" y="6172944"/>
            <a:ext cx="266541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109912" y="6893024"/>
            <a:ext cx="79928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Network addresses &amp; ports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2109912" y="7613104"/>
            <a:ext cx="79928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Clustered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2109912" y="8405192"/>
            <a:ext cx="79928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Running 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 “profiles”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885776" y="1780456"/>
            <a:ext cx="42752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Profiles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1677864" y="2572544"/>
            <a:ext cx="1029714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Provisioning information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Hierarchical structure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Versioned “rolling upgrades”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029792" y="5705470"/>
            <a:ext cx="60534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Using Fabric Profiles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677864" y="6569566"/>
            <a:ext cx="952328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Assign profiles to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Containers provision themselves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according to the profile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 “profiles”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885776" y="1780456"/>
            <a:ext cx="66805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Out of the box profiles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677864" y="2572544"/>
            <a:ext cx="1029714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Karaf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Camel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CXF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DOSGi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885776" y="6028928"/>
            <a:ext cx="59683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Example profiles for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1677864" y="6821016"/>
            <a:ext cx="10297144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Camel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CXF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 “agent”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885776" y="1780456"/>
            <a:ext cx="104638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service that provisions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1677864" y="2572544"/>
            <a:ext cx="1029714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Reads the assigned profiles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Resolves “dependencies”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Downloads requirements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Removes obsolete artifacts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Installs new artifacts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 “weaving”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957784" y="1924472"/>
            <a:ext cx="66736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can weave itself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957784" y="2860576"/>
            <a:ext cx="81724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can install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1677864" y="3652664"/>
            <a:ext cx="84821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locally </a:t>
            </a:r>
            <a:r>
              <a:rPr b="1" i="1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aka</a:t>
            </a: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 “child containers”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1749872" y="4372744"/>
            <a:ext cx="84046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via SSH </a:t>
            </a:r>
            <a:r>
              <a:rPr b="1" i="1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aka</a:t>
            </a: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 “ssh containers”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749872" y="5092824"/>
            <a:ext cx="934034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via IAAS </a:t>
            </a:r>
            <a:r>
              <a:rPr b="1" i="1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aka</a:t>
            </a: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 “cloud containers”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57784" y="2883223"/>
            <a:ext cx="103895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are integration tests anyway?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1389832" y="4012704"/>
            <a:ext cx="972108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“a phase in testing where individual modules are combined &amp; tested as a group”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Fuse Fabric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173808" y="3257198"/>
            <a:ext cx="111143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 what’s the role of Fabric in testing?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173808" y="4265310"/>
            <a:ext cx="11199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Create multiple distributed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1173808" y="5043463"/>
            <a:ext cx="75880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Provision remote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1173808" y="5812904"/>
            <a:ext cx="51263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Discover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173808" y="6604992"/>
            <a:ext cx="33949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Coordinate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FabricTestSupport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173808" y="3257198"/>
            <a:ext cx="103906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default “container” 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1173808" y="3868688"/>
            <a:ext cx="88154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set of convenience methods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173808" y="4660776"/>
            <a:ext cx="797212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Executing Shell commands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Looking up Fabric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Interacting with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C8C92"/>
                </a:solidFill>
                <a:latin typeface="Arial"/>
                <a:ea typeface="Arial"/>
                <a:cs typeface="Arial"/>
                <a:sym typeface="Arial"/>
              </a:rPr>
              <a:t>and more…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Creating a Fabric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7" y="3292475"/>
            <a:ext cx="12036425" cy="345598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809272" y="6722873"/>
            <a:ext cx="1210184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Will create a fabric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 “assert” the cluster members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Creating a child container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Shape 5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263900"/>
            <a:ext cx="11885612" cy="34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/>
          <p:nvPr/>
        </p:nvSpPr>
        <p:spPr>
          <a:xfrm>
            <a:off x="1576516" y="6722873"/>
            <a:ext cx="1011046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rPr>
              <a:t>Will create a child container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rPr>
              <a:t>and “assert” the status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Provisioning containers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2011304" y="6722873"/>
            <a:ext cx="92408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Sets a provisioning profile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3076575"/>
            <a:ext cx="11661774" cy="378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912" y="5668962"/>
            <a:ext cx="5400675" cy="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Shape 529"/>
          <p:cNvCxnSpPr/>
          <p:nvPr/>
        </p:nvCxnSpPr>
        <p:spPr>
          <a:xfrm>
            <a:off x="4125912" y="5668962"/>
            <a:ext cx="5400675" cy="0"/>
          </a:xfrm>
          <a:prstGeom prst="straightConnector1">
            <a:avLst/>
          </a:prstGeom>
          <a:noFill/>
          <a:ln cap="rnd" cmpd="sng" w="50800">
            <a:solidFill>
              <a:srgbClr val="3C8C9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0" name="Shape 53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Provisioning containers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50" y="1773237"/>
            <a:ext cx="9504362" cy="69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Not only commands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1461840" y="2572544"/>
            <a:ext cx="10238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Remote commands is one option 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461840" y="3580656"/>
            <a:ext cx="72527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Each container registers: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4486176" y="4372744"/>
            <a:ext cx="511545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JMX URL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HTTP 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All webapp URLs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1461840" y="6532984"/>
            <a:ext cx="718658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You can get info via JMX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1461840" y="7253064"/>
            <a:ext cx="72194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You can get info via Rest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1461840" y="8045152"/>
            <a:ext cx="79010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You can even run Selenium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Using multiple containers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957784" y="2572544"/>
            <a:ext cx="116579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Why don’t I just use the root container?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957784" y="3580656"/>
            <a:ext cx="100360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Services are not always co-located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957784" y="4444752"/>
            <a:ext cx="528722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Message Brokers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Camel Routes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Web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Web 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957784" y="7325072"/>
            <a:ext cx="1060110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Can be spread across multiple hosts!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1029792" y="8189168"/>
            <a:ext cx="79252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And we need to test this !!!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Using discovery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461840" y="2572544"/>
            <a:ext cx="8606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provides discovery for: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3478064" y="3364632"/>
            <a:ext cx="753626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ActiveMQ brokers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Camel endpoints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Distributed OSGi services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1461840" y="6172944"/>
            <a:ext cx="95874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you can use it in your tests 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Discovering a broker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957784" y="2572544"/>
            <a:ext cx="1108436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Discovery is as simple as using the url: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2541960" y="3508648"/>
            <a:ext cx="79382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“discovery:(fabirc:default)”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162" y="5164137"/>
            <a:ext cx="115220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957784" y="1492424"/>
            <a:ext cx="38727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is not: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389832" y="2356520"/>
            <a:ext cx="97210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“yet another testing framework”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957784" y="3220616"/>
            <a:ext cx="52310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is used for: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389832" y="4012704"/>
            <a:ext cx="108012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Provisioning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Managing “</a:t>
            </a:r>
            <a:r>
              <a:rPr b="1" i="1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Distributed Containers</a:t>
            </a: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57784" y="6172944"/>
            <a:ext cx="437388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Fabric focuses: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389832" y="6965032"/>
            <a:ext cx="108012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Karaf based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But can also support external clients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Using it inside the test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Shape 6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87" y="1997075"/>
            <a:ext cx="11088687" cy="67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ContainterBuilder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957784" y="2572544"/>
            <a:ext cx="78867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Not just “child”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957784" y="3508648"/>
            <a:ext cx="88648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Supports “remote”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963658" y="4444752"/>
            <a:ext cx="97290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Supports variable number &amp; type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957784" y="5524872"/>
            <a:ext cx="106052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Supports environment 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ContainterBuilder via ssh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7" y="1852612"/>
            <a:ext cx="11811000" cy="316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" name="Shape 626"/>
          <p:cNvGrpSpPr/>
          <p:nvPr/>
        </p:nvGrpSpPr>
        <p:grpSpPr>
          <a:xfrm>
            <a:off x="1168" y="2708"/>
            <a:ext cx="10533481" cy="3505667"/>
            <a:chOff x="0" y="0"/>
            <a:chExt cx="2147483646" cy="2147483646"/>
          </a:xfrm>
        </p:grpSpPr>
        <p:sp>
          <p:nvSpPr>
            <p:cNvPr id="627" name="Shape 627"/>
            <p:cNvSpPr/>
            <p:nvPr/>
          </p:nvSpPr>
          <p:spPr>
            <a:xfrm>
              <a:off x="0" y="0"/>
              <a:ext cx="1416096" cy="296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Uses env to retrieve ssh configuration</a:t>
              </a:r>
              <a:endParaRPr b="0" i="0" sz="1800" u="none" cap="none" strike="noStrike"/>
            </a:p>
          </p:txBody>
        </p:sp>
        <p:pic>
          <p:nvPicPr>
            <p:cNvPr id="628" name="Shape 6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27403666" y="2147483646"/>
              <a:ext cx="220079980" cy="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1927403666" y="2147483646"/>
              <a:ext cx="220079974" cy="0"/>
            </a:xfrm>
            <a:prstGeom prst="straightConnector1">
              <a:avLst/>
            </a:prstGeom>
            <a:noFill/>
            <a:ln cap="rnd" cmpd="sng" w="38100">
              <a:solidFill>
                <a:srgbClr val="4597A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30" name="Shape 630"/>
          <p:cNvSpPr/>
          <p:nvPr/>
        </p:nvSpPr>
        <p:spPr>
          <a:xfrm>
            <a:off x="1461840" y="6604992"/>
            <a:ext cx="112394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Can support any number of containers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ContainterBuilder 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852612"/>
            <a:ext cx="11811000" cy="316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Shape 641"/>
          <p:cNvGrpSpPr/>
          <p:nvPr/>
        </p:nvGrpSpPr>
        <p:grpSpPr>
          <a:xfrm>
            <a:off x="1141" y="2708"/>
            <a:ext cx="10533507" cy="3505667"/>
            <a:chOff x="0" y="0"/>
            <a:chExt cx="2147483647" cy="2147483646"/>
          </a:xfrm>
        </p:grpSpPr>
        <p:sp>
          <p:nvSpPr>
            <p:cNvPr id="642" name="Shape 642"/>
            <p:cNvSpPr/>
            <p:nvPr/>
          </p:nvSpPr>
          <p:spPr>
            <a:xfrm>
              <a:off x="0" y="0"/>
              <a:ext cx="1385511" cy="296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B5B5B5"/>
                  </a:solidFill>
                  <a:latin typeface="Arial"/>
                  <a:ea typeface="Arial"/>
                  <a:cs typeface="Arial"/>
                  <a:sym typeface="Arial"/>
                </a:rPr>
                <a:t>Both type </a:t>
              </a:r>
              <a:r>
                <a:rPr b="1" i="0" lang="en-US" sz="4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and</a:t>
              </a:r>
              <a:r>
                <a:rPr b="1" i="0" lang="en-US" sz="4400" u="none" cap="none" strike="noStrike">
                  <a:solidFill>
                    <a:srgbClr val="B5B5B5"/>
                  </a:solidFill>
                  <a:latin typeface="Arial"/>
                  <a:ea typeface="Arial"/>
                  <a:cs typeface="Arial"/>
                  <a:sym typeface="Arial"/>
                </a:rPr>
                <a:t> conf are found in env.</a:t>
              </a:r>
              <a:endParaRPr b="0" i="0" sz="1800" u="none" cap="none" strike="noStrike"/>
            </a:p>
          </p:txBody>
        </p:sp>
        <p:pic>
          <p:nvPicPr>
            <p:cNvPr id="643" name="Shape 6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27404291" y="2147483646"/>
              <a:ext cx="220079352" cy="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4" name="Shape 644"/>
            <p:cNvCxnSpPr/>
            <p:nvPr/>
          </p:nvCxnSpPr>
          <p:spPr>
            <a:xfrm>
              <a:off x="1927404291" y="2147483646"/>
              <a:ext cx="220079355" cy="0"/>
            </a:xfrm>
            <a:prstGeom prst="straightConnector1">
              <a:avLst/>
            </a:prstGeom>
            <a:noFill/>
            <a:ln cap="rnd" cmpd="sng" w="38100">
              <a:solidFill>
                <a:srgbClr val="4597A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grpSp>
        <p:nvGrpSpPr>
          <p:cNvPr id="645" name="Shape 645"/>
          <p:cNvGrpSpPr/>
          <p:nvPr/>
        </p:nvGrpSpPr>
        <p:grpSpPr>
          <a:xfrm>
            <a:off x="1225" y="5494"/>
            <a:ext cx="6797" cy="1410"/>
            <a:chOff x="1461840" y="6388968"/>
            <a:chExt cx="10790659" cy="2238638"/>
          </a:xfrm>
        </p:grpSpPr>
        <p:sp>
          <p:nvSpPr>
            <p:cNvPr id="646" name="Shape 646"/>
            <p:cNvSpPr/>
            <p:nvPr/>
          </p:nvSpPr>
          <p:spPr>
            <a:xfrm>
              <a:off x="1461840" y="6388968"/>
              <a:ext cx="908576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Without changes in the source:</a:t>
              </a:r>
              <a:endParaRPr b="0" i="0" sz="1800" u="none" cap="none" strike="noStrike"/>
            </a:p>
          </p:txBody>
        </p:sp>
        <p:sp>
          <p:nvSpPr>
            <p:cNvPr id="647" name="Shape 647"/>
            <p:cNvSpPr/>
            <p:nvPr/>
          </p:nvSpPr>
          <p:spPr>
            <a:xfrm>
              <a:off x="1461840" y="7181056"/>
              <a:ext cx="1079065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4597A0"/>
                  </a:solidFill>
                  <a:latin typeface="Arial"/>
                  <a:ea typeface="Arial"/>
                  <a:cs typeface="Arial"/>
                  <a:sym typeface="Arial"/>
                </a:rPr>
                <a:t>Devs can use say 3 “child” containers</a:t>
              </a:r>
              <a:endParaRPr b="0" i="0" sz="18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None/>
              </a:pPr>
              <a:r>
                <a:rPr b="1" i="0" lang="en-US" sz="4400" u="none" cap="none" strike="noStrike">
                  <a:solidFill>
                    <a:srgbClr val="4597A0"/>
                  </a:solidFill>
                  <a:latin typeface="Arial"/>
                  <a:ea typeface="Arial"/>
                  <a:cs typeface="Arial"/>
                  <a:sym typeface="Arial"/>
                </a:rPr>
                <a:t>Jenkins/Hudson can use 10 “remote”</a:t>
              </a:r>
              <a:endParaRPr b="0" i="0" sz="1800" u="none" cap="none" strike="noStrike"/>
            </a:p>
          </p:txBody>
        </p:sp>
      </p:grpSp>
      <p:sp>
        <p:nvSpPr>
          <p:cNvPr id="648" name="Shape 64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ContainterBuilder Tips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Shape 6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87" y="3008312"/>
            <a:ext cx="9256712" cy="122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Shape 658"/>
          <p:cNvSpPr/>
          <p:nvPr/>
        </p:nvSpPr>
        <p:spPr>
          <a:xfrm>
            <a:off x="1245816" y="1996480"/>
            <a:ext cx="689568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Don’t forget to cleanup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245816" y="4516760"/>
            <a:ext cx="79476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Build all containers at once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1245816" y="5668888"/>
            <a:ext cx="677621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Assign containers later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Shape 6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6677025"/>
            <a:ext cx="11737975" cy="2160587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1245816" y="1996480"/>
            <a:ext cx="34354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Fuse Fabric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1245816" y="2860576"/>
            <a:ext cx="64058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http://fuse.fusesource.org/fabric/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1245816" y="3868688"/>
            <a:ext cx="66639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https://github.com/jboss-fuse/fuse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1389832" y="5020816"/>
            <a:ext cx="31098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Pax-Exam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245816" y="5956920"/>
            <a:ext cx="10718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https://ops4j1.jira.com/wiki/display/paxexam/Pax+Exam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12076112" y="86106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4774208" y="4228728"/>
            <a:ext cx="34487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Questions 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1029792" y="2716560"/>
            <a:ext cx="10882131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Why bother with integration testing?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Tools of the trade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Pax-Exam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Using Fuse Fabric inside tests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850" y="2573337"/>
            <a:ext cx="6945312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2500312"/>
            <a:ext cx="9288462" cy="5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2253928" y="6460976"/>
            <a:ext cx="8643749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Usually it’s a little more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5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complex than this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6985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87" y="2500312"/>
            <a:ext cx="9217025" cy="583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2469952" y="2500536"/>
            <a:ext cx="83556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Do my modules fit together?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373064" y="6532984"/>
            <a:ext cx="868736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…and what are those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unique constraints violations</a:t>
            </a: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927100" y="254000"/>
            <a:ext cx="1115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4597A0"/>
                </a:solidFill>
                <a:latin typeface="Arial"/>
                <a:ea typeface="Arial"/>
                <a:cs typeface="Arial"/>
                <a:sym typeface="Arial"/>
              </a:rPr>
              <a:t>why bother?</a:t>
            </a:r>
            <a:endParaRPr b="0" i="0" sz="8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1533848" y="3724672"/>
            <a:ext cx="993215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Distributed computing challenges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Services are not always collocated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2076112" y="9258300"/>
            <a:ext cx="317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Title &amp; Subtitle 1">
      <a:dk1>
        <a:srgbClr val="000000"/>
      </a:dk1>
      <a:lt1>
        <a:srgbClr val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FFFFF"/>
      </a:accent3>
      <a:accent4>
        <a:srgbClr val="FBC01E"/>
      </a:accent4>
      <a:accent5>
        <a:srgbClr val="EFE1A2"/>
      </a:accent5>
      <a:accent6>
        <a:srgbClr val="FFFFFF"/>
      </a:accent6>
      <a:hlink>
        <a:srgbClr val="D2D200"/>
      </a:hlink>
      <a:folHlink>
        <a:srgbClr val="D0B9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