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82" r:id="rId4"/>
    <p:sldId id="283" r:id="rId5"/>
    <p:sldId id="259" r:id="rId6"/>
    <p:sldId id="278" r:id="rId7"/>
    <p:sldId id="266" r:id="rId8"/>
    <p:sldId id="258" r:id="rId9"/>
    <p:sldId id="272" r:id="rId10"/>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8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7200" autoAdjust="0"/>
  </p:normalViewPr>
  <p:slideViewPr>
    <p:cSldViewPr>
      <p:cViewPr>
        <p:scale>
          <a:sx n="110" d="100"/>
          <a:sy n="110" d="100"/>
        </p:scale>
        <p:origin x="-1056"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p:cViewPr varScale="1">
        <p:scale>
          <a:sx n="88" d="100"/>
          <a:sy n="88" d="100"/>
        </p:scale>
        <p:origin x="-3822"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4CB667E-46AD-4A96-9BFE-D15639E7C53D}" type="datetimeFigureOut">
              <a:rPr lang="en-GB" smtClean="0"/>
              <a:t>17/10/2013</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914F7FC0-536B-4C08-AB85-D55A144272A7}" type="slidenum">
              <a:rPr lang="en-GB" smtClean="0"/>
              <a:t>‹#›</a:t>
            </a:fld>
            <a:endParaRPr lang="en-GB"/>
          </a:p>
        </p:txBody>
      </p:sp>
    </p:spTree>
    <p:extLst>
      <p:ext uri="{BB962C8B-B14F-4D97-AF65-F5344CB8AC3E}">
        <p14:creationId xmlns:p14="http://schemas.microsoft.com/office/powerpoint/2010/main" val="1802642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4" y="0"/>
            <a:ext cx="2945659" cy="496412"/>
          </a:xfrm>
          <a:prstGeom prst="rect">
            <a:avLst/>
          </a:prstGeom>
        </p:spPr>
        <p:txBody>
          <a:bodyPr vert="horz" lIns="91440" tIns="45720" rIns="91440" bIns="45720" rtlCol="0"/>
          <a:lstStyle>
            <a:lvl1pPr algn="r">
              <a:defRPr sz="1200"/>
            </a:lvl1pPr>
          </a:lstStyle>
          <a:p>
            <a:fld id="{D749F820-0E8A-40FA-81AE-3B1CCB8F9763}" type="datetimeFigureOut">
              <a:rPr lang="en-GB" smtClean="0"/>
              <a:pPr/>
              <a:t>17/10/2013</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430091"/>
            <a:ext cx="2945659" cy="4964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4" y="9430091"/>
            <a:ext cx="2945659" cy="496412"/>
          </a:xfrm>
          <a:prstGeom prst="rect">
            <a:avLst/>
          </a:prstGeom>
        </p:spPr>
        <p:txBody>
          <a:bodyPr vert="horz" lIns="91440" tIns="45720" rIns="91440" bIns="45720" rtlCol="0" anchor="b"/>
          <a:lstStyle>
            <a:lvl1pPr algn="r">
              <a:defRPr sz="1200"/>
            </a:lvl1pPr>
          </a:lstStyle>
          <a:p>
            <a:fld id="{6446535C-75BD-478B-942C-3A0CB7C3A251}" type="slidenum">
              <a:rPr lang="en-GB" smtClean="0"/>
              <a:pPr/>
              <a:t>‹#›</a:t>
            </a:fld>
            <a:endParaRPr lang="en-GB"/>
          </a:p>
        </p:txBody>
      </p:sp>
    </p:spTree>
    <p:extLst>
      <p:ext uri="{BB962C8B-B14F-4D97-AF65-F5344CB8AC3E}">
        <p14:creationId xmlns:p14="http://schemas.microsoft.com/office/powerpoint/2010/main" val="394934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446535C-75BD-478B-942C-3A0CB7C3A251}" type="slidenum">
              <a:rPr lang="en-GB" smtClean="0"/>
              <a:pPr/>
              <a:t>1</a:t>
            </a:fld>
            <a:endParaRPr lang="en-GB"/>
          </a:p>
        </p:txBody>
      </p:sp>
    </p:spTree>
    <p:extLst>
      <p:ext uri="{BB962C8B-B14F-4D97-AF65-F5344CB8AC3E}">
        <p14:creationId xmlns:p14="http://schemas.microsoft.com/office/powerpoint/2010/main" val="238380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research might not be suitable for the faint of heart or vegetarians. Faint hearted vegetarians should seriously brace themselves if they decide to stay for this presentation.</a:t>
            </a:r>
            <a:endParaRPr lang="en-GB" dirty="0"/>
          </a:p>
        </p:txBody>
      </p:sp>
      <p:sp>
        <p:nvSpPr>
          <p:cNvPr id="4" name="Slide Number Placeholder 3"/>
          <p:cNvSpPr>
            <a:spLocks noGrp="1"/>
          </p:cNvSpPr>
          <p:nvPr>
            <p:ph type="sldNum" sz="quarter" idx="10"/>
          </p:nvPr>
        </p:nvSpPr>
        <p:spPr/>
        <p:txBody>
          <a:bodyPr/>
          <a:lstStyle/>
          <a:p>
            <a:fld id="{6446535C-75BD-478B-942C-3A0CB7C3A251}" type="slidenum">
              <a:rPr lang="en-GB" smtClean="0"/>
              <a:pPr/>
              <a:t>2</a:t>
            </a:fld>
            <a:endParaRPr lang="en-GB"/>
          </a:p>
        </p:txBody>
      </p:sp>
    </p:spTree>
    <p:extLst>
      <p:ext uri="{BB962C8B-B14F-4D97-AF65-F5344CB8AC3E}">
        <p14:creationId xmlns:p14="http://schemas.microsoft.com/office/powerpoint/2010/main" val="383132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 said; my research starts with a rather inconspicuous yellow bucket. However, once you reach into the bucket, things are not so innocent any more and could lead to serious injury which in turn could result into a violent explosion of vocabulary enhancements …</a:t>
            </a:r>
            <a:endParaRPr lang="en-GB" dirty="0"/>
          </a:p>
        </p:txBody>
      </p:sp>
      <p:sp>
        <p:nvSpPr>
          <p:cNvPr id="4" name="Slide Number Placeholder 3"/>
          <p:cNvSpPr>
            <a:spLocks noGrp="1"/>
          </p:cNvSpPr>
          <p:nvPr>
            <p:ph type="sldNum" sz="quarter" idx="10"/>
          </p:nvPr>
        </p:nvSpPr>
        <p:spPr/>
        <p:txBody>
          <a:bodyPr/>
          <a:lstStyle/>
          <a:p>
            <a:fld id="{6446535C-75BD-478B-942C-3A0CB7C3A251}" type="slidenum">
              <a:rPr lang="en-GB" smtClean="0"/>
              <a:pPr/>
              <a:t>3</a:t>
            </a:fld>
            <a:endParaRPr lang="en-GB"/>
          </a:p>
        </p:txBody>
      </p:sp>
    </p:spTree>
    <p:extLst>
      <p:ext uri="{BB962C8B-B14F-4D97-AF65-F5344CB8AC3E}">
        <p14:creationId xmlns:p14="http://schemas.microsoft.com/office/powerpoint/2010/main" val="3831325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Organisation</a:t>
            </a:r>
            <a:r>
              <a:rPr lang="en-GB" baseline="0" dirty="0" smtClean="0"/>
              <a:t> and analysis of neuroscience data by the application of computational models and analytical tools. It links various disciplines such as computer science Mathematics, electrical engineering, physics etc.</a:t>
            </a:r>
            <a:endParaRPr lang="en-GB" dirty="0"/>
          </a:p>
        </p:txBody>
      </p:sp>
      <p:sp>
        <p:nvSpPr>
          <p:cNvPr id="4" name="Slide Number Placeholder 3"/>
          <p:cNvSpPr>
            <a:spLocks noGrp="1"/>
          </p:cNvSpPr>
          <p:nvPr>
            <p:ph type="sldNum" sz="quarter" idx="10"/>
          </p:nvPr>
        </p:nvSpPr>
        <p:spPr/>
        <p:txBody>
          <a:bodyPr/>
          <a:lstStyle/>
          <a:p>
            <a:fld id="{6446535C-75BD-478B-942C-3A0CB7C3A251}" type="slidenum">
              <a:rPr lang="en-GB" smtClean="0"/>
              <a:pPr/>
              <a:t>4</a:t>
            </a:fld>
            <a:endParaRPr lang="en-GB"/>
          </a:p>
        </p:txBody>
      </p:sp>
    </p:spTree>
    <p:extLst>
      <p:ext uri="{BB962C8B-B14F-4D97-AF65-F5344CB8AC3E}">
        <p14:creationId xmlns:p14="http://schemas.microsoft.com/office/powerpoint/2010/main" val="383132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If you liked disassembling things</a:t>
            </a:r>
            <a:r>
              <a:rPr lang="en-GB" baseline="0" dirty="0" smtClean="0"/>
              <a:t> as a child, this is the research for you. We start by anaesthetising a crab on ice. The stomach is then removed and opened up to what resembles a cow hide. The stomatogastric nervous system is removed and placed on a petri dish. Vaseline wells are made into which electrodes can be placed. This gives us traces such as the yellow trace with the top trace being extra cellular and the bottom trace being intracellular. We then try and create models that resemble the biological systems.</a:t>
            </a:r>
            <a:endParaRPr lang="en-GB" dirty="0"/>
          </a:p>
        </p:txBody>
      </p:sp>
      <p:sp>
        <p:nvSpPr>
          <p:cNvPr id="4" name="Slide Number Placeholder 3"/>
          <p:cNvSpPr>
            <a:spLocks noGrp="1"/>
          </p:cNvSpPr>
          <p:nvPr>
            <p:ph type="sldNum" sz="quarter" idx="10"/>
          </p:nvPr>
        </p:nvSpPr>
        <p:spPr/>
        <p:txBody>
          <a:bodyPr/>
          <a:lstStyle/>
          <a:p>
            <a:fld id="{6446535C-75BD-478B-942C-3A0CB7C3A251}"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smtClean="0"/>
              <a:t>People won’t let me disassemble them</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smtClean="0"/>
              <a:t>The STG is well know. All neurons are known as well as the connectome.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smtClean="0"/>
              <a:t>CPGs</a:t>
            </a:r>
            <a:r>
              <a:rPr lang="en-GB" baseline="0" dirty="0" smtClean="0"/>
              <a:t> have rhythmic patterns – control automated rhythmic processes such as walking, swallowing, blinking.</a:t>
            </a:r>
            <a:endParaRPr lang="en-GB"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sz="1200" dirty="0" smtClean="0">
                <a:solidFill>
                  <a:schemeClr val="bg1"/>
                </a:solidFill>
                <a:latin typeface="Arial" pitchFamily="34" charset="0"/>
                <a:cs typeface="Arial" pitchFamily="34" charset="0"/>
              </a:rPr>
              <a:t>The crab STG is almost flat, with large neurons and little overlap between them</a:t>
            </a:r>
          </a:p>
          <a:p>
            <a:pPr marL="228600" indent="-228600">
              <a:buFont typeface="+mj-lt"/>
              <a:buAutoNum type="arabicPeriod"/>
            </a:pPr>
            <a:endParaRPr lang="en-GB" baseline="0" dirty="0" smtClean="0"/>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6446535C-75BD-478B-942C-3A0CB7C3A251}" type="slidenum">
              <a:rPr lang="en-GB" smtClean="0"/>
              <a:pPr/>
              <a:t>6</a:t>
            </a:fld>
            <a:endParaRPr lang="en-GB"/>
          </a:p>
        </p:txBody>
      </p:sp>
    </p:spTree>
    <p:extLst>
      <p:ext uri="{BB962C8B-B14F-4D97-AF65-F5344CB8AC3E}">
        <p14:creationId xmlns:p14="http://schemas.microsoft.com/office/powerpoint/2010/main" val="4294170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applications for this research in spinal chord injury, diseases</a:t>
            </a:r>
            <a:r>
              <a:rPr lang="en-GB" baseline="0" dirty="0" smtClean="0"/>
              <a:t> such as </a:t>
            </a:r>
            <a:r>
              <a:rPr lang="en-GB" dirty="0" err="1" smtClean="0"/>
              <a:t>parkinson’s</a:t>
            </a:r>
            <a:r>
              <a:rPr lang="en-GB" dirty="0" smtClean="0"/>
              <a:t> disease robotics etc. And then last but not the least you get Free Lunch!!</a:t>
            </a:r>
            <a:endParaRPr lang="en-GB" dirty="0"/>
          </a:p>
        </p:txBody>
      </p:sp>
      <p:sp>
        <p:nvSpPr>
          <p:cNvPr id="4" name="Slide Number Placeholder 3"/>
          <p:cNvSpPr>
            <a:spLocks noGrp="1"/>
          </p:cNvSpPr>
          <p:nvPr>
            <p:ph type="sldNum" sz="quarter" idx="10"/>
          </p:nvPr>
        </p:nvSpPr>
        <p:spPr/>
        <p:txBody>
          <a:bodyPr/>
          <a:lstStyle/>
          <a:p>
            <a:fld id="{6446535C-75BD-478B-942C-3A0CB7C3A251}" type="slidenum">
              <a:rPr lang="en-GB" smtClean="0"/>
              <a:pPr/>
              <a:t>7</a:t>
            </a:fld>
            <a:endParaRPr lang="en-GB"/>
          </a:p>
        </p:txBody>
      </p:sp>
    </p:spTree>
    <p:extLst>
      <p:ext uri="{BB962C8B-B14F-4D97-AF65-F5344CB8AC3E}">
        <p14:creationId xmlns:p14="http://schemas.microsoft.com/office/powerpoint/2010/main" val="367086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best thing of all – you</a:t>
            </a:r>
            <a:r>
              <a:rPr lang="en-GB" baseline="0" dirty="0" smtClean="0"/>
              <a:t> get free lunch</a:t>
            </a:r>
            <a:endParaRPr lang="en-GB" dirty="0"/>
          </a:p>
        </p:txBody>
      </p:sp>
      <p:sp>
        <p:nvSpPr>
          <p:cNvPr id="4" name="Slide Number Placeholder 3"/>
          <p:cNvSpPr>
            <a:spLocks noGrp="1"/>
          </p:cNvSpPr>
          <p:nvPr>
            <p:ph type="sldNum" sz="quarter" idx="10"/>
          </p:nvPr>
        </p:nvSpPr>
        <p:spPr/>
        <p:txBody>
          <a:bodyPr/>
          <a:lstStyle/>
          <a:p>
            <a:fld id="{6446535C-75BD-478B-942C-3A0CB7C3A251}"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446535C-75BD-478B-942C-3A0CB7C3A251}" type="slidenum">
              <a:rPr lang="en-GB" smtClean="0"/>
              <a:pPr/>
              <a:t>9</a:t>
            </a:fld>
            <a:endParaRPr lang="en-GB"/>
          </a:p>
        </p:txBody>
      </p:sp>
    </p:spTree>
    <p:extLst>
      <p:ext uri="{BB962C8B-B14F-4D97-AF65-F5344CB8AC3E}">
        <p14:creationId xmlns:p14="http://schemas.microsoft.com/office/powerpoint/2010/main" val="1965361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301819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159016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189471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39026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71139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419010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7937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176958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35053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239693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DF8A41-0FCB-4B6E-8D48-199EF5D9DADD}" type="datetimeFigureOut">
              <a:rPr lang="en-GB" smtClean="0"/>
              <a:pPr/>
              <a:t>17/10/2013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771D6E-5498-49DC-917C-A2E5257B4C5E}" type="slidenum">
              <a:rPr lang="en-GB" smtClean="0"/>
              <a:pPr/>
              <a:t>‹#›</a:t>
            </a:fld>
            <a:endParaRPr lang="en-GB"/>
          </a:p>
        </p:txBody>
      </p:sp>
    </p:spTree>
    <p:extLst>
      <p:ext uri="{BB962C8B-B14F-4D97-AF65-F5344CB8AC3E}">
        <p14:creationId xmlns:p14="http://schemas.microsoft.com/office/powerpoint/2010/main" val="225303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F8A41-0FCB-4B6E-8D48-199EF5D9DADD}" type="datetimeFigureOut">
              <a:rPr lang="en-GB" smtClean="0"/>
              <a:pPr/>
              <a:t>17/10/2013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71D6E-5498-49DC-917C-A2E5257B4C5E}" type="slidenum">
              <a:rPr lang="en-GB" smtClean="0"/>
              <a:pPr/>
              <a:t>‹#›</a:t>
            </a:fld>
            <a:endParaRPr lang="en-GB"/>
          </a:p>
        </p:txBody>
      </p:sp>
    </p:spTree>
    <p:extLst>
      <p:ext uri="{BB962C8B-B14F-4D97-AF65-F5344CB8AC3E}">
        <p14:creationId xmlns:p14="http://schemas.microsoft.com/office/powerpoint/2010/main" val="28821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gif"/><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4.png"/><Relationship Id="rId7"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2.gif"/><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2.gif"/><Relationship Id="rId10" Type="http://schemas.openxmlformats.org/officeDocument/2006/relationships/image" Target="../media/image15.jpeg"/><Relationship Id="rId4" Type="http://schemas.openxmlformats.org/officeDocument/2006/relationships/image" Target="../media/image3.jpe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2.gif"/><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2.gif"/><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gif"/><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6172"/>
            <a:ext cx="9144000" cy="6837889"/>
            <a:chOff x="0" y="0"/>
            <a:chExt cx="9144000" cy="6837889"/>
          </a:xfrm>
        </p:grpSpPr>
        <p:grpSp>
          <p:nvGrpSpPr>
            <p:cNvPr id="5" name="Group 4"/>
            <p:cNvGrpSpPr/>
            <p:nvPr/>
          </p:nvGrpSpPr>
          <p:grpSpPr>
            <a:xfrm>
              <a:off x="0" y="0"/>
              <a:ext cx="9144000" cy="6837889"/>
              <a:chOff x="0" y="0"/>
              <a:chExt cx="9144000" cy="6837889"/>
            </a:xfrm>
          </p:grpSpPr>
          <p:pic>
            <p:nvPicPr>
              <p:cNvPr id="34" name="Picture 4" descr="http://www.tuition.com.hk/pics/Physics-GCSE.jpg"/>
              <p:cNvPicPr>
                <a:picLocks noChangeAspect="1" noChangeArrowheads="1"/>
              </p:cNvPicPr>
              <p:nvPr/>
            </p:nvPicPr>
            <p:blipFill>
              <a:blip r:embed="rId3" cstate="print"/>
              <a:srcRect/>
              <a:stretch>
                <a:fillRect/>
              </a:stretch>
            </p:blipFill>
            <p:spPr bwMode="auto">
              <a:xfrm>
                <a:off x="0" y="0"/>
                <a:ext cx="5486400" cy="6837889"/>
              </a:xfrm>
              <a:prstGeom prst="rect">
                <a:avLst/>
              </a:prstGeom>
              <a:noFill/>
            </p:spPr>
          </p:pic>
          <p:pic>
            <p:nvPicPr>
              <p:cNvPr id="35" name="Picture 4" descr="http://www.tuition.com.hk/pics/Physics-GCSE.jpg"/>
              <p:cNvPicPr>
                <a:picLocks noChangeAspect="1" noChangeArrowheads="1"/>
              </p:cNvPicPr>
              <p:nvPr/>
            </p:nvPicPr>
            <p:blipFill>
              <a:blip r:embed="rId3" cstate="print"/>
              <a:srcRect l="93056"/>
              <a:stretch>
                <a:fillRect/>
              </a:stretch>
            </p:blipFill>
            <p:spPr bwMode="auto">
              <a:xfrm>
                <a:off x="5410200" y="0"/>
                <a:ext cx="381000" cy="6837889"/>
              </a:xfrm>
              <a:prstGeom prst="rect">
                <a:avLst/>
              </a:prstGeom>
              <a:noFill/>
            </p:spPr>
          </p:pic>
          <p:pic>
            <p:nvPicPr>
              <p:cNvPr id="36" name="Picture 4" descr="http://www.tuition.com.hk/pics/Physics-GCSE.jpg"/>
              <p:cNvPicPr>
                <a:picLocks noChangeAspect="1" noChangeArrowheads="1"/>
              </p:cNvPicPr>
              <p:nvPr/>
            </p:nvPicPr>
            <p:blipFill>
              <a:blip r:embed="rId3" cstate="print"/>
              <a:srcRect l="93056"/>
              <a:stretch>
                <a:fillRect/>
              </a:stretch>
            </p:blipFill>
            <p:spPr bwMode="auto">
              <a:xfrm>
                <a:off x="5715000" y="0"/>
                <a:ext cx="381000" cy="6837889"/>
              </a:xfrm>
              <a:prstGeom prst="rect">
                <a:avLst/>
              </a:prstGeom>
              <a:noFill/>
            </p:spPr>
          </p:pic>
          <p:pic>
            <p:nvPicPr>
              <p:cNvPr id="37" name="Picture 4" descr="http://www.tuition.com.hk/pics/Physics-GCSE.jpg"/>
              <p:cNvPicPr>
                <a:picLocks noChangeAspect="1" noChangeArrowheads="1"/>
              </p:cNvPicPr>
              <p:nvPr/>
            </p:nvPicPr>
            <p:blipFill>
              <a:blip r:embed="rId3" cstate="print"/>
              <a:srcRect l="70833" b="59882"/>
              <a:stretch>
                <a:fillRect/>
              </a:stretch>
            </p:blipFill>
            <p:spPr bwMode="auto">
              <a:xfrm>
                <a:off x="6019800" y="0"/>
                <a:ext cx="1600200" cy="2743200"/>
              </a:xfrm>
              <a:prstGeom prst="rect">
                <a:avLst/>
              </a:prstGeom>
              <a:noFill/>
            </p:spPr>
          </p:pic>
          <p:pic>
            <p:nvPicPr>
              <p:cNvPr id="38" name="Picture 4" descr="http://www.tuition.com.hk/pics/Physics-GCSE.jpg"/>
              <p:cNvPicPr>
                <a:picLocks noChangeAspect="1" noChangeArrowheads="1"/>
              </p:cNvPicPr>
              <p:nvPr/>
            </p:nvPicPr>
            <p:blipFill>
              <a:blip r:embed="rId3" cstate="print"/>
              <a:srcRect l="93056" t="40117"/>
              <a:stretch>
                <a:fillRect/>
              </a:stretch>
            </p:blipFill>
            <p:spPr bwMode="auto">
              <a:xfrm>
                <a:off x="6019800" y="2743200"/>
                <a:ext cx="381000" cy="4094689"/>
              </a:xfrm>
              <a:prstGeom prst="rect">
                <a:avLst/>
              </a:prstGeom>
              <a:noFill/>
            </p:spPr>
          </p:pic>
          <p:pic>
            <p:nvPicPr>
              <p:cNvPr id="39" name="Picture 4" descr="http://www.tuition.com.hk/pics/Physics-GCSE.jpg"/>
              <p:cNvPicPr>
                <a:picLocks noChangeAspect="1" noChangeArrowheads="1"/>
              </p:cNvPicPr>
              <p:nvPr/>
            </p:nvPicPr>
            <p:blipFill>
              <a:blip r:embed="rId3" cstate="print"/>
              <a:srcRect l="93056" t="40117"/>
              <a:stretch>
                <a:fillRect/>
              </a:stretch>
            </p:blipFill>
            <p:spPr bwMode="auto">
              <a:xfrm>
                <a:off x="6324600" y="2743200"/>
                <a:ext cx="381000" cy="4094689"/>
              </a:xfrm>
              <a:prstGeom prst="rect">
                <a:avLst/>
              </a:prstGeom>
              <a:noFill/>
            </p:spPr>
          </p:pic>
          <p:pic>
            <p:nvPicPr>
              <p:cNvPr id="40" name="Picture 4" descr="http://www.tuition.com.hk/pics/Physics-GCSE.jpg"/>
              <p:cNvPicPr>
                <a:picLocks noChangeAspect="1" noChangeArrowheads="1"/>
              </p:cNvPicPr>
              <p:nvPr/>
            </p:nvPicPr>
            <p:blipFill>
              <a:blip r:embed="rId3" cstate="print"/>
              <a:srcRect l="93056" t="40117"/>
              <a:stretch>
                <a:fillRect/>
              </a:stretch>
            </p:blipFill>
            <p:spPr bwMode="auto">
              <a:xfrm>
                <a:off x="6629400" y="2743200"/>
                <a:ext cx="381000" cy="4094689"/>
              </a:xfrm>
              <a:prstGeom prst="rect">
                <a:avLst/>
              </a:prstGeom>
              <a:noFill/>
            </p:spPr>
          </p:pic>
          <p:pic>
            <p:nvPicPr>
              <p:cNvPr id="41" name="Picture 4" descr="http://www.tuition.com.hk/pics/Physics-GCSE.jpg"/>
              <p:cNvPicPr>
                <a:picLocks noChangeAspect="1" noChangeArrowheads="1"/>
              </p:cNvPicPr>
              <p:nvPr/>
            </p:nvPicPr>
            <p:blipFill>
              <a:blip r:embed="rId3" cstate="print"/>
              <a:srcRect l="93056" t="40117"/>
              <a:stretch>
                <a:fillRect/>
              </a:stretch>
            </p:blipFill>
            <p:spPr bwMode="auto">
              <a:xfrm>
                <a:off x="6934200" y="2743200"/>
                <a:ext cx="381000" cy="4094689"/>
              </a:xfrm>
              <a:prstGeom prst="rect">
                <a:avLst/>
              </a:prstGeom>
              <a:noFill/>
            </p:spPr>
          </p:pic>
          <p:pic>
            <p:nvPicPr>
              <p:cNvPr id="42" name="Picture 4" descr="http://www.tuition.com.hk/pics/Physics-GCSE.jpg"/>
              <p:cNvPicPr>
                <a:picLocks noChangeAspect="1" noChangeArrowheads="1"/>
              </p:cNvPicPr>
              <p:nvPr/>
            </p:nvPicPr>
            <p:blipFill>
              <a:blip r:embed="rId3" cstate="print"/>
              <a:srcRect l="93056" t="40117"/>
              <a:stretch>
                <a:fillRect/>
              </a:stretch>
            </p:blipFill>
            <p:spPr bwMode="auto">
              <a:xfrm>
                <a:off x="7239000" y="2743200"/>
                <a:ext cx="381000" cy="4094689"/>
              </a:xfrm>
              <a:prstGeom prst="rect">
                <a:avLst/>
              </a:prstGeom>
              <a:noFill/>
            </p:spPr>
          </p:pic>
          <p:pic>
            <p:nvPicPr>
              <p:cNvPr id="43" name="Picture 4" descr="http://www.tuition.com.hk/pics/Physics-GCSE.jpg"/>
              <p:cNvPicPr>
                <a:picLocks noChangeAspect="1" noChangeArrowheads="1"/>
              </p:cNvPicPr>
              <p:nvPr/>
            </p:nvPicPr>
            <p:blipFill>
              <a:blip r:embed="rId3" cstate="print"/>
              <a:srcRect l="70833" b="59882"/>
              <a:stretch>
                <a:fillRect/>
              </a:stretch>
            </p:blipFill>
            <p:spPr bwMode="auto">
              <a:xfrm>
                <a:off x="7543800" y="0"/>
                <a:ext cx="1600200" cy="2743200"/>
              </a:xfrm>
              <a:prstGeom prst="rect">
                <a:avLst/>
              </a:prstGeom>
              <a:noFill/>
            </p:spPr>
          </p:pic>
          <p:pic>
            <p:nvPicPr>
              <p:cNvPr id="44" name="Picture 4" descr="http://www.tuition.com.hk/pics/Physics-GCSE.jpg"/>
              <p:cNvPicPr>
                <a:picLocks noChangeAspect="1" noChangeArrowheads="1"/>
              </p:cNvPicPr>
              <p:nvPr/>
            </p:nvPicPr>
            <p:blipFill>
              <a:blip r:embed="rId3" cstate="print"/>
              <a:srcRect l="93056" t="40117"/>
              <a:stretch>
                <a:fillRect/>
              </a:stretch>
            </p:blipFill>
            <p:spPr bwMode="auto">
              <a:xfrm>
                <a:off x="7543800" y="2743200"/>
                <a:ext cx="381000" cy="4094689"/>
              </a:xfrm>
              <a:prstGeom prst="rect">
                <a:avLst/>
              </a:prstGeom>
              <a:noFill/>
            </p:spPr>
          </p:pic>
          <p:pic>
            <p:nvPicPr>
              <p:cNvPr id="45" name="Picture 4" descr="http://www.tuition.com.hk/pics/Physics-GCSE.jpg"/>
              <p:cNvPicPr>
                <a:picLocks noChangeAspect="1" noChangeArrowheads="1"/>
              </p:cNvPicPr>
              <p:nvPr/>
            </p:nvPicPr>
            <p:blipFill>
              <a:blip r:embed="rId3" cstate="print"/>
              <a:srcRect l="93056" t="40117"/>
              <a:stretch>
                <a:fillRect/>
              </a:stretch>
            </p:blipFill>
            <p:spPr bwMode="auto">
              <a:xfrm>
                <a:off x="7848600" y="2743200"/>
                <a:ext cx="381000" cy="4094689"/>
              </a:xfrm>
              <a:prstGeom prst="rect">
                <a:avLst/>
              </a:prstGeom>
              <a:noFill/>
            </p:spPr>
          </p:pic>
          <p:pic>
            <p:nvPicPr>
              <p:cNvPr id="46" name="Picture 4" descr="http://www.tuition.com.hk/pics/Physics-GCSE.jpg"/>
              <p:cNvPicPr>
                <a:picLocks noChangeAspect="1" noChangeArrowheads="1"/>
              </p:cNvPicPr>
              <p:nvPr/>
            </p:nvPicPr>
            <p:blipFill>
              <a:blip r:embed="rId3" cstate="print"/>
              <a:srcRect l="93056" t="40117"/>
              <a:stretch>
                <a:fillRect/>
              </a:stretch>
            </p:blipFill>
            <p:spPr bwMode="auto">
              <a:xfrm>
                <a:off x="8153400" y="2743200"/>
                <a:ext cx="381000" cy="4094689"/>
              </a:xfrm>
              <a:prstGeom prst="rect">
                <a:avLst/>
              </a:prstGeom>
              <a:noFill/>
            </p:spPr>
          </p:pic>
          <p:pic>
            <p:nvPicPr>
              <p:cNvPr id="47" name="Picture 4" descr="http://www.tuition.com.hk/pics/Physics-GCSE.jpg"/>
              <p:cNvPicPr>
                <a:picLocks noChangeAspect="1" noChangeArrowheads="1"/>
              </p:cNvPicPr>
              <p:nvPr/>
            </p:nvPicPr>
            <p:blipFill>
              <a:blip r:embed="rId3" cstate="print"/>
              <a:srcRect l="93056" t="40117"/>
              <a:stretch>
                <a:fillRect/>
              </a:stretch>
            </p:blipFill>
            <p:spPr bwMode="auto">
              <a:xfrm>
                <a:off x="8458200" y="2743200"/>
                <a:ext cx="381000" cy="4094689"/>
              </a:xfrm>
              <a:prstGeom prst="rect">
                <a:avLst/>
              </a:prstGeom>
              <a:noFill/>
            </p:spPr>
          </p:pic>
          <p:pic>
            <p:nvPicPr>
              <p:cNvPr id="48" name="Picture 4" descr="http://www.tuition.com.hk/pics/Physics-GCSE.jpg"/>
              <p:cNvPicPr>
                <a:picLocks noChangeAspect="1" noChangeArrowheads="1"/>
              </p:cNvPicPr>
              <p:nvPr/>
            </p:nvPicPr>
            <p:blipFill>
              <a:blip r:embed="rId3" cstate="print"/>
              <a:srcRect l="93056" t="40117"/>
              <a:stretch>
                <a:fillRect/>
              </a:stretch>
            </p:blipFill>
            <p:spPr bwMode="auto">
              <a:xfrm>
                <a:off x="8763000" y="2743200"/>
                <a:ext cx="381000" cy="4094689"/>
              </a:xfrm>
              <a:prstGeom prst="rect">
                <a:avLst/>
              </a:prstGeom>
              <a:noFill/>
            </p:spPr>
          </p:pic>
        </p:grpSp>
        <p:grpSp>
          <p:nvGrpSpPr>
            <p:cNvPr id="6" name="Group 5"/>
            <p:cNvGrpSpPr/>
            <p:nvPr/>
          </p:nvGrpSpPr>
          <p:grpSpPr>
            <a:xfrm>
              <a:off x="5334000" y="0"/>
              <a:ext cx="3810000" cy="1524000"/>
              <a:chOff x="5334000" y="0"/>
              <a:chExt cx="3810000" cy="1524000"/>
            </a:xfrm>
          </p:grpSpPr>
          <p:pic>
            <p:nvPicPr>
              <p:cNvPr id="21"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334000" y="0"/>
                <a:ext cx="304800" cy="1524000"/>
              </a:xfrm>
              <a:prstGeom prst="rect">
                <a:avLst/>
              </a:prstGeom>
              <a:noFill/>
            </p:spPr>
          </p:pic>
          <p:pic>
            <p:nvPicPr>
              <p:cNvPr id="22"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638800" y="0"/>
                <a:ext cx="304800" cy="1524000"/>
              </a:xfrm>
              <a:prstGeom prst="rect">
                <a:avLst/>
              </a:prstGeom>
              <a:noFill/>
            </p:spPr>
          </p:pic>
          <p:pic>
            <p:nvPicPr>
              <p:cNvPr id="23"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839200" y="0"/>
                <a:ext cx="304800" cy="1524000"/>
              </a:xfrm>
              <a:prstGeom prst="rect">
                <a:avLst/>
              </a:prstGeom>
              <a:noFill/>
            </p:spPr>
          </p:pic>
          <p:pic>
            <p:nvPicPr>
              <p:cNvPr id="24"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162800" y="0"/>
                <a:ext cx="304800" cy="1524000"/>
              </a:xfrm>
              <a:prstGeom prst="rect">
                <a:avLst/>
              </a:prstGeom>
              <a:noFill/>
            </p:spPr>
          </p:pic>
          <p:pic>
            <p:nvPicPr>
              <p:cNvPr id="25"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858000" y="0"/>
                <a:ext cx="304800" cy="1524000"/>
              </a:xfrm>
              <a:prstGeom prst="rect">
                <a:avLst/>
              </a:prstGeom>
              <a:noFill/>
            </p:spPr>
          </p:pic>
          <p:pic>
            <p:nvPicPr>
              <p:cNvPr id="26"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553200" y="0"/>
                <a:ext cx="304800" cy="1524000"/>
              </a:xfrm>
              <a:prstGeom prst="rect">
                <a:avLst/>
              </a:prstGeom>
              <a:noFill/>
            </p:spPr>
          </p:pic>
          <p:pic>
            <p:nvPicPr>
              <p:cNvPr id="27"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248400" y="0"/>
                <a:ext cx="304800" cy="1524000"/>
              </a:xfrm>
              <a:prstGeom prst="rect">
                <a:avLst/>
              </a:prstGeom>
              <a:noFill/>
            </p:spPr>
          </p:pic>
          <p:pic>
            <p:nvPicPr>
              <p:cNvPr id="28"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467600" y="0"/>
                <a:ext cx="304800" cy="1524000"/>
              </a:xfrm>
              <a:prstGeom prst="rect">
                <a:avLst/>
              </a:prstGeom>
              <a:noFill/>
            </p:spPr>
          </p:pic>
          <p:pic>
            <p:nvPicPr>
              <p:cNvPr id="29"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772400" y="0"/>
                <a:ext cx="304800" cy="1524000"/>
              </a:xfrm>
              <a:prstGeom prst="rect">
                <a:avLst/>
              </a:prstGeom>
              <a:noFill/>
            </p:spPr>
          </p:pic>
          <p:pic>
            <p:nvPicPr>
              <p:cNvPr id="30"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943600" y="0"/>
                <a:ext cx="304800" cy="1524000"/>
              </a:xfrm>
              <a:prstGeom prst="rect">
                <a:avLst/>
              </a:prstGeom>
              <a:noFill/>
            </p:spPr>
          </p:pic>
          <p:pic>
            <p:nvPicPr>
              <p:cNvPr id="31"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686800" y="0"/>
                <a:ext cx="304800" cy="1524000"/>
              </a:xfrm>
              <a:prstGeom prst="rect">
                <a:avLst/>
              </a:prstGeom>
              <a:noFill/>
            </p:spPr>
          </p:pic>
          <p:pic>
            <p:nvPicPr>
              <p:cNvPr id="32"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382000" y="0"/>
                <a:ext cx="304800" cy="1524000"/>
              </a:xfrm>
              <a:prstGeom prst="rect">
                <a:avLst/>
              </a:prstGeom>
              <a:noFill/>
            </p:spPr>
          </p:pic>
          <p:pic>
            <p:nvPicPr>
              <p:cNvPr id="33"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077200" y="0"/>
                <a:ext cx="304800" cy="1524000"/>
              </a:xfrm>
              <a:prstGeom prst="rect">
                <a:avLst/>
              </a:prstGeom>
              <a:noFill/>
            </p:spPr>
          </p:pic>
        </p:grpSp>
        <p:grpSp>
          <p:nvGrpSpPr>
            <p:cNvPr id="7" name="Group 6"/>
            <p:cNvGrpSpPr/>
            <p:nvPr/>
          </p:nvGrpSpPr>
          <p:grpSpPr>
            <a:xfrm>
              <a:off x="5334000" y="1524000"/>
              <a:ext cx="3810000" cy="1524000"/>
              <a:chOff x="5334000" y="0"/>
              <a:chExt cx="3810000" cy="1524000"/>
            </a:xfrm>
          </p:grpSpPr>
          <p:pic>
            <p:nvPicPr>
              <p:cNvPr id="8"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334000" y="0"/>
                <a:ext cx="304800" cy="1524000"/>
              </a:xfrm>
              <a:prstGeom prst="rect">
                <a:avLst/>
              </a:prstGeom>
              <a:noFill/>
            </p:spPr>
          </p:pic>
          <p:pic>
            <p:nvPicPr>
              <p:cNvPr id="9"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638800" y="0"/>
                <a:ext cx="304800" cy="1524000"/>
              </a:xfrm>
              <a:prstGeom prst="rect">
                <a:avLst/>
              </a:prstGeom>
              <a:noFill/>
            </p:spPr>
          </p:pic>
          <p:pic>
            <p:nvPicPr>
              <p:cNvPr id="10"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839200" y="0"/>
                <a:ext cx="304800" cy="1524000"/>
              </a:xfrm>
              <a:prstGeom prst="rect">
                <a:avLst/>
              </a:prstGeom>
              <a:noFill/>
            </p:spPr>
          </p:pic>
          <p:pic>
            <p:nvPicPr>
              <p:cNvPr id="11"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162800" y="0"/>
                <a:ext cx="304800" cy="1524000"/>
              </a:xfrm>
              <a:prstGeom prst="rect">
                <a:avLst/>
              </a:prstGeom>
              <a:noFill/>
            </p:spPr>
          </p:pic>
          <p:pic>
            <p:nvPicPr>
              <p:cNvPr id="12"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858000" y="0"/>
                <a:ext cx="304800" cy="1524000"/>
              </a:xfrm>
              <a:prstGeom prst="rect">
                <a:avLst/>
              </a:prstGeom>
              <a:noFill/>
            </p:spPr>
          </p:pic>
          <p:pic>
            <p:nvPicPr>
              <p:cNvPr id="13"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553200" y="0"/>
                <a:ext cx="304800" cy="1524000"/>
              </a:xfrm>
              <a:prstGeom prst="rect">
                <a:avLst/>
              </a:prstGeom>
              <a:noFill/>
            </p:spPr>
          </p:pic>
          <p:pic>
            <p:nvPicPr>
              <p:cNvPr id="14"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248400" y="0"/>
                <a:ext cx="304800" cy="1524000"/>
              </a:xfrm>
              <a:prstGeom prst="rect">
                <a:avLst/>
              </a:prstGeom>
              <a:noFill/>
            </p:spPr>
          </p:pic>
          <p:pic>
            <p:nvPicPr>
              <p:cNvPr id="15"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467600" y="0"/>
                <a:ext cx="304800" cy="1524000"/>
              </a:xfrm>
              <a:prstGeom prst="rect">
                <a:avLst/>
              </a:prstGeom>
              <a:noFill/>
            </p:spPr>
          </p:pic>
          <p:pic>
            <p:nvPicPr>
              <p:cNvPr id="16"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772400" y="0"/>
                <a:ext cx="304800" cy="1524000"/>
              </a:xfrm>
              <a:prstGeom prst="rect">
                <a:avLst/>
              </a:prstGeom>
              <a:noFill/>
            </p:spPr>
          </p:pic>
          <p:pic>
            <p:nvPicPr>
              <p:cNvPr id="17"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943600" y="0"/>
                <a:ext cx="304800" cy="1524000"/>
              </a:xfrm>
              <a:prstGeom prst="rect">
                <a:avLst/>
              </a:prstGeom>
              <a:noFill/>
            </p:spPr>
          </p:pic>
          <p:pic>
            <p:nvPicPr>
              <p:cNvPr id="18"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686800" y="0"/>
                <a:ext cx="304800" cy="1524000"/>
              </a:xfrm>
              <a:prstGeom prst="rect">
                <a:avLst/>
              </a:prstGeom>
              <a:noFill/>
            </p:spPr>
          </p:pic>
          <p:pic>
            <p:nvPicPr>
              <p:cNvPr id="19"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382000" y="0"/>
                <a:ext cx="304800" cy="1524000"/>
              </a:xfrm>
              <a:prstGeom prst="rect">
                <a:avLst/>
              </a:prstGeom>
              <a:noFill/>
            </p:spPr>
          </p:pic>
          <p:pic>
            <p:nvPicPr>
              <p:cNvPr id="20"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077200" y="0"/>
                <a:ext cx="304800" cy="1524000"/>
              </a:xfrm>
              <a:prstGeom prst="rect">
                <a:avLst/>
              </a:prstGeom>
              <a:noFill/>
            </p:spPr>
          </p:pic>
        </p:grpSp>
      </p:grpSp>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4062" y="3933056"/>
            <a:ext cx="662338" cy="477987"/>
          </a:xfrm>
          <a:prstGeom prst="rect">
            <a:avLst/>
          </a:prstGeom>
        </p:spPr>
      </p:pic>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146300">
            <a:off x="7974565" y="3560187"/>
            <a:ext cx="662338" cy="477987"/>
          </a:xfrm>
          <a:prstGeom prst="rect">
            <a:avLst/>
          </a:prstGeom>
        </p:spPr>
      </p:pic>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582892" y="5090442"/>
            <a:ext cx="584824" cy="422048"/>
          </a:xfrm>
          <a:prstGeom prst="rect">
            <a:avLst/>
          </a:prstGeom>
        </p:spPr>
      </p:pic>
      <p:grpSp>
        <p:nvGrpSpPr>
          <p:cNvPr id="56" name="Group 55"/>
          <p:cNvGrpSpPr/>
          <p:nvPr/>
        </p:nvGrpSpPr>
        <p:grpSpPr>
          <a:xfrm>
            <a:off x="7923025" y="5993407"/>
            <a:ext cx="1080000" cy="716069"/>
            <a:chOff x="395536" y="6009589"/>
            <a:chExt cx="1080000" cy="716069"/>
          </a:xfrm>
        </p:grpSpPr>
        <p:pic>
          <p:nvPicPr>
            <p:cNvPr id="57" name="Picture 56"/>
            <p:cNvPicPr>
              <a:picLocks noChangeAspect="1"/>
            </p:cNvPicPr>
            <p:nvPr/>
          </p:nvPicPr>
          <p:blipFill>
            <a:blip r:embed="rId5" cstate="print">
              <a:alphaModFix/>
              <a:lum/>
            </a:blip>
            <a:srcRect/>
            <a:stretch>
              <a:fillRect/>
            </a:stretch>
          </p:blipFill>
          <p:spPr>
            <a:xfrm>
              <a:off x="395536" y="6345858"/>
              <a:ext cx="1080000" cy="379800"/>
            </a:xfrm>
            <a:prstGeom prst="rect">
              <a:avLst/>
            </a:prstGeom>
            <a:noFill/>
            <a:ln>
              <a:noFill/>
            </a:ln>
            <a:effectLst/>
          </p:spPr>
        </p:pic>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sp>
        <p:nvSpPr>
          <p:cNvPr id="60" name="Subtitle 2"/>
          <p:cNvSpPr txBox="1">
            <a:spLocks/>
          </p:cNvSpPr>
          <p:nvPr/>
        </p:nvSpPr>
        <p:spPr>
          <a:xfrm>
            <a:off x="3200400" y="5085184"/>
            <a:ext cx="5791200" cy="858416"/>
          </a:xfrm>
          <a:prstGeom prst="rect">
            <a:avLst/>
          </a:prstGeom>
        </p:spPr>
        <p:txBody>
          <a:bodyPr vert="horz" lIns="91440" tIns="45720" rIns="91440" bIns="45720" rtlCol="0" anchor="ctr" anchorCtr="0">
            <a:noAutofit/>
          </a:bodyPr>
          <a:lstStyle>
            <a:lvl1pPr marL="0" indent="0" algn="l" defTabSz="914400" rtl="0" eaLnBrk="1" latinLnBrk="0" hangingPunct="1">
              <a:spcBef>
                <a:spcPct val="20000"/>
              </a:spcBef>
              <a:buFont typeface="Arial" pitchFamily="34" charset="0"/>
              <a:buNone/>
              <a:defRPr sz="2300" b="1" kern="1200">
                <a:solidFill>
                  <a:srgbClr val="990033"/>
                </a:solidFill>
                <a:latin typeface="Kristen ITC" pitchFamily="66"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mtClean="0"/>
              <a:t>Supervisors: Dr. Peter Andras, </a:t>
            </a:r>
          </a:p>
          <a:p>
            <a:pPr algn="ctr"/>
            <a:r>
              <a:rPr lang="en-GB" smtClean="0"/>
              <a:t>Dr. Jennifer Hallinan</a:t>
            </a:r>
            <a:endParaRPr lang="en-GB" dirty="0"/>
          </a:p>
        </p:txBody>
      </p:sp>
      <p:sp>
        <p:nvSpPr>
          <p:cNvPr id="63" name="Title 1"/>
          <p:cNvSpPr txBox="1">
            <a:spLocks/>
          </p:cNvSpPr>
          <p:nvPr/>
        </p:nvSpPr>
        <p:spPr bwMode="gray">
          <a:xfrm rot="970570">
            <a:off x="4991100" y="466173"/>
            <a:ext cx="3886200" cy="3796767"/>
          </a:xfrm>
          <a:prstGeom prst="rect">
            <a:avLst/>
          </a:prstGeom>
        </p:spPr>
        <p:txBody>
          <a:bodyPr vert="horz" lIns="91440" tIns="45720" rIns="91440" bIns="45720" rtlCol="0" anchor="ctr">
            <a:noAutofit/>
          </a:bodyPr>
          <a:lstStyle>
            <a:lvl1pPr marL="0" marR="0" indent="0" algn="ctr" defTabSz="914400" rtl="0" eaLnBrk="1" fontAlgn="auto" latinLnBrk="0" hangingPunct="1">
              <a:lnSpc>
                <a:spcPct val="100000"/>
              </a:lnSpc>
              <a:spcBef>
                <a:spcPct val="0"/>
              </a:spcBef>
              <a:spcAft>
                <a:spcPts val="0"/>
              </a:spcAft>
              <a:buClrTx/>
              <a:buSzTx/>
              <a:buFontTx/>
              <a:buNone/>
              <a:tabLst/>
              <a:defRPr lang="en-GB" sz="1100" kern="1200" smtClean="0">
                <a:solidFill>
                  <a:srgbClr val="FFFF00"/>
                </a:solidFill>
                <a:effectLst/>
                <a:latin typeface="+mj-lt"/>
                <a:ea typeface="+mj-ea"/>
                <a:cs typeface="+mj-cs"/>
              </a:defRPr>
            </a:lvl1pPr>
          </a:lstStyle>
          <a:p>
            <a:r>
              <a:rPr lang="en-GB" sz="4800" smtClean="0">
                <a:solidFill>
                  <a:srgbClr val="FFC000"/>
                </a:solidFill>
                <a:latin typeface="Kristen ITC"/>
                <a:cs typeface="Times New Roman"/>
              </a:rPr>
              <a:t>Computers</a:t>
            </a:r>
            <a:br>
              <a:rPr lang="en-GB" sz="4800" smtClean="0">
                <a:solidFill>
                  <a:srgbClr val="FFC000"/>
                </a:solidFill>
                <a:latin typeface="Kristen ITC"/>
                <a:cs typeface="Times New Roman"/>
              </a:rPr>
            </a:br>
            <a:r>
              <a:rPr lang="en-GB" sz="4800" smtClean="0">
                <a:solidFill>
                  <a:srgbClr val="FFC000"/>
                </a:solidFill>
                <a:latin typeface="Kristen ITC"/>
                <a:cs typeface="Times New Roman"/>
              </a:rPr>
              <a:t>and</a:t>
            </a:r>
            <a:br>
              <a:rPr lang="en-GB" sz="4800" smtClean="0">
                <a:solidFill>
                  <a:srgbClr val="FFC000"/>
                </a:solidFill>
                <a:latin typeface="Kristen ITC"/>
                <a:cs typeface="Times New Roman"/>
              </a:rPr>
            </a:br>
            <a:r>
              <a:rPr lang="en-GB" sz="4800" smtClean="0">
                <a:solidFill>
                  <a:srgbClr val="FFC000"/>
                </a:solidFill>
                <a:latin typeface="Kristen ITC"/>
                <a:cs typeface="Times New Roman"/>
              </a:rPr>
              <a:t>Neurons</a:t>
            </a:r>
            <a:br>
              <a:rPr lang="en-GB" sz="4800" smtClean="0">
                <a:solidFill>
                  <a:srgbClr val="FFC000"/>
                </a:solidFill>
                <a:latin typeface="Kristen ITC"/>
                <a:cs typeface="Times New Roman"/>
              </a:rPr>
            </a:br>
            <a:r>
              <a:rPr lang="en-GB" sz="4800" smtClean="0">
                <a:solidFill>
                  <a:srgbClr val="FFC000"/>
                </a:solidFill>
                <a:latin typeface="Kristen ITC"/>
                <a:cs typeface="Times New Roman"/>
              </a:rPr>
              <a:t>(and crabs)</a:t>
            </a:r>
            <a:endParaRPr lang="en-GB" sz="4800" dirty="0">
              <a:solidFill>
                <a:srgbClr val="FFC000"/>
              </a:solidFill>
              <a:latin typeface="Tahoma"/>
            </a:endParaRPr>
          </a:p>
        </p:txBody>
      </p:sp>
      <p:sp>
        <p:nvSpPr>
          <p:cNvPr id="64" name="TextBox 63"/>
          <p:cNvSpPr txBox="1"/>
          <p:nvPr/>
        </p:nvSpPr>
        <p:spPr>
          <a:xfrm>
            <a:off x="4720770" y="4501364"/>
            <a:ext cx="3219151" cy="523220"/>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err="1" smtClean="0">
                <a:solidFill>
                  <a:srgbClr val="990033"/>
                </a:solidFill>
                <a:latin typeface="Kristen ITC" pitchFamily="66" charset="0"/>
              </a:rPr>
              <a:t>Jannetta</a:t>
            </a:r>
            <a:r>
              <a:rPr lang="en-GB" sz="2800" dirty="0" smtClean="0">
                <a:solidFill>
                  <a:srgbClr val="990033"/>
                </a:solidFill>
                <a:latin typeface="Kristen ITC" pitchFamily="66" charset="0"/>
              </a:rPr>
              <a:t> s. </a:t>
            </a:r>
            <a:r>
              <a:rPr lang="en-GB" sz="2800" dirty="0" err="1" smtClean="0">
                <a:solidFill>
                  <a:srgbClr val="990033"/>
                </a:solidFill>
                <a:latin typeface="Kristen ITC" pitchFamily="66" charset="0"/>
              </a:rPr>
              <a:t>Steyn</a:t>
            </a:r>
            <a:endParaRPr lang="en-GB" sz="2800" dirty="0" smtClean="0">
              <a:solidFill>
                <a:srgbClr val="990033"/>
              </a:solidFill>
              <a:latin typeface="Kristen ITC" pitchFamily="66" charset="0"/>
            </a:endParaRPr>
          </a:p>
        </p:txBody>
      </p:sp>
    </p:spTree>
    <p:extLst>
      <p:ext uri="{BB962C8B-B14F-4D97-AF65-F5344CB8AC3E}">
        <p14:creationId xmlns:p14="http://schemas.microsoft.com/office/powerpoint/2010/main" val="625548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
            <a:ext cx="9144000" cy="6857999"/>
          </a:xfrm>
          <a:prstGeom prst="rect">
            <a:avLst/>
          </a:prstGeom>
          <a:noFill/>
          <a:ln>
            <a:noFill/>
          </a:ln>
        </p:spPr>
      </p:pic>
      <p:sp>
        <p:nvSpPr>
          <p:cNvPr id="5" name="Title 1"/>
          <p:cNvSpPr>
            <a:spLocks noGrp="1"/>
          </p:cNvSpPr>
          <p:nvPr>
            <p:ph type="title"/>
          </p:nvPr>
        </p:nvSpPr>
        <p:spPr>
          <a:xfrm>
            <a:off x="483584" y="476672"/>
            <a:ext cx="8229600" cy="1143000"/>
          </a:xfrm>
        </p:spPr>
        <p:txBody>
          <a:bodyPr>
            <a:normAutofit/>
          </a:bodyPr>
          <a:lstStyle>
            <a:lvl1pPr>
              <a:defRPr sz="4000" u="none">
                <a:latin typeface="Kristen ITC" pitchFamily="66" charset="0"/>
              </a:defRPr>
            </a:lvl1pPr>
          </a:lstStyle>
          <a:p>
            <a:r>
              <a:rPr lang="en-GB" dirty="0" smtClean="0">
                <a:solidFill>
                  <a:schemeClr val="accent6">
                    <a:lumMod val="75000"/>
                  </a:schemeClr>
                </a:solidFill>
                <a:latin typeface="Arial" pitchFamily="34" charset="0"/>
              </a:rPr>
              <a:t>WARNING</a:t>
            </a:r>
            <a:endParaRPr lang="en-GB" dirty="0">
              <a:solidFill>
                <a:schemeClr val="accent6">
                  <a:lumMod val="75000"/>
                </a:schemeClr>
              </a:solidFill>
              <a:latin typeface="Arial" pitchFamily="34" charset="0"/>
            </a:endParaRPr>
          </a:p>
        </p:txBody>
      </p:sp>
      <p:sp>
        <p:nvSpPr>
          <p:cNvPr id="6" name="Content Placeholder 2"/>
          <p:cNvSpPr>
            <a:spLocks noGrp="1"/>
          </p:cNvSpPr>
          <p:nvPr>
            <p:ph idx="1"/>
          </p:nvPr>
        </p:nvSpPr>
        <p:spPr>
          <a:xfrm>
            <a:off x="914400" y="1700808"/>
            <a:ext cx="7402016" cy="3805883"/>
          </a:xfrm>
        </p:spPr>
        <p:txBody>
          <a:bodyPr>
            <a:normAutofit/>
          </a:bodyPr>
          <a:lstStyle>
            <a:lvl1pPr>
              <a:defRPr>
                <a:latin typeface="Kristen ITC" pitchFamily="66" charset="0"/>
              </a:defRPr>
            </a:lvl1pPr>
            <a:lvl2pPr>
              <a:defRPr>
                <a:latin typeface="Kristen ITC" pitchFamily="66" charset="0"/>
              </a:defRPr>
            </a:lvl2pPr>
            <a:lvl3pPr>
              <a:defRPr>
                <a:latin typeface="Kristen ITC" pitchFamily="66" charset="0"/>
              </a:defRPr>
            </a:lvl3pPr>
            <a:lvl4pPr>
              <a:defRPr>
                <a:latin typeface="Kristen ITC" pitchFamily="66" charset="0"/>
              </a:defRPr>
            </a:lvl4pPr>
            <a:lvl5pPr>
              <a:defRPr>
                <a:latin typeface="Kristen ITC" pitchFamily="66" charset="0"/>
              </a:defRPr>
            </a:lvl5pPr>
          </a:lstStyle>
          <a:p>
            <a:pPr marL="0" lvl="0" indent="0" algn="ctr">
              <a:buClr>
                <a:schemeClr val="accent6">
                  <a:lumMod val="75000"/>
                </a:schemeClr>
              </a:buClr>
              <a:buNone/>
            </a:pPr>
            <a:r>
              <a:rPr lang="en-GB" dirty="0" smtClean="0">
                <a:solidFill>
                  <a:schemeClr val="bg1"/>
                </a:solidFill>
                <a:latin typeface="Arial" pitchFamily="34" charset="0"/>
              </a:rPr>
              <a:t>This research might not be suitable for the faint of heart or vegetarians. Faint hearted vegetarians should seriously brace themselves if they decide to stay for this presentation.</a:t>
            </a:r>
          </a:p>
        </p:txBody>
      </p:sp>
      <p:grpSp>
        <p:nvGrpSpPr>
          <p:cNvPr id="12" name="Group 11"/>
          <p:cNvGrpSpPr/>
          <p:nvPr/>
        </p:nvGrpSpPr>
        <p:grpSpPr>
          <a:xfrm>
            <a:off x="395536" y="6009589"/>
            <a:ext cx="1080000" cy="716069"/>
            <a:chOff x="395536" y="6009589"/>
            <a:chExt cx="1080000" cy="716069"/>
          </a:xfrm>
        </p:grpSpPr>
        <p:pic>
          <p:nvPicPr>
            <p:cNvPr id="10" name="Picture 9"/>
            <p:cNvPicPr>
              <a:picLocks noChangeAspect="1"/>
            </p:cNvPicPr>
            <p:nvPr/>
          </p:nvPicPr>
          <p:blipFill>
            <a:blip r:embed="rId4" cstate="print">
              <a:alphaModFix/>
              <a:lum/>
            </a:blip>
            <a:srcRect/>
            <a:stretch>
              <a:fillRect/>
            </a:stretch>
          </p:blipFill>
          <p:spPr>
            <a:xfrm>
              <a:off x="395536" y="6345858"/>
              <a:ext cx="1080000" cy="379800"/>
            </a:xfrm>
            <a:prstGeom prst="rect">
              <a:avLst/>
            </a:prstGeom>
            <a:noFill/>
            <a:ln>
              <a:noFill/>
            </a:ln>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spTree>
    <p:extLst>
      <p:ext uri="{BB962C8B-B14F-4D97-AF65-F5344CB8AC3E}">
        <p14:creationId xmlns:p14="http://schemas.microsoft.com/office/powerpoint/2010/main" val="126135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
            <a:ext cx="9144000" cy="6857999"/>
          </a:xfrm>
          <a:prstGeom prst="rect">
            <a:avLst/>
          </a:prstGeom>
          <a:noFill/>
          <a:ln>
            <a:noFill/>
          </a:ln>
        </p:spPr>
      </p:pic>
      <p:sp>
        <p:nvSpPr>
          <p:cNvPr id="5" name="Title 1"/>
          <p:cNvSpPr>
            <a:spLocks noGrp="1"/>
          </p:cNvSpPr>
          <p:nvPr>
            <p:ph type="title"/>
          </p:nvPr>
        </p:nvSpPr>
        <p:spPr>
          <a:xfrm>
            <a:off x="483584" y="476672"/>
            <a:ext cx="8229600" cy="1143000"/>
          </a:xfrm>
        </p:spPr>
        <p:txBody>
          <a:bodyPr>
            <a:normAutofit/>
          </a:bodyPr>
          <a:lstStyle>
            <a:lvl1pPr>
              <a:defRPr sz="4000" u="none">
                <a:latin typeface="Kristen ITC" pitchFamily="66" charset="0"/>
              </a:defRPr>
            </a:lvl1pPr>
          </a:lstStyle>
          <a:p>
            <a:r>
              <a:rPr lang="en-GB" dirty="0" smtClean="0">
                <a:solidFill>
                  <a:schemeClr val="accent6">
                    <a:lumMod val="75000"/>
                  </a:schemeClr>
                </a:solidFill>
                <a:latin typeface="Arial" pitchFamily="34" charset="0"/>
              </a:rPr>
              <a:t>WARNING</a:t>
            </a:r>
            <a:endParaRPr lang="en-GB" dirty="0">
              <a:solidFill>
                <a:schemeClr val="accent6">
                  <a:lumMod val="75000"/>
                </a:schemeClr>
              </a:solidFill>
              <a:latin typeface="Arial" pitchFamily="34" charset="0"/>
            </a:endParaRPr>
          </a:p>
        </p:txBody>
      </p:sp>
      <p:grpSp>
        <p:nvGrpSpPr>
          <p:cNvPr id="12" name="Group 11"/>
          <p:cNvGrpSpPr/>
          <p:nvPr/>
        </p:nvGrpSpPr>
        <p:grpSpPr>
          <a:xfrm>
            <a:off x="395536" y="6009589"/>
            <a:ext cx="1080000" cy="716069"/>
            <a:chOff x="395536" y="6009589"/>
            <a:chExt cx="1080000" cy="716069"/>
          </a:xfrm>
        </p:grpSpPr>
        <p:pic>
          <p:nvPicPr>
            <p:cNvPr id="10" name="Picture 9"/>
            <p:cNvPicPr>
              <a:picLocks noChangeAspect="1"/>
            </p:cNvPicPr>
            <p:nvPr/>
          </p:nvPicPr>
          <p:blipFill>
            <a:blip r:embed="rId4" cstate="print">
              <a:alphaModFix/>
              <a:lum/>
            </a:blip>
            <a:srcRect/>
            <a:stretch>
              <a:fillRect/>
            </a:stretch>
          </p:blipFill>
          <p:spPr>
            <a:xfrm>
              <a:off x="395536" y="6345858"/>
              <a:ext cx="1080000" cy="379800"/>
            </a:xfrm>
            <a:prstGeom prst="rect">
              <a:avLst/>
            </a:prstGeom>
            <a:noFill/>
            <a:ln>
              <a:noFill/>
            </a:ln>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grpSp>
        <p:nvGrpSpPr>
          <p:cNvPr id="30" name="Group 29"/>
          <p:cNvGrpSpPr/>
          <p:nvPr/>
        </p:nvGrpSpPr>
        <p:grpSpPr>
          <a:xfrm>
            <a:off x="4644008" y="4275589"/>
            <a:ext cx="3697102" cy="1112883"/>
            <a:chOff x="4644008" y="4275589"/>
            <a:chExt cx="3697102" cy="1112883"/>
          </a:xfrm>
        </p:grpSpPr>
        <p:sp>
          <p:nvSpPr>
            <p:cNvPr id="8" name="TextBox 7"/>
            <p:cNvSpPr txBox="1"/>
            <p:nvPr/>
          </p:nvSpPr>
          <p:spPr>
            <a:xfrm>
              <a:off x="5077748" y="4275589"/>
              <a:ext cx="2829621" cy="707886"/>
            </a:xfrm>
            <a:prstGeom prst="rect">
              <a:avLst/>
            </a:prstGeom>
            <a:noFill/>
          </p:spPr>
          <p:txBody>
            <a:bodyPr wrap="none" rtlCol="0">
              <a:spAutoFit/>
            </a:bodyPr>
            <a:lstStyle/>
            <a:p>
              <a:r>
                <a:rPr lang="en-GB" sz="4000" dirty="0" smtClean="0">
                  <a:solidFill>
                    <a:schemeClr val="bg1"/>
                  </a:solidFill>
                </a:rPr>
                <a:t>!£$@$%*!”?</a:t>
              </a:r>
              <a:endParaRPr lang="en-GB" sz="4000" dirty="0">
                <a:solidFill>
                  <a:schemeClr val="bg1"/>
                </a:solidFill>
              </a:endParaRPr>
            </a:p>
          </p:txBody>
        </p:sp>
        <p:sp>
          <p:nvSpPr>
            <p:cNvPr id="14" name="TextBox 13"/>
            <p:cNvSpPr txBox="1"/>
            <p:nvPr/>
          </p:nvSpPr>
          <p:spPr>
            <a:xfrm>
              <a:off x="4644008" y="5019140"/>
              <a:ext cx="3697102" cy="369332"/>
            </a:xfrm>
            <a:prstGeom prst="rect">
              <a:avLst/>
            </a:prstGeom>
            <a:noFill/>
          </p:spPr>
          <p:txBody>
            <a:bodyPr wrap="none" rtlCol="0">
              <a:spAutoFit/>
            </a:bodyPr>
            <a:lstStyle/>
            <a:p>
              <a:r>
                <a:rPr lang="en-GB" dirty="0" smtClean="0">
                  <a:solidFill>
                    <a:schemeClr val="bg1"/>
                  </a:solidFill>
                </a:rPr>
                <a:t>Fig 3: Violent Explosion of Vocabulary</a:t>
              </a:r>
              <a:endParaRPr lang="en-GB" dirty="0">
                <a:solidFill>
                  <a:schemeClr val="bg1"/>
                </a:solidFill>
              </a:endParaRPr>
            </a:p>
          </p:txBody>
        </p:sp>
      </p:grpSp>
      <p:grpSp>
        <p:nvGrpSpPr>
          <p:cNvPr id="31" name="Group 30"/>
          <p:cNvGrpSpPr/>
          <p:nvPr/>
        </p:nvGrpSpPr>
        <p:grpSpPr>
          <a:xfrm>
            <a:off x="2748471" y="552109"/>
            <a:ext cx="3575050" cy="3335411"/>
            <a:chOff x="2740459" y="692696"/>
            <a:chExt cx="3575050" cy="3335411"/>
          </a:xfrm>
        </p:grpSpPr>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0459" y="692696"/>
              <a:ext cx="3456384" cy="3335411"/>
            </a:xfrm>
            <a:prstGeom prst="rect">
              <a:avLst/>
            </a:prstGeom>
          </p:spPr>
        </p:pic>
        <p:sp>
          <p:nvSpPr>
            <p:cNvPr id="18" name="TextBox 17"/>
            <p:cNvSpPr txBox="1"/>
            <p:nvPr/>
          </p:nvSpPr>
          <p:spPr>
            <a:xfrm>
              <a:off x="2897457" y="3429000"/>
              <a:ext cx="3418052" cy="369332"/>
            </a:xfrm>
            <a:prstGeom prst="rect">
              <a:avLst/>
            </a:prstGeom>
            <a:noFill/>
          </p:spPr>
          <p:txBody>
            <a:bodyPr wrap="none" rtlCol="0">
              <a:spAutoFit/>
            </a:bodyPr>
            <a:lstStyle/>
            <a:p>
              <a:r>
                <a:rPr lang="en-GB" dirty="0" smtClean="0">
                  <a:solidFill>
                    <a:schemeClr val="bg1"/>
                  </a:solidFill>
                </a:rPr>
                <a:t>Fig 1: Inconspicuous yellow bucket</a:t>
              </a:r>
              <a:endParaRPr lang="en-GB" dirty="0">
                <a:solidFill>
                  <a:schemeClr val="bg1"/>
                </a:solidFill>
              </a:endParaRPr>
            </a:p>
          </p:txBody>
        </p:sp>
      </p:grpSp>
      <p:cxnSp>
        <p:nvCxnSpPr>
          <p:cNvPr id="19" name="Straight Arrow Connector 18"/>
          <p:cNvCxnSpPr/>
          <p:nvPr/>
        </p:nvCxnSpPr>
        <p:spPr>
          <a:xfrm>
            <a:off x="4211960" y="4912181"/>
            <a:ext cx="648072" cy="0"/>
          </a:xfrm>
          <a:prstGeom prst="straightConnector1">
            <a:avLst/>
          </a:prstGeom>
          <a:ln w="762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43608" y="4077072"/>
            <a:ext cx="184731" cy="369332"/>
          </a:xfrm>
          <a:prstGeom prst="rect">
            <a:avLst/>
          </a:prstGeom>
          <a:noFill/>
        </p:spPr>
        <p:txBody>
          <a:bodyPr wrap="none" rtlCol="0">
            <a:spAutoFit/>
          </a:bodyPr>
          <a:lstStyle/>
          <a:p>
            <a:endParaRPr lang="en-GB" dirty="0"/>
          </a:p>
        </p:txBody>
      </p:sp>
      <p:grpSp>
        <p:nvGrpSpPr>
          <p:cNvPr id="23" name="Group 22"/>
          <p:cNvGrpSpPr/>
          <p:nvPr/>
        </p:nvGrpSpPr>
        <p:grpSpPr>
          <a:xfrm>
            <a:off x="934896" y="4191278"/>
            <a:ext cx="3147297" cy="1911310"/>
            <a:chOff x="934896" y="4191278"/>
            <a:chExt cx="3147297" cy="1911310"/>
          </a:xfrm>
        </p:grpSpPr>
        <p:pic>
          <p:nvPicPr>
            <p:cNvPr id="27" name="Content Placeholder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4896" y="4435187"/>
              <a:ext cx="1684966" cy="953988"/>
            </a:xfrm>
            <a:prstGeom prst="rect">
              <a:avLst/>
            </a:prstGeom>
          </p:spPr>
        </p:pic>
        <p:sp>
          <p:nvSpPr>
            <p:cNvPr id="28" name="TextBox 27"/>
            <p:cNvSpPr txBox="1"/>
            <p:nvPr/>
          </p:nvSpPr>
          <p:spPr>
            <a:xfrm>
              <a:off x="1883818" y="5733256"/>
              <a:ext cx="2019655" cy="369332"/>
            </a:xfrm>
            <a:prstGeom prst="rect">
              <a:avLst/>
            </a:prstGeom>
            <a:noFill/>
          </p:spPr>
          <p:txBody>
            <a:bodyPr wrap="none" rtlCol="0">
              <a:spAutoFit/>
            </a:bodyPr>
            <a:lstStyle/>
            <a:p>
              <a:r>
                <a:rPr lang="en-GB" dirty="0" smtClean="0">
                  <a:solidFill>
                    <a:schemeClr val="bg1"/>
                  </a:solidFill>
                </a:rPr>
                <a:t>Fig 2: Serious Injury</a:t>
              </a:r>
              <a:endParaRPr lang="en-GB" dirty="0">
                <a:solidFill>
                  <a:schemeClr val="bg1"/>
                </a:solidFill>
              </a:endParaRPr>
            </a:p>
          </p:txBody>
        </p:sp>
        <p:pic>
          <p:nvPicPr>
            <p:cNvPr id="29" name="Picture 2" descr="C:\Users\a9912577\Google Drive\images\coloured_Beach_Crab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05632" y="4191278"/>
              <a:ext cx="1576561" cy="14418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387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
            <a:ext cx="9144000" cy="6857999"/>
          </a:xfrm>
          <a:prstGeom prst="rect">
            <a:avLst/>
          </a:prstGeom>
          <a:noFill/>
          <a:ln>
            <a:noFill/>
          </a:ln>
        </p:spPr>
      </p:pic>
      <p:sp>
        <p:nvSpPr>
          <p:cNvPr id="5" name="Title 1"/>
          <p:cNvSpPr>
            <a:spLocks noGrp="1"/>
          </p:cNvSpPr>
          <p:nvPr>
            <p:ph type="title"/>
          </p:nvPr>
        </p:nvSpPr>
        <p:spPr>
          <a:xfrm>
            <a:off x="457200" y="836712"/>
            <a:ext cx="8229600" cy="1143000"/>
          </a:xfrm>
        </p:spPr>
        <p:txBody>
          <a:bodyPr>
            <a:normAutofit fontScale="90000"/>
          </a:bodyPr>
          <a:lstStyle>
            <a:lvl1pPr>
              <a:defRPr sz="4000" u="none">
                <a:latin typeface="Kristen ITC" pitchFamily="66" charset="0"/>
              </a:defRPr>
            </a:lvl1pPr>
          </a:lstStyle>
          <a:p>
            <a:r>
              <a:rPr lang="en-GB" dirty="0" err="1" smtClean="0">
                <a:solidFill>
                  <a:schemeClr val="accent6">
                    <a:lumMod val="75000"/>
                  </a:schemeClr>
                </a:solidFill>
                <a:latin typeface="Arial" pitchFamily="34" charset="0"/>
              </a:rPr>
              <a:t>Neuroinformatics</a:t>
            </a:r>
            <a:r>
              <a:rPr lang="en-GB" dirty="0" smtClean="0">
                <a:solidFill>
                  <a:schemeClr val="accent6">
                    <a:lumMod val="75000"/>
                  </a:schemeClr>
                </a:solidFill>
                <a:latin typeface="Arial" pitchFamily="34" charset="0"/>
              </a:rPr>
              <a:t>/</a:t>
            </a:r>
            <a:br>
              <a:rPr lang="en-GB" dirty="0" smtClean="0">
                <a:solidFill>
                  <a:schemeClr val="accent6">
                    <a:lumMod val="75000"/>
                  </a:schemeClr>
                </a:solidFill>
                <a:latin typeface="Arial" pitchFamily="34" charset="0"/>
              </a:rPr>
            </a:br>
            <a:r>
              <a:rPr lang="en-GB" dirty="0" smtClean="0">
                <a:solidFill>
                  <a:schemeClr val="accent6">
                    <a:lumMod val="75000"/>
                  </a:schemeClr>
                </a:solidFill>
                <a:latin typeface="Arial" pitchFamily="34" charset="0"/>
              </a:rPr>
              <a:t>Computational Neuroscience</a:t>
            </a:r>
            <a:endParaRPr lang="en-GB" dirty="0">
              <a:solidFill>
                <a:schemeClr val="accent6">
                  <a:lumMod val="75000"/>
                </a:schemeClr>
              </a:solidFill>
              <a:latin typeface="Arial" pitchFamily="34" charset="0"/>
            </a:endParaRPr>
          </a:p>
        </p:txBody>
      </p:sp>
      <p:grpSp>
        <p:nvGrpSpPr>
          <p:cNvPr id="12" name="Group 11"/>
          <p:cNvGrpSpPr/>
          <p:nvPr/>
        </p:nvGrpSpPr>
        <p:grpSpPr>
          <a:xfrm>
            <a:off x="395536" y="6009589"/>
            <a:ext cx="1080000" cy="716069"/>
            <a:chOff x="395536" y="6009589"/>
            <a:chExt cx="1080000" cy="716069"/>
          </a:xfrm>
        </p:grpSpPr>
        <p:pic>
          <p:nvPicPr>
            <p:cNvPr id="10" name="Picture 9"/>
            <p:cNvPicPr>
              <a:picLocks noChangeAspect="1"/>
            </p:cNvPicPr>
            <p:nvPr/>
          </p:nvPicPr>
          <p:blipFill>
            <a:blip r:embed="rId4" cstate="print">
              <a:alphaModFix/>
              <a:lum/>
            </a:blip>
            <a:srcRect/>
            <a:stretch>
              <a:fillRect/>
            </a:stretch>
          </p:blipFill>
          <p:spPr>
            <a:xfrm>
              <a:off x="395536" y="6345858"/>
              <a:ext cx="1080000" cy="379800"/>
            </a:xfrm>
            <a:prstGeom prst="rect">
              <a:avLst/>
            </a:prstGeom>
            <a:noFill/>
            <a:ln>
              <a:noFill/>
            </a:ln>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4250" y="4385576"/>
            <a:ext cx="2095500" cy="162401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39743">
            <a:off x="5436096" y="2348880"/>
            <a:ext cx="2816423" cy="1805549"/>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402608">
            <a:off x="1570995" y="2514215"/>
            <a:ext cx="2426979" cy="1829569"/>
          </a:xfrm>
          <a:prstGeom prst="rect">
            <a:avLst/>
          </a:prstGeom>
        </p:spPr>
      </p:pic>
    </p:spTree>
    <p:extLst>
      <p:ext uri="{BB962C8B-B14F-4D97-AF65-F5344CB8AC3E}">
        <p14:creationId xmlns:p14="http://schemas.microsoft.com/office/powerpoint/2010/main" val="46875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0"/>
            <a:ext cx="9144000" cy="6857999"/>
          </a:xfrm>
          <a:prstGeom prst="rect">
            <a:avLst/>
          </a:prstGeom>
          <a:noFill/>
          <a:ln>
            <a:noFill/>
          </a:ln>
        </p:spPr>
      </p:pic>
      <p:grpSp>
        <p:nvGrpSpPr>
          <p:cNvPr id="10" name="Group 9"/>
          <p:cNvGrpSpPr/>
          <p:nvPr/>
        </p:nvGrpSpPr>
        <p:grpSpPr>
          <a:xfrm>
            <a:off x="395536" y="6009589"/>
            <a:ext cx="1080000" cy="716069"/>
            <a:chOff x="395536" y="6009589"/>
            <a:chExt cx="1080000" cy="716069"/>
          </a:xfrm>
        </p:grpSpPr>
        <p:pic>
          <p:nvPicPr>
            <p:cNvPr id="11" name="Picture 10"/>
            <p:cNvPicPr>
              <a:picLocks noChangeAspect="1"/>
            </p:cNvPicPr>
            <p:nvPr/>
          </p:nvPicPr>
          <p:blipFill>
            <a:blip r:embed="rId4" cstate="print">
              <a:alphaModFix/>
              <a:lum/>
            </a:blip>
            <a:srcRect/>
            <a:stretch>
              <a:fillRect/>
            </a:stretch>
          </p:blipFill>
          <p:spPr>
            <a:xfrm>
              <a:off x="395536" y="6345858"/>
              <a:ext cx="1080000" cy="379800"/>
            </a:xfrm>
            <a:prstGeom prst="rect">
              <a:avLst/>
            </a:prstGeom>
            <a:noFill/>
            <a:ln>
              <a:noFill/>
            </a:ln>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sp>
        <p:nvSpPr>
          <p:cNvPr id="13" name="Title 1"/>
          <p:cNvSpPr txBox="1">
            <a:spLocks/>
          </p:cNvSpPr>
          <p:nvPr/>
        </p:nvSpPr>
        <p:spPr>
          <a:xfrm>
            <a:off x="483584" y="4766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u="none" kern="1200">
                <a:solidFill>
                  <a:schemeClr val="tx1"/>
                </a:solidFill>
                <a:latin typeface="Kristen ITC" pitchFamily="66" charset="0"/>
                <a:ea typeface="+mj-ea"/>
                <a:cs typeface="+mj-cs"/>
              </a:defRPr>
            </a:lvl1pPr>
          </a:lstStyle>
          <a:p>
            <a:r>
              <a:rPr lang="en-GB" dirty="0" smtClean="0">
                <a:solidFill>
                  <a:schemeClr val="accent6">
                    <a:lumMod val="75000"/>
                  </a:schemeClr>
                </a:solidFill>
                <a:latin typeface="Arial" pitchFamily="34" charset="0"/>
              </a:rPr>
              <a:t>Overview</a:t>
            </a:r>
            <a:endParaRPr lang="en-GB" dirty="0">
              <a:solidFill>
                <a:schemeClr val="accent6">
                  <a:lumMod val="75000"/>
                </a:schemeClr>
              </a:solidFill>
              <a:latin typeface="Arial" pitchFamily="34" charset="0"/>
            </a:endParaRPr>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638" y="3429000"/>
            <a:ext cx="7239491" cy="837960"/>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5616" y="1568468"/>
            <a:ext cx="1008469" cy="940029"/>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06325" y="1446266"/>
            <a:ext cx="1584176" cy="1184431"/>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91880" y="1525413"/>
            <a:ext cx="1368184" cy="1026138"/>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453" y="1503230"/>
            <a:ext cx="1427334" cy="1070501"/>
          </a:xfrm>
          <a:prstGeom prst="rect">
            <a:avLst/>
          </a:prstGeom>
        </p:spPr>
      </p:pic>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56176" y="1024751"/>
            <a:ext cx="2546995" cy="2298236"/>
          </a:xfrm>
          <a:prstGeom prst="rect">
            <a:avLst/>
          </a:prstGeom>
        </p:spPr>
      </p:pic>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3982" y="4797152"/>
            <a:ext cx="7239491" cy="979308"/>
          </a:xfrm>
          <a:prstGeom prst="rect">
            <a:avLst/>
          </a:prstGeom>
        </p:spPr>
      </p:pic>
    </p:spTree>
    <p:extLst>
      <p:ext uri="{BB962C8B-B14F-4D97-AF65-F5344CB8AC3E}">
        <p14:creationId xmlns:p14="http://schemas.microsoft.com/office/powerpoint/2010/main" val="575832898"/>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par>
                                <p:cTn id="23" presetID="22" presetClass="entr" presetSubtype="8" repeatCount="indefinite"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2000"/>
                                        <p:tgtEl>
                                          <p:spTgt spid="19"/>
                                        </p:tgtEl>
                                      </p:cBhvr>
                                    </p:animEffect>
                                  </p:childTnLst>
                                </p:cTn>
                              </p:par>
                              <p:par>
                                <p:cTn id="31" presetID="22" presetClass="entr" presetSubtype="8" repeatCount="indefinite"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065" y="-1"/>
            <a:ext cx="9144000" cy="6857999"/>
          </a:xfrm>
          <a:prstGeom prst="rect">
            <a:avLst/>
          </a:prstGeom>
          <a:noFill/>
          <a:ln>
            <a:noFill/>
          </a:ln>
        </p:spPr>
      </p:pic>
      <p:grpSp>
        <p:nvGrpSpPr>
          <p:cNvPr id="10" name="Group 9"/>
          <p:cNvGrpSpPr/>
          <p:nvPr/>
        </p:nvGrpSpPr>
        <p:grpSpPr>
          <a:xfrm>
            <a:off x="395536" y="6009589"/>
            <a:ext cx="1080000" cy="716069"/>
            <a:chOff x="395536" y="6009589"/>
            <a:chExt cx="1080000" cy="716069"/>
          </a:xfrm>
        </p:grpSpPr>
        <p:pic>
          <p:nvPicPr>
            <p:cNvPr id="11" name="Picture 10"/>
            <p:cNvPicPr>
              <a:picLocks noChangeAspect="1"/>
            </p:cNvPicPr>
            <p:nvPr/>
          </p:nvPicPr>
          <p:blipFill>
            <a:blip r:embed="rId4" cstate="print">
              <a:alphaModFix/>
              <a:lum/>
            </a:blip>
            <a:srcRect/>
            <a:stretch>
              <a:fillRect/>
            </a:stretch>
          </p:blipFill>
          <p:spPr>
            <a:xfrm>
              <a:off x="395536" y="6345858"/>
              <a:ext cx="1080000" cy="379800"/>
            </a:xfrm>
            <a:prstGeom prst="rect">
              <a:avLst/>
            </a:prstGeom>
            <a:noFill/>
            <a:ln>
              <a:noFill/>
            </a:ln>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sp>
        <p:nvSpPr>
          <p:cNvPr id="13" name="Title 1"/>
          <p:cNvSpPr txBox="1">
            <a:spLocks/>
          </p:cNvSpPr>
          <p:nvPr/>
        </p:nvSpPr>
        <p:spPr>
          <a:xfrm>
            <a:off x="483584" y="4766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u="none" kern="1200">
                <a:solidFill>
                  <a:schemeClr val="tx1"/>
                </a:solidFill>
                <a:latin typeface="Kristen ITC" pitchFamily="66" charset="0"/>
                <a:ea typeface="+mj-ea"/>
                <a:cs typeface="+mj-cs"/>
              </a:defRPr>
            </a:lvl1pPr>
          </a:lstStyle>
          <a:p>
            <a:r>
              <a:rPr lang="en-GB" dirty="0" smtClean="0">
                <a:solidFill>
                  <a:schemeClr val="accent6">
                    <a:lumMod val="75000"/>
                  </a:schemeClr>
                </a:solidFill>
                <a:latin typeface="Arial" pitchFamily="34" charset="0"/>
              </a:rPr>
              <a:t>Why</a:t>
            </a:r>
            <a:endParaRPr lang="en-GB" dirty="0">
              <a:solidFill>
                <a:schemeClr val="accent6">
                  <a:lumMod val="75000"/>
                </a:schemeClr>
              </a:solidFill>
              <a:latin typeface="Arial" pitchFamily="34" charset="0"/>
            </a:endParaRPr>
          </a:p>
        </p:txBody>
      </p:sp>
      <p:sp>
        <p:nvSpPr>
          <p:cNvPr id="15" name="Content Placeholder 2"/>
          <p:cNvSpPr txBox="1">
            <a:spLocks/>
          </p:cNvSpPr>
          <p:nvPr/>
        </p:nvSpPr>
        <p:spPr>
          <a:xfrm>
            <a:off x="914400" y="2215405"/>
            <a:ext cx="7258000" cy="380588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Kristen ITC" pitchFamily="66"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Kristen ITC" pitchFamily="66"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Kristen ITC" pitchFamily="66"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Kristen ITC" pitchFamily="66"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Kristen ITC"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6">
                  <a:lumMod val="75000"/>
                </a:schemeClr>
              </a:buClr>
            </a:pPr>
            <a:r>
              <a:rPr lang="en-GB" sz="2400" dirty="0" smtClean="0">
                <a:solidFill>
                  <a:schemeClr val="bg1"/>
                </a:solidFill>
                <a:latin typeface="Arial" pitchFamily="34" charset="0"/>
                <a:cs typeface="Arial" pitchFamily="34" charset="0"/>
              </a:rPr>
              <a:t>People won’t let me disassemble them</a:t>
            </a:r>
          </a:p>
          <a:p>
            <a:pPr>
              <a:buClr>
                <a:schemeClr val="accent6">
                  <a:lumMod val="75000"/>
                </a:schemeClr>
              </a:buClr>
            </a:pPr>
            <a:r>
              <a:rPr lang="en-GB" sz="2400" dirty="0" smtClean="0">
                <a:solidFill>
                  <a:schemeClr val="bg1"/>
                </a:solidFill>
                <a:latin typeface="Arial" pitchFamily="34" charset="0"/>
                <a:cs typeface="Arial" pitchFamily="34" charset="0"/>
              </a:rPr>
              <a:t>The </a:t>
            </a:r>
            <a:r>
              <a:rPr lang="en-GB" sz="2400" dirty="0">
                <a:solidFill>
                  <a:schemeClr val="bg1"/>
                </a:solidFill>
                <a:latin typeface="Arial" pitchFamily="34" charset="0"/>
                <a:cs typeface="Arial" pitchFamily="34" charset="0"/>
              </a:rPr>
              <a:t>crustacean Stomatogastric Ganglion </a:t>
            </a:r>
            <a:r>
              <a:rPr lang="en-GB" sz="2400" dirty="0" smtClean="0">
                <a:solidFill>
                  <a:schemeClr val="bg1"/>
                </a:solidFill>
                <a:latin typeface="Arial" pitchFamily="34" charset="0"/>
                <a:cs typeface="Arial" pitchFamily="34" charset="0"/>
              </a:rPr>
              <a:t>(STG) </a:t>
            </a:r>
            <a:r>
              <a:rPr lang="en-GB" sz="2400" dirty="0">
                <a:solidFill>
                  <a:schemeClr val="bg1"/>
                </a:solidFill>
                <a:latin typeface="Arial" pitchFamily="34" charset="0"/>
                <a:cs typeface="Arial" pitchFamily="34" charset="0"/>
              </a:rPr>
              <a:t>is a well researched neural system </a:t>
            </a:r>
            <a:r>
              <a:rPr lang="en-GB" sz="2400" dirty="0" smtClean="0">
                <a:solidFill>
                  <a:schemeClr val="bg1"/>
                </a:solidFill>
                <a:latin typeface="Arial" pitchFamily="34" charset="0"/>
                <a:cs typeface="Arial" pitchFamily="34" charset="0"/>
              </a:rPr>
              <a:t>about which we </a:t>
            </a:r>
            <a:r>
              <a:rPr lang="en-GB" sz="2400" dirty="0">
                <a:solidFill>
                  <a:schemeClr val="bg1"/>
                </a:solidFill>
                <a:latin typeface="Arial" pitchFamily="34" charset="0"/>
                <a:cs typeface="Arial" pitchFamily="34" charset="0"/>
              </a:rPr>
              <a:t>know many </a:t>
            </a:r>
            <a:r>
              <a:rPr lang="en-GB" sz="2400" dirty="0" smtClean="0">
                <a:solidFill>
                  <a:schemeClr val="bg1"/>
                </a:solidFill>
                <a:latin typeface="Arial" pitchFamily="34" charset="0"/>
                <a:cs typeface="Arial" pitchFamily="34" charset="0"/>
              </a:rPr>
              <a:t>details</a:t>
            </a:r>
          </a:p>
          <a:p>
            <a:pPr>
              <a:buClr>
                <a:schemeClr val="accent6">
                  <a:lumMod val="75000"/>
                </a:schemeClr>
              </a:buClr>
            </a:pPr>
            <a:r>
              <a:rPr lang="en-GB" sz="2400" dirty="0">
                <a:solidFill>
                  <a:schemeClr val="bg1"/>
                </a:solidFill>
                <a:latin typeface="Arial" pitchFamily="34" charset="0"/>
                <a:cs typeface="Arial" pitchFamily="34" charset="0"/>
              </a:rPr>
              <a:t>Contains two </a:t>
            </a:r>
            <a:r>
              <a:rPr lang="en-GB" sz="2400" dirty="0" smtClean="0">
                <a:solidFill>
                  <a:schemeClr val="bg1"/>
                </a:solidFill>
                <a:latin typeface="Arial" pitchFamily="34" charset="0"/>
                <a:cs typeface="Arial" pitchFamily="34" charset="0"/>
              </a:rPr>
              <a:t>Central </a:t>
            </a:r>
            <a:r>
              <a:rPr lang="en-GB" sz="2400" smtClean="0">
                <a:solidFill>
                  <a:schemeClr val="bg1"/>
                </a:solidFill>
                <a:latin typeface="Arial" pitchFamily="34" charset="0"/>
                <a:cs typeface="Arial" pitchFamily="34" charset="0"/>
              </a:rPr>
              <a:t>Pattern Generators</a:t>
            </a:r>
            <a:r>
              <a:rPr lang="en-GB" sz="2400" dirty="0" smtClean="0">
                <a:solidFill>
                  <a:schemeClr val="bg1"/>
                </a:solidFill>
                <a:latin typeface="Arial" pitchFamily="34" charset="0"/>
                <a:cs typeface="Arial" pitchFamily="34" charset="0"/>
              </a:rPr>
              <a:t>.</a:t>
            </a:r>
          </a:p>
          <a:p>
            <a:pPr>
              <a:buClr>
                <a:schemeClr val="accent6">
                  <a:lumMod val="75000"/>
                </a:schemeClr>
              </a:buClr>
            </a:pPr>
            <a:r>
              <a:rPr lang="en-GB" sz="2400" dirty="0" smtClean="0">
                <a:solidFill>
                  <a:schemeClr val="bg1"/>
                </a:solidFill>
                <a:latin typeface="Arial" pitchFamily="34" charset="0"/>
                <a:cs typeface="Arial" pitchFamily="34" charset="0"/>
              </a:rPr>
              <a:t>The </a:t>
            </a:r>
            <a:r>
              <a:rPr lang="en-GB" sz="2400" dirty="0">
                <a:solidFill>
                  <a:schemeClr val="bg1"/>
                </a:solidFill>
                <a:latin typeface="Arial" pitchFamily="34" charset="0"/>
                <a:cs typeface="Arial" pitchFamily="34" charset="0"/>
              </a:rPr>
              <a:t>crab STG </a:t>
            </a:r>
            <a:r>
              <a:rPr lang="en-GB" sz="2400" dirty="0" smtClean="0">
                <a:solidFill>
                  <a:schemeClr val="bg1"/>
                </a:solidFill>
                <a:latin typeface="Arial" pitchFamily="34" charset="0"/>
                <a:cs typeface="Arial" pitchFamily="34" charset="0"/>
              </a:rPr>
              <a:t>is almost </a:t>
            </a:r>
            <a:r>
              <a:rPr lang="en-GB" sz="2400" dirty="0">
                <a:solidFill>
                  <a:schemeClr val="bg1"/>
                </a:solidFill>
                <a:latin typeface="Arial" pitchFamily="34" charset="0"/>
                <a:cs typeface="Arial" pitchFamily="34" charset="0"/>
              </a:rPr>
              <a:t>flat, with large neurons </a:t>
            </a:r>
            <a:r>
              <a:rPr lang="en-GB" sz="2400" dirty="0" smtClean="0">
                <a:solidFill>
                  <a:schemeClr val="bg1"/>
                </a:solidFill>
                <a:latin typeface="Arial" pitchFamily="34" charset="0"/>
                <a:cs typeface="Arial" pitchFamily="34" charset="0"/>
              </a:rPr>
              <a:t>and little overlap between them</a:t>
            </a:r>
            <a:endParaRPr lang="en-GB" sz="2400" dirty="0">
              <a:solidFill>
                <a:schemeClr val="bg1"/>
              </a:solidFill>
              <a:latin typeface="Arial" pitchFamily="34" charset="0"/>
              <a:cs typeface="Arial" pitchFamily="34" charset="0"/>
            </a:endParaRPr>
          </a:p>
          <a:p>
            <a:pPr>
              <a:buClr>
                <a:schemeClr val="accent6">
                  <a:lumMod val="75000"/>
                </a:schemeClr>
              </a:buClr>
            </a:pPr>
            <a:endParaRPr lang="en-GB" sz="2400" dirty="0" smtClean="0">
              <a:solidFill>
                <a:schemeClr val="bg1"/>
              </a:solidFill>
              <a:latin typeface="Arial" pitchFamily="34" charset="0"/>
              <a:cs typeface="Arial" pitchFamily="34" charset="0"/>
            </a:endParaRPr>
          </a:p>
          <a:p>
            <a:pPr>
              <a:buClr>
                <a:schemeClr val="accent6">
                  <a:lumMod val="75000"/>
                </a:schemeClr>
              </a:buClr>
            </a:pPr>
            <a:endParaRPr lang="en-GB" sz="2400" dirty="0" smtClean="0">
              <a:solidFill>
                <a:schemeClr val="bg1"/>
              </a:solidFill>
              <a:latin typeface="Arial" pitchFamily="34" charset="0"/>
              <a:cs typeface="Arial" pitchFamily="34" charset="0"/>
            </a:endParaRPr>
          </a:p>
        </p:txBody>
      </p:sp>
      <p:sp>
        <p:nvSpPr>
          <p:cNvPr id="8" name="Rectangle 7"/>
          <p:cNvSpPr/>
          <p:nvPr/>
        </p:nvSpPr>
        <p:spPr>
          <a:xfrm>
            <a:off x="3762165" y="1268760"/>
            <a:ext cx="1505541" cy="584775"/>
          </a:xfrm>
          <a:prstGeom prst="rect">
            <a:avLst/>
          </a:prstGeom>
        </p:spPr>
        <p:txBody>
          <a:bodyPr wrap="none">
            <a:spAutoFit/>
          </a:bodyPr>
          <a:lstStyle/>
          <a:p>
            <a:pPr algn="ctr"/>
            <a:r>
              <a:rPr lang="en-GB" sz="3200" dirty="0" smtClean="0">
                <a:solidFill>
                  <a:srgbClr val="FFC000"/>
                </a:solidFill>
                <a:latin typeface="Arial" pitchFamily="34" charset="0"/>
              </a:rPr>
              <a:t>Crabs?</a:t>
            </a:r>
            <a:endParaRPr lang="en-GB" sz="3200" dirty="0">
              <a:solidFill>
                <a:srgbClr val="FFC000"/>
              </a:solidFill>
              <a:latin typeface="Arial" pitchFamily="34" charset="0"/>
            </a:endParaRPr>
          </a:p>
        </p:txBody>
      </p:sp>
      <p:pic>
        <p:nvPicPr>
          <p:cNvPr id="9" name="Content Placeholder 1"/>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1434722" y="892334"/>
            <a:ext cx="971972" cy="1035039"/>
          </a:xfrm>
        </p:spPr>
      </p:pic>
    </p:spTree>
    <p:extLst>
      <p:ext uri="{BB962C8B-B14F-4D97-AF65-F5344CB8AC3E}">
        <p14:creationId xmlns:p14="http://schemas.microsoft.com/office/powerpoint/2010/main" val="265583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0"/>
            <a:ext cx="9144000" cy="6857999"/>
          </a:xfrm>
          <a:prstGeom prst="rect">
            <a:avLst/>
          </a:prstGeom>
          <a:noFill/>
          <a:ln>
            <a:noFill/>
          </a:ln>
        </p:spPr>
      </p:pic>
      <p:grpSp>
        <p:nvGrpSpPr>
          <p:cNvPr id="10" name="Group 9"/>
          <p:cNvGrpSpPr/>
          <p:nvPr/>
        </p:nvGrpSpPr>
        <p:grpSpPr>
          <a:xfrm>
            <a:off x="395536" y="6009589"/>
            <a:ext cx="1080000" cy="716069"/>
            <a:chOff x="395536" y="6009589"/>
            <a:chExt cx="1080000" cy="716069"/>
          </a:xfrm>
        </p:grpSpPr>
        <p:pic>
          <p:nvPicPr>
            <p:cNvPr id="11" name="Picture 10"/>
            <p:cNvPicPr>
              <a:picLocks noChangeAspect="1"/>
            </p:cNvPicPr>
            <p:nvPr/>
          </p:nvPicPr>
          <p:blipFill>
            <a:blip r:embed="rId4" cstate="print">
              <a:alphaModFix/>
              <a:lum/>
            </a:blip>
            <a:srcRect/>
            <a:stretch>
              <a:fillRect/>
            </a:stretch>
          </p:blipFill>
          <p:spPr>
            <a:xfrm>
              <a:off x="395536" y="6345858"/>
              <a:ext cx="1080000" cy="379800"/>
            </a:xfrm>
            <a:prstGeom prst="rect">
              <a:avLst/>
            </a:prstGeom>
            <a:noFill/>
            <a:ln>
              <a:noFill/>
            </a:ln>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sp>
        <p:nvSpPr>
          <p:cNvPr id="13" name="Title 1"/>
          <p:cNvSpPr txBox="1">
            <a:spLocks/>
          </p:cNvSpPr>
          <p:nvPr/>
        </p:nvSpPr>
        <p:spPr>
          <a:xfrm>
            <a:off x="483584" y="4766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u="none" kern="1200">
                <a:solidFill>
                  <a:schemeClr val="tx1"/>
                </a:solidFill>
                <a:latin typeface="Kristen ITC" pitchFamily="66" charset="0"/>
                <a:ea typeface="+mj-ea"/>
                <a:cs typeface="+mj-cs"/>
              </a:defRPr>
            </a:lvl1pPr>
          </a:lstStyle>
          <a:p>
            <a:r>
              <a:rPr lang="en-GB" dirty="0" smtClean="0">
                <a:solidFill>
                  <a:schemeClr val="accent6">
                    <a:lumMod val="75000"/>
                  </a:schemeClr>
                </a:solidFill>
                <a:latin typeface="Arial" pitchFamily="34" charset="0"/>
              </a:rPr>
              <a:t>Why</a:t>
            </a:r>
            <a:endParaRPr lang="en-GB" dirty="0">
              <a:solidFill>
                <a:schemeClr val="accent6">
                  <a:lumMod val="75000"/>
                </a:schemeClr>
              </a:solidFill>
              <a:latin typeface="Arial" pitchFamily="34" charset="0"/>
            </a:endParaRPr>
          </a:p>
        </p:txBody>
      </p:sp>
      <p:sp>
        <p:nvSpPr>
          <p:cNvPr id="15" name="Content Placeholder 2"/>
          <p:cNvSpPr txBox="1">
            <a:spLocks/>
          </p:cNvSpPr>
          <p:nvPr/>
        </p:nvSpPr>
        <p:spPr>
          <a:xfrm>
            <a:off x="914400" y="1853535"/>
            <a:ext cx="4233664" cy="200568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Kristen ITC" pitchFamily="66"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Kristen ITC" pitchFamily="66"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Kristen ITC" pitchFamily="66"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Kristen ITC" pitchFamily="66"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Kristen ITC" pitchFamily="66"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6">
                  <a:lumMod val="75000"/>
                </a:schemeClr>
              </a:buClr>
            </a:pPr>
            <a:r>
              <a:rPr lang="en-GB" sz="2400" dirty="0" smtClean="0">
                <a:solidFill>
                  <a:schemeClr val="bg1"/>
                </a:solidFill>
                <a:latin typeface="Arial" pitchFamily="34" charset="0"/>
              </a:rPr>
              <a:t>Spinal Chord Injury</a:t>
            </a:r>
          </a:p>
          <a:p>
            <a:pPr>
              <a:buClr>
                <a:schemeClr val="accent6">
                  <a:lumMod val="75000"/>
                </a:schemeClr>
              </a:buClr>
            </a:pPr>
            <a:r>
              <a:rPr lang="en-GB" sz="2400" smtClean="0">
                <a:solidFill>
                  <a:schemeClr val="bg1"/>
                </a:solidFill>
                <a:latin typeface="Arial" pitchFamily="34" charset="0"/>
              </a:rPr>
              <a:t>Parkinson’s </a:t>
            </a:r>
            <a:r>
              <a:rPr lang="en-GB" sz="2400" dirty="0" smtClean="0">
                <a:solidFill>
                  <a:schemeClr val="bg1"/>
                </a:solidFill>
                <a:latin typeface="Arial" pitchFamily="34" charset="0"/>
              </a:rPr>
              <a:t>Disease</a:t>
            </a:r>
          </a:p>
          <a:p>
            <a:pPr>
              <a:buClr>
                <a:schemeClr val="accent6">
                  <a:lumMod val="75000"/>
                </a:schemeClr>
              </a:buClr>
            </a:pPr>
            <a:r>
              <a:rPr lang="en-GB" sz="2400" dirty="0" smtClean="0">
                <a:solidFill>
                  <a:schemeClr val="bg1"/>
                </a:solidFill>
                <a:latin typeface="Arial" pitchFamily="34" charset="0"/>
              </a:rPr>
              <a:t>Robotics</a:t>
            </a:r>
          </a:p>
          <a:p>
            <a:pPr>
              <a:buClr>
                <a:schemeClr val="accent6">
                  <a:lumMod val="75000"/>
                </a:schemeClr>
              </a:buClr>
            </a:pPr>
            <a:r>
              <a:rPr lang="en-GB" sz="2400" dirty="0" smtClean="0">
                <a:solidFill>
                  <a:schemeClr val="bg1"/>
                </a:solidFill>
                <a:latin typeface="Arial" pitchFamily="34" charset="0"/>
              </a:rPr>
              <a:t>etc.</a:t>
            </a:r>
          </a:p>
        </p:txBody>
      </p:sp>
      <p:sp>
        <p:nvSpPr>
          <p:cNvPr id="8" name="Rectangle 7"/>
          <p:cNvSpPr/>
          <p:nvPr/>
        </p:nvSpPr>
        <p:spPr>
          <a:xfrm>
            <a:off x="3317334" y="1268760"/>
            <a:ext cx="2395206" cy="584775"/>
          </a:xfrm>
          <a:prstGeom prst="rect">
            <a:avLst/>
          </a:prstGeom>
        </p:spPr>
        <p:txBody>
          <a:bodyPr wrap="none">
            <a:spAutoFit/>
          </a:bodyPr>
          <a:lstStyle/>
          <a:p>
            <a:pPr algn="ctr"/>
            <a:r>
              <a:rPr lang="en-GB" sz="3200" dirty="0" smtClean="0">
                <a:solidFill>
                  <a:srgbClr val="FFC000"/>
                </a:solidFill>
                <a:latin typeface="Arial" pitchFamily="34" charset="0"/>
              </a:rPr>
              <a:t>Applications</a:t>
            </a:r>
          </a:p>
        </p:txBody>
      </p:sp>
      <p:sp>
        <p:nvSpPr>
          <p:cNvPr id="2" name="TextBox 1"/>
          <p:cNvSpPr txBox="1"/>
          <p:nvPr/>
        </p:nvSpPr>
        <p:spPr>
          <a:xfrm>
            <a:off x="755576" y="5460481"/>
            <a:ext cx="7632848" cy="707886"/>
          </a:xfrm>
          <a:prstGeom prst="rect">
            <a:avLst/>
          </a:prstGeom>
          <a:noFill/>
        </p:spPr>
        <p:txBody>
          <a:bodyPr wrap="square" rtlCol="0">
            <a:spAutoFit/>
          </a:bodyPr>
          <a:lstStyle/>
          <a:p>
            <a:pPr fontAlgn="base"/>
            <a:r>
              <a:rPr lang="en-GB" sz="1000" dirty="0" err="1">
                <a:solidFill>
                  <a:schemeClr val="bg1"/>
                </a:solidFill>
              </a:rPr>
              <a:t>Auke</a:t>
            </a:r>
            <a:r>
              <a:rPr lang="en-GB" sz="1000" dirty="0">
                <a:solidFill>
                  <a:schemeClr val="bg1"/>
                </a:solidFill>
              </a:rPr>
              <a:t> Jan </a:t>
            </a:r>
            <a:r>
              <a:rPr lang="en-GB" sz="1000" dirty="0" err="1">
                <a:solidFill>
                  <a:schemeClr val="bg1"/>
                </a:solidFill>
              </a:rPr>
              <a:t>Ijspeert</a:t>
            </a:r>
            <a:r>
              <a:rPr lang="en-GB" sz="1000" dirty="0">
                <a:solidFill>
                  <a:schemeClr val="bg1"/>
                </a:solidFill>
              </a:rPr>
              <a:t>, Central pattern generators for locomotion control in animals and robots: A review, </a:t>
            </a:r>
            <a:r>
              <a:rPr lang="en-GB" sz="1000" i="1" dirty="0">
                <a:solidFill>
                  <a:schemeClr val="bg1"/>
                </a:solidFill>
              </a:rPr>
              <a:t>Neural Networks</a:t>
            </a:r>
            <a:r>
              <a:rPr lang="en-GB" sz="1000" dirty="0">
                <a:solidFill>
                  <a:schemeClr val="bg1"/>
                </a:solidFill>
              </a:rPr>
              <a:t>, Volume 21, Issue 4, May 2008, Pages </a:t>
            </a:r>
            <a:r>
              <a:rPr lang="en-GB" sz="1000" dirty="0" smtClean="0">
                <a:solidFill>
                  <a:schemeClr val="bg1"/>
                </a:solidFill>
              </a:rPr>
              <a:t>642-653</a:t>
            </a:r>
          </a:p>
          <a:p>
            <a:pPr fontAlgn="base"/>
            <a:r>
              <a:rPr lang="en-GB" sz="1000" dirty="0" smtClean="0">
                <a:solidFill>
                  <a:schemeClr val="bg1"/>
                </a:solidFill>
              </a:rPr>
              <a:t>Jung, R., </a:t>
            </a:r>
            <a:r>
              <a:rPr lang="en-GB" sz="1000" dirty="0" err="1" smtClean="0">
                <a:solidFill>
                  <a:schemeClr val="bg1"/>
                </a:solidFill>
              </a:rPr>
              <a:t>Brauer</a:t>
            </a:r>
            <a:r>
              <a:rPr lang="en-GB" sz="1000" dirty="0" smtClean="0">
                <a:solidFill>
                  <a:schemeClr val="bg1"/>
                </a:solidFill>
              </a:rPr>
              <a:t>, E.J., Abbas  J.J., </a:t>
            </a:r>
            <a:r>
              <a:rPr lang="en-GB" sz="1000" dirty="0">
                <a:solidFill>
                  <a:schemeClr val="bg1"/>
                </a:solidFill>
              </a:rPr>
              <a:t>Real-time interaction between a </a:t>
            </a:r>
            <a:r>
              <a:rPr lang="en-GB" sz="1000" dirty="0" err="1">
                <a:solidFill>
                  <a:schemeClr val="bg1"/>
                </a:solidFill>
              </a:rPr>
              <a:t>neuromorphic</a:t>
            </a:r>
            <a:r>
              <a:rPr lang="en-GB" sz="1000" dirty="0">
                <a:solidFill>
                  <a:schemeClr val="bg1"/>
                </a:solidFill>
              </a:rPr>
              <a:t> electronic circuit and the spinal </a:t>
            </a:r>
            <a:r>
              <a:rPr lang="en-GB" sz="1000" dirty="0" smtClean="0">
                <a:solidFill>
                  <a:schemeClr val="bg1"/>
                </a:solidFill>
              </a:rPr>
              <a:t>cord</a:t>
            </a:r>
            <a:r>
              <a:rPr lang="en-GB" sz="1000" i="1" dirty="0" smtClean="0">
                <a:solidFill>
                  <a:schemeClr val="bg1"/>
                </a:solidFill>
              </a:rPr>
              <a:t>, </a:t>
            </a:r>
            <a:r>
              <a:rPr lang="en-GB" sz="1000" i="1" dirty="0">
                <a:solidFill>
                  <a:schemeClr val="bg1"/>
                </a:solidFill>
              </a:rPr>
              <a:t>Neural Systems and Rehabilitation Engineering, </a:t>
            </a:r>
            <a:r>
              <a:rPr lang="en-GB" sz="1000" i="1" dirty="0" smtClean="0">
                <a:solidFill>
                  <a:schemeClr val="bg1"/>
                </a:solidFill>
              </a:rPr>
              <a:t>IEEE</a:t>
            </a:r>
            <a:r>
              <a:rPr lang="en-GB" sz="1000" dirty="0" smtClean="0">
                <a:solidFill>
                  <a:schemeClr val="bg1"/>
                </a:solidFill>
              </a:rPr>
              <a:t>, Volume 9, Issue 3, 2001, Pages 319-326</a:t>
            </a:r>
            <a:endParaRPr lang="en-GB" sz="1000" dirty="0">
              <a:solidFill>
                <a:schemeClr val="bg1"/>
              </a:solidFill>
            </a:endParaRPr>
          </a:p>
        </p:txBody>
      </p:sp>
      <p:grpSp>
        <p:nvGrpSpPr>
          <p:cNvPr id="3" name="Group 2"/>
          <p:cNvGrpSpPr/>
          <p:nvPr/>
        </p:nvGrpSpPr>
        <p:grpSpPr>
          <a:xfrm>
            <a:off x="5619944" y="2204864"/>
            <a:ext cx="2753850" cy="2995076"/>
            <a:chOff x="5637286" y="1853535"/>
            <a:chExt cx="2753850" cy="2995076"/>
          </a:xfrm>
        </p:grpSpPr>
        <p:pic>
          <p:nvPicPr>
            <p:cNvPr id="32770" name="Picture 2" descr="C:\Users\jannetta\Google Drive\2012_PhDPresentation\salamander_cpg.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37286" y="1853535"/>
              <a:ext cx="2751138" cy="2492375"/>
            </a:xfrm>
            <a:prstGeom prst="rect">
              <a:avLst/>
            </a:prstGeom>
          </p:spPr>
          <p:style>
            <a:lnRef idx="3">
              <a:schemeClr val="lt1"/>
            </a:lnRef>
            <a:fillRef idx="1">
              <a:schemeClr val="accent6"/>
            </a:fillRef>
            <a:effectRef idx="1">
              <a:schemeClr val="accent6"/>
            </a:effectRef>
            <a:fontRef idx="minor">
              <a:schemeClr val="lt1"/>
            </a:fontRef>
          </p:style>
        </p:pic>
        <p:sp>
          <p:nvSpPr>
            <p:cNvPr id="14" name="TextBox 13"/>
            <p:cNvSpPr txBox="1"/>
            <p:nvPr/>
          </p:nvSpPr>
          <p:spPr>
            <a:xfrm>
              <a:off x="5637490" y="4448501"/>
              <a:ext cx="2753646" cy="4001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fontAlgn="base"/>
              <a:r>
                <a:rPr lang="en-GB" sz="1000" dirty="0" smtClean="0">
                  <a:solidFill>
                    <a:schemeClr val="bg1"/>
                  </a:solidFill>
                </a:rPr>
                <a:t>Salamander CPG model tested with an amphibious salamander-like robot.</a:t>
              </a:r>
              <a:endParaRPr lang="en-GB" sz="1000" b="1" dirty="0">
                <a:solidFill>
                  <a:schemeClr val="bg1"/>
                </a:solidFill>
              </a:endParaRPr>
            </a:p>
          </p:txBody>
        </p:sp>
      </p:grpSp>
      <p:grpSp>
        <p:nvGrpSpPr>
          <p:cNvPr id="5" name="Group 4"/>
          <p:cNvGrpSpPr/>
          <p:nvPr/>
        </p:nvGrpSpPr>
        <p:grpSpPr>
          <a:xfrm>
            <a:off x="2642210" y="2856376"/>
            <a:ext cx="2840038" cy="2607248"/>
            <a:chOff x="2642210" y="2856376"/>
            <a:chExt cx="2840038" cy="2607248"/>
          </a:xfrm>
        </p:grpSpPr>
        <p:sp>
          <p:nvSpPr>
            <p:cNvPr id="16" name="TextBox 15"/>
            <p:cNvSpPr txBox="1"/>
            <p:nvPr/>
          </p:nvSpPr>
          <p:spPr>
            <a:xfrm>
              <a:off x="2642210" y="5063514"/>
              <a:ext cx="2840038" cy="40011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fontAlgn="base"/>
              <a:r>
                <a:rPr lang="en-GB" sz="1000" dirty="0" err="1" smtClean="0">
                  <a:solidFill>
                    <a:schemeClr val="bg1"/>
                  </a:solidFill>
                </a:rPr>
                <a:t>Neuromorphic</a:t>
              </a:r>
              <a:r>
                <a:rPr lang="en-GB" sz="1000" dirty="0" smtClean="0">
                  <a:solidFill>
                    <a:schemeClr val="bg1"/>
                  </a:solidFill>
                </a:rPr>
                <a:t> electronic circuit-spinal cord interface. </a:t>
              </a:r>
              <a:endParaRPr lang="en-GB" sz="1000" b="1" dirty="0">
                <a:solidFill>
                  <a:schemeClr val="bg1"/>
                </a:solidFill>
              </a:endParaRPr>
            </a:p>
          </p:txBody>
        </p:sp>
        <p:pic>
          <p:nvPicPr>
            <p:cNvPr id="32774" name="Picture 6" descr="C:\Users\jannetta\Google Drive\2012_PhDPresentation\lamprey_interfac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81808" y="2856376"/>
              <a:ext cx="2783880" cy="2105241"/>
            </a:xfrm>
            <a:prstGeom prst="rect">
              <a:avLst/>
            </a:prstGeom>
          </p:spPr>
          <p:style>
            <a:lnRef idx="3">
              <a:schemeClr val="lt1"/>
            </a:lnRef>
            <a:fillRef idx="1">
              <a:schemeClr val="accent6"/>
            </a:fillRef>
            <a:effectRef idx="1">
              <a:schemeClr val="accent6"/>
            </a:effectRef>
            <a:fontRef idx="minor">
              <a:schemeClr val="lt1"/>
            </a:fontRef>
          </p:style>
        </p:pic>
      </p:grpSp>
    </p:spTree>
    <p:extLst>
      <p:ext uri="{BB962C8B-B14F-4D97-AF65-F5344CB8AC3E}">
        <p14:creationId xmlns:p14="http://schemas.microsoft.com/office/powerpoint/2010/main" val="2208421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0"/>
            <a:ext cx="9144000" cy="6857999"/>
          </a:xfrm>
          <a:prstGeom prst="rect">
            <a:avLst/>
          </a:prstGeom>
          <a:noFill/>
          <a:ln>
            <a:noFill/>
          </a:ln>
        </p:spPr>
      </p:pic>
      <p:grpSp>
        <p:nvGrpSpPr>
          <p:cNvPr id="10" name="Group 9"/>
          <p:cNvGrpSpPr/>
          <p:nvPr/>
        </p:nvGrpSpPr>
        <p:grpSpPr>
          <a:xfrm>
            <a:off x="395536" y="6009589"/>
            <a:ext cx="1080000" cy="716069"/>
            <a:chOff x="395536" y="6009589"/>
            <a:chExt cx="1080000" cy="716069"/>
          </a:xfrm>
        </p:grpSpPr>
        <p:pic>
          <p:nvPicPr>
            <p:cNvPr id="11" name="Picture 10"/>
            <p:cNvPicPr>
              <a:picLocks noChangeAspect="1"/>
            </p:cNvPicPr>
            <p:nvPr/>
          </p:nvPicPr>
          <p:blipFill>
            <a:blip r:embed="rId4" cstate="print">
              <a:alphaModFix/>
              <a:lum/>
            </a:blip>
            <a:srcRect/>
            <a:stretch>
              <a:fillRect/>
            </a:stretch>
          </p:blipFill>
          <p:spPr>
            <a:xfrm>
              <a:off x="395536" y="6345858"/>
              <a:ext cx="1080000" cy="379800"/>
            </a:xfrm>
            <a:prstGeom prst="rect">
              <a:avLst/>
            </a:prstGeom>
            <a:noFill/>
            <a:ln>
              <a:noFill/>
            </a:ln>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32040" y="3140968"/>
            <a:ext cx="3678156" cy="2758617"/>
          </a:xfrm>
          <a:prstGeom prst="rect">
            <a:avLst/>
          </a:prstGeom>
        </p:spPr>
      </p:pic>
      <p:sp>
        <p:nvSpPr>
          <p:cNvPr id="17" name="TextBox 16"/>
          <p:cNvSpPr txBox="1"/>
          <p:nvPr/>
        </p:nvSpPr>
        <p:spPr>
          <a:xfrm rot="19163442">
            <a:off x="3215471" y="2512457"/>
            <a:ext cx="2648482" cy="1015663"/>
          </a:xfrm>
          <a:prstGeom prst="rect">
            <a:avLst/>
          </a:prstGeom>
          <a:noFill/>
        </p:spPr>
        <p:txBody>
          <a:bodyPr wrap="none" rtlCol="0">
            <a:spAutoFit/>
          </a:bodyPr>
          <a:lstStyle/>
          <a:p>
            <a:r>
              <a:rPr lang="en-GB" sz="6000" dirty="0" smtClean="0">
                <a:solidFill>
                  <a:srgbClr val="FFFF00"/>
                </a:solidFill>
                <a:latin typeface="Kristen ITC" pitchFamily="66" charset="0"/>
                <a:cs typeface="Khmer UI" pitchFamily="34" charset="0"/>
              </a:rPr>
              <a:t>Lunch</a:t>
            </a:r>
            <a:endParaRPr lang="en-GB" sz="6000" dirty="0">
              <a:solidFill>
                <a:srgbClr val="FFFF00"/>
              </a:solidFill>
              <a:latin typeface="Kristen ITC" pitchFamily="66" charset="0"/>
              <a:cs typeface="Khmer UI" pitchFamily="34" charset="0"/>
            </a:endParaRPr>
          </a:p>
        </p:txBody>
      </p:sp>
      <p:pic>
        <p:nvPicPr>
          <p:cNvPr id="14" name="Picture 13" descr="microwave_oven.png"/>
          <p:cNvPicPr>
            <a:picLocks noChangeAspect="1"/>
          </p:cNvPicPr>
          <p:nvPr/>
        </p:nvPicPr>
        <p:blipFill>
          <a:blip r:embed="rId7" cstate="print"/>
          <a:stretch>
            <a:fillRect/>
          </a:stretch>
        </p:blipFill>
        <p:spPr>
          <a:xfrm>
            <a:off x="1043608" y="764704"/>
            <a:ext cx="2674549" cy="1925675"/>
          </a:xfrm>
          <a:prstGeom prst="rect">
            <a:avLst/>
          </a:prstGeom>
        </p:spPr>
      </p:pic>
    </p:spTree>
    <p:extLst>
      <p:ext uri="{BB962C8B-B14F-4D97-AF65-F5344CB8AC3E}">
        <p14:creationId xmlns:p14="http://schemas.microsoft.com/office/powerpoint/2010/main" val="20815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repeatCount="indefinite"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6172"/>
            <a:ext cx="9144000" cy="6837889"/>
            <a:chOff x="0" y="0"/>
            <a:chExt cx="9144000" cy="6837889"/>
          </a:xfrm>
        </p:grpSpPr>
        <p:grpSp>
          <p:nvGrpSpPr>
            <p:cNvPr id="5" name="Group 4"/>
            <p:cNvGrpSpPr/>
            <p:nvPr/>
          </p:nvGrpSpPr>
          <p:grpSpPr>
            <a:xfrm>
              <a:off x="0" y="0"/>
              <a:ext cx="9144000" cy="6837889"/>
              <a:chOff x="0" y="0"/>
              <a:chExt cx="9144000" cy="6837889"/>
            </a:xfrm>
          </p:grpSpPr>
          <p:pic>
            <p:nvPicPr>
              <p:cNvPr id="34" name="Picture 4" descr="http://www.tuition.com.hk/pics/Physics-GCSE.jpg"/>
              <p:cNvPicPr>
                <a:picLocks noChangeAspect="1" noChangeArrowheads="1"/>
              </p:cNvPicPr>
              <p:nvPr/>
            </p:nvPicPr>
            <p:blipFill>
              <a:blip r:embed="rId3" cstate="print"/>
              <a:srcRect/>
              <a:stretch>
                <a:fillRect/>
              </a:stretch>
            </p:blipFill>
            <p:spPr bwMode="auto">
              <a:xfrm>
                <a:off x="0" y="0"/>
                <a:ext cx="5486400" cy="6837889"/>
              </a:xfrm>
              <a:prstGeom prst="rect">
                <a:avLst/>
              </a:prstGeom>
              <a:noFill/>
            </p:spPr>
          </p:pic>
          <p:pic>
            <p:nvPicPr>
              <p:cNvPr id="35" name="Picture 4" descr="http://www.tuition.com.hk/pics/Physics-GCSE.jpg"/>
              <p:cNvPicPr>
                <a:picLocks noChangeAspect="1" noChangeArrowheads="1"/>
              </p:cNvPicPr>
              <p:nvPr/>
            </p:nvPicPr>
            <p:blipFill>
              <a:blip r:embed="rId3" cstate="print"/>
              <a:srcRect l="93056"/>
              <a:stretch>
                <a:fillRect/>
              </a:stretch>
            </p:blipFill>
            <p:spPr bwMode="auto">
              <a:xfrm>
                <a:off x="5410200" y="0"/>
                <a:ext cx="381000" cy="6837889"/>
              </a:xfrm>
              <a:prstGeom prst="rect">
                <a:avLst/>
              </a:prstGeom>
              <a:noFill/>
            </p:spPr>
          </p:pic>
          <p:pic>
            <p:nvPicPr>
              <p:cNvPr id="36" name="Picture 4" descr="http://www.tuition.com.hk/pics/Physics-GCSE.jpg"/>
              <p:cNvPicPr>
                <a:picLocks noChangeAspect="1" noChangeArrowheads="1"/>
              </p:cNvPicPr>
              <p:nvPr/>
            </p:nvPicPr>
            <p:blipFill>
              <a:blip r:embed="rId3" cstate="print"/>
              <a:srcRect l="93056"/>
              <a:stretch>
                <a:fillRect/>
              </a:stretch>
            </p:blipFill>
            <p:spPr bwMode="auto">
              <a:xfrm>
                <a:off x="5715000" y="0"/>
                <a:ext cx="381000" cy="6837889"/>
              </a:xfrm>
              <a:prstGeom prst="rect">
                <a:avLst/>
              </a:prstGeom>
              <a:noFill/>
            </p:spPr>
          </p:pic>
          <p:pic>
            <p:nvPicPr>
              <p:cNvPr id="37" name="Picture 4" descr="http://www.tuition.com.hk/pics/Physics-GCSE.jpg"/>
              <p:cNvPicPr>
                <a:picLocks noChangeAspect="1" noChangeArrowheads="1"/>
              </p:cNvPicPr>
              <p:nvPr/>
            </p:nvPicPr>
            <p:blipFill>
              <a:blip r:embed="rId3" cstate="print"/>
              <a:srcRect l="70833" b="59882"/>
              <a:stretch>
                <a:fillRect/>
              </a:stretch>
            </p:blipFill>
            <p:spPr bwMode="auto">
              <a:xfrm>
                <a:off x="6019800" y="0"/>
                <a:ext cx="1600200" cy="2743200"/>
              </a:xfrm>
              <a:prstGeom prst="rect">
                <a:avLst/>
              </a:prstGeom>
              <a:noFill/>
            </p:spPr>
          </p:pic>
          <p:pic>
            <p:nvPicPr>
              <p:cNvPr id="38" name="Picture 4" descr="http://www.tuition.com.hk/pics/Physics-GCSE.jpg"/>
              <p:cNvPicPr>
                <a:picLocks noChangeAspect="1" noChangeArrowheads="1"/>
              </p:cNvPicPr>
              <p:nvPr/>
            </p:nvPicPr>
            <p:blipFill>
              <a:blip r:embed="rId3" cstate="print"/>
              <a:srcRect l="93056" t="40117"/>
              <a:stretch>
                <a:fillRect/>
              </a:stretch>
            </p:blipFill>
            <p:spPr bwMode="auto">
              <a:xfrm>
                <a:off x="6019800" y="2743200"/>
                <a:ext cx="381000" cy="4094689"/>
              </a:xfrm>
              <a:prstGeom prst="rect">
                <a:avLst/>
              </a:prstGeom>
              <a:noFill/>
            </p:spPr>
          </p:pic>
          <p:pic>
            <p:nvPicPr>
              <p:cNvPr id="39" name="Picture 4" descr="http://www.tuition.com.hk/pics/Physics-GCSE.jpg"/>
              <p:cNvPicPr>
                <a:picLocks noChangeAspect="1" noChangeArrowheads="1"/>
              </p:cNvPicPr>
              <p:nvPr/>
            </p:nvPicPr>
            <p:blipFill>
              <a:blip r:embed="rId3" cstate="print"/>
              <a:srcRect l="93056" t="40117"/>
              <a:stretch>
                <a:fillRect/>
              </a:stretch>
            </p:blipFill>
            <p:spPr bwMode="auto">
              <a:xfrm>
                <a:off x="6324600" y="2743200"/>
                <a:ext cx="381000" cy="4094689"/>
              </a:xfrm>
              <a:prstGeom prst="rect">
                <a:avLst/>
              </a:prstGeom>
              <a:noFill/>
            </p:spPr>
          </p:pic>
          <p:pic>
            <p:nvPicPr>
              <p:cNvPr id="40" name="Picture 4" descr="http://www.tuition.com.hk/pics/Physics-GCSE.jpg"/>
              <p:cNvPicPr>
                <a:picLocks noChangeAspect="1" noChangeArrowheads="1"/>
              </p:cNvPicPr>
              <p:nvPr/>
            </p:nvPicPr>
            <p:blipFill>
              <a:blip r:embed="rId3" cstate="print"/>
              <a:srcRect l="93056" t="40117"/>
              <a:stretch>
                <a:fillRect/>
              </a:stretch>
            </p:blipFill>
            <p:spPr bwMode="auto">
              <a:xfrm>
                <a:off x="6629400" y="2743200"/>
                <a:ext cx="381000" cy="4094689"/>
              </a:xfrm>
              <a:prstGeom prst="rect">
                <a:avLst/>
              </a:prstGeom>
              <a:noFill/>
            </p:spPr>
          </p:pic>
          <p:pic>
            <p:nvPicPr>
              <p:cNvPr id="41" name="Picture 4" descr="http://www.tuition.com.hk/pics/Physics-GCSE.jpg"/>
              <p:cNvPicPr>
                <a:picLocks noChangeAspect="1" noChangeArrowheads="1"/>
              </p:cNvPicPr>
              <p:nvPr/>
            </p:nvPicPr>
            <p:blipFill>
              <a:blip r:embed="rId3" cstate="print"/>
              <a:srcRect l="93056" t="40117"/>
              <a:stretch>
                <a:fillRect/>
              </a:stretch>
            </p:blipFill>
            <p:spPr bwMode="auto">
              <a:xfrm>
                <a:off x="6934200" y="2743200"/>
                <a:ext cx="381000" cy="4094689"/>
              </a:xfrm>
              <a:prstGeom prst="rect">
                <a:avLst/>
              </a:prstGeom>
              <a:noFill/>
            </p:spPr>
          </p:pic>
          <p:pic>
            <p:nvPicPr>
              <p:cNvPr id="42" name="Picture 4" descr="http://www.tuition.com.hk/pics/Physics-GCSE.jpg"/>
              <p:cNvPicPr>
                <a:picLocks noChangeAspect="1" noChangeArrowheads="1"/>
              </p:cNvPicPr>
              <p:nvPr/>
            </p:nvPicPr>
            <p:blipFill>
              <a:blip r:embed="rId3" cstate="print"/>
              <a:srcRect l="93056" t="40117"/>
              <a:stretch>
                <a:fillRect/>
              </a:stretch>
            </p:blipFill>
            <p:spPr bwMode="auto">
              <a:xfrm>
                <a:off x="7239000" y="2743200"/>
                <a:ext cx="381000" cy="4094689"/>
              </a:xfrm>
              <a:prstGeom prst="rect">
                <a:avLst/>
              </a:prstGeom>
              <a:noFill/>
            </p:spPr>
          </p:pic>
          <p:pic>
            <p:nvPicPr>
              <p:cNvPr id="43" name="Picture 4" descr="http://www.tuition.com.hk/pics/Physics-GCSE.jpg"/>
              <p:cNvPicPr>
                <a:picLocks noChangeAspect="1" noChangeArrowheads="1"/>
              </p:cNvPicPr>
              <p:nvPr/>
            </p:nvPicPr>
            <p:blipFill>
              <a:blip r:embed="rId3" cstate="print"/>
              <a:srcRect l="70833" b="59882"/>
              <a:stretch>
                <a:fillRect/>
              </a:stretch>
            </p:blipFill>
            <p:spPr bwMode="auto">
              <a:xfrm>
                <a:off x="7543800" y="0"/>
                <a:ext cx="1600200" cy="2743200"/>
              </a:xfrm>
              <a:prstGeom prst="rect">
                <a:avLst/>
              </a:prstGeom>
              <a:noFill/>
            </p:spPr>
          </p:pic>
          <p:pic>
            <p:nvPicPr>
              <p:cNvPr id="44" name="Picture 4" descr="http://www.tuition.com.hk/pics/Physics-GCSE.jpg"/>
              <p:cNvPicPr>
                <a:picLocks noChangeAspect="1" noChangeArrowheads="1"/>
              </p:cNvPicPr>
              <p:nvPr/>
            </p:nvPicPr>
            <p:blipFill>
              <a:blip r:embed="rId3" cstate="print"/>
              <a:srcRect l="93056" t="40117"/>
              <a:stretch>
                <a:fillRect/>
              </a:stretch>
            </p:blipFill>
            <p:spPr bwMode="auto">
              <a:xfrm>
                <a:off x="7543800" y="2743200"/>
                <a:ext cx="381000" cy="4094689"/>
              </a:xfrm>
              <a:prstGeom prst="rect">
                <a:avLst/>
              </a:prstGeom>
              <a:noFill/>
            </p:spPr>
          </p:pic>
          <p:pic>
            <p:nvPicPr>
              <p:cNvPr id="45" name="Picture 4" descr="http://www.tuition.com.hk/pics/Physics-GCSE.jpg"/>
              <p:cNvPicPr>
                <a:picLocks noChangeAspect="1" noChangeArrowheads="1"/>
              </p:cNvPicPr>
              <p:nvPr/>
            </p:nvPicPr>
            <p:blipFill>
              <a:blip r:embed="rId3" cstate="print"/>
              <a:srcRect l="93056" t="40117"/>
              <a:stretch>
                <a:fillRect/>
              </a:stretch>
            </p:blipFill>
            <p:spPr bwMode="auto">
              <a:xfrm>
                <a:off x="7848600" y="2743200"/>
                <a:ext cx="381000" cy="4094689"/>
              </a:xfrm>
              <a:prstGeom prst="rect">
                <a:avLst/>
              </a:prstGeom>
              <a:noFill/>
            </p:spPr>
          </p:pic>
          <p:pic>
            <p:nvPicPr>
              <p:cNvPr id="46" name="Picture 4" descr="http://www.tuition.com.hk/pics/Physics-GCSE.jpg"/>
              <p:cNvPicPr>
                <a:picLocks noChangeAspect="1" noChangeArrowheads="1"/>
              </p:cNvPicPr>
              <p:nvPr/>
            </p:nvPicPr>
            <p:blipFill>
              <a:blip r:embed="rId3" cstate="print"/>
              <a:srcRect l="93056" t="40117"/>
              <a:stretch>
                <a:fillRect/>
              </a:stretch>
            </p:blipFill>
            <p:spPr bwMode="auto">
              <a:xfrm>
                <a:off x="8153400" y="2743200"/>
                <a:ext cx="381000" cy="4094689"/>
              </a:xfrm>
              <a:prstGeom prst="rect">
                <a:avLst/>
              </a:prstGeom>
              <a:noFill/>
            </p:spPr>
          </p:pic>
          <p:pic>
            <p:nvPicPr>
              <p:cNvPr id="47" name="Picture 4" descr="http://www.tuition.com.hk/pics/Physics-GCSE.jpg"/>
              <p:cNvPicPr>
                <a:picLocks noChangeAspect="1" noChangeArrowheads="1"/>
              </p:cNvPicPr>
              <p:nvPr/>
            </p:nvPicPr>
            <p:blipFill>
              <a:blip r:embed="rId3" cstate="print"/>
              <a:srcRect l="93056" t="40117"/>
              <a:stretch>
                <a:fillRect/>
              </a:stretch>
            </p:blipFill>
            <p:spPr bwMode="auto">
              <a:xfrm>
                <a:off x="8458200" y="2743200"/>
                <a:ext cx="381000" cy="4094689"/>
              </a:xfrm>
              <a:prstGeom prst="rect">
                <a:avLst/>
              </a:prstGeom>
              <a:noFill/>
            </p:spPr>
          </p:pic>
          <p:pic>
            <p:nvPicPr>
              <p:cNvPr id="48" name="Picture 4" descr="http://www.tuition.com.hk/pics/Physics-GCSE.jpg"/>
              <p:cNvPicPr>
                <a:picLocks noChangeAspect="1" noChangeArrowheads="1"/>
              </p:cNvPicPr>
              <p:nvPr/>
            </p:nvPicPr>
            <p:blipFill>
              <a:blip r:embed="rId3" cstate="print"/>
              <a:srcRect l="93056" t="40117"/>
              <a:stretch>
                <a:fillRect/>
              </a:stretch>
            </p:blipFill>
            <p:spPr bwMode="auto">
              <a:xfrm>
                <a:off x="8763000" y="2743200"/>
                <a:ext cx="381000" cy="4094689"/>
              </a:xfrm>
              <a:prstGeom prst="rect">
                <a:avLst/>
              </a:prstGeom>
              <a:noFill/>
            </p:spPr>
          </p:pic>
        </p:grpSp>
        <p:grpSp>
          <p:nvGrpSpPr>
            <p:cNvPr id="6" name="Group 5"/>
            <p:cNvGrpSpPr/>
            <p:nvPr/>
          </p:nvGrpSpPr>
          <p:grpSpPr>
            <a:xfrm>
              <a:off x="5334000" y="0"/>
              <a:ext cx="3810000" cy="1524000"/>
              <a:chOff x="5334000" y="0"/>
              <a:chExt cx="3810000" cy="1524000"/>
            </a:xfrm>
          </p:grpSpPr>
          <p:pic>
            <p:nvPicPr>
              <p:cNvPr id="21"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334000" y="0"/>
                <a:ext cx="304800" cy="1524000"/>
              </a:xfrm>
              <a:prstGeom prst="rect">
                <a:avLst/>
              </a:prstGeom>
              <a:noFill/>
            </p:spPr>
          </p:pic>
          <p:pic>
            <p:nvPicPr>
              <p:cNvPr id="22"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638800" y="0"/>
                <a:ext cx="304800" cy="1524000"/>
              </a:xfrm>
              <a:prstGeom prst="rect">
                <a:avLst/>
              </a:prstGeom>
              <a:noFill/>
            </p:spPr>
          </p:pic>
          <p:pic>
            <p:nvPicPr>
              <p:cNvPr id="23"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839200" y="0"/>
                <a:ext cx="304800" cy="1524000"/>
              </a:xfrm>
              <a:prstGeom prst="rect">
                <a:avLst/>
              </a:prstGeom>
              <a:noFill/>
            </p:spPr>
          </p:pic>
          <p:pic>
            <p:nvPicPr>
              <p:cNvPr id="24"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162800" y="0"/>
                <a:ext cx="304800" cy="1524000"/>
              </a:xfrm>
              <a:prstGeom prst="rect">
                <a:avLst/>
              </a:prstGeom>
              <a:noFill/>
            </p:spPr>
          </p:pic>
          <p:pic>
            <p:nvPicPr>
              <p:cNvPr id="25"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858000" y="0"/>
                <a:ext cx="304800" cy="1524000"/>
              </a:xfrm>
              <a:prstGeom prst="rect">
                <a:avLst/>
              </a:prstGeom>
              <a:noFill/>
            </p:spPr>
          </p:pic>
          <p:pic>
            <p:nvPicPr>
              <p:cNvPr id="26"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553200" y="0"/>
                <a:ext cx="304800" cy="1524000"/>
              </a:xfrm>
              <a:prstGeom prst="rect">
                <a:avLst/>
              </a:prstGeom>
              <a:noFill/>
            </p:spPr>
          </p:pic>
          <p:pic>
            <p:nvPicPr>
              <p:cNvPr id="27"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248400" y="0"/>
                <a:ext cx="304800" cy="1524000"/>
              </a:xfrm>
              <a:prstGeom prst="rect">
                <a:avLst/>
              </a:prstGeom>
              <a:noFill/>
            </p:spPr>
          </p:pic>
          <p:pic>
            <p:nvPicPr>
              <p:cNvPr id="28"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467600" y="0"/>
                <a:ext cx="304800" cy="1524000"/>
              </a:xfrm>
              <a:prstGeom prst="rect">
                <a:avLst/>
              </a:prstGeom>
              <a:noFill/>
            </p:spPr>
          </p:pic>
          <p:pic>
            <p:nvPicPr>
              <p:cNvPr id="29"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772400" y="0"/>
                <a:ext cx="304800" cy="1524000"/>
              </a:xfrm>
              <a:prstGeom prst="rect">
                <a:avLst/>
              </a:prstGeom>
              <a:noFill/>
            </p:spPr>
          </p:pic>
          <p:pic>
            <p:nvPicPr>
              <p:cNvPr id="30"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943600" y="0"/>
                <a:ext cx="304800" cy="1524000"/>
              </a:xfrm>
              <a:prstGeom prst="rect">
                <a:avLst/>
              </a:prstGeom>
              <a:noFill/>
            </p:spPr>
          </p:pic>
          <p:pic>
            <p:nvPicPr>
              <p:cNvPr id="31"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686800" y="0"/>
                <a:ext cx="304800" cy="1524000"/>
              </a:xfrm>
              <a:prstGeom prst="rect">
                <a:avLst/>
              </a:prstGeom>
              <a:noFill/>
            </p:spPr>
          </p:pic>
          <p:pic>
            <p:nvPicPr>
              <p:cNvPr id="32"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382000" y="0"/>
                <a:ext cx="304800" cy="1524000"/>
              </a:xfrm>
              <a:prstGeom prst="rect">
                <a:avLst/>
              </a:prstGeom>
              <a:noFill/>
            </p:spPr>
          </p:pic>
          <p:pic>
            <p:nvPicPr>
              <p:cNvPr id="33"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077200" y="0"/>
                <a:ext cx="304800" cy="1524000"/>
              </a:xfrm>
              <a:prstGeom prst="rect">
                <a:avLst/>
              </a:prstGeom>
              <a:noFill/>
            </p:spPr>
          </p:pic>
        </p:grpSp>
        <p:grpSp>
          <p:nvGrpSpPr>
            <p:cNvPr id="7" name="Group 6"/>
            <p:cNvGrpSpPr/>
            <p:nvPr/>
          </p:nvGrpSpPr>
          <p:grpSpPr>
            <a:xfrm>
              <a:off x="5334000" y="1524000"/>
              <a:ext cx="3810000" cy="1524000"/>
              <a:chOff x="5334000" y="0"/>
              <a:chExt cx="3810000" cy="1524000"/>
            </a:xfrm>
          </p:grpSpPr>
          <p:pic>
            <p:nvPicPr>
              <p:cNvPr id="8"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334000" y="0"/>
                <a:ext cx="304800" cy="1524000"/>
              </a:xfrm>
              <a:prstGeom prst="rect">
                <a:avLst/>
              </a:prstGeom>
              <a:noFill/>
            </p:spPr>
          </p:pic>
          <p:pic>
            <p:nvPicPr>
              <p:cNvPr id="9"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638800" y="0"/>
                <a:ext cx="304800" cy="1524000"/>
              </a:xfrm>
              <a:prstGeom prst="rect">
                <a:avLst/>
              </a:prstGeom>
              <a:noFill/>
            </p:spPr>
          </p:pic>
          <p:pic>
            <p:nvPicPr>
              <p:cNvPr id="10"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839200" y="0"/>
                <a:ext cx="304800" cy="1524000"/>
              </a:xfrm>
              <a:prstGeom prst="rect">
                <a:avLst/>
              </a:prstGeom>
              <a:noFill/>
            </p:spPr>
          </p:pic>
          <p:pic>
            <p:nvPicPr>
              <p:cNvPr id="11"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162800" y="0"/>
                <a:ext cx="304800" cy="1524000"/>
              </a:xfrm>
              <a:prstGeom prst="rect">
                <a:avLst/>
              </a:prstGeom>
              <a:noFill/>
            </p:spPr>
          </p:pic>
          <p:pic>
            <p:nvPicPr>
              <p:cNvPr id="12"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858000" y="0"/>
                <a:ext cx="304800" cy="1524000"/>
              </a:xfrm>
              <a:prstGeom prst="rect">
                <a:avLst/>
              </a:prstGeom>
              <a:noFill/>
            </p:spPr>
          </p:pic>
          <p:pic>
            <p:nvPicPr>
              <p:cNvPr id="13"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553200" y="0"/>
                <a:ext cx="304800" cy="1524000"/>
              </a:xfrm>
              <a:prstGeom prst="rect">
                <a:avLst/>
              </a:prstGeom>
              <a:noFill/>
            </p:spPr>
          </p:pic>
          <p:pic>
            <p:nvPicPr>
              <p:cNvPr id="14"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6248400" y="0"/>
                <a:ext cx="304800" cy="1524000"/>
              </a:xfrm>
              <a:prstGeom prst="rect">
                <a:avLst/>
              </a:prstGeom>
              <a:noFill/>
            </p:spPr>
          </p:pic>
          <p:pic>
            <p:nvPicPr>
              <p:cNvPr id="15"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467600" y="0"/>
                <a:ext cx="304800" cy="1524000"/>
              </a:xfrm>
              <a:prstGeom prst="rect">
                <a:avLst/>
              </a:prstGeom>
              <a:noFill/>
            </p:spPr>
          </p:pic>
          <p:pic>
            <p:nvPicPr>
              <p:cNvPr id="16"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7772400" y="0"/>
                <a:ext cx="304800" cy="1524000"/>
              </a:xfrm>
              <a:prstGeom prst="rect">
                <a:avLst/>
              </a:prstGeom>
              <a:noFill/>
            </p:spPr>
          </p:pic>
          <p:pic>
            <p:nvPicPr>
              <p:cNvPr id="17"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5943600" y="0"/>
                <a:ext cx="304800" cy="1524000"/>
              </a:xfrm>
              <a:prstGeom prst="rect">
                <a:avLst/>
              </a:prstGeom>
              <a:noFill/>
            </p:spPr>
          </p:pic>
          <p:pic>
            <p:nvPicPr>
              <p:cNvPr id="18"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686800" y="0"/>
                <a:ext cx="304800" cy="1524000"/>
              </a:xfrm>
              <a:prstGeom prst="rect">
                <a:avLst/>
              </a:prstGeom>
              <a:noFill/>
            </p:spPr>
          </p:pic>
          <p:pic>
            <p:nvPicPr>
              <p:cNvPr id="19"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382000" y="0"/>
                <a:ext cx="304800" cy="1524000"/>
              </a:xfrm>
              <a:prstGeom prst="rect">
                <a:avLst/>
              </a:prstGeom>
              <a:noFill/>
            </p:spPr>
          </p:pic>
          <p:pic>
            <p:nvPicPr>
              <p:cNvPr id="20" name="Picture 4" descr="http://www.tuition.com.hk/pics/Physics-GCSE.jpg"/>
              <p:cNvPicPr>
                <a:picLocks noChangeAspect="1" noChangeArrowheads="1"/>
              </p:cNvPicPr>
              <p:nvPr/>
            </p:nvPicPr>
            <p:blipFill>
              <a:blip r:embed="rId3" cstate="print"/>
              <a:srcRect l="93056" t="37889" r="1389" b="39823"/>
              <a:stretch>
                <a:fillRect/>
              </a:stretch>
            </p:blipFill>
            <p:spPr bwMode="auto">
              <a:xfrm>
                <a:off x="8077200" y="0"/>
                <a:ext cx="304800" cy="1524000"/>
              </a:xfrm>
              <a:prstGeom prst="rect">
                <a:avLst/>
              </a:prstGeom>
              <a:noFill/>
            </p:spPr>
          </p:pic>
        </p:grpSp>
      </p:grpSp>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9912" y="3908644"/>
            <a:ext cx="662338" cy="477987"/>
          </a:xfrm>
          <a:prstGeom prst="rect">
            <a:avLst/>
          </a:prstGeom>
        </p:spPr>
      </p:pic>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336879">
            <a:off x="7778513" y="3382255"/>
            <a:ext cx="662338" cy="477987"/>
          </a:xfrm>
          <a:prstGeom prst="rect">
            <a:avLst/>
          </a:prstGeom>
        </p:spPr>
      </p:pic>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680807" y="5086977"/>
            <a:ext cx="448329" cy="323544"/>
          </a:xfrm>
          <a:prstGeom prst="rect">
            <a:avLst/>
          </a:prstGeom>
        </p:spPr>
      </p:pic>
      <p:grpSp>
        <p:nvGrpSpPr>
          <p:cNvPr id="56" name="Group 55"/>
          <p:cNvGrpSpPr/>
          <p:nvPr/>
        </p:nvGrpSpPr>
        <p:grpSpPr>
          <a:xfrm>
            <a:off x="7923025" y="5993407"/>
            <a:ext cx="1080000" cy="716069"/>
            <a:chOff x="395536" y="6009589"/>
            <a:chExt cx="1080000" cy="716069"/>
          </a:xfrm>
        </p:grpSpPr>
        <p:pic>
          <p:nvPicPr>
            <p:cNvPr id="57" name="Picture 56"/>
            <p:cNvPicPr>
              <a:picLocks noChangeAspect="1"/>
            </p:cNvPicPr>
            <p:nvPr/>
          </p:nvPicPr>
          <p:blipFill>
            <a:blip r:embed="rId5" cstate="print">
              <a:alphaModFix/>
              <a:lum/>
            </a:blip>
            <a:srcRect/>
            <a:stretch>
              <a:fillRect/>
            </a:stretch>
          </p:blipFill>
          <p:spPr>
            <a:xfrm>
              <a:off x="395536" y="6345858"/>
              <a:ext cx="1080000" cy="379800"/>
            </a:xfrm>
            <a:prstGeom prst="rect">
              <a:avLst/>
            </a:prstGeom>
            <a:noFill/>
            <a:ln>
              <a:noFill/>
            </a:ln>
            <a:effectLst/>
          </p:spPr>
        </p:pic>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350" y="6009589"/>
              <a:ext cx="998372" cy="583757"/>
            </a:xfrm>
            <a:prstGeom prst="rect">
              <a:avLst/>
            </a:prstGeom>
          </p:spPr>
        </p:pic>
      </p:gr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0845">
            <a:off x="7608752" y="3890637"/>
            <a:ext cx="662338" cy="477987"/>
          </a:xfrm>
          <a:prstGeom prst="rect">
            <a:avLst/>
          </a:prstGeom>
        </p:spPr>
      </p:pic>
      <p:sp>
        <p:nvSpPr>
          <p:cNvPr id="63" name="Subtitle 2"/>
          <p:cNvSpPr txBox="1">
            <a:spLocks/>
          </p:cNvSpPr>
          <p:nvPr/>
        </p:nvSpPr>
        <p:spPr>
          <a:xfrm>
            <a:off x="3200400" y="5085184"/>
            <a:ext cx="5791200" cy="858416"/>
          </a:xfrm>
          <a:prstGeom prst="rect">
            <a:avLst/>
          </a:prstGeom>
        </p:spPr>
        <p:txBody>
          <a:bodyPr vert="horz" lIns="91440" tIns="45720" rIns="91440" bIns="45720" rtlCol="0" anchor="ctr" anchorCtr="0">
            <a:noAutofit/>
          </a:bodyPr>
          <a:lstStyle>
            <a:lvl1pPr marL="0" indent="0" algn="l" defTabSz="914400" rtl="0" eaLnBrk="1" latinLnBrk="0" hangingPunct="1">
              <a:spcBef>
                <a:spcPct val="20000"/>
              </a:spcBef>
              <a:buFont typeface="Arial" pitchFamily="34" charset="0"/>
              <a:buNone/>
              <a:defRPr sz="2300" b="1" kern="1200">
                <a:solidFill>
                  <a:srgbClr val="990033"/>
                </a:solidFill>
                <a:latin typeface="Kristen ITC" pitchFamily="66"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GB" smtClean="0"/>
              <a:t>Supervisors: Dr. Peter Andras, </a:t>
            </a:r>
          </a:p>
          <a:p>
            <a:pPr algn="ctr"/>
            <a:r>
              <a:rPr lang="en-GB" smtClean="0"/>
              <a:t>Dr. Jennifer Hallinan</a:t>
            </a:r>
            <a:endParaRPr lang="en-GB" dirty="0"/>
          </a:p>
        </p:txBody>
      </p:sp>
      <p:sp>
        <p:nvSpPr>
          <p:cNvPr id="64" name="Title 1"/>
          <p:cNvSpPr txBox="1">
            <a:spLocks/>
          </p:cNvSpPr>
          <p:nvPr/>
        </p:nvSpPr>
        <p:spPr bwMode="gray">
          <a:xfrm rot="970570">
            <a:off x="4991100" y="466173"/>
            <a:ext cx="3886200" cy="3796767"/>
          </a:xfrm>
          <a:prstGeom prst="rect">
            <a:avLst/>
          </a:prstGeom>
        </p:spPr>
        <p:txBody>
          <a:bodyPr vert="horz" lIns="91440" tIns="45720" rIns="91440" bIns="45720" rtlCol="0" anchor="ctr">
            <a:noAutofit/>
          </a:bodyPr>
          <a:lstStyle>
            <a:lvl1pPr marL="0" marR="0" indent="0" algn="ctr" defTabSz="914400" rtl="0" eaLnBrk="1" fontAlgn="auto" latinLnBrk="0" hangingPunct="1">
              <a:lnSpc>
                <a:spcPct val="100000"/>
              </a:lnSpc>
              <a:spcBef>
                <a:spcPct val="0"/>
              </a:spcBef>
              <a:spcAft>
                <a:spcPts val="0"/>
              </a:spcAft>
              <a:buClrTx/>
              <a:buSzTx/>
              <a:buFontTx/>
              <a:buNone/>
              <a:tabLst/>
              <a:defRPr lang="en-GB" sz="1100" kern="1200" smtClean="0">
                <a:solidFill>
                  <a:srgbClr val="FFFF00"/>
                </a:solidFill>
                <a:effectLst/>
                <a:latin typeface="+mj-lt"/>
                <a:ea typeface="+mj-ea"/>
                <a:cs typeface="+mj-cs"/>
              </a:defRPr>
            </a:lvl1pPr>
          </a:lstStyle>
          <a:p>
            <a:r>
              <a:rPr lang="en-GB" sz="4800" dirty="0" smtClean="0">
                <a:solidFill>
                  <a:srgbClr val="FFC000"/>
                </a:solidFill>
                <a:latin typeface="Kristen ITC"/>
                <a:cs typeface="Times New Roman"/>
              </a:rPr>
              <a:t>Computers</a:t>
            </a:r>
            <a:br>
              <a:rPr lang="en-GB" sz="4800" dirty="0" smtClean="0">
                <a:solidFill>
                  <a:srgbClr val="FFC000"/>
                </a:solidFill>
                <a:latin typeface="Kristen ITC"/>
                <a:cs typeface="Times New Roman"/>
              </a:rPr>
            </a:br>
            <a:r>
              <a:rPr lang="en-GB" sz="4800" dirty="0" smtClean="0">
                <a:solidFill>
                  <a:srgbClr val="FFC000"/>
                </a:solidFill>
                <a:latin typeface="Kristen ITC"/>
                <a:cs typeface="Times New Roman"/>
              </a:rPr>
              <a:t>and</a:t>
            </a:r>
            <a:br>
              <a:rPr lang="en-GB" sz="4800" dirty="0" smtClean="0">
                <a:solidFill>
                  <a:srgbClr val="FFC000"/>
                </a:solidFill>
                <a:latin typeface="Kristen ITC"/>
                <a:cs typeface="Times New Roman"/>
              </a:rPr>
            </a:br>
            <a:r>
              <a:rPr lang="en-GB" sz="4800" dirty="0" smtClean="0">
                <a:solidFill>
                  <a:srgbClr val="FFC000"/>
                </a:solidFill>
                <a:latin typeface="Kristen ITC"/>
                <a:cs typeface="Times New Roman"/>
              </a:rPr>
              <a:t>Neurons</a:t>
            </a:r>
            <a:br>
              <a:rPr lang="en-GB" sz="4800" dirty="0" smtClean="0">
                <a:solidFill>
                  <a:srgbClr val="FFC000"/>
                </a:solidFill>
                <a:latin typeface="Kristen ITC"/>
                <a:cs typeface="Times New Roman"/>
              </a:rPr>
            </a:br>
            <a:r>
              <a:rPr lang="en-GB" sz="4800" dirty="0" smtClean="0">
                <a:solidFill>
                  <a:srgbClr val="FFC000"/>
                </a:solidFill>
                <a:latin typeface="Kristen ITC"/>
                <a:cs typeface="Times New Roman"/>
              </a:rPr>
              <a:t>(and crabs)</a:t>
            </a:r>
            <a:endParaRPr lang="en-GB" sz="4800" dirty="0">
              <a:solidFill>
                <a:srgbClr val="FFC000"/>
              </a:solidFill>
              <a:latin typeface="Tahoma"/>
            </a:endParaRPr>
          </a:p>
        </p:txBody>
      </p:sp>
      <p:sp>
        <p:nvSpPr>
          <p:cNvPr id="65" name="TextBox 64"/>
          <p:cNvSpPr txBox="1"/>
          <p:nvPr/>
        </p:nvSpPr>
        <p:spPr>
          <a:xfrm>
            <a:off x="4720770" y="4501364"/>
            <a:ext cx="3219151" cy="523220"/>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err="1" smtClean="0">
                <a:solidFill>
                  <a:srgbClr val="990033"/>
                </a:solidFill>
                <a:latin typeface="Kristen ITC" pitchFamily="66" charset="0"/>
              </a:rPr>
              <a:t>Jannetta</a:t>
            </a:r>
            <a:r>
              <a:rPr lang="en-GB" sz="2800" dirty="0" smtClean="0">
                <a:solidFill>
                  <a:srgbClr val="990033"/>
                </a:solidFill>
                <a:latin typeface="Kristen ITC" pitchFamily="66" charset="0"/>
              </a:rPr>
              <a:t> s. </a:t>
            </a:r>
            <a:r>
              <a:rPr lang="en-GB" sz="2800" dirty="0" err="1" smtClean="0">
                <a:solidFill>
                  <a:srgbClr val="990033"/>
                </a:solidFill>
                <a:latin typeface="Kristen ITC" pitchFamily="66" charset="0"/>
              </a:rPr>
              <a:t>Steyn</a:t>
            </a:r>
            <a:endParaRPr lang="en-GB" sz="2800" dirty="0" smtClean="0">
              <a:solidFill>
                <a:srgbClr val="990033"/>
              </a:solidFill>
              <a:latin typeface="Kristen ITC" pitchFamily="66" charset="0"/>
            </a:endParaRPr>
          </a:p>
        </p:txBody>
      </p:sp>
    </p:spTree>
    <p:extLst>
      <p:ext uri="{BB962C8B-B14F-4D97-AF65-F5344CB8AC3E}">
        <p14:creationId xmlns:p14="http://schemas.microsoft.com/office/powerpoint/2010/main" val="28687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2000" fill="hold"/>
                                        <p:tgtEl>
                                          <p:spTgt spid="62"/>
                                        </p:tgtEl>
                                        <p:attrNameLst>
                                          <p:attrName>r</p:attrName>
                                        </p:attrNameLst>
                                      </p:cBhvr>
                                    </p:animRot>
                                  </p:childTnLst>
                                </p:cTn>
                              </p:par>
                              <p:par>
                                <p:cTn id="7" presetID="42" presetClass="path" presetSubtype="0" accel="50000" decel="50000" fill="hold" nodeType="withEffect">
                                  <p:stCondLst>
                                    <p:cond delay="0"/>
                                  </p:stCondLst>
                                  <p:childTnLst>
                                    <p:animMotion origin="layout" path="M 0.50399 -2.68101E-6 L 2.22222E-6 -2.68101E-6 " pathEditMode="relative" rAng="0" ptsTypes="AA">
                                      <p:cBhvr>
                                        <p:cTn id="8" dur="2000" spd="-100000" fill="hold"/>
                                        <p:tgtEl>
                                          <p:spTgt spid="58"/>
                                        </p:tgtEl>
                                        <p:attrNameLst>
                                          <p:attrName>ppt_x</p:attrName>
                                          <p:attrName>ppt_y</p:attrName>
                                        </p:attrNameLst>
                                      </p:cBhvr>
                                      <p:rCtr x="-25208" y="0"/>
                                    </p:animMotion>
                                  </p:childTnLst>
                                </p:cTn>
                              </p:par>
                            </p:childTnLst>
                          </p:cTn>
                        </p:par>
                        <p:par>
                          <p:cTn id="9" fill="hold">
                            <p:stCondLst>
                              <p:cond delay="2000"/>
                            </p:stCondLst>
                            <p:childTnLst>
                              <p:par>
                                <p:cTn id="10" presetID="50" presetClass="path" presetSubtype="0" accel="50000" decel="50000" fill="hold" nodeType="afterEffect">
                                  <p:stCondLst>
                                    <p:cond delay="0"/>
                                  </p:stCondLst>
                                  <p:childTnLst>
                                    <p:animMotion origin="layout" path="M 4.44444E-6 -3.21536E-6 L -0.00834 -3.21536E-6 C -0.01216 -3.21536E-6 -0.01667 0.02013 -0.01667 0.03655 L -0.01667 0.07333 " pathEditMode="fixed" rAng="0" ptsTypes="FfFF">
                                      <p:cBhvr>
                                        <p:cTn id="11" dur="2000" fill="hold"/>
                                        <p:tgtEl>
                                          <p:spTgt spid="61"/>
                                        </p:tgtEl>
                                        <p:attrNameLst>
                                          <p:attrName>ppt_x</p:attrName>
                                          <p:attrName>ppt_y</p:attrName>
                                        </p:attrNameLst>
                                      </p:cBhvr>
                                      <p:rCtr x="-833" y="3655"/>
                                    </p:animMotion>
                                  </p:childTnLst>
                                </p:cTn>
                              </p:par>
                            </p:childTnLst>
                          </p:cTn>
                        </p:par>
                        <p:par>
                          <p:cTn id="12" fill="hold">
                            <p:stCondLst>
                              <p:cond delay="4000"/>
                            </p:stCondLst>
                            <p:childTnLst>
                              <p:par>
                                <p:cTn id="13" presetID="1"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par>
                          <p:cTn id="15" fill="hold">
                            <p:stCondLst>
                              <p:cond delay="4000"/>
                            </p:stCondLst>
                            <p:childTnLst>
                              <p:par>
                                <p:cTn id="16" presetID="1" presetClass="exit" presetSubtype="0" fill="hold" nodeType="afterEffect">
                                  <p:stCondLst>
                                    <p:cond delay="0"/>
                                  </p:stCondLst>
                                  <p:childTnLst>
                                    <p:set>
                                      <p:cBhvr>
                                        <p:cTn id="17"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10403</TotalTime>
  <Words>548</Words>
  <Application>Microsoft Office PowerPoint</Application>
  <PresentationFormat>On-screen Show (4:3)</PresentationFormat>
  <Paragraphs>53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WARNING</vt:lpstr>
      <vt:lpstr>WARNING</vt:lpstr>
      <vt:lpstr>Neuroinformatics/ Computational Neuroscience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and Computational Analysis and Modelling of the PY Complex in the Pyloric Circuit of the Crab Stomatogastric Ganglion</dc:title>
  <dc:creator>jannetta</dc:creator>
  <cp:lastModifiedBy>Jannetta Sophia Steyn</cp:lastModifiedBy>
  <cp:revision>187</cp:revision>
  <cp:lastPrinted>2013-10-17T14:42:45Z</cp:lastPrinted>
  <dcterms:created xsi:type="dcterms:W3CDTF">2012-05-29T12:36:05Z</dcterms:created>
  <dcterms:modified xsi:type="dcterms:W3CDTF">2013-10-17T14:44:51Z</dcterms:modified>
</cp:coreProperties>
</file>