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5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FCF2CC-E960-4E0E-955B-7AA9258701C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F5F804-FFD6-472E-B59C-850901F85E4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734491-F374-49BC-9071-050EF342199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D22B4F-8971-4E53-A4C6-4E30100DDF6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56E3E1-D890-4CA5-8641-7582AFCB9F3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5CEDA4-AA65-48B3-A6CB-587EA0BE1A9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C3564D-671C-45F2-B5BE-E16463F2A08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C62BF6-22D1-4D30-B31B-EFEA28C3ADA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AA656-41EC-445B-A472-74A800D1603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9A56D-D154-4D04-B904-396DEB78972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AF8556-4B91-4856-BA88-3BC9EFE98C4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3C8FB7-79FB-4093-BE79-9420FAB50F6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0AFE2-23C6-48DB-A9DB-50AC563A7FB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5C960-4AB1-42A1-847C-17F77B8546C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5D6773-C0BB-40D0-AB76-E9CAA2A8E55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3C8FB4-13D4-43BF-BE10-96D10B62F79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79E5C-13B2-470B-8355-D18B2CC2D5B4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88E2B-509D-4875-A82D-71B6ED5CC2A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0CBD3-04B7-4518-B777-D3164045E54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2FD297-0CAD-486B-AFA5-766C8014B6E8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6F740C-D7B0-4679-9016-D541C951E77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F01DA-6468-4A8E-BF3B-16852E5A9A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1B8BD8-C469-4215-ACA6-D5887AF67EF5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7A00DA-B555-435E-BE6D-F0615814A37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B73D5C-36E4-42D2-8693-37941508F0C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B90D2D-2453-4E25-9B22-8B56EC0FD7C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E6A554-FC40-4F67-B862-ADA606BB2E0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DC66A1-30B4-4495-8A4F-F154DF26953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93BF44-4D69-4F52-964D-0DD0D491881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F7F7A-B909-4A1D-8C70-35C258117A7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8474D6-6445-4D46-A4E7-057546A243F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9AF25D-B55D-4D3E-9AB5-233A9B820AF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857EDD5-17E0-4196-874C-8491255EDBE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16CA57-4B58-4CAC-9C66-85E1078D428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EFE02C-4D04-493C-A1B4-A8EA4A6C50D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089C7B-9DD5-47B4-A623-C9B23BBD5DF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230A9B-BEC4-46D4-9043-0532E21697B4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6C4D32-E06F-4CC5-B14A-BD52BEB403E8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8672B1-BF8F-4320-8118-291F7387FCF6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link.springer.com/article/10.1007/s00607-022-01063-8" TargetMode="External"/><Relationship Id="rId2" Type="http://schemas.openxmlformats.org/officeDocument/2006/relationships/hyperlink" Target="https://ieeexplore.ieee.org/abstract/document/671007" TargetMode="External"/><Relationship Id="rId3" Type="http://schemas.openxmlformats.org/officeDocument/2006/relationships/hyperlink" Target="https://link.springer.com/chapter/10.1007/978-3-030-23535-2_17" TargetMode="External"/><Relationship Id="rId4" Type="http://schemas.openxmlformats.org/officeDocument/2006/relationships/hyperlink" Target="https://www.mdpi.com/2410-387X/3/1/3" TargetMode="External"/><Relationship Id="rId5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54;p13"/>
          <p:cNvSpPr/>
          <p:nvPr/>
        </p:nvSpPr>
        <p:spPr>
          <a:xfrm>
            <a:off x="368640" y="2133000"/>
            <a:ext cx="575100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1"/>
                </a:solidFill>
                <a:latin typeface="Open Sans"/>
                <a:ea typeface="Open Sans"/>
              </a:rPr>
              <a:t>Medicwise (Healthcare)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56;p13"/>
          <p:cNvSpPr/>
          <p:nvPr/>
        </p:nvSpPr>
        <p:spPr>
          <a:xfrm>
            <a:off x="361800" y="1531440"/>
            <a:ext cx="309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rgbClr val="253371"/>
                </a:solidFill>
                <a:latin typeface="Open Sans"/>
                <a:ea typeface="Open Sans"/>
              </a:rPr>
              <a:t>Major Project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57;p13"/>
          <p:cNvSpPr/>
          <p:nvPr/>
        </p:nvSpPr>
        <p:spPr>
          <a:xfrm>
            <a:off x="368640" y="4287240"/>
            <a:ext cx="443520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500" spc="-1" strike="noStrike">
                <a:solidFill>
                  <a:srgbClr val="003b64"/>
                </a:solidFill>
                <a:latin typeface="Open Sans"/>
                <a:ea typeface="Open Sans"/>
              </a:rPr>
              <a:t>Kartik Mehta | </a:t>
            </a:r>
            <a:r>
              <a:rPr b="1" lang="en-GB" sz="1500" spc="-1" strike="noStrike">
                <a:solidFill>
                  <a:srgbClr val="111442"/>
                </a:solidFill>
                <a:latin typeface="Open Sans"/>
                <a:ea typeface="Open Sans"/>
              </a:rPr>
              <a:t>2000290110079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>
            <a:alphaModFix amt="85000"/>
          </a:blip>
          <a:stretch/>
        </p:blipFill>
        <p:spPr>
          <a:xfrm>
            <a:off x="5364000" y="2340000"/>
            <a:ext cx="3780000" cy="1984320"/>
          </a:xfrm>
          <a:prstGeom prst="rect">
            <a:avLst/>
          </a:prstGeom>
          <a:ln w="0">
            <a:noFill/>
          </a:ln>
        </p:spPr>
      </p:pic>
      <p:sp>
        <p:nvSpPr>
          <p:cNvPr id="121" name="Google Shape;55;p13"/>
          <p:cNvSpPr/>
          <p:nvPr/>
        </p:nvSpPr>
        <p:spPr>
          <a:xfrm>
            <a:off x="368640" y="3112200"/>
            <a:ext cx="5528520" cy="8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17365d"/>
                </a:solidFill>
                <a:latin typeface="Open Sans"/>
                <a:ea typeface="Open Sans"/>
              </a:rPr>
              <a:t>Medicwise is a doctor consultation website that facilitates chat, video calls, and gesture-based video calls for handicapped-people. It provides easy authentication using Firebase &amp; seamless payment using Stripe.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chemeClr val="dk1"/>
                </a:solidFill>
                <a:latin typeface="Open Sans"/>
                <a:ea typeface="Open Sans"/>
              </a:rPr>
              <a:t>Problem Statement – UNSDG Goal 3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80000" y="14439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0" algn="just">
              <a:lnSpc>
                <a:spcPct val="105000"/>
              </a:lnSpc>
              <a:buNone/>
              <a:tabLst>
                <a:tab algn="l" pos="0"/>
              </a:tabLst>
            </a:pPr>
            <a:r>
              <a:rPr b="1" lang="en-GB" sz="1390" spc="-1" strike="noStrike">
                <a:solidFill>
                  <a:srgbClr val="262626"/>
                </a:solidFill>
                <a:latin typeface="Open Sans"/>
                <a:ea typeface="Open Sans"/>
              </a:rPr>
              <a:t>A serious healthcare problem issue released by United Nation:</a:t>
            </a:r>
            <a:endParaRPr b="0" lang="en-IN" sz="139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>
              <a:lnSpc>
                <a:spcPct val="105000"/>
              </a:lnSpc>
              <a:buNone/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 algn="just">
              <a:lnSpc>
                <a:spcPct val="105000"/>
              </a:lnSpc>
              <a:buClr>
                <a:srgbClr val="262626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Open Sans"/>
                <a:ea typeface="Open Sans"/>
              </a:rPr>
              <a:t>In 2020 and 2021, 14.9 million people were estimated to have died due to COVID-19 and its impact.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 algn="just">
              <a:lnSpc>
                <a:spcPct val="105000"/>
              </a:lnSpc>
              <a:buClr>
                <a:srgbClr val="262626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Open Sans"/>
                <a:ea typeface="Open Sans"/>
              </a:rPr>
              <a:t>Interruptions in essential health services were reported in 92 per cent of 129 countries surveyed at the end of 2021.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 algn="just">
              <a:lnSpc>
                <a:spcPct val="105000"/>
              </a:lnSpc>
              <a:buClr>
                <a:srgbClr val="262626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Open Sans"/>
                <a:ea typeface="Open Sans"/>
              </a:rPr>
              <a:t>As of May 2022, more than 80 per cent of people had received at least one dose of a vaccine in high-income countries but the proportion is only about 17 per cent in low-income countries.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 algn="just">
              <a:lnSpc>
                <a:spcPct val="105000"/>
              </a:lnSpc>
              <a:buClr>
                <a:srgbClr val="262626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Open Sans"/>
                <a:ea typeface="Open Sans"/>
              </a:rPr>
              <a:t>Between January 2020 and May 2021, the pandemic may have claimed the lives of 115,500 health and care workers worldwide.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 algn="just">
              <a:lnSpc>
                <a:spcPct val="105000"/>
              </a:lnSpc>
              <a:buClr>
                <a:srgbClr val="262626"/>
              </a:buClr>
              <a:buFont typeface="Open Sans"/>
              <a:buAutoNum type="arabicPeriod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Open Sans"/>
                <a:ea typeface="Open Sans"/>
              </a:rPr>
              <a:t>7 million children missed out on vaccinations in 2020, 3.7 million more than in 2019 and the highest number since 2005.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5000"/>
              </a:lnSpc>
              <a:buNone/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>
            <a:alphaModFix amt="85000"/>
          </a:blip>
          <a:stretch/>
        </p:blipFill>
        <p:spPr>
          <a:xfrm>
            <a:off x="7216920" y="360000"/>
            <a:ext cx="148320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 txBox="1"/>
          <p:nvPr/>
        </p:nvSpPr>
        <p:spPr>
          <a:xfrm>
            <a:off x="360000" y="506160"/>
            <a:ext cx="645948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2600" spc="-1" strike="noStrike">
                <a:solidFill>
                  <a:schemeClr val="dk1"/>
                </a:solidFill>
                <a:latin typeface="Open Sans"/>
                <a:ea typeface="Open Sans"/>
              </a:rPr>
              <a:t>Problem Statement – Analysis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20000" y="1620000"/>
            <a:ext cx="7380000" cy="255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300" spc="-1" strike="noStrike">
                <a:solidFill>
                  <a:srgbClr val="333333"/>
                </a:solidFill>
                <a:highlight>
                  <a:srgbClr val="ffffff"/>
                </a:highlight>
                <a:latin typeface="Open Sans"/>
              </a:rPr>
              <a:t>We have been forced to stay at home due to the pandemic, and people are doubtful about going out to consult doctors nowadays.</a:t>
            </a: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300" spc="-1" strike="noStrike">
                <a:solidFill>
                  <a:srgbClr val="333333"/>
                </a:solidFill>
                <a:highlight>
                  <a:srgbClr val="ffffff"/>
                </a:highlight>
                <a:latin typeface="Open Sans"/>
              </a:rPr>
              <a:t>People are opting for online personal health care.</a:t>
            </a: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300" spc="-1" strike="noStrike">
                <a:solidFill>
                  <a:srgbClr val="333333"/>
                </a:solidFill>
                <a:highlight>
                  <a:srgbClr val="ffffff"/>
                </a:highlight>
                <a:latin typeface="Open Sans"/>
              </a:rPr>
              <a:t>As a result, we developed a personal care web app that allows patients to consult doctors from the comfort of their own homes.</a:t>
            </a: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300" spc="-1" strike="noStrike">
                <a:solidFill>
                  <a:srgbClr val="333333"/>
                </a:solidFill>
                <a:highlight>
                  <a:srgbClr val="ffffff"/>
                </a:highlight>
                <a:latin typeface="Open Sans"/>
              </a:rPr>
              <a:t>There are over a million deaf &amp; dumb people. There are over 75% of people are uneducated.</a:t>
            </a: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300" spc="-1" strike="noStrike">
                <a:solidFill>
                  <a:srgbClr val="333333"/>
                </a:solidFill>
                <a:highlight>
                  <a:srgbClr val="ffffff"/>
                </a:highlight>
                <a:latin typeface="Open Sans"/>
              </a:rPr>
              <a:t>So we've devised Medicwise as a solution to the problem, so that it is accessible to everyone, regardless of their disabilities, to consult a doctor online.</a:t>
            </a:r>
            <a:endParaRPr b="0" lang="en-IN" sz="1300" spc="-1" strike="noStrike">
              <a:solidFill>
                <a:srgbClr val="333333"/>
              </a:solidFill>
              <a:highlight>
                <a:srgbClr val="ffffff"/>
              </a:highlight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>
            <a:alphaModFix amt="85000"/>
          </a:blip>
          <a:stretch/>
        </p:blipFill>
        <p:spPr>
          <a:xfrm rot="21592800">
            <a:off x="-59040" y="369720"/>
            <a:ext cx="9198000" cy="448272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99880" y="32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chemeClr val="dk1"/>
                </a:solidFill>
                <a:latin typeface="Open Sans"/>
                <a:ea typeface="Open Sans"/>
              </a:rPr>
              <a:t>Solution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80000" y="1185480"/>
            <a:ext cx="8520120" cy="421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There is a separate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Admin Portal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 dedicated for the doctors.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Each portion of the Medicwise will have its own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Room ID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, given to patients by the respective doctors they want to consult. Each doctor will have their own medic code so that patients can appoint them.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There is a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chat room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 where you can communicate with your doctor.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There is a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video room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 where you may communicate with your doctor via video call.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Lastly, there is a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gesture room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 where mute and uneducated people can communicate with doctors using sign language.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If the doctor doesn't understand sign language, we have machine learning models implemented using tensorflow that can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decode sign language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 into text.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The patient authentication is facilitated with Firebase Authentication. [with custom Email/Password or Google]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The seamless payment gateway implemented using </a:t>
            </a:r>
            <a:r>
              <a:rPr b="1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Stripe</a:t>
            </a:r>
            <a:r>
              <a:rPr b="0" lang="en-GB" sz="1300" spc="-1" strike="noStrike">
                <a:solidFill>
                  <a:srgbClr val="262626"/>
                </a:solidFill>
                <a:latin typeface="Arial"/>
                <a:ea typeface="Arial"/>
              </a:rPr>
              <a:t>.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75;p 1"/>
          <p:cNvSpPr txBox="1"/>
          <p:nvPr/>
        </p:nvSpPr>
        <p:spPr>
          <a:xfrm>
            <a:off x="300240" y="50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800" spc="-1" strike="noStrike">
                <a:solidFill>
                  <a:schemeClr val="dk1"/>
                </a:solidFill>
                <a:latin typeface="Open Sans"/>
                <a:ea typeface="Open Sans"/>
              </a:rPr>
              <a:t>Technology Stack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540000" y="1620000"/>
            <a:ext cx="7920000" cy="16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300" spc="-1" strike="noStrike">
                <a:solidFill>
                  <a:srgbClr val="000000"/>
                </a:solidFill>
                <a:latin typeface="Open Sans"/>
              </a:rPr>
              <a:t>Frontend:</a:t>
            </a:r>
            <a:r>
              <a:rPr b="0" lang="en-IN" sz="1300" spc="-1" strike="noStrike">
                <a:solidFill>
                  <a:srgbClr val="000000"/>
                </a:solidFill>
                <a:latin typeface="Open Sans"/>
              </a:rPr>
              <a:t> HTML, CSS, SCSS, Javascript, ReactJs, Bootstrap, MaterialUI, TailwindCSS</a:t>
            </a:r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300" spc="-1" strike="noStrike">
                <a:solidFill>
                  <a:srgbClr val="000000"/>
                </a:solidFill>
                <a:latin typeface="Open Sans"/>
              </a:rPr>
              <a:t>Backend:</a:t>
            </a:r>
            <a:r>
              <a:rPr b="0" lang="en-IN" sz="1300" spc="-1" strike="noStrike">
                <a:solidFill>
                  <a:srgbClr val="000000"/>
                </a:solidFill>
                <a:latin typeface="Open Sans"/>
              </a:rPr>
              <a:t> NodeJs, ExpressJs, SocketIO, TensorflowJs</a:t>
            </a:r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300" spc="-1" strike="noStrike">
                <a:solidFill>
                  <a:srgbClr val="000000"/>
                </a:solidFill>
                <a:latin typeface="Open Sans"/>
              </a:rPr>
              <a:t>Database:</a:t>
            </a:r>
            <a:r>
              <a:rPr b="0" lang="en-IN" sz="1300" spc="-1" strike="noStrike">
                <a:solidFill>
                  <a:srgbClr val="000000"/>
                </a:solidFill>
                <a:latin typeface="Open Sans"/>
              </a:rPr>
              <a:t> MongoDB, Stripe</a:t>
            </a:r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300" spc="-1" strike="noStrike">
                <a:solidFill>
                  <a:srgbClr val="000000"/>
                </a:solidFill>
                <a:latin typeface="Open Sans"/>
              </a:rPr>
              <a:t>Cloud/Hosting: </a:t>
            </a:r>
            <a:r>
              <a:rPr b="0" lang="en-IN" sz="1300" spc="-1" strike="noStrike">
                <a:solidFill>
                  <a:srgbClr val="000000"/>
                </a:solidFill>
                <a:latin typeface="Open Sans"/>
              </a:rPr>
              <a:t>Microsoft Azure, Netlify, GitHub Actions, Firebase</a:t>
            </a:r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300" spc="-1" strike="noStrike">
                <a:solidFill>
                  <a:srgbClr val="000000"/>
                </a:solidFill>
                <a:latin typeface="Open Sans"/>
              </a:rPr>
              <a:t>Computer Vision: </a:t>
            </a:r>
            <a:r>
              <a:rPr b="0" lang="en-IN" sz="1300" spc="-1" strike="noStrike">
                <a:solidFill>
                  <a:srgbClr val="000000"/>
                </a:solidFill>
                <a:latin typeface="Open Sans"/>
              </a:rPr>
              <a:t>OpenCV, Mediapipe</a:t>
            </a:r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300" spc="-1" strike="noStrike">
                <a:solidFill>
                  <a:srgbClr val="000000"/>
                </a:solidFill>
                <a:latin typeface="Open Sans"/>
              </a:rPr>
              <a:t>Blockchain</a:t>
            </a:r>
            <a:r>
              <a:rPr b="0" lang="en-IN" sz="1300" spc="-1" strike="noStrike">
                <a:solidFill>
                  <a:srgbClr val="000000"/>
                </a:solidFill>
                <a:latin typeface="Open Sans"/>
              </a:rPr>
              <a:t>: Ethereum, IPFS, Smart Contracts</a:t>
            </a:r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  <a:p>
            <a:endParaRPr b="0" lang="en-IN" sz="13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>
            <a:alphaModFix amt="85000"/>
          </a:blip>
          <a:stretch/>
        </p:blipFill>
        <p:spPr>
          <a:xfrm>
            <a:off x="4408200" y="3960000"/>
            <a:ext cx="4735800" cy="11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0800" y="480600"/>
            <a:ext cx="62107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3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chemeClr val="dk1"/>
                </a:solidFill>
                <a:latin typeface="Open Sans"/>
                <a:ea typeface="Open Sans"/>
              </a:rPr>
              <a:t>Future Scope for product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88;p18"/>
          <p:cNvSpPr/>
          <p:nvPr/>
        </p:nvSpPr>
        <p:spPr>
          <a:xfrm>
            <a:off x="484200" y="1229760"/>
            <a:ext cx="8175600" cy="10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04920" algn="just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GB" sz="1200" spc="-1" strike="noStrike">
                <a:solidFill>
                  <a:schemeClr val="dk1"/>
                </a:solidFill>
                <a:latin typeface="Open Sans"/>
                <a:ea typeface="Open Sans"/>
              </a:rPr>
              <a:t>Text-to-Gesture Encoding from Doctor to Client.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 algn="just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GB" sz="1200" spc="-1" strike="noStrike">
                <a:solidFill>
                  <a:schemeClr val="dk1"/>
                </a:solidFill>
                <a:latin typeface="Open Sans"/>
                <a:ea typeface="Open Sans"/>
              </a:rPr>
              <a:t>Implementing a chat box in the video section.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 algn="just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GB" sz="1200" spc="-1" strike="noStrike">
                <a:solidFill>
                  <a:schemeClr val="dk1"/>
                </a:solidFill>
                <a:latin typeface="Open Sans"/>
                <a:ea typeface="Open Sans"/>
              </a:rPr>
              <a:t>Implementing chat bot.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 algn="just">
              <a:lnSpc>
                <a:spcPct val="10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GB" sz="1200" spc="-1" strike="noStrike">
                <a:solidFill>
                  <a:schemeClr val="dk1"/>
                </a:solidFill>
                <a:latin typeface="Open Sans"/>
                <a:ea typeface="Open Sans"/>
              </a:rPr>
              <a:t>Training ML model to encode and decode many gestures.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>
            <a:alphaModFix amt="85000"/>
          </a:blip>
          <a:stretch/>
        </p:blipFill>
        <p:spPr>
          <a:xfrm>
            <a:off x="1980000" y="2104200"/>
            <a:ext cx="5400000" cy="303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461160" y="360000"/>
            <a:ext cx="4578840" cy="57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2800" spc="-1" strike="noStrike">
                <a:solidFill>
                  <a:schemeClr val="dk1"/>
                </a:solidFill>
                <a:latin typeface="Open Sans"/>
                <a:ea typeface="Open Sans"/>
              </a:rPr>
              <a:t>Research Papers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20000" y="1440000"/>
            <a:ext cx="7920000" cy="105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</a:rPr>
              <a:t> </a:t>
            </a:r>
            <a:r>
              <a:rPr b="0" lang="en-IN" sz="1400" spc="-1" strike="noStrike">
                <a:solidFill>
                  <a:srgbClr val="000000"/>
                </a:solidFill>
                <a:latin typeface="Open Sans"/>
                <a:hlinkClick r:id="rId1"/>
              </a:rPr>
              <a:t>Scalable blockchain storage systems: research progress and models (2021)</a:t>
            </a:r>
            <a:endParaRPr b="0" lang="en-IN" sz="14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  <a:hlinkClick r:id="rId2"/>
              </a:rPr>
              <a:t>A real-time continuous gesture recognition system for sign language (2021)</a:t>
            </a:r>
            <a:endParaRPr b="0" lang="en-IN" sz="14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  <a:hlinkClick r:id="rId3"/>
              </a:rPr>
              <a:t>Web Accessibility Evaluation Methods: A Systematic Review</a:t>
            </a:r>
            <a:endParaRPr b="0" lang="en-IN" sz="1400" spc="-1" strike="noStrike">
              <a:solidFill>
                <a:srgbClr val="000000"/>
              </a:solidFill>
              <a:latin typeface="Open Sans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en-IN" sz="1400" spc="-1" strike="noStrike">
                <a:solidFill>
                  <a:srgbClr val="000000"/>
                </a:solidFill>
                <a:latin typeface="Open Sans"/>
                <a:hlinkClick r:id="rId4"/>
              </a:rPr>
              <a:t>Applications of Blockchain Technology in Medicine and Healthcare: Challenges and Future Perspectives (2020)</a:t>
            </a:r>
            <a:endParaRPr b="0" lang="en-IN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676600" y="2142000"/>
            <a:ext cx="3790080" cy="858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720" spc="-1" strike="noStrike">
                <a:solidFill>
                  <a:schemeClr val="dk1"/>
                </a:solidFill>
                <a:latin typeface="Open Sans"/>
                <a:ea typeface="Open Sans"/>
              </a:rPr>
              <a:t>THANK YOU</a:t>
            </a:r>
            <a:endParaRPr b="0" lang="en-IN" sz="47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Application>LibreOffice/7.5.2.2$Linux_X86_64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2023-04-28T18:58:53Z</dcterms:modified>
  <cp:revision>2</cp:revision>
  <dc:subject/>
  <dc:title/>
</cp:coreProperties>
</file>