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1" r:id="rId4"/>
    <p:sldId id="259" r:id="rId5"/>
    <p:sldId id="272" r:id="rId6"/>
    <p:sldId id="260" r:id="rId7"/>
    <p:sldId id="263" r:id="rId8"/>
    <p:sldId id="262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76" r:id="rId24"/>
    <p:sldId id="285" r:id="rId25"/>
    <p:sldId id="286" r:id="rId26"/>
    <p:sldId id="261" r:id="rId27"/>
    <p:sldId id="287" r:id="rId28"/>
    <p:sldId id="288" r:id="rId29"/>
    <p:sldId id="289" r:id="rId30"/>
    <p:sldId id="291" r:id="rId31"/>
    <p:sldId id="292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2" autoAdjust="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B611A-6660-4456-BBAD-A09501D4826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B16C-90B9-4D88-9DE5-FD3F0ADD5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bindings are only needed for parameters,</a:t>
            </a:r>
            <a:r>
              <a:rPr lang="en-US" baseline="0" dirty="0" smtClean="0"/>
              <a:t> not for type switch</a:t>
            </a:r>
          </a:p>
          <a:p>
            <a:r>
              <a:rPr lang="en-US" baseline="0" dirty="0" smtClean="0"/>
              <a:t>C++ compiler will be generating those in a language solution</a:t>
            </a:r>
          </a:p>
          <a:p>
            <a:r>
              <a:rPr lang="en-US" baseline="0" dirty="0" smtClean="0"/>
              <a:t>Similar to Tom’s user-provided mappings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79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Predicates can be seen as characteristic function of a type</a:t>
            </a:r>
          </a:p>
          <a:p>
            <a:r>
              <a:rPr lang="en-US" dirty="0" smtClean="0"/>
              <a:t>Logical</a:t>
            </a:r>
            <a:r>
              <a:rPr lang="en-US" baseline="0" dirty="0" smtClean="0"/>
              <a:t> implication between predicates can be seen as subtyping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 is a </a:t>
            </a:r>
            <a:r>
              <a:rPr lang="en-US" dirty="0" err="1" smtClean="0"/>
              <a:t>hash_map</a:t>
            </a:r>
            <a:endParaRPr lang="en-US" dirty="0" smtClean="0"/>
          </a:p>
          <a:p>
            <a:r>
              <a:rPr lang="en-US" dirty="0" smtClean="0"/>
              <a:t>Static makes it global</a:t>
            </a:r>
          </a:p>
          <a:p>
            <a:r>
              <a:rPr lang="en-US" dirty="0" smtClean="0"/>
              <a:t>Writing</a:t>
            </a:r>
            <a:r>
              <a:rPr lang="en-US" baseline="0" dirty="0" smtClean="0"/>
              <a:t> target writes back into the </a:t>
            </a:r>
            <a:r>
              <a:rPr lang="en-US" baseline="0" dirty="0" err="1" smtClean="0"/>
              <a:t>hash_table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Removing else will make it all-fit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7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Theorem:</a:t>
            </a:r>
            <a:r>
              <a:rPr lang="en-US" dirty="0" smtClean="0"/>
              <a:t> In an object layout that adheres to C++ ABI, virtual table pointers of two </a:t>
            </a:r>
          </a:p>
          <a:p>
            <a:r>
              <a:rPr lang="en-US" dirty="0" smtClean="0"/>
              <a:t>objects of the same static type are equivalent if and only if they have the same </a:t>
            </a:r>
          </a:p>
          <a:p>
            <a:r>
              <a:rPr lang="en-US" dirty="0" smtClean="0"/>
              <a:t>inheritance path in the same most-derived type</a:t>
            </a:r>
            <a:r>
              <a:rPr lang="en-US" baseline="30000" dirty="0" smtClean="0"/>
              <a:t>*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Corollary:</a:t>
            </a:r>
            <a:r>
              <a:rPr lang="en-US" dirty="0" smtClean="0"/>
              <a:t> Results of </a:t>
            </a:r>
            <a:r>
              <a:rPr lang="en-US" dirty="0" err="1" smtClean="0"/>
              <a:t>dynamic_cast</a:t>
            </a:r>
            <a:r>
              <a:rPr lang="en-US" dirty="0" smtClean="0"/>
              <a:t> can be reapplied to a different instance from within the same sub-object.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5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jump-table can compete with visitors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7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value and variable</a:t>
            </a:r>
            <a:r>
              <a:rPr lang="en-US" baseline="0" dirty="0" smtClean="0"/>
              <a:t> patterns are now implicit inside match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1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add equivalence patterns,</a:t>
            </a:r>
            <a:r>
              <a:rPr lang="en-US" baseline="0" dirty="0" smtClean="0"/>
              <a:t> but don’t cause we don’t know how useful or frequent they are and don’t want to slow common path</a:t>
            </a:r>
            <a:endParaRPr lang="en-US" dirty="0" smtClean="0"/>
          </a:p>
          <a:p>
            <a:r>
              <a:rPr lang="en-US" dirty="0" smtClean="0"/>
              <a:t>match&lt;Times&gt;(e1,e2) is a common pattern that can be taken out, but as is will be recreated</a:t>
            </a:r>
          </a:p>
          <a:p>
            <a:r>
              <a:rPr lang="en-US" dirty="0" smtClean="0"/>
              <a:t>Types syntax is not real C++, just to shorten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69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We do</a:t>
            </a:r>
            <a:r>
              <a:rPr lang="en-US" sz="1600" baseline="0" dirty="0" smtClean="0">
                <a:solidFill>
                  <a:prstClr val="black"/>
                </a:solidFill>
                <a:latin typeface="Consolas"/>
              </a:rPr>
              <a:t> not propose them, but just show they fit into the library and we can experiment with them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 smtClean="0">
                <a:solidFill>
                  <a:prstClr val="black"/>
                </a:solidFill>
                <a:latin typeface="Consolas"/>
              </a:rPr>
              <a:t>When no bindings are provided, the default one is to match the whole object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inspired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by similar objects we did for approximating backward semantics in an abstract interpretation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7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Layouts were initially needed to handle discriminated unions.</a:t>
            </a:r>
          </a:p>
          <a:p>
            <a:r>
              <a:rPr lang="en-US" dirty="0" smtClean="0"/>
              <a:t>Then became useful for other</a:t>
            </a:r>
            <a:r>
              <a:rPr lang="en-US" baseline="0" dirty="0" smtClean="0"/>
              <a:t> types</a:t>
            </a:r>
          </a:p>
          <a:p>
            <a:r>
              <a:rPr lang="en-US" baseline="0" dirty="0" smtClean="0"/>
              <a:t>And eventually helped with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8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Case allows</a:t>
            </a:r>
            <a:r>
              <a:rPr lang="en-US" baseline="0" dirty="0" smtClean="0"/>
              <a:t> only names of variables,</a:t>
            </a:r>
          </a:p>
          <a:p>
            <a:r>
              <a:rPr lang="en-US" baseline="0" dirty="0" smtClean="0"/>
              <a:t>While implicit value and variable patterns are only allowed in match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encodings, but say we won’t look into them</a:t>
            </a:r>
          </a:p>
          <a:p>
            <a:r>
              <a:rPr lang="en-US" dirty="0" smtClean="0"/>
              <a:t>Stress it’s an intermediate solution to experiment,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Many things you’ll see are only that way because we are in a library setting where less things are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6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about benchmarks, then encoding and syntax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generally faster than Unified</a:t>
            </a:r>
          </a:p>
          <a:p>
            <a:r>
              <a:rPr lang="en-US" baseline="0" dirty="0" smtClean="0"/>
              <a:t>Forwarding faster than without it</a:t>
            </a:r>
          </a:p>
          <a:p>
            <a:r>
              <a:rPr lang="en-US" baseline="0" dirty="0" smtClean="0"/>
              <a:t>Visual C++ is actually better</a:t>
            </a:r>
          </a:p>
          <a:p>
            <a:r>
              <a:rPr lang="en-US" baseline="0" dirty="0" smtClean="0"/>
              <a:t>Mention PGO and branch hinting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Extensibility in both dimensions: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should be possible to add new data variants, while adapting the existing operations accordingly. It should also be possible to introduce new functions.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Strong static type safety: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should be impossible to apply a function to a data variant, which it cannot handle.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modification or duplication: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 code should neither be modified nor duplicated.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 compilation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Neither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extensions nor addition of new functions should require re-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typechecking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original 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existing functions. No safety checks should be deferred until link or runtime.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extensibility: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should be possible to combine independently developed extensions so that they can be used jointly.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Emir’s terminology</a:t>
            </a:r>
          </a:p>
          <a:p>
            <a:r>
              <a:rPr lang="en-US" dirty="0" err="1" smtClean="0"/>
              <a:t>Dynamic_cast</a:t>
            </a:r>
            <a:r>
              <a:rPr lang="en-US" dirty="0" smtClean="0"/>
              <a:t> is analog of </a:t>
            </a:r>
            <a:r>
              <a:rPr lang="en-US" dirty="0" err="1" smtClean="0"/>
              <a:t>InstanceOf</a:t>
            </a:r>
            <a:r>
              <a:rPr lang="en-US" dirty="0" smtClean="0"/>
              <a:t> with cast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 ADT in functional languages are inherently closed</a:t>
            </a:r>
          </a:p>
          <a:p>
            <a:r>
              <a:rPr lang="en-US" dirty="0" smtClean="0"/>
              <a:t>Mention extensible type sums vs. hierarchical extensible type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we had match statements of 5,7,8,10,15,17,30 and 63 case clauses each, with 160 total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32-bit integer is estimated to be able to represent 7 levels of a class hierarchy that forms a binary tree (255 classes), 6 levels of a similar ternary tree hierarchy (1093 classes) or just one level of a hierarchy with 9 base classes -- multiple inheritance is the worst case scenario of the scheme that quickly drains its allocation possibilities.</a:t>
            </a:r>
          </a:p>
          <a:p>
            <a:r>
              <a:rPr lang="en-US" dirty="0" smtClean="0"/>
              <a:t>Chinese reminders to store offsets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8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jump-table implementation of a switch can compete with visitors, binary tree cannot!</a:t>
            </a:r>
          </a:p>
          <a:p>
            <a:r>
              <a:rPr lang="en-US" dirty="0" smtClean="0"/>
              <a:t>Binary tree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7B16C-90B9-4D88-9DE5-FD3F0ADD5A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DFE0-D7FB-4239-A35D-6B3E2FF57E16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3160-0BDA-4F99-8D25-377AD42D67CD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C1-9DBB-4E27-8C6C-A4B4C06D45EE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3B-35FA-4C54-80C2-DBE4E99977C2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76F5-7B96-47C0-9D39-374CA69B2468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B7B5-F95C-4DC3-931D-42E9C9D4CBFC}" type="datetime1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8E44-4F32-4F2C-9883-BE3856ADE1AD}" type="datetime1">
              <a:rPr lang="en-US" smtClean="0"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A678-AADC-4935-95BF-7BE9C8C25AFE}" type="datetime1">
              <a:rPr lang="en-US" smtClean="0"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849F-8EA6-48D9-AEAA-468EC82A050C}" type="datetime1">
              <a:rPr lang="en-US" smtClean="0"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F4A3-6865-44F2-ACD2-CA5863CD14E4}" type="datetime1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9BC1-6873-44D4-8966-B228F8270773}" type="datetime1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E496-4462-4B92-B7ED-7053CFE9CE13}" type="datetime1">
              <a:rPr lang="en-US" smtClean="0"/>
              <a:t>9/25/2011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56350"/>
            <a:ext cx="647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01FA-91D2-47A9-A172-BD4859A57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Pattern Matching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010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Yuriy Solodkyy </a:t>
            </a:r>
            <a:r>
              <a:rPr lang="en-US" sz="2800" dirty="0" smtClean="0">
                <a:latin typeface="Verdana"/>
                <a:ea typeface="Verdana"/>
                <a:cs typeface="Verdana"/>
              </a:rPr>
              <a:t>· </a:t>
            </a:r>
            <a:r>
              <a:rPr lang="en-US" sz="2800" dirty="0" smtClean="0"/>
              <a:t>Gabriel Dos Reis </a:t>
            </a:r>
            <a:r>
              <a:rPr lang="en-US" sz="2800" dirty="0" smtClean="0">
                <a:latin typeface="Verdana"/>
                <a:ea typeface="Verdana"/>
                <a:cs typeface="Verdana"/>
              </a:rPr>
              <a:t>· </a:t>
            </a:r>
            <a:r>
              <a:rPr lang="en-US" sz="2800" dirty="0" smtClean="0"/>
              <a:t>Bjarne Stroustrup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257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Monday, September 26, </a:t>
            </a:r>
            <a:r>
              <a:rPr lang="en-US" dirty="0" smtClean="0"/>
              <a:t>2011</a:t>
            </a:r>
            <a:br>
              <a:rPr lang="en-US" dirty="0" smtClean="0"/>
            </a:br>
            <a:r>
              <a:rPr lang="en-US" dirty="0" smtClean="0"/>
              <a:t>INRIA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0"/>
            <a:ext cx="1409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Switching: Extensible </a:t>
            </a:r>
            <a:r>
              <a:rPr lang="en-US" dirty="0" smtClean="0"/>
              <a:t>or </a:t>
            </a:r>
            <a:r>
              <a:rPr lang="en-US" dirty="0"/>
              <a:t>Fast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6" y="1447800"/>
            <a:ext cx="7989928" cy="48006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Switching: Extensible </a:t>
            </a:r>
            <a:r>
              <a:rPr lang="en-US" dirty="0" smtClean="0"/>
              <a:t>or </a:t>
            </a:r>
            <a:r>
              <a:rPr lang="en-US" dirty="0"/>
              <a:t>Fast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Fast Dynamic Cast</a:t>
            </a:r>
          </a:p>
          <a:p>
            <a:pPr lvl="1"/>
            <a:r>
              <a:rPr lang="en-US" sz="1800" dirty="0" smtClean="0"/>
              <a:t>Has limitations  on size of representable hierarchies</a:t>
            </a:r>
          </a:p>
          <a:p>
            <a:pPr lvl="1"/>
            <a:r>
              <a:rPr lang="en-US" sz="1800" dirty="0" smtClean="0"/>
              <a:t>Requires decision-tree implementation</a:t>
            </a:r>
          </a:p>
          <a:p>
            <a:r>
              <a:rPr lang="en-US" sz="2400" dirty="0" smtClean="0"/>
              <a:t>One Tag per Class</a:t>
            </a:r>
          </a:p>
          <a:p>
            <a:pPr lvl="1"/>
            <a:r>
              <a:rPr lang="en-US" sz="1800" dirty="0" smtClean="0"/>
              <a:t>Useless for switching on base classes</a:t>
            </a:r>
          </a:p>
          <a:p>
            <a:pPr lvl="1"/>
            <a:r>
              <a:rPr lang="en-US" sz="1800" dirty="0" smtClean="0"/>
              <a:t>Tags may be far apart</a:t>
            </a:r>
          </a:p>
          <a:p>
            <a:pPr lvl="1"/>
            <a:r>
              <a:rPr lang="en-US" sz="1800" dirty="0" smtClean="0"/>
              <a:t>Requires integration for independent DLL extensions</a:t>
            </a:r>
          </a:p>
          <a:p>
            <a:r>
              <a:rPr lang="en-US" sz="2400" dirty="0" smtClean="0"/>
              <a:t>Class Precedence List</a:t>
            </a:r>
          </a:p>
          <a:p>
            <a:pPr lvl="1"/>
            <a:r>
              <a:rPr lang="en-US" sz="1800" dirty="0" smtClean="0"/>
              <a:t>Useless for implementing first-fit semantics</a:t>
            </a:r>
          </a:p>
          <a:p>
            <a:pPr lvl="1"/>
            <a:r>
              <a:rPr lang="en-US" sz="1800" dirty="0" smtClean="0"/>
              <a:t>Linearizes hierarchy</a:t>
            </a:r>
          </a:p>
          <a:p>
            <a:pPr lvl="1"/>
            <a:r>
              <a:rPr lang="en-US" sz="1800" dirty="0" smtClean="0"/>
              <a:t>Cost proportional to the number of base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Gibbs and B. Stroustrup. Fast dynamic casting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Neal </a:t>
            </a:r>
            <a:r>
              <a:rPr lang="en-US" dirty="0" err="1" smtClean="0"/>
              <a:t>Glew</a:t>
            </a:r>
            <a:r>
              <a:rPr lang="en-US" dirty="0" smtClean="0"/>
              <a:t>. Type </a:t>
            </a:r>
            <a:r>
              <a:rPr lang="en-US" dirty="0"/>
              <a:t>Dispatch for Named Hierarchical Types</a:t>
            </a:r>
          </a:p>
        </p:txBody>
      </p:sp>
    </p:spTree>
    <p:extLst>
      <p:ext uri="{BB962C8B-B14F-4D97-AF65-F5344CB8AC3E}">
        <p14:creationId xmlns:p14="http://schemas.microsoft.com/office/powerpoint/2010/main" val="25689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Switching: Extensible </a:t>
            </a:r>
            <a:r>
              <a:rPr lang="en-US" dirty="0" smtClean="0"/>
              <a:t>or </a:t>
            </a:r>
            <a:r>
              <a:rPr lang="en-US" dirty="0"/>
              <a:t>Fast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3" y="1447800"/>
            <a:ext cx="7962374" cy="48006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Gibbs and B. Stroustrup. Fast dynamic casting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Dispatching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Given a set of predicates </a:t>
            </a:r>
            <a:r>
              <a:rPr lang="en-US" i="1" dirty="0">
                <a:latin typeface="Times New Roman" pitchFamily="18" charset="0"/>
              </a:rPr>
              <a:t>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</a:rPr>
              <a:t>P</a:t>
            </a:r>
            <a:r>
              <a:rPr lang="en-US" i="1" baseline="-25000" dirty="0" err="1">
                <a:latin typeface="Times New Roman" pitchFamily="18" charset="0"/>
              </a:rPr>
              <a:t>n</a:t>
            </a:r>
            <a:r>
              <a:rPr lang="en-US" baseline="-25000" dirty="0"/>
              <a:t> </a:t>
            </a:r>
            <a:r>
              <a:rPr lang="en-US" dirty="0"/>
              <a:t> without observable side effects and </a:t>
            </a:r>
            <a:r>
              <a:rPr lang="en-US" dirty="0" smtClean="0"/>
              <a:t>an argument  </a:t>
            </a:r>
            <a:r>
              <a:rPr lang="en-US" i="1" dirty="0">
                <a:latin typeface="Times New Roman" pitchFamily="18" charset="0"/>
              </a:rPr>
              <a:t>x,</a:t>
            </a:r>
            <a:r>
              <a:rPr lang="en-US" dirty="0"/>
              <a:t> execute the statement </a:t>
            </a:r>
            <a:r>
              <a:rPr lang="en-US" i="1" dirty="0" err="1">
                <a:latin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</a:rPr>
              <a:t>i</a:t>
            </a:r>
            <a:r>
              <a:rPr lang="en-US" dirty="0"/>
              <a:t> that corresponds to the </a:t>
            </a:r>
            <a:r>
              <a:rPr lang="en-US" i="1" dirty="0" err="1" smtClean="0">
                <a:latin typeface="Times New Roman" pitchFamily="18" charset="0"/>
              </a:rPr>
              <a:t>first</a:t>
            </a:r>
            <a:r>
              <a:rPr lang="en-US" dirty="0" err="1" smtClean="0"/>
              <a:t>|</a:t>
            </a:r>
            <a:r>
              <a:rPr lang="en-US" i="1" dirty="0" err="1" smtClean="0">
                <a:latin typeface="Times New Roman" pitchFamily="18" charset="0"/>
              </a:rPr>
              <a:t>most</a:t>
            </a:r>
            <a:r>
              <a:rPr lang="en-US" i="1" dirty="0" smtClean="0">
                <a:latin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</a:rPr>
              <a:t>specific</a:t>
            </a:r>
            <a:r>
              <a:rPr lang="en-US" dirty="0" err="1" smtClean="0"/>
              <a:t>|</a:t>
            </a:r>
            <a:r>
              <a:rPr lang="en-US" i="1" dirty="0" err="1" smtClean="0">
                <a:latin typeface="Times New Roman" pitchFamily="18" charset="0"/>
              </a:rPr>
              <a:t>all</a:t>
            </a:r>
            <a:r>
              <a:rPr lang="en-US" dirty="0" err="1" smtClean="0"/>
              <a:t>|</a:t>
            </a:r>
            <a:r>
              <a:rPr lang="en-US" i="1" dirty="0" err="1" smtClean="0">
                <a:latin typeface="Times New Roman" pitchFamily="18" charset="0"/>
              </a:rPr>
              <a:t>any</a:t>
            </a:r>
            <a:r>
              <a:rPr lang="en-US" dirty="0" smtClean="0"/>
              <a:t> </a:t>
            </a:r>
            <a:r>
              <a:rPr lang="en-US" dirty="0"/>
              <a:t>predicate </a:t>
            </a:r>
            <a:r>
              <a:rPr lang="en-US" i="1" dirty="0">
                <a:latin typeface="Times New Roman" pitchFamily="18" charset="0"/>
              </a:rPr>
              <a:t>Pi(x)</a:t>
            </a:r>
            <a:r>
              <a:rPr lang="en-US" dirty="0"/>
              <a:t> that is true or </a:t>
            </a:r>
            <a:r>
              <a:rPr lang="en-US" i="1" dirty="0" err="1">
                <a:latin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</a:rPr>
              <a:t>d</a:t>
            </a:r>
            <a:r>
              <a:rPr lang="en-US" dirty="0"/>
              <a:t> if none is true.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)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2400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):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2400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0080"/>
                </a:solidFill>
                <a:latin typeface="Consolas"/>
              </a:rPr>
              <a:t> ...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2400" baseline="-250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):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2400" baseline="-250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err="1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2400" baseline="-250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80"/>
                </a:solidFill>
                <a:latin typeface="Consolas"/>
              </a:rPr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D. Ernst, C. S. Kaplan, and C. Chambers. Predicate dispatching</a:t>
            </a:r>
            <a:r>
              <a:rPr lang="en-US" dirty="0" smtClean="0"/>
              <a:t>: A </a:t>
            </a:r>
            <a:r>
              <a:rPr lang="en-US" dirty="0"/>
              <a:t>unified theory of dispatch.</a:t>
            </a:r>
          </a:p>
        </p:txBody>
      </p:sp>
    </p:spTree>
    <p:extLst>
      <p:ext uri="{BB962C8B-B14F-4D97-AF65-F5344CB8AC3E}">
        <p14:creationId xmlns:p14="http://schemas.microsoft.com/office/powerpoint/2010/main" val="33255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r>
              <a:rPr lang="en-US" dirty="0" smtClean="0"/>
              <a:t> 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decltype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unordered_map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jump_target_map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jump_target_map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])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entered when we haven't seen x yet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target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600" baseline="-25000" dirty="0" smtClean="0">
                <a:solidFill>
                  <a:srgbClr val="000080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; }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baseline="-25000" dirty="0">
                <a:solidFill>
                  <a:srgbClr val="000080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600" baseline="-25000" dirty="0" smtClean="0">
                <a:solidFill>
                  <a:srgbClr val="000080"/>
                </a:solidFill>
                <a:latin typeface="Consolas"/>
              </a:rPr>
              <a:t>2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}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baseline="-250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target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600" baseline="-25000" dirty="0" err="1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; }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       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target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: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600" baseline="-25000" dirty="0" err="1" smtClean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 smtClean="0">
                <a:solidFill>
                  <a:srgbClr val="800080"/>
                </a:solidFill>
                <a:latin typeface="Consolas"/>
              </a:rPr>
              <a:t>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600" dirty="0"/>
          </a:p>
          <a:p>
            <a:r>
              <a:rPr lang="en-US" sz="1600" dirty="0" smtClean="0"/>
              <a:t>Uses memory proportional to the number of values  seen</a:t>
            </a:r>
          </a:p>
          <a:p>
            <a:pPr lvl="1"/>
            <a:r>
              <a:rPr lang="en-US" sz="1200" dirty="0" smtClean="0"/>
              <a:t>Values can often be grouped into equivalence classes with respect to outcome of predicates</a:t>
            </a:r>
          </a:p>
          <a:p>
            <a:r>
              <a:rPr lang="en-US" sz="1600" dirty="0" smtClean="0"/>
              <a:t>Cascading-if can be replaced with a decision tree when some predicates imply/exclude others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Tom Duff. Duff’s Device</a:t>
            </a:r>
          </a:p>
        </p:txBody>
      </p:sp>
    </p:spTree>
    <p:extLst>
      <p:ext uri="{BB962C8B-B14F-4D97-AF65-F5344CB8AC3E}">
        <p14:creationId xmlns:p14="http://schemas.microsoft.com/office/powerpoint/2010/main" val="9825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Table Pointers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2667000" cy="2528003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00200"/>
            <a:ext cx="5486400" cy="25382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CodeSourcery</a:t>
            </a:r>
            <a:r>
              <a:rPr lang="en-US" dirty="0"/>
              <a:t>, Compaq, EDG, HP, IBM, Intel, </a:t>
            </a:r>
            <a:r>
              <a:rPr lang="en-US" dirty="0" smtClean="0"/>
              <a:t>Red </a:t>
            </a:r>
            <a:r>
              <a:rPr lang="de-DE" dirty="0" smtClean="0"/>
              <a:t>Hat</a:t>
            </a:r>
            <a:r>
              <a:rPr lang="de-DE" dirty="0"/>
              <a:t>, and SGI. Itanium C++ </a:t>
            </a:r>
            <a:r>
              <a:rPr lang="de-DE" dirty="0" smtClean="0"/>
              <a:t>ABI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41910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tptr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Di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*&gt;(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second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intptr_t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tptr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)-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intptr_t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second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42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42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matched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adjust_ptr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Di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si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191000"/>
            <a:ext cx="388620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pair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ptrdiff_t</a:t>
            </a:r>
            <a:r>
              <a:rPr lang="en-US" sz="1200" dirty="0" err="1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size_t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&gt;&amp;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=</a:t>
            </a:r>
            <a:br>
              <a:rPr lang="en-US" sz="1200" dirty="0" smtClean="0">
                <a:solidFill>
                  <a:srgbClr val="800080"/>
                </a:solidFill>
                <a:latin typeface="Consolas"/>
              </a:rPr>
            </a:b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                     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jump_target_map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[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vtbl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];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15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designates a member that uniquely identifies derived class</a:t>
            </a:r>
          </a:p>
          <a:p>
            <a:pPr lvl="1"/>
            <a:r>
              <a:rPr lang="en-US" dirty="0" smtClean="0"/>
              <a:t>communicated to library via a selector in bindings</a:t>
            </a:r>
          </a:p>
          <a:p>
            <a:r>
              <a:rPr lang="en-US" dirty="0" smtClean="0"/>
              <a:t>The-only-fit becomes a switch on tags</a:t>
            </a:r>
          </a:p>
          <a:p>
            <a:pPr lvl="1"/>
            <a:r>
              <a:rPr lang="en-US" dirty="0" smtClean="0"/>
              <a:t>and is as efficient as </a:t>
            </a:r>
            <a:r>
              <a:rPr lang="en-US" dirty="0" err="1" smtClean="0"/>
              <a:t>Ocaml’s</a:t>
            </a:r>
            <a:r>
              <a:rPr lang="en-US" dirty="0" smtClean="0"/>
              <a:t> match against ADT</a:t>
            </a:r>
          </a:p>
          <a:p>
            <a:r>
              <a:rPr lang="en-US" dirty="0" smtClean="0"/>
              <a:t>To implement Best-fit, we build CPL</a:t>
            </a:r>
          </a:p>
          <a:p>
            <a:pPr lvl="1"/>
            <a:r>
              <a:rPr lang="en-US" dirty="0" smtClean="0"/>
              <a:t>Class Precedence List (CLOS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Neal </a:t>
            </a:r>
            <a:r>
              <a:rPr lang="en-US" dirty="0" err="1"/>
              <a:t>Glew</a:t>
            </a:r>
            <a:r>
              <a:rPr lang="en-US" dirty="0"/>
              <a:t>. Type Dispatch for Named Hierarchical </a:t>
            </a:r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Both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Vtbl</a:t>
            </a:r>
            <a:r>
              <a:rPr lang="en-US" dirty="0" smtClean="0"/>
              <a:t>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 out of the box on polymorphic classes</a:t>
            </a:r>
            <a:endParaRPr lang="en-US" dirty="0"/>
          </a:p>
          <a:p>
            <a:r>
              <a:rPr lang="en-US" dirty="0" smtClean="0"/>
              <a:t>No integration needed</a:t>
            </a:r>
          </a:p>
          <a:p>
            <a:r>
              <a:rPr lang="en-US" dirty="0" smtClean="0"/>
              <a:t>Always based on jump table</a:t>
            </a:r>
          </a:p>
          <a:p>
            <a:r>
              <a:rPr lang="en-US" dirty="0" smtClean="0"/>
              <a:t>Amortized constant time</a:t>
            </a:r>
          </a:p>
          <a:p>
            <a:r>
              <a:rPr lang="en-US" dirty="0" smtClean="0"/>
              <a:t>First-fit and best-fit</a:t>
            </a:r>
            <a:endParaRPr lang="en-US" dirty="0" smtClean="0"/>
          </a:p>
          <a:p>
            <a:r>
              <a:rPr lang="en-US" dirty="0" smtClean="0"/>
              <a:t>Subject to cache collisions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Class Precedence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Kind selector and kind values have to be specified</a:t>
            </a:r>
          </a:p>
          <a:p>
            <a:r>
              <a:rPr lang="en-US" dirty="0" smtClean="0"/>
              <a:t>Might require integration</a:t>
            </a:r>
          </a:p>
          <a:p>
            <a:r>
              <a:rPr lang="en-US" dirty="0" smtClean="0"/>
              <a:t>Might become decision tree</a:t>
            </a:r>
          </a:p>
          <a:p>
            <a:r>
              <a:rPr lang="en-US" dirty="0" smtClean="0"/>
              <a:t>O(Height of hierarchy)</a:t>
            </a:r>
            <a:endParaRPr lang="en-US" dirty="0"/>
          </a:p>
          <a:p>
            <a:r>
              <a:rPr lang="en-US" dirty="0" smtClean="0"/>
              <a:t>Best-fit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Library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on Expression Templates</a:t>
            </a:r>
          </a:p>
          <a:p>
            <a:pPr lvl="1"/>
            <a:r>
              <a:rPr lang="en-US" dirty="0" smtClean="0"/>
              <a:t>compile-time technique in C++ to build expression trees and give them user-defined semantics</a:t>
            </a:r>
          </a:p>
          <a:p>
            <a:pPr lvl="1"/>
            <a:r>
              <a:rPr lang="en-US" dirty="0" smtClean="0"/>
              <a:t>syntactic choices are driven by possibilities of ET</a:t>
            </a:r>
          </a:p>
          <a:p>
            <a:r>
              <a:rPr lang="en-US" dirty="0" smtClean="0"/>
              <a:t>Naïve backtracking approach</a:t>
            </a:r>
          </a:p>
          <a:p>
            <a:pPr lvl="1"/>
            <a:r>
              <a:rPr lang="en-US" dirty="0" smtClean="0"/>
              <a:t>no help from compiler in optimizing the order of tests</a:t>
            </a:r>
          </a:p>
          <a:p>
            <a:pPr lvl="1"/>
            <a:r>
              <a:rPr lang="en-US" dirty="0" smtClean="0"/>
              <a:t>we might provide few simple ET-based optimizations</a:t>
            </a:r>
          </a:p>
          <a:p>
            <a:pPr lvl="1"/>
            <a:r>
              <a:rPr lang="en-US" dirty="0" smtClean="0"/>
              <a:t>we give more control to the user to compensate</a:t>
            </a:r>
          </a:p>
          <a:p>
            <a:r>
              <a:rPr lang="en-US" dirty="0" smtClean="0"/>
              <a:t>Accentuates on expressivity, not speed</a:t>
            </a:r>
          </a:p>
          <a:p>
            <a:r>
              <a:rPr lang="en-US" dirty="0" smtClean="0"/>
              <a:t>Interacts with fast type switching in a limited way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T. </a:t>
            </a:r>
            <a:r>
              <a:rPr lang="en-US" dirty="0" err="1"/>
              <a:t>Veldhuizen</a:t>
            </a:r>
            <a:r>
              <a:rPr lang="en-US" dirty="0"/>
              <a:t>. Expression </a:t>
            </a:r>
            <a:r>
              <a:rPr lang="en-US" dirty="0" smtClean="0"/>
              <a:t>templates</a:t>
            </a:r>
          </a:p>
          <a:p>
            <a:r>
              <a:rPr lang="en-US" dirty="0"/>
              <a:t>D. </a:t>
            </a:r>
            <a:r>
              <a:rPr lang="en-US" dirty="0" err="1"/>
              <a:t>Vandevoorde</a:t>
            </a:r>
            <a:r>
              <a:rPr lang="en-US" dirty="0"/>
              <a:t> and N. </a:t>
            </a:r>
            <a:r>
              <a:rPr lang="en-US" dirty="0" err="1"/>
              <a:t>Josuttis</a:t>
            </a:r>
            <a:r>
              <a:rPr lang="en-US" dirty="0"/>
              <a:t>. C++ templates: the </a:t>
            </a:r>
            <a:r>
              <a:rPr lang="en-US" dirty="0" smtClean="0"/>
              <a:t>complete guide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bindings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Shape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CC0099"/>
                </a:solidFill>
                <a:latin typeface="Consolas"/>
              </a:rPr>
              <a:t>KS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Shape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kind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Kind selector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CC0099"/>
                </a:solidFill>
                <a:latin typeface="Consolas"/>
              </a:rPr>
              <a:t>KV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Shape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unknown_shape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Kind value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CC0099"/>
                </a:solidFill>
                <a:latin typeface="Consolas"/>
              </a:rPr>
              <a:t>CM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Shape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area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Class member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};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bindings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CC0099"/>
                </a:solidFill>
                <a:latin typeface="Consolas"/>
              </a:rPr>
              <a:t>CM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real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1st matching position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CC0099"/>
                </a:solidFill>
                <a:latin typeface="Consolas"/>
              </a:rPr>
              <a:t>CM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&gt;::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imag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2nd matching position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0080"/>
                </a:solidFill>
                <a:latin typeface="Consolas"/>
              </a:rPr>
              <a:t>};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bindings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pair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CC0099"/>
                </a:solidFill>
                <a:latin typeface="Consolas"/>
              </a:rPr>
              <a:t>CM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pair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1st matching position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CC0099"/>
                </a:solidFill>
                <a:latin typeface="Consolas"/>
              </a:rPr>
              <a:t>CM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pair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second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2nd matching position 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};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12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way to tell the library which values, types or class members from the user’s class hierarchy satisfy certain requirements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Used to specify: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 smtClean="0"/>
              <a:t>Binding of members to matching positions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 smtClean="0"/>
              <a:t>Member holding kind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 smtClean="0"/>
              <a:t>Kind value of a given class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 smtClean="0"/>
              <a:t>Base class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 smtClean="0"/>
              <a:t>Class Precedence List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 smtClean="0"/>
              <a:t>Expected frequency</a:t>
            </a:r>
          </a:p>
          <a:p>
            <a:pPr marL="182880" indent="-182880">
              <a:spcBef>
                <a:spcPts val="0"/>
              </a:spcBef>
            </a:pPr>
            <a:r>
              <a:rPr lang="en-US" sz="1800" dirty="0" smtClean="0"/>
              <a:t>etc.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42672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Visitor Design Pattern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Intrusive</a:t>
            </a:r>
          </a:p>
          <a:p>
            <a:r>
              <a:rPr lang="en-US" dirty="0" smtClean="0"/>
              <a:t>Hinders extensibility</a:t>
            </a:r>
          </a:p>
          <a:p>
            <a:r>
              <a:rPr lang="en-US" dirty="0" smtClean="0"/>
              <a:t>Specific to hierarchy</a:t>
            </a:r>
          </a:p>
          <a:p>
            <a:r>
              <a:rPr lang="en-US" dirty="0" smtClean="0"/>
              <a:t>Control inversion</a:t>
            </a:r>
          </a:p>
          <a:p>
            <a:r>
              <a:rPr lang="en-US" dirty="0" smtClean="0"/>
              <a:t>Too much boilerplate code</a:t>
            </a:r>
          </a:p>
          <a:p>
            <a:r>
              <a:rPr lang="en-US" dirty="0" smtClean="0"/>
              <a:t>Hard to teach to novices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 are looking for something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More expressive</a:t>
            </a:r>
          </a:p>
          <a:p>
            <a:r>
              <a:rPr lang="en-US" dirty="0"/>
              <a:t>A</a:t>
            </a:r>
            <a:r>
              <a:rPr lang="en-US" dirty="0" smtClean="0"/>
              <a:t>s fast or faster 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Portable across C++ implementations</a:t>
            </a:r>
          </a:p>
          <a:p>
            <a:r>
              <a:rPr lang="en-US" dirty="0" smtClean="0"/>
              <a:t>A </a:t>
            </a:r>
            <a:r>
              <a:rPr lang="en-US" dirty="0"/>
              <a:t>solution within C++, </a:t>
            </a:r>
            <a:r>
              <a:rPr lang="en-US" dirty="0" smtClean="0"/>
              <a:t>not an extension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Gamma, R. Helm, R. E. Johnson, and J. M. </a:t>
            </a:r>
            <a:r>
              <a:rPr lang="en-US" dirty="0" err="1"/>
              <a:t>Vlissides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 patterns</a:t>
            </a:r>
            <a:r>
              <a:rPr lang="en-US" dirty="0"/>
              <a:t>: Abstraction and reuse of object-oriented design.</a:t>
            </a:r>
          </a:p>
        </p:txBody>
      </p:sp>
    </p:spTree>
    <p:extLst>
      <p:ext uri="{BB962C8B-B14F-4D97-AF65-F5344CB8AC3E}">
        <p14:creationId xmlns:p14="http://schemas.microsoft.com/office/powerpoint/2010/main" val="15659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Patterns are functional objects in our library:</a:t>
            </a:r>
          </a:p>
          <a:p>
            <a:pPr lvl="1"/>
            <a:r>
              <a:rPr lang="en-US" dirty="0" smtClean="0"/>
              <a:t>they can be applied to a subject</a:t>
            </a:r>
          </a:p>
          <a:p>
            <a:pPr lvl="1"/>
            <a:r>
              <a:rPr lang="en-US" dirty="0" smtClean="0"/>
              <a:t>test whether subject matches pattern</a:t>
            </a:r>
          </a:p>
          <a:p>
            <a:pPr lvl="1"/>
            <a:r>
              <a:rPr lang="en-US" dirty="0" smtClean="0"/>
              <a:t>bind variable patterns as side effect</a:t>
            </a:r>
          </a:p>
          <a:p>
            <a:r>
              <a:rPr lang="en-US" dirty="0" smtClean="0"/>
              <a:t>Example: Primitive Patterns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nsolas"/>
              </a:rPr>
              <a:t>variable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Variable pattern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nsolas"/>
              </a:rPr>
              <a:t>value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42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Value pattern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nsolas"/>
              </a:rPr>
              <a:t>wildcard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_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Wildcard pattern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7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Returns true, sets x to 7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7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Returns false as 7 != 42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80"/>
                </a:solidFill>
                <a:latin typeface="Consolas"/>
              </a:rPr>
              <a:t>_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/>
              </a:rPr>
              <a:t>7</a:t>
            </a:r>
            <a:r>
              <a:rPr lang="en-US" sz="20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Returns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true. Optimized to not access any member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and Type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Syntactically look the same:</a:t>
            </a:r>
          </a:p>
          <a:p>
            <a:pPr lvl="1"/>
            <a:r>
              <a:rPr lang="en-US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P</a:t>
            </a:r>
            <a:r>
              <a:rPr lang="en-US" baseline="-25000" dirty="0" smtClean="0">
                <a:solidFill>
                  <a:srgbClr val="000080"/>
                </a:solidFill>
                <a:latin typeface="Consolas"/>
              </a:rPr>
              <a:t>1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…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P</a:t>
            </a:r>
            <a:r>
              <a:rPr lang="en-US" baseline="-25000" dirty="0" err="1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S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)</a:t>
            </a:r>
            <a:endParaRPr lang="en-US" dirty="0">
              <a:solidFill>
                <a:srgbClr val="800080"/>
              </a:solidFill>
              <a:latin typeface="Consolas"/>
            </a:endParaRPr>
          </a:p>
          <a:p>
            <a:pPr lvl="1"/>
            <a:r>
              <a:rPr lang="en-US" dirty="0"/>
              <a:t>T </a:t>
            </a:r>
            <a:r>
              <a:rPr lang="en-US" dirty="0" smtClean="0"/>
              <a:t>= S – Constructor Pattern</a:t>
            </a:r>
          </a:p>
          <a:p>
            <a:pPr lvl="1"/>
            <a:r>
              <a:rPr lang="en-US" dirty="0" smtClean="0"/>
              <a:t>T ≠ S – Type Pattern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z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1.0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2.0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y,r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Shape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4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FF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&gt;&gt;(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z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...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Constructor pattern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Circle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_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dirty="0" smtClean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</a:rPr>
              <a:t>...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Type pattern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Emir. Object-oriented pattern matching.</a:t>
            </a:r>
          </a:p>
        </p:txBody>
      </p:sp>
    </p:spTree>
    <p:extLst>
      <p:ext uri="{BB962C8B-B14F-4D97-AF65-F5344CB8AC3E}">
        <p14:creationId xmlns:p14="http://schemas.microsoft.com/office/powerpoint/2010/main" val="21342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Lazily evaluated conditions</a:t>
            </a:r>
          </a:p>
          <a:p>
            <a:pPr lvl="1"/>
            <a:r>
              <a:rPr lang="en-US" dirty="0" smtClean="0"/>
              <a:t>that can be put anywhere a pattern is expected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smtClean="0">
                <a:solidFill>
                  <a:srgbClr val="FF0000"/>
                </a:solidFill>
              </a:rPr>
              <a:t>|=</a:t>
            </a:r>
            <a:r>
              <a:rPr lang="en-US" dirty="0" smtClean="0"/>
              <a:t> is chosen only because of low precedence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80"/>
                </a:solidFill>
                <a:latin typeface="Consolas"/>
              </a:rPr>
              <a:t>variable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P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RGB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 smtClean="0">
                <a:solidFill>
                  <a:srgbClr val="800080"/>
                </a:solidFill>
                <a:latin typeface="Consolas"/>
              </a:rPr>
              <a:t>,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g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|=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|=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)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/>
              </a:rPr>
              <a:t>|=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g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8080"/>
                </a:solidFill>
                <a:latin typeface="Consolas"/>
              </a:rPr>
              <a:t>0.5</a:t>
            </a:r>
            <a:r>
              <a:rPr lang="pt-BR" sz="1600" dirty="0" smtClean="0">
                <a:solidFill>
                  <a:srgbClr val="800080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P</a:t>
            </a:r>
            <a:r>
              <a:rPr lang="pt-BR" sz="1600" dirty="0" smtClean="0">
                <a:solidFill>
                  <a:srgbClr val="80008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RGB</a:t>
            </a:r>
            <a:r>
              <a:rPr lang="pt-BR" sz="1600" dirty="0" smtClean="0">
                <a:solidFill>
                  <a:srgbClr val="800080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8080"/>
                </a:solidFill>
                <a:latin typeface="Consolas"/>
              </a:rPr>
              <a:t>0.0</a:t>
            </a:r>
            <a:r>
              <a:rPr lang="pt-BR" sz="1600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pt-BR" sz="1600" dirty="0" smtClean="0">
                <a:solidFill>
                  <a:srgbClr val="008080"/>
                </a:solidFill>
                <a:latin typeface="Consolas"/>
              </a:rPr>
              <a:t>0.1</a:t>
            </a:r>
            <a:r>
              <a:rPr lang="pt-BR" sz="1600" dirty="0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pt-BR" sz="1600" dirty="0" smtClean="0">
                <a:solidFill>
                  <a:srgbClr val="008080"/>
                </a:solidFill>
                <a:latin typeface="Consolas"/>
              </a:rPr>
              <a:t>0.2</a:t>
            </a:r>
            <a:r>
              <a:rPr lang="pt-BR" sz="1600" dirty="0" smtClean="0">
                <a:solidFill>
                  <a:srgbClr val="800080"/>
                </a:solidFill>
                <a:latin typeface="Consolas"/>
              </a:rPr>
              <a:t>));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// Returns true</a:t>
            </a:r>
            <a:endParaRPr lang="pt-BR" sz="1600" dirty="0" smtClean="0">
              <a:solidFill>
                <a:srgbClr val="800080"/>
              </a:solidFill>
              <a:latin typeface="Consolas"/>
            </a:endParaRPr>
          </a:p>
          <a:p>
            <a:r>
              <a:rPr lang="en-US" dirty="0" smtClean="0"/>
              <a:t>Arguments are bound left-to-right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86200"/>
            <a:ext cx="3886199" cy="1455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Patterns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962401" y="1371600"/>
            <a:ext cx="4724399" cy="495299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400" kern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rgbClr val="C0504D">
                    <a:lumMod val="75000"/>
                  </a:srgb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~</a:t>
            </a:r>
            <a:r>
              <a:rPr lang="en-US" sz="1400" kern="1400" dirty="0" err="1">
                <a:solidFill>
                  <a:srgbClr val="000080"/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(){}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};</a:t>
            </a:r>
            <a:br>
              <a:rPr lang="en-US" sz="1400" kern="1400" dirty="0">
                <a:solidFill>
                  <a:srgbClr val="800080"/>
                </a:solidFill>
                <a:latin typeface="Consolas"/>
              </a:rPr>
            </a:br>
            <a:r>
              <a:rPr lang="en-US" sz="1400" kern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C0504D">
                    <a:lumMod val="75000"/>
                  </a:srgbClr>
                </a:solidFill>
                <a:latin typeface="Consolas"/>
              </a:rPr>
              <a:t>Value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rgbClr val="C0504D">
                    <a:lumMod val="75000"/>
                  </a:srgb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value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};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kern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C0504D">
                    <a:lumMod val="75000"/>
                  </a:srgbClr>
                </a:solidFill>
                <a:latin typeface="Consolas"/>
              </a:rPr>
              <a:t>Plus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, </a:t>
            </a:r>
            <a:r>
              <a:rPr lang="en-US" sz="1400" kern="1400" dirty="0">
                <a:solidFill>
                  <a:srgbClr val="C0504D">
                    <a:lumMod val="75000"/>
                  </a:srgbClr>
                </a:solidFill>
                <a:latin typeface="Consolas"/>
              </a:rPr>
              <a:t>Minus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, </a:t>
            </a:r>
            <a:r>
              <a:rPr lang="en-US" sz="1400" kern="1400" dirty="0">
                <a:solidFill>
                  <a:srgbClr val="C0504D">
                    <a:lumMod val="75000"/>
                  </a:srgbClr>
                </a:solidFill>
                <a:latin typeface="Consolas"/>
              </a:rPr>
              <a:t>Times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, </a:t>
            </a:r>
            <a:r>
              <a:rPr lang="en-US" sz="1400" kern="1400" dirty="0">
                <a:solidFill>
                  <a:srgbClr val="C0504D">
                    <a:lumMod val="75000"/>
                  </a:srgbClr>
                </a:solidFill>
                <a:latin typeface="Consolas"/>
              </a:rPr>
              <a:t>Divide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rgbClr val="C0504D">
                    <a:lumMod val="75000"/>
                  </a:srgb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kern="1400" dirty="0">
                <a:solidFill>
                  <a:srgbClr val="000000"/>
                </a:solidFill>
                <a:latin typeface="Consolas"/>
              </a:rPr>
            </a:b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{ </a:t>
            </a:r>
            <a:r>
              <a:rPr lang="en-US" sz="1400" kern="1400" dirty="0" err="1">
                <a:solidFill>
                  <a:srgbClr val="C0504D">
                    <a:lumMod val="75000"/>
                  </a:srgb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exp1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rgbClr val="C0504D">
                    <a:lumMod val="75000"/>
                  </a:srgb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exp2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};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kern="1400" dirty="0">
              <a:solidFill>
                <a:srgbClr val="800080"/>
              </a:solidFill>
              <a:latin typeface="Consolas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Factorization of expressions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kern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C00000"/>
                </a:solidFill>
                <a:latin typeface="Consolas"/>
              </a:rPr>
              <a:t>factorize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kern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)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variable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kern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Expr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*&gt;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e1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e2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e3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e4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kern="1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Plus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&gt;(</a:t>
            </a:r>
            <a:br>
              <a:rPr lang="en-US" sz="1400" kern="1400" dirty="0" smtClean="0">
                <a:solidFill>
                  <a:srgbClr val="800080"/>
                </a:solidFill>
                <a:latin typeface="Consolas"/>
              </a:rPr>
            </a:b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          </a:t>
            </a:r>
            <a:r>
              <a:rPr lang="en-US" sz="1400" kern="1400" dirty="0" smtClean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kern="1400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Times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e1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e2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),</a:t>
            </a:r>
            <a:r>
              <a:rPr lang="en-US" sz="1400" kern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kern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kern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kern="1400" dirty="0" smtClean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kern="1400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Times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e3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|=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e1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==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e3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e4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 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       )(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))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       </a:t>
            </a:r>
            <a:r>
              <a:rPr lang="en-US" sz="1400" kern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kern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Times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e1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Plus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e2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e4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));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kern="1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Plus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&gt;(</a:t>
            </a:r>
            <a:br>
              <a:rPr lang="en-US" sz="1400" kern="1400" dirty="0" smtClean="0">
                <a:solidFill>
                  <a:srgbClr val="800080"/>
                </a:solidFill>
                <a:latin typeface="Consolas"/>
              </a:rPr>
            </a:b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          </a:t>
            </a:r>
            <a:r>
              <a:rPr lang="en-US" sz="1400" kern="1400" dirty="0" smtClean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kern="1400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Times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e1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e2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),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kern="1400" dirty="0" smtClean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kern="1400" dirty="0" smtClean="0">
                <a:solidFill>
                  <a:schemeClr val="accent2">
                    <a:lumMod val="75000"/>
                  </a:schemeClr>
                </a:solidFill>
                <a:latin typeface="Consolas"/>
              </a:rPr>
              <a:t>Times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e3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e4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|=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e2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==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e4</a:t>
            </a: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)</a:t>
            </a:r>
            <a:br>
              <a:rPr lang="en-US" sz="1400" kern="1400" dirty="0" smtClean="0">
                <a:solidFill>
                  <a:srgbClr val="800080"/>
                </a:solidFill>
                <a:latin typeface="Consolas"/>
              </a:rPr>
            </a:b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        )(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))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       </a:t>
            </a:r>
            <a:r>
              <a:rPr lang="en-US" sz="1400" kern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kern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Times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Plus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e1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e3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),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e4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);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kern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kern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kern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kern="14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400" kern="1400" dirty="0">
              <a:solidFill>
                <a:srgbClr val="000000"/>
              </a:solidFill>
              <a:latin typeface="Verdan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kern="1400" dirty="0" smtClean="0">
                <a:solidFill>
                  <a:srgbClr val="800080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20743"/>
            <a:ext cx="2516305" cy="107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n+k</a:t>
            </a:r>
            <a:r>
              <a:rPr lang="en-US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Generalized for other operations</a:t>
            </a:r>
          </a:p>
          <a:p>
            <a:pPr lvl="1"/>
            <a:r>
              <a:rPr lang="en-US" sz="1600" dirty="0" smtClean="0"/>
              <a:t>including user-defined functions</a:t>
            </a:r>
          </a:p>
          <a:p>
            <a:pPr lvl="1"/>
            <a:r>
              <a:rPr lang="en-US" sz="1600" dirty="0" smtClean="0"/>
              <a:t>but with at most one variable per expression</a:t>
            </a:r>
          </a:p>
          <a:p>
            <a:r>
              <a:rPr lang="en-US" sz="1800" dirty="0"/>
              <a:t>Example: Fast Fibonacci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fib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variable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2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2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200" dirty="0" smtClean="0">
                <a:solidFill>
                  <a:prstClr val="black"/>
                </a:solidFill>
                <a:latin typeface="Consolas"/>
              </a:rPr>
            </a:b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sqr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fib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-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sqr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fib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-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2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200" dirty="0" smtClean="0">
                <a:solidFill>
                  <a:prstClr val="black"/>
                </a:solidFill>
                <a:latin typeface="Consolas"/>
              </a:rPr>
            </a:b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sqr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fib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sqr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fib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solidFill>
                  <a:prstClr val="black"/>
                </a:solidFill>
              </a:rPr>
              <a:t>Requires </a:t>
            </a:r>
            <a:r>
              <a:rPr lang="en-US" sz="1800" dirty="0">
                <a:solidFill>
                  <a:prstClr val="black"/>
                </a:solidFill>
              </a:rPr>
              <a:t>user to provide </a:t>
            </a:r>
            <a:r>
              <a:rPr lang="en-US" sz="1800" dirty="0" smtClean="0">
                <a:solidFill>
                  <a:prstClr val="black"/>
                </a:solidFill>
              </a:rPr>
              <a:t>solvers</a:t>
            </a:r>
            <a:endParaRPr lang="en-US" sz="18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function-like object with overload for each position</a:t>
            </a:r>
          </a:p>
          <a:p>
            <a:r>
              <a:rPr lang="en-US" sz="1800" dirty="0" smtClean="0"/>
              <a:t>Example: Solver for multiplication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solver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multiplication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1st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arg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()(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200" dirty="0" smtClean="0">
                <a:solidFill>
                  <a:prstClr val="black"/>
                </a:solidFill>
                <a:latin typeface="Consolas"/>
              </a:rPr>
            </a:b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decltype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)&amp;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srgbClr val="800080"/>
                </a:solidFill>
                <a:latin typeface="Consolas"/>
              </a:rPr>
              <a:t>/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pt-BR" sz="12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00"/>
                </a:solidFill>
                <a:latin typeface="Consolas"/>
              </a:rPr>
              <a:t>// a*b == r =&gt; a == r/b</a:t>
            </a:r>
            <a:endParaRPr lang="pt-BR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2nd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arg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()(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200" dirty="0" smtClean="0">
                <a:solidFill>
                  <a:prstClr val="black"/>
                </a:solidFill>
                <a:latin typeface="Consolas"/>
              </a:rPr>
            </a:b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decltype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)&amp;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srgbClr val="800080"/>
                </a:solidFill>
                <a:latin typeface="Consolas"/>
              </a:rPr>
              <a:t>/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pt-BR" sz="12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00"/>
                </a:solidFill>
                <a:latin typeface="Consolas"/>
              </a:rPr>
              <a:t>// a*b == r =&gt; b == r/a</a:t>
            </a:r>
            <a:endParaRPr lang="pt-BR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Oosterhof</a:t>
            </a:r>
            <a:r>
              <a:rPr lang="en-US" dirty="0"/>
              <a:t>. Application patterns in functional languages</a:t>
            </a:r>
          </a:p>
        </p:txBody>
      </p:sp>
    </p:spTree>
    <p:extLst>
      <p:ext uri="{BB962C8B-B14F-4D97-AF65-F5344CB8AC3E}">
        <p14:creationId xmlns:p14="http://schemas.microsoft.com/office/powerpoint/2010/main" val="7962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We allow multiple bindings for the same type</a:t>
            </a:r>
          </a:p>
          <a:p>
            <a:pPr lvl="1"/>
            <a:r>
              <a:rPr lang="en-US" sz="1800" dirty="0" smtClean="0"/>
              <a:t>necessary for handling discriminated unions</a:t>
            </a:r>
          </a:p>
          <a:p>
            <a:pPr lvl="1"/>
            <a:r>
              <a:rPr lang="en-US" sz="1800" dirty="0" smtClean="0"/>
              <a:t>useful for other types too</a:t>
            </a:r>
          </a:p>
          <a:p>
            <a:pPr lvl="1"/>
            <a:r>
              <a:rPr lang="en-US" sz="1800" dirty="0" smtClean="0"/>
              <a:t>implemented as additional argument of bindings meta-function, called layout</a:t>
            </a:r>
          </a:p>
          <a:p>
            <a:r>
              <a:rPr lang="en-US" sz="2000" dirty="0" smtClean="0"/>
              <a:t>Views are coupling of type and layout</a:t>
            </a:r>
          </a:p>
          <a:p>
            <a:pPr lvl="1"/>
            <a:r>
              <a:rPr lang="en-US" sz="1800" dirty="0"/>
              <a:t>w</a:t>
            </a:r>
            <a:r>
              <a:rPr lang="en-US" sz="1800" dirty="0" smtClean="0"/>
              <a:t>ith some support from the rest of the library</a:t>
            </a:r>
          </a:p>
          <a:p>
            <a:pPr lvl="1"/>
            <a:r>
              <a:rPr lang="en-US" sz="1800" dirty="0" smtClean="0"/>
              <a:t>Implemented with a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view&lt;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T,l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800" dirty="0" smtClean="0"/>
              <a:t> template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/>
              </a:rPr>
              <a:t>// Introduce layouts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cartesian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default_layout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polar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};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Define bindings with them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bindings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&gt;,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polar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abs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CM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1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arg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};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Define views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using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Cartesian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view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&gt;&gt;;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Polar 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=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view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&gt;, 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polar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0080"/>
                </a:solidFill>
                <a:latin typeface="Consolas"/>
              </a:rPr>
              <a:t>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complex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&gt;&gt;(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)) ...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Cartesian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&gt;&gt;(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 err="1" smtClean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200" dirty="0" smtClean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...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match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Polar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&gt;&gt;(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f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...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Wadler. Views: a way for pattern matching to cohabit with </a:t>
            </a:r>
            <a:r>
              <a:rPr lang="en-US" dirty="0" smtClean="0"/>
              <a:t>data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Type Switch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Uses macros</a:t>
            </a:r>
          </a:p>
          <a:p>
            <a:r>
              <a:rPr lang="en-US" dirty="0" smtClean="0"/>
              <a:t>Extra syntactic </a:t>
            </a:r>
            <a:r>
              <a:rPr lang="en-US" dirty="0" smtClean="0"/>
              <a:t>burden</a:t>
            </a:r>
          </a:p>
          <a:p>
            <a:r>
              <a:rPr lang="en-US" dirty="0" smtClean="0"/>
              <a:t>Single-threaded for now</a:t>
            </a:r>
          </a:p>
          <a:p>
            <a:r>
              <a:rPr lang="en-US" dirty="0" smtClean="0"/>
              <a:t>Some encoding-specific semantic differences</a:t>
            </a:r>
          </a:p>
          <a:p>
            <a:r>
              <a:rPr lang="en-US" dirty="0" smtClean="0"/>
              <a:t>Some caveats to be explained to novices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Expressive </a:t>
            </a:r>
            <a:r>
              <a:rPr lang="en-US" dirty="0" smtClean="0"/>
              <a:t>Pattern </a:t>
            </a:r>
            <a:r>
              <a:rPr lang="en-US" dirty="0"/>
              <a:t>M</a:t>
            </a:r>
            <a:r>
              <a:rPr lang="en-US" dirty="0" smtClean="0"/>
              <a:t>atching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Single subject for now</a:t>
            </a:r>
          </a:p>
          <a:p>
            <a:r>
              <a:rPr lang="en-US" dirty="0" smtClean="0"/>
              <a:t>User-controlled order of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Potential re-evaluation of common sub-expressions</a:t>
            </a:r>
          </a:p>
          <a:p>
            <a:r>
              <a:rPr lang="en-US" dirty="0"/>
              <a:t>Some caveats to be explained to </a:t>
            </a:r>
            <a:r>
              <a:rPr lang="en-US" dirty="0" smtClean="0"/>
              <a:t>novices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334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limitations are due to library approach only and won’t matter for compiler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4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Extensible Visitors with Defaults (Zenger </a:t>
            </a:r>
            <a:r>
              <a:rPr lang="en-US" dirty="0"/>
              <a:t>and </a:t>
            </a:r>
            <a:r>
              <a:rPr lang="en-US" dirty="0" err="1" smtClean="0"/>
              <a:t>Odersky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require integration and </a:t>
            </a:r>
            <a:r>
              <a:rPr lang="en-US" dirty="0" err="1" smtClean="0"/>
              <a:t>dynamic_cast</a:t>
            </a:r>
            <a:r>
              <a:rPr lang="en-US" dirty="0" smtClean="0"/>
              <a:t>, easier with virtual inheritance</a:t>
            </a:r>
          </a:p>
          <a:p>
            <a:r>
              <a:rPr lang="en-US" dirty="0" smtClean="0"/>
              <a:t>Tom (</a:t>
            </a:r>
            <a:r>
              <a:rPr lang="en-US" dirty="0"/>
              <a:t>Moreau, </a:t>
            </a:r>
            <a:r>
              <a:rPr lang="en-US" dirty="0" err="1" smtClean="0"/>
              <a:t>Ringeissen</a:t>
            </a:r>
            <a:r>
              <a:rPr lang="en-US" dirty="0" smtClean="0"/>
              <a:t> and </a:t>
            </a:r>
            <a:r>
              <a:rPr lang="en-US" dirty="0" err="1" smtClean="0"/>
              <a:t>Vittek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broader goals – term rewriting. </a:t>
            </a:r>
            <a:r>
              <a:rPr lang="en-US" dirty="0" err="1" smtClean="0"/>
              <a:t>InstanceOf</a:t>
            </a:r>
            <a:r>
              <a:rPr lang="en-US" dirty="0" smtClean="0"/>
              <a:t>-like type switching</a:t>
            </a:r>
          </a:p>
          <a:p>
            <a:r>
              <a:rPr lang="en-US" dirty="0" smtClean="0"/>
              <a:t>Predicate Dispatching and Pattern Matching (</a:t>
            </a:r>
            <a:r>
              <a:rPr lang="en-US" dirty="0"/>
              <a:t>Ernst, </a:t>
            </a:r>
            <a:r>
              <a:rPr lang="en-US" dirty="0" smtClean="0"/>
              <a:t>Kaplan </a:t>
            </a:r>
            <a:r>
              <a:rPr lang="en-US" dirty="0"/>
              <a:t>and </a:t>
            </a:r>
            <a:r>
              <a:rPr lang="en-US" dirty="0" smtClean="0"/>
              <a:t>Chambers)</a:t>
            </a:r>
          </a:p>
          <a:p>
            <a:pPr lvl="1"/>
            <a:r>
              <a:rPr lang="en-US" dirty="0" err="1" smtClean="0"/>
              <a:t>InstanceOf</a:t>
            </a:r>
            <a:r>
              <a:rPr lang="en-US" dirty="0" smtClean="0"/>
              <a:t>-like predicate for class membership</a:t>
            </a:r>
          </a:p>
          <a:p>
            <a:r>
              <a:rPr lang="en-US" dirty="0" smtClean="0"/>
              <a:t>Haskell’s Open Data Type and Open Functions (</a:t>
            </a:r>
            <a:r>
              <a:rPr lang="en-US" dirty="0" err="1" smtClean="0"/>
              <a:t>Loh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Hinze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assumes closed world – semantics is given by translation into a single module without open data types</a:t>
            </a:r>
          </a:p>
          <a:p>
            <a:r>
              <a:rPr lang="en-US" dirty="0"/>
              <a:t>Polymorphic Variants in </a:t>
            </a:r>
            <a:r>
              <a:rPr lang="en-US" dirty="0" err="1" smtClean="0"/>
              <a:t>OCaml</a:t>
            </a:r>
            <a:r>
              <a:rPr lang="en-US" dirty="0" smtClean="0"/>
              <a:t> (</a:t>
            </a:r>
            <a:r>
              <a:rPr lang="en-US" dirty="0" err="1" smtClean="0"/>
              <a:t>Garrigue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different subtyping relation, extensible but not hierarchical sum types</a:t>
            </a:r>
          </a:p>
          <a:p>
            <a:r>
              <a:rPr lang="en-US" dirty="0" smtClean="0"/>
              <a:t>Extensible  Types of ML2000 (ML 2000 Working Group)</a:t>
            </a:r>
          </a:p>
          <a:p>
            <a:pPr lvl="1"/>
            <a:r>
              <a:rPr lang="en-US" dirty="0" smtClean="0"/>
              <a:t>saw their semantics, but not much on implementation besides  similarities with exception handling</a:t>
            </a:r>
          </a:p>
          <a:p>
            <a:r>
              <a:rPr lang="en-US" dirty="0"/>
              <a:t>Pattern </a:t>
            </a:r>
            <a:r>
              <a:rPr lang="en-US" dirty="0" smtClean="0"/>
              <a:t>Matching in </a:t>
            </a:r>
            <a:r>
              <a:rPr lang="en-US" dirty="0" err="1" smtClean="0"/>
              <a:t>Scala</a:t>
            </a:r>
            <a:r>
              <a:rPr lang="en-US" dirty="0" smtClean="0"/>
              <a:t> (Emir)</a:t>
            </a:r>
          </a:p>
          <a:p>
            <a:pPr lvl="1"/>
            <a:r>
              <a:rPr lang="en-US" dirty="0" smtClean="0"/>
              <a:t>type switching is on tags for sealed classes, otherwise </a:t>
            </a:r>
            <a:r>
              <a:rPr lang="en-US" dirty="0" err="1" smtClean="0"/>
              <a:t>InstanceOf+decision</a:t>
            </a:r>
            <a:r>
              <a:rPr lang="en-US" dirty="0" smtClean="0"/>
              <a:t> tree</a:t>
            </a:r>
            <a:endParaRPr lang="en-US" dirty="0"/>
          </a:p>
          <a:p>
            <a:r>
              <a:rPr lang="en-US" dirty="0"/>
              <a:t>Pattern </a:t>
            </a:r>
            <a:r>
              <a:rPr lang="en-US" dirty="0" smtClean="0"/>
              <a:t>Matching in Pizza</a:t>
            </a:r>
          </a:p>
          <a:p>
            <a:pPr lvl="1"/>
            <a:r>
              <a:rPr lang="en-US" dirty="0" smtClean="0"/>
              <a:t>need to read more</a:t>
            </a:r>
          </a:p>
          <a:p>
            <a:r>
              <a:rPr lang="en-US" dirty="0" smtClean="0"/>
              <a:t>Compilation and Optimization of Pattern Matching (</a:t>
            </a:r>
            <a:r>
              <a:rPr lang="en-US" dirty="0"/>
              <a:t>Le </a:t>
            </a:r>
            <a:r>
              <a:rPr lang="en-US" dirty="0" err="1" smtClean="0"/>
              <a:t>Fessant</a:t>
            </a:r>
            <a:r>
              <a:rPr lang="en-US" dirty="0" smtClean="0"/>
              <a:t>, </a:t>
            </a:r>
            <a:r>
              <a:rPr lang="en-US" dirty="0" err="1" smtClean="0"/>
              <a:t>Maranget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mostly rely on </a:t>
            </a:r>
            <a:r>
              <a:rPr lang="en-US" dirty="0" err="1" smtClean="0"/>
              <a:t>InstanceOf</a:t>
            </a:r>
            <a:r>
              <a:rPr lang="en-US" dirty="0" smtClean="0"/>
              <a:t> like predicate combined with decision tree or optimized backtracking automata</a:t>
            </a:r>
          </a:p>
          <a:p>
            <a:r>
              <a:rPr lang="en-US" dirty="0" smtClean="0"/>
              <a:t>Type Dispatch for Named Hierarchical Types (</a:t>
            </a:r>
            <a:r>
              <a:rPr lang="en-US" dirty="0" err="1" smtClean="0"/>
              <a:t>Glew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theory behind tag-based type switching, similar to our CPL approach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/>
              </a:rPr>
              <a:t>typedef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pair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ptrdiff_t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size_t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type_switch_info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std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unordered_map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intptr_t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type_switch_info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jump_target_map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100" dirty="0" err="1">
                <a:solidFill>
                  <a:srgbClr val="000080"/>
                </a:solidFill>
                <a:latin typeface="Consolas"/>
              </a:rPr>
              <a:t>intptr_t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fr-FR" sz="1100" dirty="0" err="1">
                <a:solidFill>
                  <a:srgbClr val="000080"/>
                </a:solidFill>
                <a:latin typeface="Consolas"/>
              </a:rPr>
              <a:t>vtbl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1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1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fr-FR" sz="1100" dirty="0" err="1">
                <a:solidFill>
                  <a:srgbClr val="0000FF"/>
                </a:solidFill>
                <a:latin typeface="Consolas"/>
              </a:rPr>
              <a:t>reinterpret_cast</a:t>
            </a:r>
            <a:r>
              <a:rPr lang="fr-FR" sz="11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fr-FR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100" dirty="0" err="1">
                <a:solidFill>
                  <a:srgbClr val="000080"/>
                </a:solidFill>
                <a:latin typeface="Consolas"/>
              </a:rPr>
              <a:t>intptr_t</a:t>
            </a:r>
            <a:r>
              <a:rPr lang="fr-FR" sz="1100" dirty="0">
                <a:solidFill>
                  <a:srgbClr val="800080"/>
                </a:solidFill>
                <a:latin typeface="Consolas"/>
              </a:rPr>
              <a:t>*&gt;(</a:t>
            </a:r>
            <a:r>
              <a:rPr lang="fr-FR" sz="11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fr-FR" sz="1100" dirty="0">
                <a:solidFill>
                  <a:srgbClr val="800080"/>
                </a:solidFill>
                <a:latin typeface="Consolas"/>
              </a:rPr>
              <a:t>);</a:t>
            </a:r>
            <a:endParaRPr lang="fr-FR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80"/>
                </a:solidFill>
                <a:latin typeface="Consolas"/>
              </a:rPr>
              <a:t>type_switch_info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jump_target_map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[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vtbl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];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tptr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second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)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: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...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tptr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Di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*&gt;(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))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second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==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/>
              </a:rPr>
              <a:t>0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)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intptr_t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tptr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)-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intptr_t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second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/>
              </a:rPr>
              <a:t>42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/>
              </a:rPr>
              <a:t>42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: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matched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adjust_ptr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Di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&gt;(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,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info</a:t>
            </a:r>
            <a:r>
              <a:rPr lang="en-US" sz="1100" dirty="0" err="1">
                <a:solidFill>
                  <a:srgbClr val="800080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);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000080"/>
                </a:solidFill>
                <a:latin typeface="Consolas"/>
              </a:rPr>
              <a:t>si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800080"/>
                </a:solidFill>
                <a:latin typeface="Consolas"/>
              </a:rPr>
              <a:t>...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800080"/>
                </a:solidFill>
                <a:latin typeface="Consolas"/>
              </a:rPr>
              <a:t>}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2362200"/>
            <a:ext cx="3886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itchFamily="34" charset="0"/>
              <a:buChar char="•"/>
            </a:pPr>
            <a:r>
              <a:rPr lang="en-US" dirty="0" smtClean="0"/>
              <a:t>Still about 50% slower than visitors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dirty="0" err="1" smtClean="0"/>
              <a:t>vtblmap</a:t>
            </a:r>
            <a:r>
              <a:rPr lang="en-US" dirty="0" smtClean="0"/>
              <a:t>&lt;T&gt; = </a:t>
            </a:r>
            <a:r>
              <a:rPr lang="en-US" dirty="0" err="1" smtClean="0"/>
              <a:t>unordered_map</a:t>
            </a:r>
            <a:r>
              <a:rPr lang="en-US" dirty="0" smtClean="0"/>
              <a:t> + cache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dirty="0" smtClean="0"/>
              <a:t>Cache uses structure of </a:t>
            </a:r>
            <a:r>
              <a:rPr lang="en-US" dirty="0" err="1" smtClean="0"/>
              <a:t>vtbl</a:t>
            </a:r>
            <a:r>
              <a:rPr lang="en-US" dirty="0"/>
              <a:t> </a:t>
            </a:r>
            <a:r>
              <a:rPr lang="en-US" dirty="0" smtClean="0"/>
              <a:t>pointers:</a:t>
            </a:r>
          </a:p>
          <a:p>
            <a:pPr lvl="1"/>
            <a:r>
              <a:rPr lang="en-US" sz="1400" dirty="0" smtClean="0"/>
              <a:t>00000001001111100000011001001000</a:t>
            </a:r>
            <a:endParaRPr lang="en-US" sz="1400" dirty="0"/>
          </a:p>
          <a:p>
            <a:pPr lvl="1"/>
            <a:r>
              <a:rPr lang="en-US" sz="1400" dirty="0"/>
              <a:t>00000001001111100000011001011100</a:t>
            </a:r>
          </a:p>
          <a:p>
            <a:pPr lvl="1"/>
            <a:r>
              <a:rPr lang="en-US" sz="1400" dirty="0"/>
              <a:t>00000001001111100000011001110000</a:t>
            </a:r>
          </a:p>
          <a:p>
            <a:pPr lvl="1"/>
            <a:r>
              <a:rPr lang="en-US" sz="1400" dirty="0"/>
              <a:t> ...</a:t>
            </a:r>
          </a:p>
          <a:p>
            <a:pPr lvl="1"/>
            <a:r>
              <a:rPr lang="en-US" sz="1400" dirty="0"/>
              <a:t>00000001001111100000011111011000</a:t>
            </a:r>
          </a:p>
          <a:p>
            <a:pPr lvl="1"/>
            <a:r>
              <a:rPr lang="en-US" sz="1400" u="sng" dirty="0"/>
              <a:t>00000001001111100000011111101100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00000001001111100000011XXXXXXX00</a:t>
            </a:r>
            <a:endParaRPr lang="en-US" sz="1400" dirty="0"/>
          </a:p>
          <a:p>
            <a:pPr marL="91440" indent="-91440">
              <a:buFont typeface="Arial" pitchFamily="34" charset="0"/>
              <a:buChar char="•"/>
            </a:pPr>
            <a:r>
              <a:rPr lang="en-US" dirty="0" smtClean="0"/>
              <a:t>Presence of DLLs changes higher bits:</a:t>
            </a:r>
          </a:p>
          <a:p>
            <a:pPr lvl="1"/>
            <a:r>
              <a:rPr lang="en-US" sz="1400" dirty="0"/>
              <a:t>0XXX00X1X0XXXXXX0XXXXXXXXXXXXX00</a:t>
            </a:r>
          </a:p>
          <a:p>
            <a:pPr marL="91440" indent="-91440">
              <a:buFont typeface="Arial" pitchFamily="34" charset="0"/>
              <a:buChar char="•"/>
            </a:pPr>
            <a:r>
              <a:rPr lang="en-US" dirty="0" smtClean="0"/>
              <a:t>Lower bits change more often &amp; in compact regions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by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038600" cy="4508366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200" kern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Type definitions: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kern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1200" kern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(){}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  <a:b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kern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200" kern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kern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Plus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200" kern="14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kern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Minus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200" kern="14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kern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Times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200" kern="1400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200" kern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 smtClean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 smtClean="0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504D">
                    <a:lumMod val="75000"/>
                  </a:srgbClr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Evaluator for expressions: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200" kern="1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200" kern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kern="1400" dirty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 smtClean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kern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200" kern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Plus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kern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)+</a:t>
            </a:r>
            <a:r>
              <a:rPr lang="en-US" sz="1200" kern="1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kern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Minus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)-</a:t>
            </a:r>
            <a:r>
              <a:rPr lang="en-US" sz="1200" kern="1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kern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)*</a:t>
            </a:r>
            <a:r>
              <a:rPr lang="en-US" sz="1200" kern="1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200" kern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kern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smtClean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1200" kern="1400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kern="1400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200" kern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kern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)/</a:t>
            </a:r>
            <a:r>
              <a:rPr lang="en-US" sz="1200" kern="1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eval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kern="14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 smtClean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kern="1400" dirty="0" err="1" smtClean="0">
                <a:solidFill>
                  <a:srgbClr val="CC0099"/>
                </a:solidFill>
                <a:latin typeface="Consolas" pitchFamily="49" charset="0"/>
                <a:cs typeface="Consolas" pitchFamily="49" charset="0"/>
              </a:rPr>
              <a:t>EndMatch</a:t>
            </a:r>
            <a:endParaRPr lang="en-US" sz="1200" kern="1400" dirty="0">
              <a:solidFill>
                <a:srgbClr val="CC0099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kern="1400" dirty="0" smtClean="0">
              <a:solidFill>
                <a:srgbClr val="80008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kern="14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Name bindings: not needed for type switch</a:t>
            </a:r>
            <a:endParaRPr lang="en-US" sz="1200" kern="14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bindings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sz="1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CM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fr-F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fr-F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fr-F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bindings</a:t>
            </a:r>
            <a:r>
              <a:rPr lang="fr-FR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Plus</a:t>
            </a:r>
            <a:r>
              <a:rPr lang="fr-FR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fr-F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fr-FR" sz="1200" dirty="0" smtClean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2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   {</a:t>
            </a:r>
            <a:r>
              <a:rPr lang="fr-FR" sz="12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CM</a:t>
            </a:r>
            <a:r>
              <a:rPr lang="fr-FR" sz="12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2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fr-FR" sz="12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fr-FR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Plus</a:t>
            </a:r>
            <a:r>
              <a:rPr lang="fr-FR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fr-FR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e1</a:t>
            </a:r>
            <a:r>
              <a:rPr lang="fr-FR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fr-F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CM</a:t>
            </a:r>
            <a:r>
              <a:rPr lang="fr-FR" sz="12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sz="12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fr-FR" sz="12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fr-FR" sz="12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Plus</a:t>
            </a:r>
            <a:r>
              <a:rPr lang="fr-FR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fr-FR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e2</a:t>
            </a:r>
            <a:r>
              <a:rPr lang="fr-FR" sz="12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fr-FR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fr-FR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590800" cy="11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3937"/>
            <a:ext cx="369243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55975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Name bindings done by </a:t>
            </a:r>
            <a:r>
              <a:rPr lang="en-US" sz="1600" dirty="0" err="1" smtClean="0"/>
              <a:t>OCaml</a:t>
            </a:r>
            <a:r>
              <a:rPr lang="en-US" sz="1600" dirty="0" smtClean="0"/>
              <a:t> compiler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95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Conflicts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6" y="1600200"/>
            <a:ext cx="745452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Conflicts Minimization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6" y="1662599"/>
            <a:ext cx="7325748" cy="4401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CPL Based Type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size_t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taglist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0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size_t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attempt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0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size_t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80"/>
                </a:solidFill>
                <a:latin typeface="Consolas"/>
              </a:rPr>
              <a:t>ReMatch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: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: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taglist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taglist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get_taglist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tag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taglist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[++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attempt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ReMatch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end_of_list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bindings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&gt;::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kind_value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bindings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&gt;::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kind_value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: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s</a:t>
            </a:r>
            <a:r>
              <a:rPr lang="en-US" baseline="-25000" dirty="0" err="1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2799"/>
            <a:ext cx="4040188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Fast Type Switch                       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799"/>
            <a:ext cx="3962400" cy="35353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Close or faster than visitors</a:t>
            </a:r>
          </a:p>
          <a:p>
            <a:r>
              <a:rPr lang="en-US" sz="1800" dirty="0" smtClean="0"/>
              <a:t>Open to extensions</a:t>
            </a:r>
          </a:p>
          <a:p>
            <a:pPr lvl="1"/>
            <a:r>
              <a:rPr lang="en-US" sz="1600" dirty="0" smtClean="0"/>
              <a:t>including those in DLLs</a:t>
            </a:r>
          </a:p>
          <a:p>
            <a:r>
              <a:rPr lang="en-US" sz="1800" dirty="0" smtClean="0"/>
              <a:t>Non-intrusive</a:t>
            </a:r>
          </a:p>
          <a:p>
            <a:pPr lvl="1"/>
            <a:r>
              <a:rPr lang="en-US" sz="1600" dirty="0" smtClean="0"/>
              <a:t>retroactively applied to any polymorphic or tagged hierarchy</a:t>
            </a:r>
          </a:p>
          <a:p>
            <a:r>
              <a:rPr lang="en-US" sz="1800" dirty="0" smtClean="0"/>
              <a:t>Supports multiple inheritance</a:t>
            </a:r>
          </a:p>
          <a:p>
            <a:pPr lvl="1"/>
            <a:r>
              <a:rPr lang="en-US" sz="1600" dirty="0" smtClean="0"/>
              <a:t>both repeated &amp; virtual</a:t>
            </a:r>
          </a:p>
          <a:p>
            <a:r>
              <a:rPr lang="en-US" sz="1800" dirty="0" smtClean="0"/>
              <a:t>Better addresses expression problem than visitors</a:t>
            </a:r>
          </a:p>
          <a:p>
            <a:pPr lvl="1"/>
            <a:r>
              <a:rPr lang="en-US" sz="1600" dirty="0" smtClean="0"/>
              <a:t>does not lock hierarchy</a:t>
            </a:r>
          </a:p>
          <a:p>
            <a:r>
              <a:rPr lang="en-US" sz="1800" dirty="0" smtClean="0"/>
              <a:t>Unified syntax</a:t>
            </a:r>
          </a:p>
          <a:p>
            <a:r>
              <a:rPr lang="en-US" sz="1800" smtClean="0"/>
              <a:t>Redundancy checking</a:t>
            </a:r>
            <a:endParaRPr lang="en-US" sz="1800" dirty="0" smtClean="0"/>
          </a:p>
          <a:p>
            <a:r>
              <a:rPr lang="en-US" sz="1800" dirty="0" smtClean="0"/>
              <a:t>Ideas can be used for other languages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34064"/>
            <a:ext cx="4041775" cy="639762"/>
          </a:xfrm>
        </p:spPr>
        <p:txBody>
          <a:bodyPr/>
          <a:lstStyle/>
          <a:p>
            <a:r>
              <a:rPr lang="en-US" dirty="0" smtClean="0"/>
              <a:t>Expressive Pattern </a:t>
            </a:r>
            <a:r>
              <a:rPr lang="en-US" dirty="0"/>
              <a:t>M</a:t>
            </a:r>
            <a:r>
              <a:rPr lang="en-US" dirty="0" smtClean="0"/>
              <a:t>atching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Primitive patterns</a:t>
            </a:r>
          </a:p>
          <a:p>
            <a:r>
              <a:rPr lang="en-US" sz="1800" dirty="0" smtClean="0"/>
              <a:t>Constructor patterns</a:t>
            </a:r>
          </a:p>
          <a:p>
            <a:r>
              <a:rPr lang="en-US" sz="1800" dirty="0" smtClean="0"/>
              <a:t>Type patterns</a:t>
            </a:r>
          </a:p>
          <a:p>
            <a:r>
              <a:rPr lang="en-US" sz="1800" dirty="0" smtClean="0"/>
              <a:t>Nested patterns</a:t>
            </a:r>
          </a:p>
          <a:p>
            <a:r>
              <a:rPr lang="en-US" sz="1800" dirty="0" smtClean="0"/>
              <a:t>Guard patterns</a:t>
            </a:r>
          </a:p>
          <a:p>
            <a:r>
              <a:rPr lang="en-US" sz="1800" dirty="0" smtClean="0"/>
              <a:t>Generalized </a:t>
            </a:r>
            <a:r>
              <a:rPr lang="en-US" sz="1800" dirty="0" err="1" smtClean="0"/>
              <a:t>n+k</a:t>
            </a:r>
            <a:r>
              <a:rPr lang="en-US" sz="1800" dirty="0" smtClean="0"/>
              <a:t> patterns</a:t>
            </a:r>
          </a:p>
          <a:p>
            <a:r>
              <a:rPr lang="en-US" sz="1800" dirty="0" smtClean="0"/>
              <a:t>Views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with any standards conforming C++ compiler</a:t>
            </a:r>
          </a:p>
          <a:p>
            <a:pPr algn="ctr"/>
            <a:r>
              <a:rPr lang="en-US" dirty="0" smtClean="0"/>
              <a:t>Written in C++ (no compiler hacking necessary)</a:t>
            </a:r>
          </a:p>
          <a:p>
            <a:pPr algn="ctr"/>
            <a:r>
              <a:rPr lang="en-US" dirty="0" smtClean="0"/>
              <a:t>Allows for experimentation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Stroustrup. A rationale for semantically enhanced library languages.</a:t>
            </a:r>
          </a:p>
        </p:txBody>
      </p:sp>
    </p:spTree>
    <p:extLst>
      <p:ext uri="{BB962C8B-B14F-4D97-AF65-F5344CB8AC3E}">
        <p14:creationId xmlns:p14="http://schemas.microsoft.com/office/powerpoint/2010/main" val="18584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Highlights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5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274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5800"/>
            <a:ext cx="4572000" cy="51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// Example of forwarding in visitors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80"/>
                </a:solidFill>
                <a:latin typeface="Consolas"/>
              </a:rPr>
              <a:t>SomeVisitorInterface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visit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BaseClass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&amp;)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= 0;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visit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DerivedClass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visit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static_cast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BaseClass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&amp;&gt;(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));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00080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800080"/>
                </a:solidFill>
                <a:latin typeface="Consolas"/>
              </a:rPr>
              <a:t>};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502920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Each successive call  in a benchmark is made to: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1400" b="1" dirty="0" smtClean="0"/>
              <a:t>Repetitive:</a:t>
            </a:r>
            <a:r>
              <a:rPr lang="en-US" sz="1400" dirty="0" smtClean="0"/>
              <a:t> object of the same type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1400" b="1" dirty="0" smtClean="0"/>
              <a:t>Sequential:</a:t>
            </a:r>
            <a:r>
              <a:rPr lang="en-US" sz="1400" dirty="0" smtClean="0"/>
              <a:t> object of a different  type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sz="1400" b="1" dirty="0" smtClean="0"/>
              <a:t>Random:</a:t>
            </a:r>
            <a:r>
              <a:rPr lang="en-US" sz="1400" dirty="0" smtClean="0"/>
              <a:t>  object of a randomly chosen 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44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can be interesting to broader audience?</a:t>
            </a:r>
          </a:p>
          <a:p>
            <a:r>
              <a:rPr lang="en-US" sz="2400" dirty="0" smtClean="0"/>
              <a:t>Any related work we should discuss/compare?</a:t>
            </a:r>
          </a:p>
          <a:p>
            <a:r>
              <a:rPr lang="en-US" sz="2400" dirty="0" smtClean="0"/>
              <a:t>Anything we failed to take into account?</a:t>
            </a:r>
          </a:p>
          <a:p>
            <a:r>
              <a:rPr lang="en-US" sz="2400" dirty="0" smtClean="0"/>
              <a:t>Any additional experiments or tests needed?</a:t>
            </a:r>
          </a:p>
          <a:p>
            <a:r>
              <a:rPr lang="en-US" sz="2400" dirty="0" smtClean="0"/>
              <a:t>Wrong/misused/better terminology?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Problem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4040188" cy="4868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Independently Extensible 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001962"/>
            <a:ext cx="4040188" cy="3006725"/>
          </a:xfrm>
        </p:spPr>
        <p:txBody>
          <a:bodyPr>
            <a:normAutofit/>
          </a:bodyPr>
          <a:lstStyle/>
          <a:p>
            <a:r>
              <a:rPr lang="en-US" dirty="0"/>
              <a:t>Extensibility in both </a:t>
            </a:r>
            <a:r>
              <a:rPr lang="en-US" dirty="0" smtClean="0"/>
              <a:t>dimensions</a:t>
            </a:r>
          </a:p>
          <a:p>
            <a:r>
              <a:rPr lang="en-US" dirty="0" smtClean="0"/>
              <a:t>Strong </a:t>
            </a:r>
            <a:r>
              <a:rPr lang="en-US" dirty="0"/>
              <a:t>static type </a:t>
            </a:r>
            <a:r>
              <a:rPr lang="en-US" dirty="0" smtClean="0"/>
              <a:t>safety</a:t>
            </a:r>
          </a:p>
          <a:p>
            <a:r>
              <a:rPr lang="en-US" dirty="0" smtClean="0"/>
              <a:t>No </a:t>
            </a:r>
            <a:r>
              <a:rPr lang="en-US" dirty="0"/>
              <a:t>modification or </a:t>
            </a:r>
            <a:r>
              <a:rPr lang="en-US" dirty="0" smtClean="0"/>
              <a:t>duplication</a:t>
            </a:r>
          </a:p>
          <a:p>
            <a:r>
              <a:rPr lang="en-US" dirty="0" smtClean="0"/>
              <a:t>Separate compilation</a:t>
            </a:r>
          </a:p>
          <a:p>
            <a:r>
              <a:rPr lang="en-US" dirty="0" smtClean="0"/>
              <a:t>Independent extensibility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2362200"/>
            <a:ext cx="4041775" cy="486826"/>
          </a:xfrm>
        </p:spPr>
        <p:txBody>
          <a:bodyPr/>
          <a:lstStyle/>
          <a:p>
            <a:r>
              <a:rPr lang="en-US" dirty="0" smtClean="0"/>
              <a:t>C++ specifics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3001962"/>
            <a:ext cx="4041775" cy="3006725"/>
          </a:xfrm>
        </p:spPr>
        <p:txBody>
          <a:bodyPr/>
          <a:lstStyle/>
          <a:p>
            <a:r>
              <a:rPr lang="en-US" dirty="0" smtClean="0"/>
              <a:t>Nominative subtyping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Dynamic linking</a:t>
            </a:r>
          </a:p>
          <a:p>
            <a:r>
              <a:rPr lang="en-US" dirty="0" smtClean="0"/>
              <a:t>Multiple versions of a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524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Expression Problem:</a:t>
            </a:r>
            <a:r>
              <a:rPr lang="en-US" dirty="0" smtClean="0"/>
              <a:t> a </a:t>
            </a:r>
            <a:r>
              <a:rPr lang="en-US" dirty="0"/>
              <a:t>problem of </a:t>
            </a:r>
            <a:r>
              <a:rPr lang="en-US" dirty="0" smtClean="0"/>
              <a:t>supporting </a:t>
            </a:r>
            <a:r>
              <a:rPr lang="en-US" dirty="0"/>
              <a:t>modular extensibility of both data and functions at the same time in </a:t>
            </a:r>
            <a:r>
              <a:rPr lang="en-US" dirty="0" smtClean="0"/>
              <a:t>one </a:t>
            </a:r>
            <a:r>
              <a:rPr lang="en-US" dirty="0"/>
              <a:t>programming language.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W. R. Cook. Object-oriented programming versus abstract </a:t>
            </a:r>
            <a:r>
              <a:rPr lang="en-US" dirty="0" smtClean="0"/>
              <a:t>data types.</a:t>
            </a:r>
            <a:br>
              <a:rPr lang="en-US" dirty="0" smtClean="0"/>
            </a:br>
            <a:r>
              <a:rPr lang="en-US" dirty="0"/>
              <a:t>P. Wadler. The expression problem.</a:t>
            </a:r>
          </a:p>
        </p:txBody>
      </p:sp>
    </p:spTree>
    <p:extLst>
      <p:ext uri="{BB962C8B-B14F-4D97-AF65-F5344CB8AC3E}">
        <p14:creationId xmlns:p14="http://schemas.microsoft.com/office/powerpoint/2010/main" val="34774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Switching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*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800" dirty="0" smtClean="0">
              <a:solidFill>
                <a:srgbClr val="00008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80"/>
                </a:solidFill>
                <a:latin typeface="Consolas"/>
              </a:rPr>
              <a:t>Type Testing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if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Di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*&gt;(&amp;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)!=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nullptr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)</a:t>
            </a:r>
          </a:p>
          <a:p>
            <a:endParaRPr lang="en-US" sz="1800" dirty="0" smtClean="0">
              <a:solidFill>
                <a:srgbClr val="00008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80"/>
                </a:solidFill>
                <a:latin typeface="Consolas"/>
              </a:rPr>
              <a:t>Type Identification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Di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Di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&amp;&gt;(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);</a:t>
            </a:r>
            <a:endParaRPr lang="en-US" sz="1800" dirty="0" smtClean="0">
              <a:solidFill>
                <a:srgbClr val="000080"/>
              </a:solidFill>
              <a:latin typeface="Consolas"/>
            </a:endParaRPr>
          </a:p>
          <a:p>
            <a:endParaRPr lang="en-US" sz="1800" dirty="0" smtClean="0">
              <a:solidFill>
                <a:srgbClr val="000080"/>
              </a:solidFill>
              <a:latin typeface="Consolas"/>
            </a:endParaRPr>
          </a:p>
          <a:p>
            <a:r>
              <a:rPr lang="en-US" sz="1800" dirty="0" smtClean="0">
                <a:solidFill>
                  <a:srgbClr val="000080"/>
                </a:solidFill>
                <a:latin typeface="Consolas"/>
              </a:rPr>
              <a:t>Type Switching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baseline="-25000" dirty="0" smtClean="0">
                <a:solidFill>
                  <a:srgbClr val="000080"/>
                </a:solidFill>
                <a:latin typeface="Consolas"/>
              </a:rPr>
              <a:t>1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s</a:t>
            </a:r>
            <a:r>
              <a:rPr lang="en-US" sz="1400" baseline="-25000" dirty="0" smtClean="0">
                <a:solidFill>
                  <a:prstClr val="black"/>
                </a:solidFill>
                <a:latin typeface="Consolas"/>
              </a:rPr>
              <a:t>1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b is actually D</a:t>
            </a:r>
            <a:r>
              <a:rPr lang="en-US" sz="1400" baseline="-25000" dirty="0" smtClean="0">
                <a:solidFill>
                  <a:srgbClr val="008000"/>
                </a:solidFill>
                <a:latin typeface="Consolas"/>
              </a:rPr>
              <a:t>1</a:t>
            </a:r>
            <a:endParaRPr lang="en-US" sz="1400" baseline="-25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baseline="-25000" dirty="0" err="1" smtClean="0">
                <a:solidFill>
                  <a:srgbClr val="000080"/>
                </a:solidFill>
                <a:latin typeface="Consolas"/>
              </a:rPr>
              <a:t>n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</a:t>
            </a:r>
            <a:r>
              <a:rPr lang="en-US" sz="1400" baseline="-25000" dirty="0" err="1" smtClean="0">
                <a:solidFill>
                  <a:prstClr val="black"/>
                </a:solidFill>
                <a:latin typeface="Consolas"/>
              </a:rPr>
              <a:t>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b is actually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D</a:t>
            </a:r>
            <a:r>
              <a:rPr lang="en-US" sz="1400" baseline="-25000" dirty="0" err="1" smtClean="0">
                <a:solidFill>
                  <a:srgbClr val="008000"/>
                </a:solidFill>
                <a:latin typeface="Consolas"/>
              </a:rPr>
              <a:t>n</a:t>
            </a:r>
            <a:endParaRPr lang="en-US" sz="1400" baseline="-250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: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</a:t>
            </a:r>
            <a:r>
              <a:rPr lang="en-US" sz="1400" baseline="-25000" dirty="0" err="1" smtClean="0">
                <a:solidFill>
                  <a:prstClr val="black"/>
                </a:solidFill>
                <a:latin typeface="Consolas"/>
              </a:rPr>
              <a:t>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none of the above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First-fit semantics </a:t>
            </a:r>
            <a:endParaRPr lang="en-US" sz="1600" dirty="0" smtClean="0"/>
          </a:p>
          <a:p>
            <a:pPr lvl="1"/>
            <a:r>
              <a:rPr lang="en-US" sz="1400" dirty="0" smtClean="0"/>
              <a:t>will </a:t>
            </a:r>
            <a:r>
              <a:rPr lang="en-US" sz="1400" dirty="0"/>
              <a:t>evaluate the first statement </a:t>
            </a:r>
            <a:r>
              <a:rPr lang="en-US" sz="1400" dirty="0" err="1"/>
              <a:t>s</a:t>
            </a:r>
            <a:r>
              <a:rPr lang="en-US" sz="1400" baseline="-25000" dirty="0" err="1"/>
              <a:t>i</a:t>
            </a:r>
            <a:r>
              <a:rPr lang="en-US" sz="1400" dirty="0"/>
              <a:t> such </a:t>
            </a:r>
            <a:r>
              <a:rPr lang="en-US" sz="1400" dirty="0" smtClean="0"/>
              <a:t>that D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 </a:t>
            </a:r>
            <a:r>
              <a:rPr lang="en-US" sz="1400" dirty="0"/>
              <a:t>is a base class of D</a:t>
            </a:r>
          </a:p>
          <a:p>
            <a:r>
              <a:rPr lang="en-US" sz="1600" dirty="0" smtClean="0"/>
              <a:t>Best-fit </a:t>
            </a:r>
            <a:r>
              <a:rPr lang="en-US" sz="1600" dirty="0"/>
              <a:t>semantics </a:t>
            </a:r>
            <a:endParaRPr lang="en-US" sz="1600" dirty="0" smtClean="0"/>
          </a:p>
          <a:p>
            <a:pPr lvl="1"/>
            <a:r>
              <a:rPr lang="en-US" sz="1400" dirty="0" smtClean="0"/>
              <a:t>will </a:t>
            </a:r>
            <a:r>
              <a:rPr lang="en-US" sz="1400" dirty="0"/>
              <a:t>evaluate the statement corresponding </a:t>
            </a:r>
            <a:r>
              <a:rPr lang="en-US" sz="1400" dirty="0" smtClean="0"/>
              <a:t>to the </a:t>
            </a:r>
            <a:r>
              <a:rPr lang="en-US" sz="1400" dirty="0"/>
              <a:t>most derived base class D</a:t>
            </a:r>
            <a:r>
              <a:rPr lang="en-US" sz="1400" baseline="-25000" dirty="0"/>
              <a:t>i</a:t>
            </a:r>
            <a:r>
              <a:rPr lang="en-US" sz="1400" dirty="0"/>
              <a:t> of D if it is unique (subject </a:t>
            </a:r>
            <a:r>
              <a:rPr lang="en-US" sz="1400" dirty="0" smtClean="0"/>
              <a:t>to ambiguity</a:t>
            </a:r>
            <a:r>
              <a:rPr lang="en-US" sz="1400" dirty="0"/>
              <a:t>)</a:t>
            </a:r>
          </a:p>
          <a:p>
            <a:r>
              <a:rPr lang="en-US" sz="1600" dirty="0" smtClean="0"/>
              <a:t>The-only-fit </a:t>
            </a:r>
            <a:r>
              <a:rPr lang="en-US" sz="1600" dirty="0"/>
              <a:t>semantics </a:t>
            </a:r>
            <a:endParaRPr lang="en-US" sz="1600" dirty="0" smtClean="0"/>
          </a:p>
          <a:p>
            <a:pPr lvl="1"/>
            <a:r>
              <a:rPr lang="en-US" sz="1400" dirty="0" smtClean="0"/>
              <a:t>will </a:t>
            </a:r>
            <a:r>
              <a:rPr lang="en-US" sz="1400" dirty="0"/>
              <a:t>only evaluate statement </a:t>
            </a:r>
            <a:r>
              <a:rPr lang="en-US" sz="1400" dirty="0" err="1"/>
              <a:t>s</a:t>
            </a:r>
            <a:r>
              <a:rPr lang="en-US" sz="1400" baseline="-25000" dirty="0" err="1"/>
              <a:t>i</a:t>
            </a:r>
            <a:r>
              <a:rPr lang="en-US" sz="1400" dirty="0"/>
              <a:t> if D</a:t>
            </a:r>
            <a:r>
              <a:rPr lang="en-US" sz="1400" baseline="-25000" dirty="0"/>
              <a:t>i</a:t>
            </a:r>
            <a:r>
              <a:rPr lang="en-US" sz="1400" dirty="0"/>
              <a:t> </a:t>
            </a:r>
            <a:r>
              <a:rPr lang="en-US" sz="1400" dirty="0" smtClean="0"/>
              <a:t>= D</a:t>
            </a:r>
            <a:r>
              <a:rPr lang="en-US" sz="1400" dirty="0"/>
              <a:t>.</a:t>
            </a:r>
          </a:p>
          <a:p>
            <a:r>
              <a:rPr lang="en-US" sz="1600" dirty="0" smtClean="0"/>
              <a:t>All-fit </a:t>
            </a:r>
            <a:r>
              <a:rPr lang="en-US" sz="1600" dirty="0"/>
              <a:t>semantics </a:t>
            </a:r>
            <a:endParaRPr lang="en-US" sz="1600" dirty="0" smtClean="0"/>
          </a:p>
          <a:p>
            <a:pPr lvl="1"/>
            <a:r>
              <a:rPr lang="en-US" sz="1400" dirty="0" smtClean="0"/>
              <a:t>will </a:t>
            </a:r>
            <a:r>
              <a:rPr lang="en-US" sz="1400" dirty="0"/>
              <a:t>evaluate all statements </a:t>
            </a:r>
            <a:r>
              <a:rPr lang="en-US" sz="1400" dirty="0" err="1"/>
              <a:t>s</a:t>
            </a:r>
            <a:r>
              <a:rPr lang="en-US" sz="1400" baseline="-25000" dirty="0" err="1"/>
              <a:t>i</a:t>
            </a:r>
            <a:r>
              <a:rPr lang="en-US" sz="1400" dirty="0"/>
              <a:t> whose </a:t>
            </a:r>
            <a:r>
              <a:rPr lang="en-US" sz="1400" dirty="0" smtClean="0"/>
              <a:t>guard type </a:t>
            </a:r>
            <a:r>
              <a:rPr lang="en-US" sz="1400" dirty="0"/>
              <a:t>D</a:t>
            </a:r>
            <a:r>
              <a:rPr lang="en-US" sz="1400" baseline="-25000" dirty="0"/>
              <a:t>i</a:t>
            </a:r>
            <a:r>
              <a:rPr lang="en-US" sz="1400" dirty="0"/>
              <a:t> is a subtype of D</a:t>
            </a:r>
          </a:p>
          <a:p>
            <a:r>
              <a:rPr lang="en-US" sz="1600" dirty="0" smtClean="0"/>
              <a:t>Any-fit </a:t>
            </a:r>
            <a:r>
              <a:rPr lang="en-US" sz="1600" dirty="0"/>
              <a:t>semantics </a:t>
            </a:r>
            <a:endParaRPr lang="en-US" sz="1600" dirty="0" smtClean="0"/>
          </a:p>
          <a:p>
            <a:pPr lvl="1"/>
            <a:r>
              <a:rPr lang="en-US" sz="1400" dirty="0" smtClean="0"/>
              <a:t>might </a:t>
            </a:r>
            <a:r>
              <a:rPr lang="en-US" sz="1400" dirty="0"/>
              <a:t>choose non-deterministically one of </a:t>
            </a:r>
            <a:r>
              <a:rPr lang="en-US" sz="1400" dirty="0" smtClean="0"/>
              <a:t>the statements </a:t>
            </a:r>
            <a:r>
              <a:rPr lang="en-US" sz="1400" dirty="0"/>
              <a:t>enabled by </a:t>
            </a:r>
            <a:r>
              <a:rPr lang="en-US" sz="1400" dirty="0" smtClean="0"/>
              <a:t>all-fit</a:t>
            </a:r>
          </a:p>
          <a:p>
            <a:r>
              <a:rPr lang="en-US" sz="1600" dirty="0" smtClean="0"/>
              <a:t>Combinations etc.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B. Emir. Object-oriented pattern matching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Switching: Extensible </a:t>
            </a:r>
            <a:r>
              <a:rPr lang="en-US" dirty="0" smtClean="0"/>
              <a:t>or </a:t>
            </a:r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>
            <a:noAutofit/>
          </a:bodyPr>
          <a:lstStyle/>
          <a:p>
            <a:r>
              <a:rPr lang="en-US" sz="2400" dirty="0"/>
              <a:t>Needs to be comparable to visitors to be adopted</a:t>
            </a:r>
          </a:p>
          <a:p>
            <a:pPr lvl="1"/>
            <a:r>
              <a:rPr lang="en-US" sz="1800" dirty="0"/>
              <a:t>28 cycles for hot cache and 54 cycles for cold (Core i5 460M, 2.53GHz)</a:t>
            </a:r>
          </a:p>
          <a:p>
            <a:pPr lvl="1"/>
            <a:r>
              <a:rPr lang="en-US" sz="1800" dirty="0" err="1"/>
              <a:t>dynamic_cast</a:t>
            </a:r>
            <a:r>
              <a:rPr lang="en-US" sz="1800" dirty="0"/>
              <a:t> is </a:t>
            </a:r>
            <a:r>
              <a:rPr lang="en-US" sz="1800" dirty="0" smtClean="0"/>
              <a:t>slow</a:t>
            </a:r>
            <a:endParaRPr lang="en-US" sz="1800" dirty="0"/>
          </a:p>
          <a:p>
            <a:pPr lvl="1"/>
            <a:r>
              <a:rPr lang="en-US" sz="1800" dirty="0" smtClean="0"/>
              <a:t>Exception handling based type switching is even slower</a:t>
            </a:r>
            <a:endParaRPr lang="en-US" sz="1800" dirty="0"/>
          </a:p>
          <a:p>
            <a:r>
              <a:rPr lang="en-US" sz="2400" dirty="0" smtClean="0"/>
              <a:t>Classes can be freely extended in C++</a:t>
            </a:r>
          </a:p>
          <a:p>
            <a:pPr lvl="1"/>
            <a:r>
              <a:rPr lang="en-US" sz="1800" dirty="0" smtClean="0"/>
              <a:t>Organized in class hierarchies</a:t>
            </a:r>
          </a:p>
          <a:p>
            <a:pPr lvl="1"/>
            <a:r>
              <a:rPr lang="en-US" sz="1800" dirty="0" smtClean="0"/>
              <a:t>No </a:t>
            </a:r>
            <a:r>
              <a:rPr lang="en-US" sz="1800" dirty="0" smtClean="0"/>
              <a:t>sealed classes</a:t>
            </a:r>
          </a:p>
          <a:p>
            <a:pPr lvl="1"/>
            <a:r>
              <a:rPr lang="en-US" sz="1800" dirty="0" smtClean="0"/>
              <a:t>In DLL, independently of the main program</a:t>
            </a:r>
          </a:p>
          <a:p>
            <a:pPr lvl="1"/>
            <a:r>
              <a:rPr lang="en-US" sz="1800" dirty="0" smtClean="0"/>
              <a:t>There can be  several </a:t>
            </a:r>
            <a:r>
              <a:rPr lang="en-US" sz="1800" dirty="0"/>
              <a:t> </a:t>
            </a:r>
            <a:r>
              <a:rPr lang="en-US" sz="1800" dirty="0" smtClean="0"/>
              <a:t>versions of the same class</a:t>
            </a:r>
          </a:p>
          <a:p>
            <a:r>
              <a:rPr lang="en-US" sz="2200" dirty="0" smtClean="0"/>
              <a:t>Naïve but Extensible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01FA-91D2-47A9-A172-BD4859A571D0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0637" y="5124271"/>
            <a:ext cx="6702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derived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*&gt;(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2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derived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*&gt;(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baseline="-25000" dirty="0">
                <a:solidFill>
                  <a:srgbClr val="000080"/>
                </a:solidFill>
                <a:latin typeface="Consolas"/>
              </a:rPr>
              <a:t>2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800080"/>
                </a:solidFill>
                <a:latin typeface="Consolas"/>
              </a:rPr>
              <a:t> 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derived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baseline="-250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*&gt;(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&amp;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))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</a:t>
            </a:r>
            <a:r>
              <a:rPr lang="en-US" baseline="-25000" dirty="0" err="1">
                <a:solidFill>
                  <a:srgbClr val="000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s</a:t>
            </a:r>
            <a:r>
              <a:rPr lang="en-US" baseline="-250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3100</Words>
  <Application>Microsoft Office PowerPoint</Application>
  <PresentationFormat>On-screen Show (4:3)</PresentationFormat>
  <Paragraphs>567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C++ Pattern Matching Library</vt:lpstr>
      <vt:lpstr>Motivation</vt:lpstr>
      <vt:lpstr>Solution by Example</vt:lpstr>
      <vt:lpstr>A library</vt:lpstr>
      <vt:lpstr>Performance Highlights</vt:lpstr>
      <vt:lpstr>Feedback?</vt:lpstr>
      <vt:lpstr>Expression Problem</vt:lpstr>
      <vt:lpstr>Type Switching</vt:lpstr>
      <vt:lpstr>Type Switching: Extensible or Fast</vt:lpstr>
      <vt:lpstr>Type Switching: Extensible or Fast</vt:lpstr>
      <vt:lpstr>Type Switching: Extensible or Fast</vt:lpstr>
      <vt:lpstr>Type Switching: Extensible or Fast</vt:lpstr>
      <vt:lpstr>Predicate Dispatching Switch</vt:lpstr>
      <vt:lpstr>Memoization Device</vt:lpstr>
      <vt:lpstr>Virtual Table Pointers</vt:lpstr>
      <vt:lpstr>Tagged Classes</vt:lpstr>
      <vt:lpstr>Comparing Both Approaches</vt:lpstr>
      <vt:lpstr>Pattern Matching Library</vt:lpstr>
      <vt:lpstr>Bindings</vt:lpstr>
      <vt:lpstr>Patterns</vt:lpstr>
      <vt:lpstr>Constructor and Type Patterns</vt:lpstr>
      <vt:lpstr>Guard Patterns</vt:lpstr>
      <vt:lpstr>Nested Patterns</vt:lpstr>
      <vt:lpstr>n+k Patterns</vt:lpstr>
      <vt:lpstr>Views</vt:lpstr>
      <vt:lpstr>Limitations</vt:lpstr>
      <vt:lpstr>Related Work</vt:lpstr>
      <vt:lpstr>Thank You</vt:lpstr>
      <vt:lpstr>Vtable Memoization</vt:lpstr>
      <vt:lpstr>Minimization of Conflicts</vt:lpstr>
      <vt:lpstr>Effect of Conflicts Minimization</vt:lpstr>
      <vt:lpstr>CPL Based Type Switch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Pattern Matching Library</dc:title>
  <dc:creator>Yuriy Solodkyy</dc:creator>
  <cp:lastModifiedBy>Yuriy Solodkyy</cp:lastModifiedBy>
  <cp:revision>223</cp:revision>
  <dcterms:created xsi:type="dcterms:W3CDTF">2011-09-17T21:45:56Z</dcterms:created>
  <dcterms:modified xsi:type="dcterms:W3CDTF">2011-09-26T02:28:05Z</dcterms:modified>
</cp:coreProperties>
</file>