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handoutMasterIdLst>
    <p:handoutMasterId r:id="rId27"/>
  </p:handoutMasterIdLst>
  <p:sldIdLst>
    <p:sldId id="257" r:id="rId2"/>
    <p:sldId id="281" r:id="rId3"/>
    <p:sldId id="260" r:id="rId4"/>
    <p:sldId id="272" r:id="rId5"/>
    <p:sldId id="276" r:id="rId6"/>
    <p:sldId id="277" r:id="rId7"/>
    <p:sldId id="278" r:id="rId8"/>
    <p:sldId id="259" r:id="rId9"/>
    <p:sldId id="286" r:id="rId10"/>
    <p:sldId id="262" r:id="rId11"/>
    <p:sldId id="261" r:id="rId12"/>
    <p:sldId id="263" r:id="rId13"/>
    <p:sldId id="266" r:id="rId14"/>
    <p:sldId id="264" r:id="rId15"/>
    <p:sldId id="280" r:id="rId16"/>
    <p:sldId id="265" r:id="rId17"/>
    <p:sldId id="267" r:id="rId18"/>
    <p:sldId id="282" r:id="rId19"/>
    <p:sldId id="285" r:id="rId20"/>
    <p:sldId id="269" r:id="rId21"/>
    <p:sldId id="270" r:id="rId22"/>
    <p:sldId id="268" r:id="rId23"/>
    <p:sldId id="287" r:id="rId24"/>
    <p:sldId id="27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075" autoAdjust="0"/>
  </p:normalViewPr>
  <p:slideViewPr>
    <p:cSldViewPr>
      <p:cViewPr>
        <p:scale>
          <a:sx n="50" d="100"/>
          <a:sy n="50" d="100"/>
        </p:scale>
        <p:origin x="-1860" y="168"/>
      </p:cViewPr>
      <p:guideLst>
        <p:guide orient="horz" pos="2160"/>
        <p:guide pos="2880"/>
      </p:guideLst>
    </p:cSldViewPr>
  </p:slideViewPr>
  <p:notesTextViewPr>
    <p:cViewPr>
      <p:scale>
        <a:sx n="1" d="1"/>
        <a:sy n="1" d="1"/>
      </p:scale>
      <p:origin x="0" y="0"/>
    </p:cViewPr>
  </p:notesTextViewPr>
  <p:sorterViewPr>
    <p:cViewPr>
      <p:scale>
        <a:sx n="100" d="100"/>
        <a:sy n="100" d="100"/>
      </p:scale>
      <p:origin x="0" y="3138"/>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Projects\pm\trunk\media\spreadsheets\Timing-N-ar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1482159492912766E-2"/>
          <c:y val="3.074425330463329E-2"/>
          <c:w val="0.91991810893332959"/>
          <c:h val="0.84310635759195551"/>
        </c:manualLayout>
      </c:layout>
      <c:barChart>
        <c:barDir val="col"/>
        <c:grouping val="clustered"/>
        <c:varyColors val="0"/>
        <c:ser>
          <c:idx val="0"/>
          <c:order val="0"/>
          <c:tx>
            <c:strRef>
              <c:f>'2013-03-10 Diag Boot'!$L$2</c:f>
              <c:strCache>
                <c:ptCount val="1"/>
                <c:pt idx="0">
                  <c:v>N-Dispatch</c:v>
                </c:pt>
              </c:strCache>
            </c:strRef>
          </c:tx>
          <c:spPr>
            <a:solidFill>
              <a:srgbClr val="FF0000"/>
            </a:solidFill>
          </c:spPr>
          <c:invertIfNegative val="0"/>
          <c:cat>
            <c:numRef>
              <c:f>'2013-03-10 Diag Boot'!$M$1:$P$1</c:f>
              <c:numCache>
                <c:formatCode>General</c:formatCode>
                <c:ptCount val="4"/>
                <c:pt idx="0">
                  <c:v>1</c:v>
                </c:pt>
                <c:pt idx="1">
                  <c:v>2</c:v>
                </c:pt>
                <c:pt idx="2">
                  <c:v>3</c:v>
                </c:pt>
                <c:pt idx="3">
                  <c:v>4</c:v>
                </c:pt>
              </c:numCache>
            </c:numRef>
          </c:cat>
          <c:val>
            <c:numRef>
              <c:f>'2013-03-10 Diag Boot'!$M$2:$P$2</c:f>
              <c:numCache>
                <c:formatCode>General</c:formatCode>
                <c:ptCount val="4"/>
                <c:pt idx="0">
                  <c:v>61</c:v>
                </c:pt>
                <c:pt idx="1">
                  <c:v>135</c:v>
                </c:pt>
                <c:pt idx="2">
                  <c:v>222</c:v>
                </c:pt>
                <c:pt idx="3">
                  <c:v>259</c:v>
                </c:pt>
              </c:numCache>
            </c:numRef>
          </c:val>
        </c:ser>
        <c:ser>
          <c:idx val="1"/>
          <c:order val="1"/>
          <c:tx>
            <c:strRef>
              <c:f>'2013-03-10 Diag Boot'!$L$3</c:f>
              <c:strCache>
                <c:ptCount val="1"/>
                <c:pt idx="0">
                  <c:v>N-Dispatch GCC 4.6.1</c:v>
                </c:pt>
              </c:strCache>
            </c:strRef>
          </c:tx>
          <c:spPr>
            <a:solidFill>
              <a:srgbClr val="FF0000">
                <a:alpha val="8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Boot'!$M$3:$P$3</c:f>
              <c:numCache>
                <c:formatCode>General</c:formatCode>
                <c:ptCount val="4"/>
                <c:pt idx="0">
                  <c:v>54</c:v>
                </c:pt>
                <c:pt idx="1">
                  <c:v>108</c:v>
                </c:pt>
                <c:pt idx="2">
                  <c:v>179</c:v>
                </c:pt>
                <c:pt idx="3">
                  <c:v>221</c:v>
                </c:pt>
              </c:numCache>
            </c:numRef>
          </c:val>
        </c:ser>
        <c:ser>
          <c:idx val="2"/>
          <c:order val="2"/>
          <c:tx>
            <c:strRef>
              <c:f>'2013-03-10 Diag Boot'!$L$4</c:f>
              <c:strCache>
                <c:ptCount val="1"/>
                <c:pt idx="0">
                  <c:v>N-Dispatch GCC 4.7.2</c:v>
                </c:pt>
              </c:strCache>
            </c:strRef>
          </c:tx>
          <c:spPr>
            <a:solidFill>
              <a:srgbClr val="FF0000">
                <a:alpha val="8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Boot'!$M$4:$P$4</c:f>
              <c:numCache>
                <c:formatCode>General</c:formatCode>
                <c:ptCount val="4"/>
                <c:pt idx="0">
                  <c:v>49</c:v>
                </c:pt>
                <c:pt idx="1">
                  <c:v>103</c:v>
                </c:pt>
                <c:pt idx="2">
                  <c:v>168</c:v>
                </c:pt>
                <c:pt idx="3">
                  <c:v>212</c:v>
                </c:pt>
              </c:numCache>
            </c:numRef>
          </c:val>
        </c:ser>
        <c:ser>
          <c:idx val="3"/>
          <c:order val="3"/>
          <c:tx>
            <c:strRef>
              <c:f>'2013-03-10 Diag Boot'!$L$5</c:f>
              <c:strCache>
                <c:ptCount val="1"/>
                <c:pt idx="0">
                  <c:v>N-Dispatch VC++ 10</c:v>
                </c:pt>
              </c:strCache>
            </c:strRef>
          </c:tx>
          <c:spPr>
            <a:solidFill>
              <a:srgbClr val="FF0000">
                <a:alpha val="6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Boot'!$M$5:$P$5</c:f>
              <c:numCache>
                <c:formatCode>General</c:formatCode>
                <c:ptCount val="4"/>
                <c:pt idx="0">
                  <c:v>43</c:v>
                </c:pt>
                <c:pt idx="1">
                  <c:v>100</c:v>
                </c:pt>
                <c:pt idx="2">
                  <c:v>172</c:v>
                </c:pt>
                <c:pt idx="3">
                  <c:v>215</c:v>
                </c:pt>
              </c:numCache>
            </c:numRef>
          </c:val>
        </c:ser>
        <c:ser>
          <c:idx val="4"/>
          <c:order val="4"/>
          <c:tx>
            <c:strRef>
              <c:f>'2013-03-10 Diag Boot'!$L$6</c:f>
              <c:strCache>
                <c:ptCount val="1"/>
                <c:pt idx="0">
                  <c:v>N-Dispatch VC++ 11</c:v>
                </c:pt>
              </c:strCache>
            </c:strRef>
          </c:tx>
          <c:spPr>
            <a:solidFill>
              <a:srgbClr val="FF0000">
                <a:alpha val="6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Boot'!$M$6:$P$6</c:f>
              <c:numCache>
                <c:formatCode>General</c:formatCode>
                <c:ptCount val="4"/>
                <c:pt idx="0">
                  <c:v>43</c:v>
                </c:pt>
                <c:pt idx="1">
                  <c:v>94</c:v>
                </c:pt>
                <c:pt idx="2">
                  <c:v>160</c:v>
                </c:pt>
                <c:pt idx="3">
                  <c:v>188</c:v>
                </c:pt>
              </c:numCache>
            </c:numRef>
          </c:val>
        </c:ser>
        <c:ser>
          <c:idx val="5"/>
          <c:order val="5"/>
          <c:tx>
            <c:strRef>
              <c:f>'2013-03-10 Diag Boot'!$L$7</c:f>
              <c:strCache>
                <c:ptCount val="1"/>
              </c:strCache>
            </c:strRef>
          </c:tx>
          <c:invertIfNegative val="0"/>
          <c:cat>
            <c:numRef>
              <c:f>'2013-03-10 Diag Boot'!$M$1:$P$1</c:f>
              <c:numCache>
                <c:formatCode>General</c:formatCode>
                <c:ptCount val="4"/>
                <c:pt idx="0">
                  <c:v>1</c:v>
                </c:pt>
                <c:pt idx="1">
                  <c:v>2</c:v>
                </c:pt>
                <c:pt idx="2">
                  <c:v>3</c:v>
                </c:pt>
                <c:pt idx="3">
                  <c:v>4</c:v>
                </c:pt>
              </c:numCache>
            </c:numRef>
          </c:cat>
          <c:val>
            <c:numRef>
              <c:f>'2013-03-10 Diag Boot'!$M$7:$P$7</c:f>
              <c:numCache>
                <c:formatCode>General</c:formatCode>
                <c:ptCount val="4"/>
              </c:numCache>
            </c:numRef>
          </c:val>
        </c:ser>
        <c:ser>
          <c:idx val="6"/>
          <c:order val="6"/>
          <c:tx>
            <c:strRef>
              <c:f>'2013-03-10 Diag Boot'!$L$8</c:f>
              <c:strCache>
                <c:ptCount val="1"/>
                <c:pt idx="0">
                  <c:v>Open Type Switch</c:v>
                </c:pt>
              </c:strCache>
            </c:strRef>
          </c:tx>
          <c:spPr>
            <a:solidFill>
              <a:srgbClr val="4F81BD"/>
            </a:solidFill>
          </c:spPr>
          <c:invertIfNegative val="0"/>
          <c:cat>
            <c:numRef>
              <c:f>'2013-03-10 Diag Boot'!$M$1:$P$1</c:f>
              <c:numCache>
                <c:formatCode>General</c:formatCode>
                <c:ptCount val="4"/>
                <c:pt idx="0">
                  <c:v>1</c:v>
                </c:pt>
                <c:pt idx="1">
                  <c:v>2</c:v>
                </c:pt>
                <c:pt idx="2">
                  <c:v>3</c:v>
                </c:pt>
                <c:pt idx="3">
                  <c:v>4</c:v>
                </c:pt>
              </c:numCache>
            </c:numRef>
          </c:cat>
          <c:val>
            <c:numRef>
              <c:f>'2013-03-10 Diag Boot'!$M$8:$P$8</c:f>
              <c:numCache>
                <c:formatCode>General</c:formatCode>
                <c:ptCount val="4"/>
                <c:pt idx="0">
                  <c:v>56</c:v>
                </c:pt>
                <c:pt idx="1">
                  <c:v>107</c:v>
                </c:pt>
                <c:pt idx="2">
                  <c:v>201</c:v>
                </c:pt>
                <c:pt idx="3">
                  <c:v>180</c:v>
                </c:pt>
              </c:numCache>
            </c:numRef>
          </c:val>
        </c:ser>
        <c:ser>
          <c:idx val="7"/>
          <c:order val="7"/>
          <c:tx>
            <c:strRef>
              <c:f>'2013-03-10 Diag Boot'!$L$9</c:f>
              <c:strCache>
                <c:ptCount val="1"/>
                <c:pt idx="0">
                  <c:v>Type Switch GCC 4.6.1</c:v>
                </c:pt>
              </c:strCache>
            </c:strRef>
          </c:tx>
          <c:spPr>
            <a:solidFill>
              <a:srgbClr val="4F81BD">
                <a:alpha val="8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Boot'!$M$9:$P$9</c:f>
              <c:numCache>
                <c:formatCode>General</c:formatCode>
                <c:ptCount val="4"/>
                <c:pt idx="0">
                  <c:v>54</c:v>
                </c:pt>
                <c:pt idx="1">
                  <c:v>96</c:v>
                </c:pt>
                <c:pt idx="2">
                  <c:v>132</c:v>
                </c:pt>
                <c:pt idx="3">
                  <c:v>174</c:v>
                </c:pt>
              </c:numCache>
            </c:numRef>
          </c:val>
        </c:ser>
        <c:ser>
          <c:idx val="8"/>
          <c:order val="8"/>
          <c:tx>
            <c:strRef>
              <c:f>'2013-03-10 Diag Boot'!$L$10</c:f>
              <c:strCache>
                <c:ptCount val="1"/>
                <c:pt idx="0">
                  <c:v>Type Switch GCC 4.7.2</c:v>
                </c:pt>
              </c:strCache>
            </c:strRef>
          </c:tx>
          <c:spPr>
            <a:solidFill>
              <a:srgbClr val="4F81BD">
                <a:alpha val="8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Boot'!$M$10:$P$10</c:f>
              <c:numCache>
                <c:formatCode>General</c:formatCode>
                <c:ptCount val="4"/>
                <c:pt idx="0">
                  <c:v>54</c:v>
                </c:pt>
                <c:pt idx="1">
                  <c:v>98</c:v>
                </c:pt>
                <c:pt idx="2">
                  <c:v>192</c:v>
                </c:pt>
                <c:pt idx="3">
                  <c:v>173</c:v>
                </c:pt>
              </c:numCache>
            </c:numRef>
          </c:val>
        </c:ser>
        <c:ser>
          <c:idx val="9"/>
          <c:order val="9"/>
          <c:tx>
            <c:strRef>
              <c:f>'2013-03-10 Diag Boot'!$L$11</c:f>
              <c:strCache>
                <c:ptCount val="1"/>
                <c:pt idx="0">
                  <c:v>Type Switch VC++ 10</c:v>
                </c:pt>
              </c:strCache>
            </c:strRef>
          </c:tx>
          <c:spPr>
            <a:solidFill>
              <a:srgbClr val="4F81BD">
                <a:alpha val="6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Boot'!$M$11:$P$11</c:f>
              <c:numCache>
                <c:formatCode>General</c:formatCode>
                <c:ptCount val="4"/>
                <c:pt idx="0">
                  <c:v>52</c:v>
                </c:pt>
                <c:pt idx="1">
                  <c:v>72</c:v>
                </c:pt>
                <c:pt idx="2">
                  <c:v>135</c:v>
                </c:pt>
                <c:pt idx="3">
                  <c:v>122</c:v>
                </c:pt>
              </c:numCache>
            </c:numRef>
          </c:val>
        </c:ser>
        <c:ser>
          <c:idx val="10"/>
          <c:order val="10"/>
          <c:tx>
            <c:strRef>
              <c:f>'2013-03-10 Diag Boot'!$L$12</c:f>
              <c:strCache>
                <c:ptCount val="1"/>
                <c:pt idx="0">
                  <c:v>Type Switch VC++ 11</c:v>
                </c:pt>
              </c:strCache>
            </c:strRef>
          </c:tx>
          <c:spPr>
            <a:solidFill>
              <a:srgbClr val="4F81BD">
                <a:alpha val="6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Boot'!$M$12:$P$12</c:f>
              <c:numCache>
                <c:formatCode>General</c:formatCode>
                <c:ptCount val="4"/>
                <c:pt idx="0">
                  <c:v>48</c:v>
                </c:pt>
                <c:pt idx="1">
                  <c:v>81</c:v>
                </c:pt>
                <c:pt idx="2">
                  <c:v>141</c:v>
                </c:pt>
                <c:pt idx="3">
                  <c:v>121</c:v>
                </c:pt>
              </c:numCache>
            </c:numRef>
          </c:val>
        </c:ser>
        <c:ser>
          <c:idx val="11"/>
          <c:order val="11"/>
          <c:tx>
            <c:strRef>
              <c:f>'2013-03-10 Diag Boot'!$L$13</c:f>
              <c:strCache>
                <c:ptCount val="1"/>
              </c:strCache>
            </c:strRef>
          </c:tx>
          <c:invertIfNegative val="0"/>
          <c:cat>
            <c:numRef>
              <c:f>'2013-03-10 Diag Boot'!$M$1:$P$1</c:f>
              <c:numCache>
                <c:formatCode>General</c:formatCode>
                <c:ptCount val="4"/>
                <c:pt idx="0">
                  <c:v>1</c:v>
                </c:pt>
                <c:pt idx="1">
                  <c:v>2</c:v>
                </c:pt>
                <c:pt idx="2">
                  <c:v>3</c:v>
                </c:pt>
                <c:pt idx="3">
                  <c:v>4</c:v>
                </c:pt>
              </c:numCache>
            </c:numRef>
          </c:cat>
          <c:val>
            <c:numRef>
              <c:f>'2013-03-10 Diag Boot'!$M$13:$P$13</c:f>
              <c:numCache>
                <c:formatCode>General</c:formatCode>
                <c:ptCount val="4"/>
              </c:numCache>
            </c:numRef>
          </c:val>
        </c:ser>
        <c:ser>
          <c:idx val="12"/>
          <c:order val="12"/>
          <c:tx>
            <c:strRef>
              <c:f>'2013-03-10 Diag Boot'!$L$14</c:f>
              <c:strCache>
                <c:ptCount val="1"/>
                <c:pt idx="0">
                  <c:v>Open Multi-methods</c:v>
                </c:pt>
              </c:strCache>
            </c:strRef>
          </c:tx>
          <c:spPr>
            <a:solidFill>
              <a:srgbClr val="8064A2"/>
            </a:solidFill>
          </c:spPr>
          <c:invertIfNegative val="0"/>
          <c:cat>
            <c:numRef>
              <c:f>'2013-03-10 Diag Boot'!$M$1:$P$1</c:f>
              <c:numCache>
                <c:formatCode>General</c:formatCode>
                <c:ptCount val="4"/>
                <c:pt idx="0">
                  <c:v>1</c:v>
                </c:pt>
                <c:pt idx="1">
                  <c:v>2</c:v>
                </c:pt>
                <c:pt idx="2">
                  <c:v>3</c:v>
                </c:pt>
                <c:pt idx="3">
                  <c:v>4</c:v>
                </c:pt>
              </c:numCache>
            </c:numRef>
          </c:cat>
          <c:val>
            <c:numRef>
              <c:f>'2013-03-10 Diag Boot'!$M$14:$P$14</c:f>
              <c:numCache>
                <c:formatCode>General</c:formatCode>
                <c:ptCount val="4"/>
                <c:pt idx="0">
                  <c:v>50</c:v>
                </c:pt>
                <c:pt idx="1">
                  <c:v>56</c:v>
                </c:pt>
                <c:pt idx="2">
                  <c:v>63</c:v>
                </c:pt>
                <c:pt idx="3">
                  <c:v>67</c:v>
                </c:pt>
              </c:numCache>
            </c:numRef>
          </c:val>
        </c:ser>
        <c:ser>
          <c:idx val="13"/>
          <c:order val="13"/>
          <c:tx>
            <c:strRef>
              <c:f>'2013-03-10 Diag Boot'!$L$15</c:f>
              <c:strCache>
                <c:ptCount val="1"/>
                <c:pt idx="0">
                  <c:v>Multi-methods GCC 4.6.1</c:v>
                </c:pt>
              </c:strCache>
            </c:strRef>
          </c:tx>
          <c:spPr>
            <a:solidFill>
              <a:srgbClr val="8064A2">
                <a:alpha val="8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Boot'!$M$15:$P$15</c:f>
              <c:numCache>
                <c:formatCode>General</c:formatCode>
                <c:ptCount val="4"/>
                <c:pt idx="0">
                  <c:v>49</c:v>
                </c:pt>
                <c:pt idx="1">
                  <c:v>55</c:v>
                </c:pt>
                <c:pt idx="2">
                  <c:v>65</c:v>
                </c:pt>
                <c:pt idx="3">
                  <c:v>66</c:v>
                </c:pt>
              </c:numCache>
            </c:numRef>
          </c:val>
        </c:ser>
        <c:ser>
          <c:idx val="14"/>
          <c:order val="14"/>
          <c:tx>
            <c:strRef>
              <c:f>'2013-03-10 Diag Boot'!$L$16</c:f>
              <c:strCache>
                <c:ptCount val="1"/>
                <c:pt idx="0">
                  <c:v>Multi-methods GCC 4.7.2</c:v>
                </c:pt>
              </c:strCache>
            </c:strRef>
          </c:tx>
          <c:spPr>
            <a:solidFill>
              <a:srgbClr val="8064A2">
                <a:alpha val="8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Boot'!$M$16:$P$16</c:f>
              <c:numCache>
                <c:formatCode>General</c:formatCode>
                <c:ptCount val="4"/>
                <c:pt idx="0">
                  <c:v>50</c:v>
                </c:pt>
                <c:pt idx="1">
                  <c:v>56</c:v>
                </c:pt>
                <c:pt idx="2">
                  <c:v>63</c:v>
                </c:pt>
                <c:pt idx="3">
                  <c:v>67</c:v>
                </c:pt>
              </c:numCache>
            </c:numRef>
          </c:val>
        </c:ser>
        <c:ser>
          <c:idx val="15"/>
          <c:order val="15"/>
          <c:tx>
            <c:strRef>
              <c:f>'2013-03-10 Diag Boot'!$L$17</c:f>
              <c:strCache>
                <c:ptCount val="1"/>
                <c:pt idx="0">
                  <c:v>Multi-methods VC++ 10</c:v>
                </c:pt>
              </c:strCache>
            </c:strRef>
          </c:tx>
          <c:spPr>
            <a:solidFill>
              <a:srgbClr val="8064A2">
                <a:alpha val="6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Boot'!$M$17:$P$17</c:f>
              <c:numCache>
                <c:formatCode>General</c:formatCode>
                <c:ptCount val="4"/>
                <c:pt idx="0">
                  <c:v>47</c:v>
                </c:pt>
                <c:pt idx="1">
                  <c:v>51</c:v>
                </c:pt>
                <c:pt idx="2">
                  <c:v>57</c:v>
                </c:pt>
                <c:pt idx="3">
                  <c:v>59</c:v>
                </c:pt>
              </c:numCache>
            </c:numRef>
          </c:val>
        </c:ser>
        <c:ser>
          <c:idx val="16"/>
          <c:order val="16"/>
          <c:tx>
            <c:strRef>
              <c:f>'2013-03-10 Diag Boot'!$L$18</c:f>
              <c:strCache>
                <c:ptCount val="1"/>
                <c:pt idx="0">
                  <c:v>Multi-methods VC++ 11</c:v>
                </c:pt>
              </c:strCache>
            </c:strRef>
          </c:tx>
          <c:spPr>
            <a:solidFill>
              <a:srgbClr val="8064A2">
                <a:alpha val="6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Boot'!$M$18:$P$18</c:f>
              <c:numCache>
                <c:formatCode>General</c:formatCode>
                <c:ptCount val="4"/>
                <c:pt idx="0">
                  <c:v>47</c:v>
                </c:pt>
                <c:pt idx="1">
                  <c:v>53</c:v>
                </c:pt>
                <c:pt idx="2">
                  <c:v>60</c:v>
                </c:pt>
                <c:pt idx="3">
                  <c:v>62</c:v>
                </c:pt>
              </c:numCache>
            </c:numRef>
          </c:val>
        </c:ser>
        <c:dLbls>
          <c:showLegendKey val="0"/>
          <c:showVal val="0"/>
          <c:showCatName val="0"/>
          <c:showSerName val="0"/>
          <c:showPercent val="0"/>
          <c:showBubbleSize val="0"/>
        </c:dLbls>
        <c:gapWidth val="150"/>
        <c:axId val="86194432"/>
        <c:axId val="86204800"/>
      </c:barChart>
      <c:catAx>
        <c:axId val="86194432"/>
        <c:scaling>
          <c:orientation val="minMax"/>
        </c:scaling>
        <c:delete val="0"/>
        <c:axPos val="b"/>
        <c:majorGridlines/>
        <c:title>
          <c:tx>
            <c:rich>
              <a:bodyPr/>
              <a:lstStyle/>
              <a:p>
                <a:pPr>
                  <a:defRPr sz="1200"/>
                </a:pPr>
                <a:r>
                  <a:rPr lang="en-US" sz="1200" dirty="0" smtClean="0"/>
                  <a:t>Number of Arguments </a:t>
                </a:r>
                <a:r>
                  <a:rPr lang="en-US" sz="1200" i="1" dirty="0" smtClean="0">
                    <a:latin typeface="Times New Roman" pitchFamily="18" charset="0"/>
                    <a:cs typeface="Times New Roman" pitchFamily="18" charset="0"/>
                  </a:rPr>
                  <a:t>N</a:t>
                </a:r>
                <a:endParaRPr lang="en-US" sz="1200" i="1" dirty="0">
                  <a:latin typeface="Times New Roman" pitchFamily="18" charset="0"/>
                  <a:cs typeface="Times New Roman" pitchFamily="18" charset="0"/>
                </a:endParaRPr>
              </a:p>
            </c:rich>
          </c:tx>
          <c:layout>
            <c:manualLayout>
              <c:xMode val="edge"/>
              <c:yMode val="edge"/>
              <c:x val="0.38093595704558864"/>
              <c:y val="0.92604087194767926"/>
            </c:manualLayout>
          </c:layout>
          <c:overlay val="0"/>
        </c:title>
        <c:numFmt formatCode="General" sourceLinked="1"/>
        <c:majorTickMark val="out"/>
        <c:minorTickMark val="none"/>
        <c:tickLblPos val="nextTo"/>
        <c:crossAx val="86204800"/>
        <c:crosses val="autoZero"/>
        <c:auto val="1"/>
        <c:lblAlgn val="ctr"/>
        <c:lblOffset val="100"/>
        <c:noMultiLvlLbl val="0"/>
      </c:catAx>
      <c:valAx>
        <c:axId val="86204800"/>
        <c:scaling>
          <c:orientation val="minMax"/>
        </c:scaling>
        <c:delete val="0"/>
        <c:axPos val="l"/>
        <c:majorGridlines/>
        <c:title>
          <c:tx>
            <c:rich>
              <a:bodyPr rot="-5400000" vert="horz"/>
              <a:lstStyle/>
              <a:p>
                <a:pPr>
                  <a:defRPr sz="1200"/>
                </a:pPr>
                <a:r>
                  <a:rPr lang="en-US" sz="1200" dirty="0"/>
                  <a:t>Cycles per Iteration</a:t>
                </a:r>
              </a:p>
            </c:rich>
          </c:tx>
          <c:layout>
            <c:manualLayout>
              <c:xMode val="edge"/>
              <c:yMode val="edge"/>
              <c:x val="6.337599024984765E-2"/>
              <c:y val="0.23396526988057023"/>
            </c:manualLayout>
          </c:layout>
          <c:overlay val="0"/>
        </c:title>
        <c:numFmt formatCode="General" sourceLinked="1"/>
        <c:majorTickMark val="out"/>
        <c:minorTickMark val="none"/>
        <c:tickLblPos val="nextTo"/>
        <c:crossAx val="86194432"/>
        <c:crosses val="autoZero"/>
        <c:crossBetween val="between"/>
      </c:valAx>
    </c:plotArea>
    <c:legend>
      <c:legendPos val="r"/>
      <c:legendEntry>
        <c:idx val="1"/>
        <c:delete val="1"/>
      </c:legendEntry>
      <c:legendEntry>
        <c:idx val="2"/>
        <c:delete val="1"/>
      </c:legendEntry>
      <c:legendEntry>
        <c:idx val="3"/>
        <c:delete val="1"/>
      </c:legendEntry>
      <c:legendEntry>
        <c:idx val="4"/>
        <c:delete val="1"/>
      </c:legendEntry>
      <c:legendEntry>
        <c:idx val="5"/>
        <c:delete val="1"/>
      </c:legendEntry>
      <c:legendEntry>
        <c:idx val="7"/>
        <c:delete val="1"/>
      </c:legendEntry>
      <c:legendEntry>
        <c:idx val="8"/>
        <c:delete val="1"/>
      </c:legendEntry>
      <c:legendEntry>
        <c:idx val="9"/>
        <c:delete val="1"/>
      </c:legendEntry>
      <c:legendEntry>
        <c:idx val="10"/>
        <c:delete val="1"/>
      </c:legendEntry>
      <c:legendEntry>
        <c:idx val="11"/>
        <c:delete val="1"/>
      </c:legendEntry>
      <c:legendEntry>
        <c:idx val="13"/>
        <c:delete val="1"/>
      </c:legendEntry>
      <c:legendEntry>
        <c:idx val="14"/>
        <c:delete val="1"/>
      </c:legendEntry>
      <c:legendEntry>
        <c:idx val="15"/>
        <c:delete val="1"/>
      </c:legendEntry>
      <c:legendEntry>
        <c:idx val="16"/>
        <c:delete val="1"/>
      </c:legendEntry>
      <c:layout>
        <c:manualLayout>
          <c:xMode val="edge"/>
          <c:yMode val="edge"/>
          <c:x val="9.1484081836088194E-2"/>
          <c:y val="5.1057466079994111E-2"/>
          <c:w val="0.8598415600243754"/>
          <c:h val="8.5345821717440706E-2"/>
        </c:manualLayout>
      </c:layout>
      <c:overlay val="0"/>
      <c:spPr>
        <a:solidFill>
          <a:schemeClr val="bg1"/>
        </a:solidFill>
        <a:ln>
          <a:solidFill>
            <a:schemeClr val="tx1">
              <a:lumMod val="50000"/>
              <a:lumOff val="50000"/>
            </a:schemeClr>
          </a:solidFill>
        </a:ln>
      </c:spPr>
      <c:txPr>
        <a:bodyPr/>
        <a:lstStyle/>
        <a:p>
          <a:pPr>
            <a:defRPr sz="1400"/>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EAFB79-9CE2-428D-A0F5-1EB5359BF936}" type="datetimeFigureOut">
              <a:rPr lang="en-US" smtClean="0"/>
              <a:t>10/27/2013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GPCE'13: Open Pattern Matching for C++</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8D1E9-EBA4-41DF-A3AC-D15A87F98431}" type="slidenum">
              <a:rPr lang="en-US" smtClean="0"/>
              <a:t>‹#›</a:t>
            </a:fld>
            <a:endParaRPr lang="en-US" dirty="0"/>
          </a:p>
        </p:txBody>
      </p:sp>
    </p:spTree>
    <p:extLst>
      <p:ext uri="{BB962C8B-B14F-4D97-AF65-F5344CB8AC3E}">
        <p14:creationId xmlns:p14="http://schemas.microsoft.com/office/powerpoint/2010/main" val="15581822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1A2D33-2816-4680-A7E4-7968B4FBA4BB}" type="datetimeFigureOut">
              <a:rPr lang="en-US" smtClean="0"/>
              <a:t>10/27/2013</a:t>
            </a:fld>
            <a:endParaRPr lang="en-US" dirty="0"/>
          </a:p>
        </p:txBody>
      </p:sp>
      <p:sp>
        <p:nvSpPr>
          <p:cNvPr id="4" name="Slide Image Placeholder 3"/>
          <p:cNvSpPr>
            <a:spLocks noGrp="1" noRot="1" noChangeAspect="1"/>
          </p:cNvSpPr>
          <p:nvPr>
            <p:ph type="sldImg" idx="2"/>
          </p:nvPr>
        </p:nvSpPr>
        <p:spPr>
          <a:xfrm>
            <a:off x="228600" y="381000"/>
            <a:ext cx="6400800" cy="48006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28600" y="5334000"/>
            <a:ext cx="6400800" cy="3352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GPCE'13: Open Pattern Matching for C++</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358AC1-3A5C-442E-9149-667E9EBBB9D2}" type="slidenum">
              <a:rPr lang="en-US" smtClean="0"/>
              <a:t>‹#›</a:t>
            </a:fld>
            <a:endParaRPr lang="en-US" dirty="0"/>
          </a:p>
        </p:txBody>
      </p:sp>
    </p:spTree>
    <p:extLst>
      <p:ext uri="{BB962C8B-B14F-4D97-AF65-F5344CB8AC3E}">
        <p14:creationId xmlns:p14="http://schemas.microsoft.com/office/powerpoint/2010/main" val="306963408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338" y="496888"/>
            <a:ext cx="6297612" cy="4724400"/>
          </a:xfrm>
        </p:spPr>
      </p:sp>
      <p:sp>
        <p:nvSpPr>
          <p:cNvPr id="3" name="Notes Placeholder 2"/>
          <p:cNvSpPr>
            <a:spLocks noGrp="1"/>
          </p:cNvSpPr>
          <p:nvPr>
            <p:ph type="body" idx="1"/>
          </p:nvPr>
        </p:nvSpPr>
        <p:spPr/>
        <p:txBody>
          <a:bodyPr/>
          <a:lstStyle/>
          <a:p>
            <a:r>
              <a:rPr lang="en-US" dirty="0" smtClean="0"/>
              <a:t>Hi, my name is Yuriy and today I would like to present the work we did in collaboration with Dr. Dos Reis and Dr. Stroustrup, which continues our research on pattern matching for C++.</a:t>
            </a:r>
            <a:endParaRPr lang="en-US" dirty="0"/>
          </a:p>
        </p:txBody>
      </p:sp>
      <p:sp>
        <p:nvSpPr>
          <p:cNvPr id="4" name="Slide Number Placeholder 3"/>
          <p:cNvSpPr>
            <a:spLocks noGrp="1"/>
          </p:cNvSpPr>
          <p:nvPr>
            <p:ph type="sldNum" sz="quarter" idx="10"/>
          </p:nvPr>
        </p:nvSpPr>
        <p:spPr/>
        <p:txBody>
          <a:bodyPr/>
          <a:lstStyle/>
          <a:p>
            <a:fld id="{B0ADDF18-AD22-45D9-A575-3F45A7E85167}" type="slidenum">
              <a:rPr lang="en-US" smtClean="0"/>
              <a:pPr/>
              <a:t>1</a:t>
            </a:fld>
            <a:endParaRPr lang="en-US" dirty="0"/>
          </a:p>
        </p:txBody>
      </p:sp>
      <p:sp>
        <p:nvSpPr>
          <p:cNvPr id="5" name="Date Placeholder 4"/>
          <p:cNvSpPr>
            <a:spLocks noGrp="1"/>
          </p:cNvSpPr>
          <p:nvPr>
            <p:ph type="dt" idx="11"/>
          </p:nvPr>
        </p:nvSpPr>
        <p:spPr/>
        <p:txBody>
          <a:bodyPr/>
          <a:lstStyle/>
          <a:p>
            <a:fld id="{584695E4-EF35-4A5B-96C5-997DB92B2793}" type="datetime2">
              <a:rPr lang="en-US" smtClean="0"/>
              <a:t>Sunday, October 27, 2013</a:t>
            </a:fld>
            <a:endParaRPr lang="en-US" dirty="0"/>
          </a:p>
        </p:txBody>
      </p:sp>
      <p:sp>
        <p:nvSpPr>
          <p:cNvPr id="6" name="Footer Placeholder 5"/>
          <p:cNvSpPr>
            <a:spLocks noGrp="1"/>
          </p:cNvSpPr>
          <p:nvPr>
            <p:ph type="ftr" sz="quarter" idx="12"/>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4160570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40">
              <a:defRPr/>
            </a:pPr>
            <a:r>
              <a:rPr lang="en-US" dirty="0" smtClean="0"/>
              <a:t>Coming back to our expression language, here is almost everything the user has to write to implement a fully functional evaluator of expression terms in Mach7 side compared with the original OCaml code. It is also as efficient, while does not assume a closed world. The only missing bit is binding definitions, which tell the library how to decompose an</a:t>
            </a:r>
            <a:r>
              <a:rPr lang="en-US" baseline="0" dirty="0" smtClean="0"/>
              <a:t> object of a given type. These definitions are made once for the entire hierarchy, can be parameterized and are made retroactively. They are non-intrusive and fully respect encapsulation rules of C++.</a:t>
            </a:r>
          </a:p>
          <a:p>
            <a:pPr defTabSz="914240">
              <a:defRPr/>
            </a:pPr>
            <a:endParaRPr lang="en-US" baseline="0" dirty="0" smtClean="0"/>
          </a:p>
          <a:p>
            <a:pPr defTabSz="914240">
              <a:defRPr/>
            </a:pPr>
            <a:r>
              <a:rPr lang="en-US" baseline="0" dirty="0" smtClean="0"/>
              <a:t>The structural decomposition in Mach7 is achieved with the help of C&lt;&gt; template representing a constructor pattern. It can be composed of other patterns, like the explicit variable patterns here, and knows how to use the bindings to access corresponding subcomponents.</a:t>
            </a:r>
          </a:p>
          <a:p>
            <a:pPr defTabSz="914240">
              <a:defRPr/>
            </a:pPr>
            <a:endParaRPr lang="en-US" baseline="0" dirty="0" smtClean="0"/>
          </a:p>
          <a:p>
            <a:pPr defTabSz="914240">
              <a:defRPr/>
            </a:pPr>
            <a:r>
              <a:rPr lang="en-US" dirty="0" smtClean="0"/>
              <a:t>Similarly to OCaml solution, our solution is:</a:t>
            </a:r>
          </a:p>
          <a:p>
            <a:pPr marL="171421" indent="-171421">
              <a:buFont typeface="Arial" pitchFamily="34" charset="0"/>
              <a:buChar char="•"/>
            </a:pPr>
            <a:r>
              <a:rPr lang="en-US" dirty="0" smtClean="0"/>
              <a:t>general</a:t>
            </a:r>
          </a:p>
          <a:p>
            <a:pPr marL="171421" indent="-171421">
              <a:buFont typeface="Arial" pitchFamily="34" charset="0"/>
              <a:buChar char="•"/>
            </a:pPr>
            <a:r>
              <a:rPr lang="en-US" dirty="0" smtClean="0"/>
              <a:t>concise</a:t>
            </a:r>
            <a:r>
              <a:rPr lang="en-US" baseline="0" dirty="0" smtClean="0"/>
              <a:t> and direct</a:t>
            </a:r>
          </a:p>
          <a:p>
            <a:pPr marL="171421" indent="-171421">
              <a:buFont typeface="Arial" pitchFamily="34" charset="0"/>
              <a:buChar char="•"/>
            </a:pPr>
            <a:r>
              <a:rPr lang="en-US" baseline="0" dirty="0" smtClean="0"/>
              <a:t>avoids control inversion</a:t>
            </a:r>
          </a:p>
          <a:p>
            <a:pPr marL="171421" indent="-171421">
              <a:buFont typeface="Arial" pitchFamily="34" charset="0"/>
              <a:buChar char="•"/>
            </a:pPr>
            <a:r>
              <a:rPr lang="en-US" dirty="0" smtClean="0"/>
              <a:t>open to class extensions</a:t>
            </a:r>
          </a:p>
          <a:p>
            <a:pPr marL="171421" indent="-171421">
              <a:buFont typeface="Arial" pitchFamily="34" charset="0"/>
              <a:buChar char="•"/>
            </a:pPr>
            <a:r>
              <a:rPr lang="en-US" baseline="0" dirty="0" smtClean="0"/>
              <a:t>intuitive and thus easier to teach</a:t>
            </a:r>
          </a:p>
        </p:txBody>
      </p:sp>
      <p:sp>
        <p:nvSpPr>
          <p:cNvPr id="4" name="Slide Number Placeholder 3"/>
          <p:cNvSpPr>
            <a:spLocks noGrp="1"/>
          </p:cNvSpPr>
          <p:nvPr>
            <p:ph type="sldNum" sz="quarter" idx="10"/>
          </p:nvPr>
        </p:nvSpPr>
        <p:spPr/>
        <p:txBody>
          <a:bodyPr/>
          <a:lstStyle/>
          <a:p>
            <a:fld id="{B0ADDF18-AD22-45D9-A575-3F45A7E85167}"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4121044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nesting of patterns in</a:t>
            </a:r>
            <a:r>
              <a:rPr lang="en-US" baseline="0" dirty="0" smtClean="0"/>
              <a:t> Mach7 is further demonstrated in our implementation of the collect function. Remember that unlike solution in OCaml, this is a library solution where all the patterns are user-definable. It has the negative implication that the variable patterns have to be explicitly introduced, however it also allows us to create custom patterns and pattern combinators which can further shorten the code. This is the case in this example, where we use a user-defined equivalence combinator + that turns binding uses of a variable pattern into non-binding ones.</a:t>
            </a:r>
            <a:endParaRPr lang="en-US" dirty="0"/>
          </a:p>
        </p:txBody>
      </p:sp>
      <p:sp>
        <p:nvSpPr>
          <p:cNvPr id="4" name="Slide Number Placeholder 3"/>
          <p:cNvSpPr>
            <a:spLocks noGrp="1"/>
          </p:cNvSpPr>
          <p:nvPr>
            <p:ph type="sldNum" sz="quarter" idx="10"/>
          </p:nvPr>
        </p:nvSpPr>
        <p:spPr/>
        <p:txBody>
          <a:bodyPr/>
          <a:lstStyle/>
          <a:p>
            <a:fld id="{00358AC1-3A5C-442E-9149-667E9EBBB9D2}" type="slidenum">
              <a:rPr lang="en-US" smtClean="0"/>
              <a:t>11</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2320961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Mach7’s approach to relational matching is slightly unorthodox as instead of wrapping multiple</a:t>
            </a:r>
            <a:r>
              <a:rPr lang="en-US" baseline="0" dirty="0" smtClean="0"/>
              <a:t> arguments into tuples we provide a Match statement capable of taking multiple arguments. This is done intentionally to allow patterns that might query the dynamic type of the subject to benefit from the underlain type switch. Unlike OCaml’s solution, our solution is also fully open as it allows for both new patterns and pattern combinators as well as is open to new classes, including those linked dynamically. Note also how the use of equivalence combinator + actually shortens the code in comparison to OCaml’s code with guards.</a:t>
            </a:r>
            <a:endParaRPr lang="en-US" dirty="0"/>
          </a:p>
        </p:txBody>
      </p:sp>
      <p:sp>
        <p:nvSpPr>
          <p:cNvPr id="4" name="Slide Number Placeholder 3"/>
          <p:cNvSpPr>
            <a:spLocks noGrp="1"/>
          </p:cNvSpPr>
          <p:nvPr>
            <p:ph type="sldNum" sz="quarter" idx="10"/>
          </p:nvPr>
        </p:nvSpPr>
        <p:spPr/>
        <p:txBody>
          <a:bodyPr/>
          <a:lstStyle/>
          <a:p>
            <a:fld id="{00358AC1-3A5C-442E-9149-667E9EBBB9D2}" type="slidenum">
              <a:rPr lang="en-US" smtClean="0"/>
              <a:t>12</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228970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equivalence combinator is only one of the pattern combinators</a:t>
            </a:r>
            <a:r>
              <a:rPr lang="en-US" baseline="0" dirty="0" smtClean="0"/>
              <a:t> </a:t>
            </a:r>
            <a:r>
              <a:rPr lang="en-US" dirty="0" smtClean="0"/>
              <a:t>commonly used in other languages (e.g. Thorn, Grace). Pattern combinators constitute</a:t>
            </a:r>
            <a:r>
              <a:rPr lang="en-US" baseline="0" dirty="0" smtClean="0"/>
              <a:t> operators for creating new patterns and modifying the meaning of existing ones. A guard combinator, for example, combines a pattern with a lazily evaluated guard into a guard pattern. Similarly, conjunction, disjunction and negation combinators allow one to compose patterns logically. Mach7 also introduces a few combinators specific to C++, which help deal with pointers.</a:t>
            </a:r>
            <a:endParaRPr lang="en-US" dirty="0"/>
          </a:p>
        </p:txBody>
      </p:sp>
      <p:sp>
        <p:nvSpPr>
          <p:cNvPr id="4" name="Slide Number Placeholder 3"/>
          <p:cNvSpPr>
            <a:spLocks noGrp="1"/>
          </p:cNvSpPr>
          <p:nvPr>
            <p:ph type="sldNum" sz="quarter" idx="10"/>
          </p:nvPr>
        </p:nvSpPr>
        <p:spPr/>
        <p:txBody>
          <a:bodyPr/>
          <a:lstStyle/>
          <a:p>
            <a:fld id="{00358AC1-3A5C-442E-9149-667E9EBBB9D2}" type="slidenum">
              <a:rPr lang="en-US" smtClean="0"/>
              <a:t>13</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1744823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Combined together, you can see that our open patterns</a:t>
            </a:r>
            <a:r>
              <a:rPr lang="en-US" baseline="0" dirty="0" smtClean="0"/>
              <a:t> allow us to express the functional solution to balancing red-black trees as tersely as it is known in the functional community.</a:t>
            </a:r>
            <a:endParaRPr lang="en-US" dirty="0"/>
          </a:p>
        </p:txBody>
      </p:sp>
      <p:sp>
        <p:nvSpPr>
          <p:cNvPr id="4" name="Slide Number Placeholder 3"/>
          <p:cNvSpPr>
            <a:spLocks noGrp="1"/>
          </p:cNvSpPr>
          <p:nvPr>
            <p:ph type="sldNum" sz="quarter" idx="10"/>
          </p:nvPr>
        </p:nvSpPr>
        <p:spPr/>
        <p:txBody>
          <a:bodyPr/>
          <a:lstStyle/>
          <a:p>
            <a:fld id="{00358AC1-3A5C-442E-9149-667E9EBBB9D2}" type="slidenum">
              <a:rPr lang="en-US" smtClean="0"/>
              <a:t>14</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676024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Rod Burstall coined the idea of constructor patterns to</a:t>
            </a:r>
            <a:r>
              <a:rPr lang="en-US" baseline="0" dirty="0" smtClean="0"/>
              <a:t> explicitly facilitate structural induction on terms in order to be able to prove some properties about programs. With Peano construction of natural numbers, the idea was soon generalized to n+k patterns in order to facilitate the mathematical induction on natural numbers. Further attempts to generalize this idea included application patterns, which try to give such patterns equational semantics. The </a:t>
            </a:r>
            <a:r>
              <a:rPr lang="en-US" baseline="0" dirty="0" smtClean="0"/>
              <a:t>semantics </a:t>
            </a:r>
            <a:r>
              <a:rPr lang="en-US" baseline="0" dirty="0" smtClean="0"/>
              <a:t>of application patterns is obvious when the solution to corresponding equation is unique or absent, but when multiple solution exist, additional, often obscure and complicated rules, have to be put in place. Instead of trying to generalize algebraic decomposition along the equational route, we suggest to interpret them as notational patterns that help the programmer decompose parts of a mathematical objects with a well established notation known for such entity. For example, n/m is a common notation for rational numbers, which can be used to decompose an object representing a rational number into nominator and denominator. Similarly, a+bi is a common notation for decomposing complex numbers, while 3q+r can be used to obtain quotient and remainder of dividing a number by 3. More complex mathematical objects may have even more complex notations, like for example, 2D line that can be represented with slope-intercept, linear equation or two points form. Note that in the last 2 cases the equality sign is already embedded into the notation, making it hard to consider the equational semantics.</a:t>
            </a:r>
            <a:endParaRPr lang="en-US" dirty="0"/>
          </a:p>
        </p:txBody>
      </p:sp>
      <p:sp>
        <p:nvSpPr>
          <p:cNvPr id="4" name="Slide Number Placeholder 3"/>
          <p:cNvSpPr>
            <a:spLocks noGrp="1"/>
          </p:cNvSpPr>
          <p:nvPr>
            <p:ph type="sldNum" sz="quarter" idx="10"/>
          </p:nvPr>
        </p:nvSpPr>
        <p:spPr/>
        <p:txBody>
          <a:bodyPr/>
          <a:lstStyle/>
          <a:p>
            <a:fld id="{00358AC1-3A5C-442E-9149-667E9EBBB9D2}" type="slidenum">
              <a:rPr lang="en-US" smtClean="0"/>
              <a:t>15</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957621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Interestingly, the notational semantics of generalized n+k patterns allows us</a:t>
            </a:r>
            <a:r>
              <a:rPr lang="en-US" baseline="0" dirty="0" smtClean="0"/>
              <a:t> to express the useful cases of application patterns with their equational semantics. The following function implements fast algorithm for computing x^n and mimics almost one to one the mathematical definition from the book. The explicitness of variable pattern helps in this case as we can take the type of the underlying variable into account when providing the semantics of matching against a given expression. This allows us to reject matches for integral types and simply solve the equation when underlying type is a field. This is further demonstrated in the slow subtraction algorithm for GCD computation where for unsigned x the expression b+x will match the first argument a only when b &gt; a.</a:t>
            </a:r>
            <a:endParaRPr lang="en-US" dirty="0"/>
          </a:p>
        </p:txBody>
      </p:sp>
      <p:sp>
        <p:nvSpPr>
          <p:cNvPr id="4" name="Slide Number Placeholder 3"/>
          <p:cNvSpPr>
            <a:spLocks noGrp="1"/>
          </p:cNvSpPr>
          <p:nvPr>
            <p:ph type="sldNum" sz="quarter" idx="10"/>
          </p:nvPr>
        </p:nvSpPr>
        <p:spPr/>
        <p:txBody>
          <a:bodyPr/>
          <a:lstStyle/>
          <a:p>
            <a:fld id="{00358AC1-3A5C-442E-9149-667E9EBBB9D2}" type="slidenum">
              <a:rPr lang="en-US" smtClean="0"/>
              <a:t>16</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1849456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mentioned,</a:t>
            </a:r>
            <a:r>
              <a:rPr lang="en-US" baseline="0" dirty="0" smtClean="0"/>
              <a:t> the library does not rely on a set of pre-existing patterns and can be used with new patterns that are easy to create. Using the new regular expression class of C++11 we could quickly create a regular expression pattern that can be composed with other patterns and used inside the Match statement. The patterns can also be saved into variables as demonstrated here with month and day and then reused inside other patterns. The Match statement you see can be used to parse and check the string for being a local phone, a toll-free phone and a valid date.</a:t>
            </a:r>
            <a:endParaRPr lang="en-US" dirty="0"/>
          </a:p>
        </p:txBody>
      </p:sp>
      <p:sp>
        <p:nvSpPr>
          <p:cNvPr id="4" name="Slide Number Placeholder 3"/>
          <p:cNvSpPr>
            <a:spLocks noGrp="1"/>
          </p:cNvSpPr>
          <p:nvPr>
            <p:ph type="sldNum" sz="quarter" idx="10"/>
          </p:nvPr>
        </p:nvSpPr>
        <p:spPr/>
        <p:txBody>
          <a:bodyPr/>
          <a:lstStyle/>
          <a:p>
            <a:fld id="{00358AC1-3A5C-442E-9149-667E9EBBB9D2}" type="slidenum">
              <a:rPr lang="en-US" smtClean="0"/>
              <a:t>17</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2781486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of open patterns is not new and has been explored before. In object-oriented languages it is</a:t>
            </a:r>
            <a:r>
              <a:rPr lang="en-US" baseline="0" dirty="0" smtClean="0"/>
              <a:t> usually based on two interfaces: object and pattern. The object interface is used to check equivalence of two values, while the pattern interface provides match function that is implemented by each specific pattern kind. The patterns in this case are composed at run-time and allow for dynamic composition of patterns based on user input.</a:t>
            </a:r>
          </a:p>
          <a:p>
            <a:endParaRPr lang="en-US" baseline="0" dirty="0" smtClean="0"/>
          </a:p>
          <a:p>
            <a:r>
              <a:rPr lang="en-US" baseline="0" dirty="0" smtClean="0"/>
              <a:t>The problem with this solution is that is intrusive as it assumes all the classes that participate in pattern matching to be derived from a single base class. Type errors are only discovered at run-time. Most importantly however, the approach is extremely slow in comparison to handcrafted solution, as we will see shortly.</a:t>
            </a:r>
            <a:endParaRPr lang="en-US" dirty="0"/>
          </a:p>
        </p:txBody>
      </p:sp>
      <p:sp>
        <p:nvSpPr>
          <p:cNvPr id="4" name="Slide Number Placeholder 3"/>
          <p:cNvSpPr>
            <a:spLocks noGrp="1"/>
          </p:cNvSpPr>
          <p:nvPr>
            <p:ph type="sldNum" sz="quarter" idx="10"/>
          </p:nvPr>
        </p:nvSpPr>
        <p:spPr/>
        <p:txBody>
          <a:bodyPr/>
          <a:lstStyle/>
          <a:p>
            <a:fld id="{00358AC1-3A5C-442E-9149-667E9EBBB9D2}" type="slidenum">
              <a:rPr lang="en-US" smtClean="0"/>
              <a:t>18</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2726788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patters are also implemented as objects, however these objects do</a:t>
            </a:r>
            <a:r>
              <a:rPr lang="en-US" baseline="0" dirty="0" smtClean="0"/>
              <a:t> not have to belong to any class hierarchy. Instead they all have to model a Pattern concept, which typically amounts to implementing a constructor taking sub-patterns, a type-function to benefit from type switching and an application operator implementing the actual matching logic. </a:t>
            </a:r>
          </a:p>
          <a:p>
            <a:endParaRPr lang="en-US" baseline="0" dirty="0" smtClean="0"/>
          </a:p>
          <a:p>
            <a:r>
              <a:rPr lang="en-US" baseline="0" dirty="0" smtClean="0"/>
              <a:t>The solution is non-intrusive as neither values nor patterns have to belong to a given class hierarchy. Incorrect applications of patterns to subjects or invalid pattern compositions are reported at compile time (mostly with nice messages from static_assert, but occasionally with cryptic ones). The main disadvantage in comparison to the “Patterns as Objects” approach is that because pattern composition happens at compile time, the patterns cannot be composed based on user input. This is the case however with most of the languages with predefined set of patterns, and is generally expected from a pattern matching mechanism of a language.</a:t>
            </a:r>
            <a:endParaRPr lang="en-US" dirty="0"/>
          </a:p>
        </p:txBody>
      </p:sp>
      <p:sp>
        <p:nvSpPr>
          <p:cNvPr id="4" name="Slide Number Placeholder 3"/>
          <p:cNvSpPr>
            <a:spLocks noGrp="1"/>
          </p:cNvSpPr>
          <p:nvPr>
            <p:ph type="sldNum" sz="quarter" idx="10"/>
          </p:nvPr>
        </p:nvSpPr>
        <p:spPr/>
        <p:txBody>
          <a:bodyPr/>
          <a:lstStyle/>
          <a:p>
            <a:fld id="{00358AC1-3A5C-442E-9149-667E9EBBB9D2}" type="slidenum">
              <a:rPr lang="en-US" smtClean="0"/>
              <a:t>19</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1030146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Mach7 library provides</a:t>
            </a:r>
            <a:r>
              <a:rPr lang="en-US" baseline="0" dirty="0" smtClean="0"/>
              <a:t> an open solution to pattern matching in standard C++, by making all the patterns in the library user-definable. The patterns are first-class citizens, which can be saved in variables and passed into functions. The solution is also type safe where incorrect pattern applications are reported at compile time. The solution is non-intrusive and can be applied retroactively. It builds on top of our efficient type switch construct and provides a pattern-matching solution that is faster than existing alternatives to open pattern matching in C++.</a:t>
            </a:r>
            <a:endParaRPr lang="en-US" dirty="0"/>
          </a:p>
        </p:txBody>
      </p:sp>
      <p:sp>
        <p:nvSpPr>
          <p:cNvPr id="4" name="Slide Number Placeholder 3"/>
          <p:cNvSpPr>
            <a:spLocks noGrp="1"/>
          </p:cNvSpPr>
          <p:nvPr>
            <p:ph type="sldNum" sz="quarter" idx="10"/>
          </p:nvPr>
        </p:nvSpPr>
        <p:spPr/>
        <p:txBody>
          <a:bodyPr/>
          <a:lstStyle/>
          <a:p>
            <a:fld id="{00358AC1-3A5C-442E-9149-667E9EBBB9D2}" type="slidenum">
              <a:rPr lang="en-US" smtClean="0"/>
              <a:t>2</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2427198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a:defRPr/>
            </a:pPr>
            <a:r>
              <a:rPr lang="en-US" baseline="0" dirty="0" smtClean="0"/>
              <a:t>To estimate the overhead of both approaches to pattern matching we compared a code written with patterns and an equivalent code without patterns implementing the same algorithm. As can be seen on the right, patterns implemented with “Patterns as objects” approach introduce significant overhead over the hand-crafted code. This is not the case with our approach, where the overhead is fairly small. In some cases, our approach even produced faster code, indicated in lighter blue font in the table.</a:t>
            </a:r>
            <a:endParaRPr lang="en-US" dirty="0" smtClean="0"/>
          </a:p>
          <a:p>
            <a:endParaRPr lang="en-US" dirty="0"/>
          </a:p>
        </p:txBody>
      </p:sp>
      <p:sp>
        <p:nvSpPr>
          <p:cNvPr id="4" name="Date Placeholder 3"/>
          <p:cNvSpPr>
            <a:spLocks noGrp="1"/>
          </p:cNvSpPr>
          <p:nvPr>
            <p:ph type="dt" idx="10"/>
          </p:nvPr>
        </p:nvSpPr>
        <p:spPr/>
        <p:txBody>
          <a:bodyPr/>
          <a:lstStyle/>
          <a:p>
            <a:r>
              <a:rPr lang="en-US" dirty="0" smtClean="0"/>
              <a:t>Wednesday, May 22, 2013</a:t>
            </a:r>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
        <p:nvSpPr>
          <p:cNvPr id="6" name="Slide Number Placeholder 5"/>
          <p:cNvSpPr>
            <a:spLocks noGrp="1"/>
          </p:cNvSpPr>
          <p:nvPr>
            <p:ph type="sldNum" sz="quarter" idx="12"/>
          </p:nvPr>
        </p:nvSpPr>
        <p:spPr/>
        <p:txBody>
          <a:bodyPr/>
          <a:lstStyle/>
          <a:p>
            <a:fld id="{B0ADDF18-AD22-45D9-A575-3F45A7E85167}" type="slidenum">
              <a:rPr lang="en-US" smtClean="0"/>
              <a:pPr/>
              <a:t>20</a:t>
            </a:fld>
            <a:endParaRPr lang="en-US" dirty="0"/>
          </a:p>
        </p:txBody>
      </p:sp>
    </p:spTree>
    <p:extLst>
      <p:ext uri="{BB962C8B-B14F-4D97-AF65-F5344CB8AC3E}">
        <p14:creationId xmlns:p14="http://schemas.microsoft.com/office/powerpoint/2010/main" val="2263019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Several people have also expressed their concerns that since our solution is based on templates, the compilation times will increase</a:t>
            </a:r>
            <a:r>
              <a:rPr lang="en-US" baseline="0" dirty="0" smtClean="0"/>
              <a:t> significantly. We measured the impact of compiling both approaches against compiling the hand-crafted code and did not find any significant increase in compilation times. This is expected as implementation of our patterns does not rely on complex meta-programming and in most of the cases amount to straightforward top-down instantiation of templates.</a:t>
            </a:r>
            <a:endParaRPr lang="en-US" dirty="0"/>
          </a:p>
        </p:txBody>
      </p:sp>
      <p:sp>
        <p:nvSpPr>
          <p:cNvPr id="4" name="Date Placeholder 3"/>
          <p:cNvSpPr>
            <a:spLocks noGrp="1"/>
          </p:cNvSpPr>
          <p:nvPr>
            <p:ph type="dt" idx="10"/>
          </p:nvPr>
        </p:nvSpPr>
        <p:spPr/>
        <p:txBody>
          <a:bodyPr/>
          <a:lstStyle/>
          <a:p>
            <a:r>
              <a:rPr lang="en-US" dirty="0" smtClean="0"/>
              <a:t>Wednesday, May 22, 2013</a:t>
            </a:r>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
        <p:nvSpPr>
          <p:cNvPr id="6" name="Slide Number Placeholder 5"/>
          <p:cNvSpPr>
            <a:spLocks noGrp="1"/>
          </p:cNvSpPr>
          <p:nvPr>
            <p:ph type="sldNum" sz="quarter" idx="12"/>
          </p:nvPr>
        </p:nvSpPr>
        <p:spPr/>
        <p:txBody>
          <a:bodyPr/>
          <a:lstStyle/>
          <a:p>
            <a:fld id="{B0ADDF18-AD22-45D9-A575-3F45A7E85167}" type="slidenum">
              <a:rPr lang="en-US" smtClean="0"/>
              <a:pPr/>
              <a:t>21</a:t>
            </a:fld>
            <a:endParaRPr lang="en-US" dirty="0"/>
          </a:p>
        </p:txBody>
      </p:sp>
    </p:spTree>
    <p:extLst>
      <p:ext uri="{BB962C8B-B14F-4D97-AF65-F5344CB8AC3E}">
        <p14:creationId xmlns:p14="http://schemas.microsoft.com/office/powerpoint/2010/main" val="2263019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in application to relational matching we wanted to see how our solution compares</a:t>
            </a:r>
            <a:r>
              <a:rPr lang="en-US" baseline="0" dirty="0" smtClean="0"/>
              <a:t> to visitor-based implementations (double, triple, quadruple dispatch) as well as our own implementation of multi-methods for C++, which enable such relational checks. </a:t>
            </a:r>
          </a:p>
          <a:p>
            <a:endParaRPr lang="en-US" dirty="0" smtClean="0"/>
          </a:p>
          <a:p>
            <a:r>
              <a:rPr lang="en-US" dirty="0" smtClean="0"/>
              <a:t>It is easy to see that the solution based on the visitor design pattern was generally slower than the same solution based on pattern matching,</a:t>
            </a:r>
            <a:r>
              <a:rPr lang="en-US" baseline="0" dirty="0" smtClean="0"/>
              <a:t> which in turn was slower than the multi-methods based solution.</a:t>
            </a:r>
          </a:p>
          <a:p>
            <a:endParaRPr lang="en-US" baseline="0" dirty="0" smtClean="0"/>
          </a:p>
          <a:p>
            <a:r>
              <a:rPr lang="en-US" baseline="0" dirty="0" smtClean="0"/>
              <a:t>While all the solutions used the amount of memory of the same magnitude O(n</a:t>
            </a:r>
            <a:r>
              <a:rPr lang="en-US" baseline="30000" dirty="0" smtClean="0"/>
              <a:t>N</a:t>
            </a:r>
            <a:r>
              <a:rPr lang="en-US" baseline="0" dirty="0" smtClean="0"/>
              <a:t>), the coefficients were quite different. Contrary to the common belief, multi-methods take less memory than the equivalent solution based on visitor design pattern. While type switch was using the most memory, the values are written for the worst case: the size of type switch grows proportionally to the number of actual argument pairs seen, while both N-Dispatch and open multi-methods essentially pre-allocate for the worst case all the time.</a:t>
            </a:r>
            <a:endParaRPr lang="en-US" dirty="0"/>
          </a:p>
        </p:txBody>
      </p:sp>
      <p:sp>
        <p:nvSpPr>
          <p:cNvPr id="4" name="Date Placeholder 3"/>
          <p:cNvSpPr>
            <a:spLocks noGrp="1"/>
          </p:cNvSpPr>
          <p:nvPr>
            <p:ph type="dt" idx="10"/>
          </p:nvPr>
        </p:nvSpPr>
        <p:spPr/>
        <p:txBody>
          <a:bodyPr/>
          <a:lstStyle/>
          <a:p>
            <a:r>
              <a:rPr lang="en-US" dirty="0" smtClean="0"/>
              <a:t>Wednesday, May 22, 2013</a:t>
            </a:r>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
        <p:nvSpPr>
          <p:cNvPr id="6" name="Slide Number Placeholder 5"/>
          <p:cNvSpPr>
            <a:spLocks noGrp="1"/>
          </p:cNvSpPr>
          <p:nvPr>
            <p:ph type="sldNum" sz="quarter" idx="12"/>
          </p:nvPr>
        </p:nvSpPr>
        <p:spPr/>
        <p:txBody>
          <a:bodyPr/>
          <a:lstStyle/>
          <a:p>
            <a:fld id="{B0ADDF18-AD22-45D9-A575-3F45A7E85167}" type="slidenum">
              <a:rPr lang="en-US" smtClean="0"/>
              <a:pPr/>
              <a:t>22</a:t>
            </a:fld>
            <a:endParaRPr lang="en-US" dirty="0"/>
          </a:p>
        </p:txBody>
      </p:sp>
    </p:spTree>
    <p:extLst>
      <p:ext uri="{BB962C8B-B14F-4D97-AF65-F5344CB8AC3E}">
        <p14:creationId xmlns:p14="http://schemas.microsoft.com/office/powerpoint/2010/main" val="4275064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conclusion, we presented</a:t>
            </a:r>
            <a:r>
              <a:rPr lang="en-US" baseline="0" dirty="0" smtClean="0"/>
              <a:t> a solution to open pattern matching in C++, which allows for both openness of patterns and objects being analyzed. It is faster than alternatives and can be applied retroactively. The current solution is a library implemented in standard C++ that is available as open source under BSD license.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current solution is already c</a:t>
            </a:r>
            <a:r>
              <a:rPr lang="en-US" dirty="0" smtClean="0"/>
              <a:t>ompetitive </a:t>
            </a:r>
            <a:r>
              <a:rPr lang="en-US" dirty="0" smtClean="0"/>
              <a:t>&amp; we expect </a:t>
            </a:r>
            <a:r>
              <a:rPr lang="en-US" dirty="0" smtClean="0"/>
              <a:t>the forthcoming built-in </a:t>
            </a:r>
            <a:r>
              <a:rPr lang="en-US" dirty="0" smtClean="0"/>
              <a:t>support </a:t>
            </a:r>
            <a:r>
              <a:rPr lang="en-US" dirty="0" smtClean="0"/>
              <a:t>to be </a:t>
            </a:r>
            <a:r>
              <a:rPr lang="en-US" dirty="0" smtClean="0"/>
              <a:t>even better. </a:t>
            </a:r>
            <a:r>
              <a:rPr lang="en-US" dirty="0" smtClean="0"/>
              <a:t>In the meantime we plan to use it as a base </a:t>
            </a:r>
            <a:r>
              <a:rPr lang="en-US" dirty="0" smtClean="0"/>
              <a:t>line for </a:t>
            </a:r>
            <a:r>
              <a:rPr lang="en-US" dirty="0" smtClean="0"/>
              <a:t>features and performance evaluation of the actual language solution. We hope that experiences obtained in this implementation will also convince</a:t>
            </a:r>
            <a:r>
              <a:rPr lang="en-US" baseline="0" dirty="0" smtClean="0"/>
              <a:t> authors of future object-oriented languages to consider including pattern matching a-priory as many of the techniques used are applicable to broader set of languages.</a:t>
            </a:r>
            <a:endParaRPr lang="en-US" dirty="0" smtClean="0"/>
          </a:p>
          <a:p>
            <a:endParaRPr lang="en-US" dirty="0"/>
          </a:p>
        </p:txBody>
      </p:sp>
      <p:sp>
        <p:nvSpPr>
          <p:cNvPr id="4" name="Footer Placeholder 3"/>
          <p:cNvSpPr>
            <a:spLocks noGrp="1"/>
          </p:cNvSpPr>
          <p:nvPr>
            <p:ph type="ftr" sz="quarter" idx="10"/>
          </p:nvPr>
        </p:nvSpPr>
        <p:spPr/>
        <p:txBody>
          <a:bodyPr/>
          <a:lstStyle/>
          <a:p>
            <a:r>
              <a:rPr lang="en-US" dirty="0" smtClean="0"/>
              <a:t>GPCE'13: Open Pattern Matching for C++</a:t>
            </a:r>
            <a:endParaRPr lang="en-US" dirty="0"/>
          </a:p>
        </p:txBody>
      </p:sp>
      <p:sp>
        <p:nvSpPr>
          <p:cNvPr id="5" name="Slide Number Placeholder 4"/>
          <p:cNvSpPr>
            <a:spLocks noGrp="1"/>
          </p:cNvSpPr>
          <p:nvPr>
            <p:ph type="sldNum" sz="quarter" idx="11"/>
          </p:nvPr>
        </p:nvSpPr>
        <p:spPr/>
        <p:txBody>
          <a:bodyPr/>
          <a:lstStyle/>
          <a:p>
            <a:fld id="{00358AC1-3A5C-442E-9149-667E9EBBB9D2}" type="slidenum">
              <a:rPr lang="en-US" smtClean="0"/>
              <a:t>23</a:t>
            </a:fld>
            <a:endParaRPr lang="en-US" dirty="0"/>
          </a:p>
        </p:txBody>
      </p:sp>
    </p:spTree>
    <p:extLst>
      <p:ext uri="{BB962C8B-B14F-4D97-AF65-F5344CB8AC3E}">
        <p14:creationId xmlns:p14="http://schemas.microsoft.com/office/powerpoint/2010/main" val="3406773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would like to acknowledge numerous individuals who helped with</a:t>
            </a:r>
            <a:r>
              <a:rPr lang="en-US" baseline="0" dirty="0" smtClean="0"/>
              <a:t> this publication, the library and evaluation of its use. I would also like to acknowledge my new employer, Microsoft, for accommodating this travel.</a:t>
            </a:r>
            <a:endParaRPr lang="en-US" dirty="0"/>
          </a:p>
        </p:txBody>
      </p:sp>
      <p:sp>
        <p:nvSpPr>
          <p:cNvPr id="4" name="Slide Number Placeholder 3"/>
          <p:cNvSpPr>
            <a:spLocks noGrp="1"/>
          </p:cNvSpPr>
          <p:nvPr>
            <p:ph type="sldNum" sz="quarter" idx="10"/>
          </p:nvPr>
        </p:nvSpPr>
        <p:spPr/>
        <p:txBody>
          <a:bodyPr/>
          <a:lstStyle/>
          <a:p>
            <a:fld id="{00358AC1-3A5C-442E-9149-667E9EBBB9D2}" type="slidenum">
              <a:rPr lang="en-US" smtClean="0"/>
              <a:t>24</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517726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a pattern? Languages with the closed set of patterns usually define them inductively by enumerating the list of primitive patterns</a:t>
            </a:r>
            <a:r>
              <a:rPr lang="en-US" baseline="0" dirty="0" smtClean="0"/>
              <a:t> and means of their composition. In a fully open setting by pattern we mean any term representing an immediate predicate on an implicit argument. Implicitness of the argument is what sets apart pattern from lambda-predicates of C++11.</a:t>
            </a:r>
          </a:p>
          <a:p>
            <a:endParaRPr lang="en-US" baseline="0" dirty="0" smtClean="0"/>
          </a:p>
          <a:p>
            <a:r>
              <a:rPr lang="en-US" baseline="0" dirty="0" smtClean="0"/>
              <a:t>Similarly to other languages, by pattern matching we mean a way of checking the structure of run-time values and decomposing them into subcomponents. The typical examples of patterns are wildcards, variables, regular expressions, tree patterns etc.</a:t>
            </a:r>
            <a:endParaRPr lang="en-US" dirty="0"/>
          </a:p>
        </p:txBody>
      </p:sp>
      <p:sp>
        <p:nvSpPr>
          <p:cNvPr id="4" name="Slide Number Placeholder 3"/>
          <p:cNvSpPr>
            <a:spLocks noGrp="1"/>
          </p:cNvSpPr>
          <p:nvPr>
            <p:ph type="sldNum" sz="quarter" idx="10"/>
          </p:nvPr>
        </p:nvSpPr>
        <p:spPr/>
        <p:txBody>
          <a:bodyPr/>
          <a:lstStyle/>
          <a:p>
            <a:fld id="{00358AC1-3A5C-442E-9149-667E9EBBB9D2}" type="slidenum">
              <a:rPr lang="en-US" smtClean="0"/>
              <a:t>3</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2712096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give</a:t>
            </a:r>
            <a:r>
              <a:rPr lang="en-US" baseline="0" dirty="0" smtClean="0"/>
              <a:t> examples of patterns and pattern matching, i</a:t>
            </a:r>
            <a:r>
              <a:rPr lang="en-US" dirty="0" smtClean="0"/>
              <a:t>magine</a:t>
            </a:r>
            <a:r>
              <a:rPr lang="en-US" baseline="0" dirty="0" smtClean="0"/>
              <a:t> that you would like to implement an interpreter (or calculator) of a simple expression language represented by the following grammar. In functional languages, a term in such language will typically be represented with a recursive Algebraic Data Type (ADT) with variants corresponding to production rules. Functional languages then implement various operations on expression terms (like evaluation, printing or transformation) by simple case analysis on the variants with variables used to bind to corresponding subcomponents. An evaluation function, for example, is a simple recursion that follows the structure of the term.</a:t>
            </a:r>
            <a:endParaRPr lang="en-US" dirty="0" smtClean="0"/>
          </a:p>
        </p:txBody>
      </p:sp>
      <p:sp>
        <p:nvSpPr>
          <p:cNvPr id="4" name="Slide Number Placeholder 3"/>
          <p:cNvSpPr>
            <a:spLocks noGrp="1"/>
          </p:cNvSpPr>
          <p:nvPr>
            <p:ph type="sldNum" sz="quarter" idx="10"/>
          </p:nvPr>
        </p:nvSpPr>
        <p:spPr/>
        <p:txBody>
          <a:bodyPr/>
          <a:lstStyle/>
          <a:p>
            <a:fld id="{B0ADDF18-AD22-45D9-A575-3F45A7E85167}"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206527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Variables are not the only entities that can be bound to subcomponents and other patterns can be used instead to check the structure of those subcomponents. This</a:t>
            </a:r>
            <a:r>
              <a:rPr lang="en-US" baseline="0" dirty="0" smtClean="0"/>
              <a:t> leads to nesting of patterns as demonstrated here with function collect that extracts common factor from a sum. This is also where implicitness of the argument makes the solution less verbose than same solution expressed with lambda functions.</a:t>
            </a:r>
            <a:endParaRPr lang="en-US" dirty="0" smtClean="0"/>
          </a:p>
        </p:txBody>
      </p:sp>
      <p:sp>
        <p:nvSpPr>
          <p:cNvPr id="4" name="Slide Number Placeholder 3"/>
          <p:cNvSpPr>
            <a:spLocks noGrp="1"/>
          </p:cNvSpPr>
          <p:nvPr>
            <p:ph type="sldNum" sz="quarter" idx="10"/>
          </p:nvPr>
        </p:nvSpPr>
        <p:spPr/>
        <p:txBody>
          <a:bodyPr/>
          <a:lstStyle/>
          <a:p>
            <a:fld id="{B0ADDF18-AD22-45D9-A575-3F45A7E85167}"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206527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nesting of patterns can also be used to establish</a:t>
            </a:r>
            <a:r>
              <a:rPr lang="en-US" baseline="0" dirty="0" smtClean="0"/>
              <a:t> relations between multiple values. In a canonical example all the arguments are explicitly placed into a tuple, which is then decomposed with tuples of patterns.</a:t>
            </a:r>
            <a:endParaRPr lang="en-US" dirty="0" smtClean="0"/>
          </a:p>
        </p:txBody>
      </p:sp>
      <p:sp>
        <p:nvSpPr>
          <p:cNvPr id="4" name="Slide Number Placeholder 3"/>
          <p:cNvSpPr>
            <a:spLocks noGrp="1"/>
          </p:cNvSpPr>
          <p:nvPr>
            <p:ph type="sldNum" sz="quarter" idx="10"/>
          </p:nvPr>
        </p:nvSpPr>
        <p:spPr/>
        <p:txBody>
          <a:bodyPr/>
          <a:lstStyle/>
          <a:p>
            <a:fld id="{B0ADDF18-AD22-45D9-A575-3F45A7E85167}"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206527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Object-oriented</a:t>
            </a:r>
            <a:r>
              <a:rPr lang="en-US" baseline="0" dirty="0" smtClean="0"/>
              <a:t> languages, where variants are often represented with derived classes, usually don’t provide such expressive facilities. The case analysis is usually performed either with dedicated virtual functions or a reusable visitor design pattern. Both are intrusive, introduce control inversion and potentially inhibit local reasoning. Visitors are also notoriously hard to teach to novices. In the absence of dedicated predicates, nested matching is usually explicit via nested if statements, which is verbose. Relational matching is often achieved with double dispatch, which bears all the problem of the visitor design pattern it is based on.</a:t>
            </a:r>
            <a:endParaRPr lang="en-US" dirty="0"/>
          </a:p>
        </p:txBody>
      </p:sp>
      <p:sp>
        <p:nvSpPr>
          <p:cNvPr id="4" name="Slide Number Placeholder 3"/>
          <p:cNvSpPr>
            <a:spLocks noGrp="1"/>
          </p:cNvSpPr>
          <p:nvPr>
            <p:ph type="sldNum" sz="quarter" idx="10"/>
          </p:nvPr>
        </p:nvSpPr>
        <p:spPr/>
        <p:txBody>
          <a:bodyPr/>
          <a:lstStyle/>
          <a:p>
            <a:fld id="{00358AC1-3A5C-442E-9149-667E9EBBB9D2}" type="slidenum">
              <a:rPr lang="en-US" smtClean="0"/>
              <a:t>7</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804981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bring pattern matching into an object-oriented language? Because</a:t>
            </a:r>
            <a:r>
              <a:rPr lang="en-US" baseline="0" dirty="0" smtClean="0"/>
              <a:t> the code for many applications is so notoriously shorter and easier to understand and maintain that people often opt for functional languages for certain kind of applications just because of pattern matching. The example here demonstrates a complete implementation of insertion into a red-black tree in a functional language and an incomplete implementation of the same functionality in an imperative language. Which of these would you expect to have more bugs?</a:t>
            </a:r>
            <a:endParaRPr lang="en-US" dirty="0"/>
          </a:p>
        </p:txBody>
      </p:sp>
      <p:sp>
        <p:nvSpPr>
          <p:cNvPr id="4" name="Slide Number Placeholder 3"/>
          <p:cNvSpPr>
            <a:spLocks noGrp="1"/>
          </p:cNvSpPr>
          <p:nvPr>
            <p:ph type="sldNum" sz="quarter" idx="10"/>
          </p:nvPr>
        </p:nvSpPr>
        <p:spPr/>
        <p:txBody>
          <a:bodyPr/>
          <a:lstStyle/>
          <a:p>
            <a:fld id="{00358AC1-3A5C-442E-9149-667E9EBBB9D2}" type="slidenum">
              <a:rPr lang="en-US" smtClean="0"/>
              <a:t>8</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236858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ultimate</a:t>
            </a:r>
            <a:r>
              <a:rPr lang="en-US" baseline="0" dirty="0" smtClean="0"/>
              <a:t> language feature of bringing pattern matching into C++ would have to satisfy certain design criteria and ideally meat some goals. </a:t>
            </a:r>
            <a:r>
              <a:rPr lang="en-US" baseline="0" dirty="0" smtClean="0"/>
              <a:t>Following the ideals of D&amp;E book for C++, the feature would have to support the existing C++ object model, i.e. be able to deal with multiple inheritance, work in the presence of dynamic linking, be applicable to both user-defined and built-in types etc. To be adopted, it will also have to be comparable or faster than any known workarounds.</a:t>
            </a:r>
          </a:p>
          <a:p>
            <a:endParaRPr lang="en-US" baseline="0" dirty="0" smtClean="0"/>
          </a:p>
          <a:p>
            <a:r>
              <a:rPr lang="en-US" baseline="0" dirty="0" smtClean="0"/>
              <a:t>Its design ideals include intuitiveness, simplicity and ease of teaching present in the pattern matching facilities of functional languages. It should also be a direct show of intent and checkable (if that can be done without sacrificing the openness). The important ideal we would like to achieve in the light of what we could do with Mach7 library is to maintain openness of both set of patterns as well as set of classes analyzed.</a:t>
            </a:r>
            <a:endParaRPr lang="en-US" dirty="0"/>
          </a:p>
        </p:txBody>
      </p:sp>
      <p:sp>
        <p:nvSpPr>
          <p:cNvPr id="4" name="Footer Placeholder 3"/>
          <p:cNvSpPr>
            <a:spLocks noGrp="1"/>
          </p:cNvSpPr>
          <p:nvPr>
            <p:ph type="ftr" sz="quarter" idx="10"/>
          </p:nvPr>
        </p:nvSpPr>
        <p:spPr/>
        <p:txBody>
          <a:bodyPr/>
          <a:lstStyle/>
          <a:p>
            <a:r>
              <a:rPr lang="en-US" dirty="0" smtClean="0"/>
              <a:t>GPCE'13: Open Pattern Matching for C++</a:t>
            </a:r>
            <a:endParaRPr lang="en-US" dirty="0"/>
          </a:p>
        </p:txBody>
      </p:sp>
      <p:sp>
        <p:nvSpPr>
          <p:cNvPr id="5" name="Slide Number Placeholder 4"/>
          <p:cNvSpPr>
            <a:spLocks noGrp="1"/>
          </p:cNvSpPr>
          <p:nvPr>
            <p:ph type="sldNum" sz="quarter" idx="11"/>
          </p:nvPr>
        </p:nvSpPr>
        <p:spPr/>
        <p:txBody>
          <a:bodyPr/>
          <a:lstStyle/>
          <a:p>
            <a:fld id="{00358AC1-3A5C-442E-9149-667E9EBBB9D2}" type="slidenum">
              <a:rPr lang="en-US" smtClean="0"/>
              <a:t>9</a:t>
            </a:fld>
            <a:endParaRPr lang="en-US" dirty="0"/>
          </a:p>
        </p:txBody>
      </p:sp>
    </p:spTree>
    <p:extLst>
      <p:ext uri="{BB962C8B-B14F-4D97-AF65-F5344CB8AC3E}">
        <p14:creationId xmlns:p14="http://schemas.microsoft.com/office/powerpoint/2010/main" val="1684082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1" name="Rectangle 3"/>
          <p:cNvSpPr>
            <a:spLocks noGrp="1" noChangeArrowheads="1"/>
          </p:cNvSpPr>
          <p:nvPr>
            <p:ph type="ctrTitle" sz="quarter"/>
          </p:nvPr>
        </p:nvSpPr>
        <p:spPr>
          <a:xfrm>
            <a:off x="381000" y="2286000"/>
            <a:ext cx="8367713" cy="1143000"/>
          </a:xfrm>
        </p:spPr>
        <p:txBody>
          <a:bodyPr/>
          <a:lstStyle>
            <a:lvl1pPr>
              <a:defRPr sz="4000"/>
            </a:lvl1pPr>
          </a:lstStyle>
          <a:p>
            <a:r>
              <a:rPr lang="en-US" smtClean="0"/>
              <a:t>Click to edit Master title style</a:t>
            </a:r>
            <a:endParaRPr lang="en-US" dirty="0"/>
          </a:p>
        </p:txBody>
      </p:sp>
      <p:sp>
        <p:nvSpPr>
          <p:cNvPr id="78852"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solidFill>
                  <a:schemeClr val="bg1">
                    <a:lumMod val="10000"/>
                  </a:schemeClr>
                </a:solidFill>
              </a:defRPr>
            </a:lvl1pPr>
          </a:lstStyle>
          <a:p>
            <a:r>
              <a:rPr lang="en-US" smtClean="0"/>
              <a:t>Click to edit Master subtitle style</a:t>
            </a:r>
            <a:endParaRPr lang="en-US" dirty="0"/>
          </a:p>
        </p:txBody>
      </p:sp>
      <p:sp>
        <p:nvSpPr>
          <p:cNvPr id="78853" name="Rectangle 5"/>
          <p:cNvSpPr>
            <a:spLocks noGrp="1" noChangeArrowheads="1"/>
          </p:cNvSpPr>
          <p:nvPr>
            <p:ph type="dt" sz="quarter" idx="2"/>
          </p:nvPr>
        </p:nvSpPr>
        <p:spPr>
          <a:xfrm>
            <a:off x="381000" y="6453188"/>
            <a:ext cx="1905000" cy="252412"/>
          </a:xfrm>
        </p:spPr>
        <p:txBody>
          <a:bodyPr/>
          <a:lstStyle>
            <a:lvl1pPr>
              <a:defRPr/>
            </a:lvl1pPr>
          </a:lstStyle>
          <a:p>
            <a:fld id="{80846852-A58B-4472-992F-2A28666AE84E}" type="datetime1">
              <a:rPr lang="en-US" smtClean="0"/>
              <a:t>10/27/2013</a:t>
            </a:fld>
            <a:endParaRPr lang="en-US" dirty="0"/>
          </a:p>
        </p:txBody>
      </p:sp>
      <p:sp>
        <p:nvSpPr>
          <p:cNvPr id="78854" name="Rectangle 6"/>
          <p:cNvSpPr>
            <a:spLocks noGrp="1" noChangeArrowheads="1"/>
          </p:cNvSpPr>
          <p:nvPr>
            <p:ph type="ftr" sz="quarter" idx="3"/>
          </p:nvPr>
        </p:nvSpPr>
        <p:spPr>
          <a:xfrm>
            <a:off x="3124200" y="6453188"/>
            <a:ext cx="2895600" cy="252412"/>
          </a:xfrm>
        </p:spPr>
        <p:txBody>
          <a:bodyPr/>
          <a:lstStyle>
            <a:lvl1pPr>
              <a:defRPr sz="1400"/>
            </a:lvl1pPr>
          </a:lstStyle>
          <a:p>
            <a:r>
              <a:rPr lang="en-US" dirty="0" smtClean="0"/>
              <a:t>GPCE'13: Open Pattern Matching for C++</a:t>
            </a:r>
            <a:endParaRPr lang="en-US" dirty="0"/>
          </a:p>
        </p:txBody>
      </p:sp>
      <p:sp>
        <p:nvSpPr>
          <p:cNvPr id="78855" name="Rectangle 7"/>
          <p:cNvSpPr>
            <a:spLocks noGrp="1" noChangeArrowheads="1"/>
          </p:cNvSpPr>
          <p:nvPr>
            <p:ph type="sldNum" sz="quarter" idx="4"/>
          </p:nvPr>
        </p:nvSpPr>
        <p:spPr>
          <a:xfrm>
            <a:off x="6858000" y="6453188"/>
            <a:ext cx="1905000" cy="252412"/>
          </a:xfrm>
        </p:spPr>
        <p:txBody>
          <a:bodyPr/>
          <a:lstStyle>
            <a:lvl1pPr>
              <a:defRPr/>
            </a:lvl1pPr>
          </a:lstStyle>
          <a:p>
            <a:fld id="{7CB0F8AB-AB33-4A54-BEC3-89055AD5FA98}" type="slidenum">
              <a:rPr lang="en-US" smtClean="0"/>
              <a:t>‹#›</a:t>
            </a:fld>
            <a:endParaRPr lang="en-US" dirty="0"/>
          </a:p>
        </p:txBody>
      </p:sp>
      <p:sp>
        <p:nvSpPr>
          <p:cNvPr id="78856" name="Rectangle 8"/>
          <p:cNvSpPr>
            <a:spLocks noChangeArrowheads="1"/>
          </p:cNvSpPr>
          <p:nvPr/>
        </p:nvSpPr>
        <p:spPr bwMode="auto">
          <a:xfrm>
            <a:off x="762000" y="3619500"/>
            <a:ext cx="6399213" cy="46038"/>
          </a:xfrm>
          <a:prstGeom prst="rect">
            <a:avLst/>
          </a:prstGeom>
          <a:gradFill rotWithShape="0">
            <a:gsLst>
              <a:gs pos="0">
                <a:srgbClr val="0099FF"/>
              </a:gs>
              <a:gs pos="100000">
                <a:schemeClr val="bg1"/>
              </a:gs>
            </a:gsLst>
            <a:lin ang="0" scaled="1"/>
          </a:gradFill>
          <a:ln w="9525">
            <a:noFill/>
            <a:miter lim="800000"/>
            <a:headEnd/>
            <a:tailEnd/>
          </a:ln>
          <a:effectLst/>
        </p:spPr>
        <p:txBody>
          <a:bodyPr wrap="none" anchor="ctr"/>
          <a:lstStyle/>
          <a:p>
            <a:endParaRPr lang="en-US" dirty="0"/>
          </a:p>
        </p:txBody>
      </p:sp>
      <p:pic>
        <p:nvPicPr>
          <p:cNvPr id="78857" name="Picture 9" descr="parasol-trans"/>
          <p:cNvPicPr>
            <a:picLocks noChangeAspect="1" noChangeArrowheads="1"/>
          </p:cNvPicPr>
          <p:nvPr/>
        </p:nvPicPr>
        <p:blipFill>
          <a:blip r:embed="rId2" cstate="print">
            <a:clrChange>
              <a:clrFrom>
                <a:srgbClr val="000000">
                  <a:alpha val="0"/>
                </a:srgbClr>
              </a:clrFrom>
              <a:clrTo>
                <a:srgbClr val="000000">
                  <a:alpha val="0"/>
                </a:srgbClr>
              </a:clrTo>
            </a:clrChange>
          </a:blip>
          <a:srcRect/>
          <a:stretch>
            <a:fillRect/>
          </a:stretch>
        </p:blipFill>
        <p:spPr bwMode="auto">
          <a:xfrm>
            <a:off x="0" y="3390900"/>
            <a:ext cx="704850" cy="542925"/>
          </a:xfrm>
          <a:prstGeom prst="rect">
            <a:avLst/>
          </a:prstGeom>
          <a:noFill/>
        </p:spPr>
      </p:pic>
      <p:pic>
        <p:nvPicPr>
          <p:cNvPr id="78858" name="Picture 10" descr="parasol_full_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084888" y="260350"/>
            <a:ext cx="2819400" cy="214312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7077D3E-3AE2-4CCB-A96D-3EB3188C00F4}" type="datetime1">
              <a:rPr lang="en-US" smtClean="0"/>
              <a:t>10/27/2013</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GPCE'13: Open Pattern Matching for C++</a:t>
            </a:r>
            <a:endParaRPr lang="en-US" dirty="0"/>
          </a:p>
        </p:txBody>
      </p:sp>
      <p:sp>
        <p:nvSpPr>
          <p:cNvPr id="6" name="Slide Number Placeholder 5"/>
          <p:cNvSpPr>
            <a:spLocks noGrp="1"/>
          </p:cNvSpPr>
          <p:nvPr>
            <p:ph type="sldNum" sz="quarter" idx="12"/>
          </p:nvPr>
        </p:nvSpPr>
        <p:spPr/>
        <p:txBody>
          <a:bodyPr/>
          <a:lstStyle>
            <a:lvl1pPr>
              <a:defRPr/>
            </a:lvl1pPr>
          </a:lstStyle>
          <a:p>
            <a:fld id="{7CB0F8AB-AB33-4A54-BEC3-89055AD5FA9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0663" y="152400"/>
            <a:ext cx="2033587" cy="6084888"/>
          </a:xfrm>
        </p:spPr>
        <p:txBody>
          <a:bodyPr vert="eaVert"/>
          <a:lstStyle>
            <a:lvl1pPr>
              <a:defRPr sz="40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8313" y="152400"/>
            <a:ext cx="5949950" cy="6084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CF00835-9F41-400D-B346-E1D3DD6D3538}" type="datetime1">
              <a:rPr lang="en-US" smtClean="0"/>
              <a:t>10/27/2013</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GPCE'13: Open Pattern Matching for C++</a:t>
            </a:r>
            <a:endParaRPr lang="en-US" dirty="0"/>
          </a:p>
        </p:txBody>
      </p:sp>
      <p:sp>
        <p:nvSpPr>
          <p:cNvPr id="6" name="Slide Number Placeholder 5"/>
          <p:cNvSpPr>
            <a:spLocks noGrp="1"/>
          </p:cNvSpPr>
          <p:nvPr>
            <p:ph type="sldNum" sz="quarter" idx="12"/>
          </p:nvPr>
        </p:nvSpPr>
        <p:spPr/>
        <p:txBody>
          <a:bodyPr/>
          <a:lstStyle>
            <a:lvl1pPr>
              <a:defRPr/>
            </a:lvl1pPr>
          </a:lstStyle>
          <a:p>
            <a:fld id="{7CB0F8AB-AB33-4A54-BEC3-89055AD5FA9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76200" dist="25400" dir="2700000" algn="tl" rotWithShape="0">
              <a:prstClr val="black">
                <a:alpha val="40000"/>
              </a:prstClr>
            </a:outerShdw>
          </a:effectLst>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2pPr>
              <a:buSzPct val="80000"/>
              <a:buFont typeface="Courier New" pitchFamily="49" charset="0"/>
              <a:buChar char="o"/>
              <a:defRPr/>
            </a:lvl2pPr>
            <a:lvl3pPr>
              <a:buClr>
                <a:schemeClr val="bg1">
                  <a:lumMod val="25000"/>
                </a:schemeClr>
              </a:buClr>
              <a:defRPr>
                <a:solidFill>
                  <a:schemeClr val="bg1">
                    <a:lumMod val="25000"/>
                  </a:schemeClr>
                </a:solidFill>
              </a:defRPr>
            </a:lvl3pPr>
            <a:lvl4pPr>
              <a:buClr>
                <a:schemeClr val="bg1">
                  <a:lumMod val="50000"/>
                </a:schemeClr>
              </a:buClr>
              <a:defRPr>
                <a:solidFill>
                  <a:schemeClr val="bg1">
                    <a:lumMod val="50000"/>
                  </a:schemeClr>
                </a:solidFill>
              </a:defRPr>
            </a:lvl4pPr>
            <a:lvl5pPr>
              <a:defRPr>
                <a:solidFill>
                  <a:schemeClr val="bg1">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0E18A195-BBDB-4FEE-A010-A3F4CE8A818E}" type="datetime1">
              <a:rPr lang="en-US" smtClean="0"/>
              <a:t>10/27/2013</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GPCE'13: Open Pattern Matching for C++</a:t>
            </a:r>
            <a:endParaRPr lang="en-US" dirty="0"/>
          </a:p>
        </p:txBody>
      </p:sp>
      <p:sp>
        <p:nvSpPr>
          <p:cNvPr id="6" name="Slide Number Placeholder 5"/>
          <p:cNvSpPr>
            <a:spLocks noGrp="1"/>
          </p:cNvSpPr>
          <p:nvPr>
            <p:ph type="sldNum" sz="quarter" idx="12"/>
          </p:nvPr>
        </p:nvSpPr>
        <p:spPr/>
        <p:txBody>
          <a:bodyPr/>
          <a:lstStyle>
            <a:lvl1pPr>
              <a:defRPr/>
            </a:lvl1pPr>
          </a:lstStyle>
          <a:p>
            <a:fld id="{7CB0F8AB-AB33-4A54-BEC3-89055AD5FA9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6186993-8C06-4AA1-A6DA-6748AACAEDCD}" type="datetime1">
              <a:rPr lang="en-US" smtClean="0"/>
              <a:t>10/27/2013</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GPCE'13: Open Pattern Matching for C++</a:t>
            </a:r>
            <a:endParaRPr lang="en-US" dirty="0"/>
          </a:p>
        </p:txBody>
      </p:sp>
      <p:sp>
        <p:nvSpPr>
          <p:cNvPr id="6" name="Slide Number Placeholder 5"/>
          <p:cNvSpPr>
            <a:spLocks noGrp="1"/>
          </p:cNvSpPr>
          <p:nvPr>
            <p:ph type="sldNum" sz="quarter" idx="12"/>
          </p:nvPr>
        </p:nvSpPr>
        <p:spPr/>
        <p:txBody>
          <a:bodyPr/>
          <a:lstStyle>
            <a:lvl1pPr>
              <a:defRPr/>
            </a:lvl1pPr>
          </a:lstStyle>
          <a:p>
            <a:fld id="{7CB0F8AB-AB33-4A54-BEC3-89055AD5FA9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sz="half" idx="1"/>
          </p:nvPr>
        </p:nvSpPr>
        <p:spPr>
          <a:xfrm>
            <a:off x="468313" y="1676400"/>
            <a:ext cx="3990975" cy="4560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11688" y="1676400"/>
            <a:ext cx="3992562" cy="4560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D3DCB6F4-F070-4CA5-8A7F-2AA428DB84A5}" type="datetime1">
              <a:rPr lang="en-US" smtClean="0"/>
              <a:t>10/27/2013</a:t>
            </a:fld>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GPCE'13: Open Pattern Matching for C++</a:t>
            </a:r>
            <a:endParaRPr lang="en-US" dirty="0"/>
          </a:p>
        </p:txBody>
      </p:sp>
      <p:sp>
        <p:nvSpPr>
          <p:cNvPr id="7" name="Slide Number Placeholder 6"/>
          <p:cNvSpPr>
            <a:spLocks noGrp="1"/>
          </p:cNvSpPr>
          <p:nvPr>
            <p:ph type="sldNum" sz="quarter" idx="12"/>
          </p:nvPr>
        </p:nvSpPr>
        <p:spPr/>
        <p:txBody>
          <a:bodyPr/>
          <a:lstStyle>
            <a:lvl1pPr>
              <a:defRPr/>
            </a:lvl1pPr>
          </a:lstStyle>
          <a:p>
            <a:fld id="{7CB0F8AB-AB33-4A54-BEC3-89055AD5FA9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8A05F245-7215-40D8-9B31-45F6DFFBF8AA}" type="datetime1">
              <a:rPr lang="en-US" smtClean="0"/>
              <a:t>10/27/2013</a:t>
            </a:fld>
            <a:endParaRPr lang="en-US" dirty="0"/>
          </a:p>
        </p:txBody>
      </p:sp>
      <p:sp>
        <p:nvSpPr>
          <p:cNvPr id="8" name="Footer Placeholder 7"/>
          <p:cNvSpPr>
            <a:spLocks noGrp="1"/>
          </p:cNvSpPr>
          <p:nvPr>
            <p:ph type="ftr" sz="quarter" idx="11"/>
          </p:nvPr>
        </p:nvSpPr>
        <p:spPr/>
        <p:txBody>
          <a:bodyPr/>
          <a:lstStyle>
            <a:lvl1pPr>
              <a:defRPr/>
            </a:lvl1pPr>
          </a:lstStyle>
          <a:p>
            <a:r>
              <a:rPr lang="en-US" dirty="0" smtClean="0"/>
              <a:t>GPCE'13: Open Pattern Matching for C++</a:t>
            </a:r>
            <a:endParaRPr lang="en-US" dirty="0"/>
          </a:p>
        </p:txBody>
      </p:sp>
      <p:sp>
        <p:nvSpPr>
          <p:cNvPr id="9" name="Slide Number Placeholder 8"/>
          <p:cNvSpPr>
            <a:spLocks noGrp="1"/>
          </p:cNvSpPr>
          <p:nvPr>
            <p:ph type="sldNum" sz="quarter" idx="12"/>
          </p:nvPr>
        </p:nvSpPr>
        <p:spPr/>
        <p:txBody>
          <a:bodyPr/>
          <a:lstStyle>
            <a:lvl1pPr>
              <a:defRPr/>
            </a:lvl1pPr>
          </a:lstStyle>
          <a:p>
            <a:fld id="{7CB0F8AB-AB33-4A54-BEC3-89055AD5FA9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C7ED5BB1-96C4-43AE-93A7-DD6DE245EE71}" type="datetime1">
              <a:rPr lang="en-US" smtClean="0"/>
              <a:t>10/27/2013</a:t>
            </a:fld>
            <a:endParaRPr lang="en-US" dirty="0"/>
          </a:p>
        </p:txBody>
      </p:sp>
      <p:sp>
        <p:nvSpPr>
          <p:cNvPr id="4" name="Footer Placeholder 3"/>
          <p:cNvSpPr>
            <a:spLocks noGrp="1"/>
          </p:cNvSpPr>
          <p:nvPr>
            <p:ph type="ftr" sz="quarter" idx="11"/>
          </p:nvPr>
        </p:nvSpPr>
        <p:spPr/>
        <p:txBody>
          <a:bodyPr/>
          <a:lstStyle>
            <a:lvl1pPr>
              <a:defRPr/>
            </a:lvl1pPr>
          </a:lstStyle>
          <a:p>
            <a:r>
              <a:rPr lang="en-US" dirty="0" smtClean="0"/>
              <a:t>GPCE'13: Open Pattern Matching for C++</a:t>
            </a:r>
            <a:endParaRPr lang="en-US" dirty="0"/>
          </a:p>
        </p:txBody>
      </p:sp>
      <p:sp>
        <p:nvSpPr>
          <p:cNvPr id="5" name="Slide Number Placeholder 4"/>
          <p:cNvSpPr>
            <a:spLocks noGrp="1"/>
          </p:cNvSpPr>
          <p:nvPr>
            <p:ph type="sldNum" sz="quarter" idx="12"/>
          </p:nvPr>
        </p:nvSpPr>
        <p:spPr/>
        <p:txBody>
          <a:bodyPr/>
          <a:lstStyle>
            <a:lvl1pPr>
              <a:defRPr/>
            </a:lvl1pPr>
          </a:lstStyle>
          <a:p>
            <a:fld id="{7CB0F8AB-AB33-4A54-BEC3-89055AD5FA9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A648388-561C-4C3A-ACD4-B2561844D024}" type="datetime1">
              <a:rPr lang="en-US" smtClean="0"/>
              <a:t>10/27/2013</a:t>
            </a:fld>
            <a:endParaRPr lang="en-US" dirty="0"/>
          </a:p>
        </p:txBody>
      </p:sp>
      <p:sp>
        <p:nvSpPr>
          <p:cNvPr id="3" name="Footer Placeholder 2"/>
          <p:cNvSpPr>
            <a:spLocks noGrp="1"/>
          </p:cNvSpPr>
          <p:nvPr>
            <p:ph type="ftr" sz="quarter" idx="11"/>
          </p:nvPr>
        </p:nvSpPr>
        <p:spPr/>
        <p:txBody>
          <a:bodyPr/>
          <a:lstStyle>
            <a:lvl1pPr>
              <a:defRPr/>
            </a:lvl1pPr>
          </a:lstStyle>
          <a:p>
            <a:r>
              <a:rPr lang="en-US" dirty="0" smtClean="0"/>
              <a:t>GPCE'13: Open Pattern Matching for C++</a:t>
            </a:r>
            <a:endParaRPr lang="en-US" dirty="0"/>
          </a:p>
        </p:txBody>
      </p:sp>
      <p:sp>
        <p:nvSpPr>
          <p:cNvPr id="4" name="Slide Number Placeholder 3"/>
          <p:cNvSpPr>
            <a:spLocks noGrp="1"/>
          </p:cNvSpPr>
          <p:nvPr>
            <p:ph type="sldNum" sz="quarter" idx="12"/>
          </p:nvPr>
        </p:nvSpPr>
        <p:spPr/>
        <p:txBody>
          <a:bodyPr/>
          <a:lstStyle>
            <a:lvl1pPr>
              <a:defRPr/>
            </a:lvl1pPr>
          </a:lstStyle>
          <a:p>
            <a:fld id="{7CB0F8AB-AB33-4A54-BEC3-89055AD5FA9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26965C8-C528-4222-833D-314739402619}" type="datetime1">
              <a:rPr lang="en-US" smtClean="0"/>
              <a:t>10/27/2013</a:t>
            </a:fld>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GPCE'13: Open Pattern Matching for C++</a:t>
            </a:r>
            <a:endParaRPr lang="en-US" dirty="0"/>
          </a:p>
        </p:txBody>
      </p:sp>
      <p:sp>
        <p:nvSpPr>
          <p:cNvPr id="7" name="Slide Number Placeholder 6"/>
          <p:cNvSpPr>
            <a:spLocks noGrp="1"/>
          </p:cNvSpPr>
          <p:nvPr>
            <p:ph type="sldNum" sz="quarter" idx="12"/>
          </p:nvPr>
        </p:nvSpPr>
        <p:spPr/>
        <p:txBody>
          <a:bodyPr/>
          <a:lstStyle>
            <a:lvl1pPr>
              <a:defRPr/>
            </a:lvl1pPr>
          </a:lstStyle>
          <a:p>
            <a:fld id="{7CB0F8AB-AB33-4A54-BEC3-89055AD5FA9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F09BE75-F74B-4DB1-8242-EFC139ACC9EB}" type="datetime1">
              <a:rPr lang="en-US" smtClean="0"/>
              <a:t>10/27/2013</a:t>
            </a:fld>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GPCE'13: Open Pattern Matching for C++</a:t>
            </a:r>
            <a:endParaRPr lang="en-US" dirty="0"/>
          </a:p>
        </p:txBody>
      </p:sp>
      <p:sp>
        <p:nvSpPr>
          <p:cNvPr id="7" name="Slide Number Placeholder 6"/>
          <p:cNvSpPr>
            <a:spLocks noGrp="1"/>
          </p:cNvSpPr>
          <p:nvPr>
            <p:ph type="sldNum" sz="quarter" idx="12"/>
          </p:nvPr>
        </p:nvSpPr>
        <p:spPr/>
        <p:txBody>
          <a:bodyPr/>
          <a:lstStyle>
            <a:lvl1pPr>
              <a:defRPr/>
            </a:lvl1pPr>
          </a:lstStyle>
          <a:p>
            <a:fld id="{7CB0F8AB-AB33-4A54-BEC3-89055AD5FA9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68313" y="152400"/>
            <a:ext cx="8135937" cy="1104900"/>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77827" name="Rectangle 3"/>
          <p:cNvSpPr>
            <a:spLocks noGrp="1" noChangeArrowheads="1"/>
          </p:cNvSpPr>
          <p:nvPr>
            <p:ph type="body" idx="1"/>
          </p:nvPr>
        </p:nvSpPr>
        <p:spPr bwMode="auto">
          <a:xfrm>
            <a:off x="468313" y="1676400"/>
            <a:ext cx="8135937" cy="456088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381000" y="6381750"/>
            <a:ext cx="1905000" cy="2476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a:lvl1pPr>
          </a:lstStyle>
          <a:p>
            <a:fld id="{A3E8ECBF-53B2-4668-875A-2B028EAAFDB8}" type="datetime1">
              <a:rPr lang="en-US" smtClean="0"/>
              <a:t>10/27/2013</a:t>
            </a:fld>
            <a:endParaRPr lang="en-US" dirty="0"/>
          </a:p>
        </p:txBody>
      </p:sp>
      <p:sp>
        <p:nvSpPr>
          <p:cNvPr id="77829" name="Rectangle 5"/>
          <p:cNvSpPr>
            <a:spLocks noGrp="1" noChangeArrowheads="1"/>
          </p:cNvSpPr>
          <p:nvPr>
            <p:ph type="ftr" sz="quarter" idx="3"/>
          </p:nvPr>
        </p:nvSpPr>
        <p:spPr bwMode="auto">
          <a:xfrm>
            <a:off x="2484438" y="6381750"/>
            <a:ext cx="4144962" cy="2476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200"/>
            </a:lvl1pPr>
          </a:lstStyle>
          <a:p>
            <a:r>
              <a:rPr lang="en-US" dirty="0" smtClean="0"/>
              <a:t>GPCE'13: Open Pattern Matching for C++</a:t>
            </a:r>
            <a:endParaRPr lang="en-US" dirty="0"/>
          </a:p>
        </p:txBody>
      </p:sp>
      <p:sp>
        <p:nvSpPr>
          <p:cNvPr id="77830" name="Rectangle 6"/>
          <p:cNvSpPr>
            <a:spLocks noGrp="1" noChangeArrowheads="1"/>
          </p:cNvSpPr>
          <p:nvPr>
            <p:ph type="sldNum" sz="quarter" idx="4"/>
          </p:nvPr>
        </p:nvSpPr>
        <p:spPr bwMode="auto">
          <a:xfrm>
            <a:off x="6858000" y="6381750"/>
            <a:ext cx="1905000" cy="2476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a:lvl1pPr>
          </a:lstStyle>
          <a:p>
            <a:fld id="{7CB0F8AB-AB33-4A54-BEC3-89055AD5FA98}" type="slidenum">
              <a:rPr lang="en-US" smtClean="0"/>
              <a:t>‹#›</a:t>
            </a:fld>
            <a:endParaRPr lang="en-US" dirty="0"/>
          </a:p>
        </p:txBody>
      </p:sp>
      <p:sp>
        <p:nvSpPr>
          <p:cNvPr id="77831" name="Rectangle 7"/>
          <p:cNvSpPr>
            <a:spLocks noChangeArrowheads="1"/>
          </p:cNvSpPr>
          <p:nvPr/>
        </p:nvSpPr>
        <p:spPr bwMode="auto">
          <a:xfrm>
            <a:off x="762000" y="1371600"/>
            <a:ext cx="6399213" cy="46038"/>
          </a:xfrm>
          <a:prstGeom prst="rect">
            <a:avLst/>
          </a:prstGeom>
          <a:gradFill rotWithShape="0">
            <a:gsLst>
              <a:gs pos="0">
                <a:srgbClr val="0099FF"/>
              </a:gs>
              <a:gs pos="100000">
                <a:schemeClr val="bg1"/>
              </a:gs>
            </a:gsLst>
            <a:lin ang="0" scaled="1"/>
          </a:gradFill>
          <a:ln w="9525">
            <a:noFill/>
            <a:miter lim="800000"/>
            <a:headEnd/>
            <a:tailEnd/>
          </a:ln>
          <a:effectLst/>
        </p:spPr>
        <p:txBody>
          <a:bodyPr wrap="none" anchor="ctr"/>
          <a:lstStyle/>
          <a:p>
            <a:endParaRPr lang="en-US" dirty="0"/>
          </a:p>
        </p:txBody>
      </p:sp>
      <p:pic>
        <p:nvPicPr>
          <p:cNvPr id="77832" name="Picture 8" descr="parasol-trans"/>
          <p:cNvPicPr>
            <a:picLocks noChangeAspect="1" noChangeArrowheads="1"/>
          </p:cNvPicPr>
          <p:nvPr/>
        </p:nvPicPr>
        <p:blipFill>
          <a:blip r:embed="rId13" cstate="print"/>
          <a:srcRect/>
          <a:stretch>
            <a:fillRect/>
          </a:stretch>
        </p:blipFill>
        <p:spPr bwMode="auto">
          <a:xfrm>
            <a:off x="0" y="1143000"/>
            <a:ext cx="704850" cy="542925"/>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charset="0"/>
        </a:defRPr>
      </a:lvl2pPr>
      <a:lvl3pPr algn="l" rtl="0" eaLnBrk="1" fontAlgn="base" hangingPunct="1">
        <a:spcBef>
          <a:spcPct val="0"/>
        </a:spcBef>
        <a:spcAft>
          <a:spcPct val="0"/>
        </a:spcAft>
        <a:defRPr sz="4400">
          <a:solidFill>
            <a:schemeClr val="tx2"/>
          </a:solidFill>
          <a:latin typeface="Arial" charset="0"/>
        </a:defRPr>
      </a:lvl3pPr>
      <a:lvl4pPr algn="l" rtl="0" eaLnBrk="1" fontAlgn="base" hangingPunct="1">
        <a:spcBef>
          <a:spcPct val="0"/>
        </a:spcBef>
        <a:spcAft>
          <a:spcPct val="0"/>
        </a:spcAft>
        <a:defRPr sz="4400">
          <a:solidFill>
            <a:schemeClr val="tx2"/>
          </a:solidFill>
          <a:latin typeface="Arial" charset="0"/>
        </a:defRPr>
      </a:lvl4pPr>
      <a:lvl5pPr algn="l" rtl="0" eaLnBrk="1" fontAlgn="base" hangingPunct="1">
        <a:spcBef>
          <a:spcPct val="0"/>
        </a:spcBef>
        <a:spcAft>
          <a:spcPct val="0"/>
        </a:spcAft>
        <a:defRPr sz="4400">
          <a:solidFill>
            <a:schemeClr val="tx2"/>
          </a:solidFill>
          <a:latin typeface="Arial" charset="0"/>
        </a:defRPr>
      </a:lvl5pPr>
      <a:lvl6pPr marL="457200" algn="l" rtl="0" eaLnBrk="1" fontAlgn="base" hangingPunct="1">
        <a:spcBef>
          <a:spcPct val="0"/>
        </a:spcBef>
        <a:spcAft>
          <a:spcPct val="0"/>
        </a:spcAft>
        <a:defRPr sz="4400">
          <a:solidFill>
            <a:schemeClr val="tx2"/>
          </a:solidFill>
          <a:latin typeface="Arial" charset="0"/>
        </a:defRPr>
      </a:lvl6pPr>
      <a:lvl7pPr marL="914400" algn="l" rtl="0" eaLnBrk="1" fontAlgn="base" hangingPunct="1">
        <a:spcBef>
          <a:spcPct val="0"/>
        </a:spcBef>
        <a:spcAft>
          <a:spcPct val="0"/>
        </a:spcAft>
        <a:defRPr sz="4400">
          <a:solidFill>
            <a:schemeClr val="tx2"/>
          </a:solidFill>
          <a:latin typeface="Arial" charset="0"/>
        </a:defRPr>
      </a:lvl7pPr>
      <a:lvl8pPr marL="1371600" algn="l" rtl="0" eaLnBrk="1" fontAlgn="base" hangingPunct="1">
        <a:spcBef>
          <a:spcPct val="0"/>
        </a:spcBef>
        <a:spcAft>
          <a:spcPct val="0"/>
        </a:spcAft>
        <a:defRPr sz="4400">
          <a:solidFill>
            <a:schemeClr val="tx2"/>
          </a:solidFill>
          <a:latin typeface="Arial" charset="0"/>
        </a:defRPr>
      </a:lvl8pPr>
      <a:lvl9pPr marL="1828800" algn="l"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lr>
          <a:schemeClr val="accent2"/>
        </a:buClr>
        <a:buSzPct val="55000"/>
        <a:buFont typeface="Monotype Sorts" pitchFamily="2" charset="2"/>
        <a:buChar char="l"/>
        <a:defRPr sz="3200">
          <a:solidFill>
            <a:schemeClr val="tx2"/>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800">
          <a:solidFill>
            <a:schemeClr val="bg1">
              <a:lumMod val="10000"/>
            </a:schemeClr>
          </a:solidFill>
          <a:latin typeface="+mn-lt"/>
        </a:defRPr>
      </a:lvl2pPr>
      <a:lvl3pPr marL="1143000" indent="-228600" algn="l" rtl="0" eaLnBrk="1" fontAlgn="base" hangingPunct="1">
        <a:spcBef>
          <a:spcPct val="20000"/>
        </a:spcBef>
        <a:spcAft>
          <a:spcPct val="0"/>
        </a:spcAft>
        <a:buClr>
          <a:schemeClr val="tx2"/>
        </a:buClr>
        <a:buSzPct val="50000"/>
        <a:buFont typeface="Monotype Sorts" pitchFamily="2" charset="2"/>
        <a:buChar char="l"/>
        <a:defRPr sz="2400">
          <a:solidFill>
            <a:schemeClr val="tx2"/>
          </a:solidFill>
          <a:latin typeface="+mn-lt"/>
        </a:defRPr>
      </a:lvl3pPr>
      <a:lvl4pPr marL="1600200" indent="-228600" algn="l" rtl="0" eaLnBrk="1" fontAlgn="base" hangingPunct="1">
        <a:spcBef>
          <a:spcPct val="20000"/>
        </a:spcBef>
        <a:spcAft>
          <a:spcPct val="0"/>
        </a:spcAft>
        <a:buClr>
          <a:schemeClr val="accent2"/>
        </a:buClr>
        <a:buSzPct val="65000"/>
        <a:buFont typeface="Monotype Sorts" pitchFamily="2" charset="2"/>
        <a:buChar char="u"/>
        <a:defRPr sz="2000">
          <a:solidFill>
            <a:schemeClr val="tx2"/>
          </a:solidFill>
          <a:latin typeface="+mn-lt"/>
        </a:defRPr>
      </a:lvl4pPr>
      <a:lvl5pPr marL="2057400" indent="-228600" algn="l" rtl="0" eaLnBrk="1" fontAlgn="base" hangingPunct="1">
        <a:spcBef>
          <a:spcPct val="20000"/>
        </a:spcBef>
        <a:spcAft>
          <a:spcPct val="0"/>
        </a:spcAft>
        <a:buClr>
          <a:schemeClr val="tx1"/>
        </a:buClr>
        <a:buChar char="–"/>
        <a:defRPr sz="2000">
          <a:solidFill>
            <a:schemeClr val="tx2"/>
          </a:solidFill>
          <a:latin typeface="+mn-lt"/>
        </a:defRPr>
      </a:lvl5pPr>
      <a:lvl6pPr marL="2514600" indent="-228600" algn="l" rtl="0" eaLnBrk="1" fontAlgn="base" hangingPunct="1">
        <a:spcBef>
          <a:spcPct val="20000"/>
        </a:spcBef>
        <a:spcAft>
          <a:spcPct val="0"/>
        </a:spcAft>
        <a:buClr>
          <a:schemeClr val="tx1"/>
        </a:buClr>
        <a:buChar char="–"/>
        <a:defRPr sz="2000">
          <a:solidFill>
            <a:schemeClr val="tx2"/>
          </a:solidFill>
          <a:latin typeface="+mn-lt"/>
        </a:defRPr>
      </a:lvl6pPr>
      <a:lvl7pPr marL="2971800" indent="-228600" algn="l" rtl="0" eaLnBrk="1" fontAlgn="base" hangingPunct="1">
        <a:spcBef>
          <a:spcPct val="20000"/>
        </a:spcBef>
        <a:spcAft>
          <a:spcPct val="0"/>
        </a:spcAft>
        <a:buClr>
          <a:schemeClr val="tx1"/>
        </a:buClr>
        <a:buChar char="–"/>
        <a:defRPr sz="2000">
          <a:solidFill>
            <a:schemeClr val="tx2"/>
          </a:solidFill>
          <a:latin typeface="+mn-lt"/>
        </a:defRPr>
      </a:lvl7pPr>
      <a:lvl8pPr marL="3429000" indent="-228600" algn="l" rtl="0" eaLnBrk="1" fontAlgn="base" hangingPunct="1">
        <a:spcBef>
          <a:spcPct val="20000"/>
        </a:spcBef>
        <a:spcAft>
          <a:spcPct val="0"/>
        </a:spcAft>
        <a:buClr>
          <a:schemeClr val="tx1"/>
        </a:buClr>
        <a:buChar char="–"/>
        <a:defRPr sz="2000">
          <a:solidFill>
            <a:schemeClr val="tx2"/>
          </a:solidFill>
          <a:latin typeface="+mn-lt"/>
        </a:defRPr>
      </a:lvl8pPr>
      <a:lvl9pPr marL="3886200" indent="-228600" algn="l" rtl="0" eaLnBrk="1" fontAlgn="base" hangingPunct="1">
        <a:spcBef>
          <a:spcPct val="20000"/>
        </a:spcBef>
        <a:spcAft>
          <a:spcPct val="0"/>
        </a:spcAft>
        <a:buClr>
          <a:schemeClr val="tx1"/>
        </a:buClr>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0" y="2511188"/>
            <a:ext cx="9144000" cy="765412"/>
          </a:xfrm>
        </p:spPr>
        <p:txBody>
          <a:bodyPr/>
          <a:lstStyle/>
          <a:p>
            <a:pPr algn="ctr">
              <a:lnSpc>
                <a:spcPct val="150000"/>
              </a:lnSpc>
              <a:spcBef>
                <a:spcPts val="0"/>
              </a:spcBef>
            </a:pPr>
            <a:r>
              <a:rPr lang="en-US" sz="3600" dirty="0" smtClean="0"/>
              <a:t>Open Pattern Matching for C++</a:t>
            </a:r>
            <a:endParaRPr lang="en-US" sz="3600" dirty="0">
              <a:solidFill>
                <a:schemeClr val="accent3"/>
              </a:solidFill>
              <a:latin typeface="Stencil" pitchFamily="82" charset="0"/>
            </a:endParaRPr>
          </a:p>
        </p:txBody>
      </p:sp>
      <p:sp>
        <p:nvSpPr>
          <p:cNvPr id="3" name="Subtitle 2"/>
          <p:cNvSpPr>
            <a:spLocks noGrp="1"/>
          </p:cNvSpPr>
          <p:nvPr>
            <p:ph type="subTitle" sz="quarter" idx="1"/>
          </p:nvPr>
        </p:nvSpPr>
        <p:spPr/>
        <p:txBody>
          <a:bodyPr/>
          <a:lstStyle/>
          <a:p>
            <a:r>
              <a:rPr lang="en-US" sz="2000" dirty="0" smtClean="0">
                <a:solidFill>
                  <a:srgbClr val="2E2E82"/>
                </a:solidFill>
              </a:rPr>
              <a:t>Yuriy Solodkyy </a:t>
            </a:r>
            <a:r>
              <a:rPr lang="en-US" sz="2000" dirty="0" smtClean="0">
                <a:solidFill>
                  <a:srgbClr val="2E2E82"/>
                </a:solidFill>
                <a:sym typeface="Wingdings"/>
              </a:rPr>
              <a:t>• </a:t>
            </a:r>
            <a:r>
              <a:rPr lang="en-US" sz="2000" dirty="0" smtClean="0">
                <a:solidFill>
                  <a:srgbClr val="2E2E82"/>
                </a:solidFill>
              </a:rPr>
              <a:t>Gabriel Dos Reis </a:t>
            </a:r>
            <a:r>
              <a:rPr lang="en-US" sz="2000" dirty="0" smtClean="0">
                <a:solidFill>
                  <a:srgbClr val="2E2E82"/>
                </a:solidFill>
                <a:sym typeface="Wingdings"/>
              </a:rPr>
              <a:t>• Bjarne Stroustrup</a:t>
            </a:r>
            <a:endParaRPr lang="en-US" sz="2000" dirty="0" smtClean="0">
              <a:solidFill>
                <a:srgbClr val="2E2E82"/>
              </a:solidFill>
            </a:endParaRPr>
          </a:p>
          <a:p>
            <a:r>
              <a:rPr lang="en-US" sz="2000" dirty="0" smtClean="0">
                <a:solidFill>
                  <a:schemeClr val="accent5">
                    <a:lumMod val="75000"/>
                  </a:schemeClr>
                </a:solidFill>
              </a:rPr>
              <a:t>Texas A&amp;M University</a:t>
            </a:r>
          </a:p>
          <a:p>
            <a:r>
              <a:rPr lang="en-US" sz="2000" i="1" dirty="0" smtClean="0">
                <a:solidFill>
                  <a:schemeClr val="accent5">
                    <a:lumMod val="75000"/>
                  </a:schemeClr>
                </a:solidFill>
              </a:rPr>
              <a:t>Microsoft</a:t>
            </a:r>
          </a:p>
          <a:p>
            <a:r>
              <a:rPr lang="en-US" sz="2000" dirty="0" smtClean="0">
                <a:solidFill>
                  <a:schemeClr val="accent5">
                    <a:lumMod val="90000"/>
                  </a:schemeClr>
                </a:solidFill>
              </a:rPr>
              <a:t>October  27, 2013</a:t>
            </a:r>
          </a:p>
          <a:p>
            <a:r>
              <a:rPr lang="es-ES" sz="2000" dirty="0">
                <a:solidFill>
                  <a:schemeClr val="accent5">
                    <a:lumMod val="90000"/>
                  </a:schemeClr>
                </a:solidFill>
              </a:rPr>
              <a:t>GPCE’13, Indianápolis, IN</a:t>
            </a:r>
            <a:endParaRPr lang="en-US" sz="2000" dirty="0">
              <a:solidFill>
                <a:schemeClr val="accent5">
                  <a:lumMod val="90000"/>
                </a:schemeClr>
              </a:solidFill>
            </a:endParaRPr>
          </a:p>
        </p:txBody>
      </p:sp>
      <p:sp>
        <p:nvSpPr>
          <p:cNvPr id="4" name="Rectangle 3"/>
          <p:cNvSpPr/>
          <p:nvPr/>
        </p:nvSpPr>
        <p:spPr>
          <a:xfrm>
            <a:off x="5441372" y="6260068"/>
            <a:ext cx="3429144" cy="369332"/>
          </a:xfrm>
          <a:prstGeom prst="rect">
            <a:avLst/>
          </a:prstGeom>
        </p:spPr>
        <p:txBody>
          <a:bodyPr wrap="none">
            <a:spAutoFit/>
          </a:bodyPr>
          <a:lstStyle/>
          <a:p>
            <a:r>
              <a:rPr lang="en-US" dirty="0">
                <a:solidFill>
                  <a:schemeClr val="accent1">
                    <a:lumMod val="60000"/>
                    <a:lumOff val="40000"/>
                  </a:schemeClr>
                </a:solidFill>
              </a:rPr>
              <a:t>http://parasol.tamu.edu/mach7/</a:t>
            </a:r>
          </a:p>
        </p:txBody>
      </p:sp>
      <p:sp>
        <p:nvSpPr>
          <p:cNvPr id="5" name="TextBox 4"/>
          <p:cNvSpPr txBox="1"/>
          <p:nvPr/>
        </p:nvSpPr>
        <p:spPr>
          <a:xfrm>
            <a:off x="354841" y="6167735"/>
            <a:ext cx="3261815" cy="461665"/>
          </a:xfrm>
          <a:prstGeom prst="rect">
            <a:avLst/>
          </a:prstGeom>
          <a:noFill/>
        </p:spPr>
        <p:txBody>
          <a:bodyPr wrap="square" rtlCol="0">
            <a:spAutoFit/>
          </a:bodyPr>
          <a:lstStyle/>
          <a:p>
            <a:r>
              <a:rPr lang="en-US" sz="1200" dirty="0" smtClean="0"/>
              <a:t>Partially supported by NSF grants:</a:t>
            </a:r>
            <a:br>
              <a:rPr lang="en-US" sz="1200" dirty="0" smtClean="0"/>
            </a:br>
            <a:r>
              <a:rPr lang="en-US" sz="1200" dirty="0" smtClean="0"/>
              <a:t>CCF-0702765, CCF-1043084, CCF-1150055</a:t>
            </a:r>
            <a:endParaRPr lang="en-US" sz="1200" dirty="0"/>
          </a:p>
        </p:txBody>
      </p:sp>
      <p:pic>
        <p:nvPicPr>
          <p:cNvPr id="6" name="Picture 2"/>
          <p:cNvPicPr>
            <a:picLocks noChangeAspect="1" noChangeArrowheads="1"/>
          </p:cNvPicPr>
          <p:nvPr/>
        </p:nvPicPr>
        <p:blipFill>
          <a:blip r:embed="rId3" cstate="print"/>
          <a:srcRect/>
          <a:stretch>
            <a:fillRect/>
          </a:stretch>
        </p:blipFill>
        <p:spPr bwMode="auto">
          <a:xfrm>
            <a:off x="3684896" y="531210"/>
            <a:ext cx="2259843" cy="164592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26" name="Picture 2" descr="Pi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6584" y="531210"/>
            <a:ext cx="1209249" cy="164592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23081" y="531210"/>
            <a:ext cx="1234439" cy="164592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528457"/>
      </p:ext>
    </p:extLst>
  </p:cSld>
  <p:clrMapOvr>
    <a:masterClrMapping/>
  </p:clrMapOvr>
  <mc:AlternateContent xmlns:mc="http://schemas.openxmlformats.org/markup-compatibility/2006" xmlns:p14="http://schemas.microsoft.com/office/powerpoint/2010/main">
    <mc:Choice Requires="p14">
      <p:transition spd="slow" p14:dur="2000" advTm="17856"/>
    </mc:Choice>
    <mc:Fallback xmlns="">
      <p:transition spd="slow" advTm="178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p:cTn id="13" dur="1000" fill="hold"/>
                                        <p:tgtEl>
                                          <p:spTgt spid="1026"/>
                                        </p:tgtEl>
                                        <p:attrNameLst>
                                          <p:attrName>ppt_w</p:attrName>
                                        </p:attrNameLst>
                                      </p:cBhvr>
                                      <p:tavLst>
                                        <p:tav tm="0">
                                          <p:val>
                                            <p:fltVal val="0"/>
                                          </p:val>
                                        </p:tav>
                                        <p:tav tm="100000">
                                          <p:val>
                                            <p:strVal val="#ppt_w"/>
                                          </p:val>
                                        </p:tav>
                                      </p:tavLst>
                                    </p:anim>
                                    <p:anim calcmode="lin" valueType="num">
                                      <p:cBhvr>
                                        <p:cTn id="14" dur="1000" fill="hold"/>
                                        <p:tgtEl>
                                          <p:spTgt spid="1026"/>
                                        </p:tgtEl>
                                        <p:attrNameLst>
                                          <p:attrName>ppt_h</p:attrName>
                                        </p:attrNameLst>
                                      </p:cBhvr>
                                      <p:tavLst>
                                        <p:tav tm="0">
                                          <p:val>
                                            <p:fltVal val="0"/>
                                          </p:val>
                                        </p:tav>
                                        <p:tav tm="100000">
                                          <p:val>
                                            <p:strVal val="#ppt_h"/>
                                          </p:val>
                                        </p:tav>
                                      </p:tavLst>
                                    </p:anim>
                                    <p:anim calcmode="lin" valueType="num">
                                      <p:cBhvr>
                                        <p:cTn id="15" dur="1000" fill="hold"/>
                                        <p:tgtEl>
                                          <p:spTgt spid="1026"/>
                                        </p:tgtEl>
                                        <p:attrNameLst>
                                          <p:attrName>style.rotation</p:attrName>
                                        </p:attrNameLst>
                                      </p:cBhvr>
                                      <p:tavLst>
                                        <p:tav tm="0">
                                          <p:val>
                                            <p:fltVal val="90"/>
                                          </p:val>
                                        </p:tav>
                                        <p:tav tm="100000">
                                          <p:val>
                                            <p:fltVal val="0"/>
                                          </p:val>
                                        </p:tav>
                                      </p:tavLst>
                                    </p:anim>
                                    <p:animEffect transition="in" filter="fade">
                                      <p:cBhvr>
                                        <p:cTn id="16" dur="1000"/>
                                        <p:tgtEl>
                                          <p:spTgt spid="1026"/>
                                        </p:tgtEl>
                                      </p:cBhvr>
                                    </p:animEffect>
                                  </p:childTnLst>
                                </p:cTn>
                              </p:par>
                              <p:par>
                                <p:cTn id="17" presetID="31"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p:cTn id="19" dur="1000" fill="hold"/>
                                        <p:tgtEl>
                                          <p:spTgt spid="1028"/>
                                        </p:tgtEl>
                                        <p:attrNameLst>
                                          <p:attrName>ppt_w</p:attrName>
                                        </p:attrNameLst>
                                      </p:cBhvr>
                                      <p:tavLst>
                                        <p:tav tm="0">
                                          <p:val>
                                            <p:fltVal val="0"/>
                                          </p:val>
                                        </p:tav>
                                        <p:tav tm="100000">
                                          <p:val>
                                            <p:strVal val="#ppt_w"/>
                                          </p:val>
                                        </p:tav>
                                      </p:tavLst>
                                    </p:anim>
                                    <p:anim calcmode="lin" valueType="num">
                                      <p:cBhvr>
                                        <p:cTn id="20" dur="1000" fill="hold"/>
                                        <p:tgtEl>
                                          <p:spTgt spid="1028"/>
                                        </p:tgtEl>
                                        <p:attrNameLst>
                                          <p:attrName>ppt_h</p:attrName>
                                        </p:attrNameLst>
                                      </p:cBhvr>
                                      <p:tavLst>
                                        <p:tav tm="0">
                                          <p:val>
                                            <p:fltVal val="0"/>
                                          </p:val>
                                        </p:tav>
                                        <p:tav tm="100000">
                                          <p:val>
                                            <p:strVal val="#ppt_h"/>
                                          </p:val>
                                        </p:tav>
                                      </p:tavLst>
                                    </p:anim>
                                    <p:anim calcmode="lin" valueType="num">
                                      <p:cBhvr>
                                        <p:cTn id="21" dur="1000" fill="hold"/>
                                        <p:tgtEl>
                                          <p:spTgt spid="1028"/>
                                        </p:tgtEl>
                                        <p:attrNameLst>
                                          <p:attrName>style.rotation</p:attrName>
                                        </p:attrNameLst>
                                      </p:cBhvr>
                                      <p:tavLst>
                                        <p:tav tm="0">
                                          <p:val>
                                            <p:fltVal val="90"/>
                                          </p:val>
                                        </p:tav>
                                        <p:tav tm="100000">
                                          <p:val>
                                            <p:fltVal val="0"/>
                                          </p:val>
                                        </p:tav>
                                      </p:tavLst>
                                    </p:anim>
                                    <p:animEffect transition="in" filter="fade">
                                      <p:cBhvr>
                                        <p:cTn id="22"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Mach7</a:t>
            </a:r>
            <a:r>
              <a:rPr lang="en-US" dirty="0" smtClean="0"/>
              <a:t>: Structural Decomposition</a:t>
            </a:r>
            <a:endParaRPr lang="en-US" dirty="0"/>
          </a:p>
        </p:txBody>
      </p:sp>
      <p:sp>
        <p:nvSpPr>
          <p:cNvPr id="3" name="Content Placeholder 2"/>
          <p:cNvSpPr>
            <a:spLocks noGrp="1"/>
          </p:cNvSpPr>
          <p:nvPr>
            <p:ph sz="half" idx="1"/>
          </p:nvPr>
        </p:nvSpPr>
        <p:spPr>
          <a:xfrm>
            <a:off x="468313" y="1660478"/>
            <a:ext cx="3990975" cy="4560888"/>
          </a:xfrm>
        </p:spPr>
        <p:txBody>
          <a:bodyPr>
            <a:noAutofit/>
          </a:bodyPr>
          <a:lstStyle/>
          <a:p>
            <a:pPr marL="0" lvl="0" indent="0">
              <a:spcBef>
                <a:spcPts val="200"/>
              </a:spcBef>
              <a:buClr>
                <a:srgbClr val="333399"/>
              </a:buClr>
              <a:buNone/>
            </a:pPr>
            <a:r>
              <a:rPr lang="en-US" sz="2000" b="1" dirty="0">
                <a:solidFill>
                  <a:srgbClr val="333399"/>
                </a:solidFill>
                <a:latin typeface="Consolas"/>
              </a:rPr>
              <a:t>OCaml</a:t>
            </a:r>
          </a:p>
          <a:p>
            <a:pPr marL="0" lvl="0" indent="0">
              <a:spcBef>
                <a:spcPts val="200"/>
              </a:spcBef>
              <a:buClr>
                <a:srgbClr val="333399"/>
              </a:buClr>
              <a:buNone/>
            </a:pPr>
            <a:r>
              <a:rPr lang="en-US" sz="1400" dirty="0">
                <a:solidFill>
                  <a:srgbClr val="0000FF"/>
                </a:solidFill>
                <a:latin typeface="Consolas"/>
              </a:rPr>
              <a:t>type</a:t>
            </a:r>
            <a:r>
              <a:rPr lang="en-US" sz="1400" dirty="0">
                <a:solidFill>
                  <a:prstClr val="black"/>
                </a:solidFill>
                <a:latin typeface="Consolas"/>
              </a:rPr>
              <a:t> </a:t>
            </a:r>
            <a:r>
              <a:rPr lang="en-US" sz="1400" dirty="0">
                <a:solidFill>
                  <a:srgbClr val="000080"/>
                </a:solidFill>
                <a:latin typeface="Consolas"/>
              </a:rPr>
              <a:t>expr</a:t>
            </a:r>
            <a:r>
              <a:rPr lang="en-US" sz="1400" dirty="0">
                <a:solidFill>
                  <a:prstClr val="black"/>
                </a:solidFill>
                <a:latin typeface="Consolas"/>
              </a:rPr>
              <a:t> </a:t>
            </a:r>
            <a:r>
              <a:rPr lang="en-US" sz="1400" dirty="0">
                <a:solidFill>
                  <a:srgbClr val="800080"/>
                </a:solidFill>
                <a:latin typeface="Consolas"/>
              </a:rPr>
              <a:t>=</a:t>
            </a:r>
            <a:r>
              <a:rPr lang="en-US" sz="1400" dirty="0">
                <a:solidFill>
                  <a:prstClr val="black"/>
                </a:solidFill>
                <a:latin typeface="Consolas"/>
              </a:rPr>
              <a:t> </a:t>
            </a:r>
          </a:p>
          <a:p>
            <a:pPr marL="0" lvl="0" indent="0">
              <a:spcBef>
                <a:spcPts val="200"/>
              </a:spcBef>
              <a:buClr>
                <a:srgbClr val="333399"/>
              </a:buClr>
              <a:buNone/>
            </a:pPr>
            <a:r>
              <a:rPr lang="en-US" sz="1400" dirty="0">
                <a:solidFill>
                  <a:prstClr val="black"/>
                </a:solidFill>
                <a:latin typeface="Consolas"/>
              </a:rPr>
              <a:t>            </a:t>
            </a:r>
            <a:r>
              <a:rPr lang="en-US" sz="1400" dirty="0">
                <a:solidFill>
                  <a:srgbClr val="00B050"/>
                </a:solidFill>
                <a:latin typeface="Consolas"/>
              </a:rPr>
              <a:t>Value</a:t>
            </a:r>
            <a:r>
              <a:rPr lang="en-US" sz="1400" dirty="0">
                <a:solidFill>
                  <a:prstClr val="black"/>
                </a:solidFill>
                <a:latin typeface="Consolas"/>
              </a:rPr>
              <a:t>  </a:t>
            </a:r>
            <a:r>
              <a:rPr lang="en-US" sz="1400" dirty="0">
                <a:solidFill>
                  <a:srgbClr val="0000FF"/>
                </a:solidFill>
                <a:latin typeface="Consolas"/>
              </a:rPr>
              <a:t>of</a:t>
            </a:r>
            <a:r>
              <a:rPr lang="en-US" sz="1400" dirty="0">
                <a:solidFill>
                  <a:prstClr val="black"/>
                </a:solidFill>
                <a:latin typeface="Consolas"/>
              </a:rPr>
              <a:t> </a:t>
            </a:r>
            <a:r>
              <a:rPr lang="en-US" sz="1400" dirty="0">
                <a:solidFill>
                  <a:srgbClr val="000080"/>
                </a:solidFill>
                <a:latin typeface="Consolas"/>
              </a:rPr>
              <a:t>int</a:t>
            </a:r>
            <a:r>
              <a:rPr lang="en-US" sz="1400" dirty="0">
                <a:solidFill>
                  <a:prstClr val="black"/>
                </a:solidFill>
                <a:latin typeface="Consolas"/>
              </a:rPr>
              <a:t> </a:t>
            </a:r>
          </a:p>
          <a:p>
            <a:pPr marL="0" lvl="0" indent="0">
              <a:spcBef>
                <a:spcPts val="200"/>
              </a:spcBef>
              <a:buClr>
                <a:srgbClr val="333399"/>
              </a:buClr>
              <a:buNone/>
            </a:pPr>
            <a:r>
              <a:rPr lang="en-US" sz="1400" dirty="0">
                <a:solidFill>
                  <a:prstClr val="black"/>
                </a:solidFill>
                <a:latin typeface="Consolas"/>
              </a:rPr>
              <a:t>          | </a:t>
            </a:r>
            <a:r>
              <a:rPr lang="en-US" sz="1400" dirty="0">
                <a:solidFill>
                  <a:srgbClr val="00B050"/>
                </a:solidFill>
                <a:latin typeface="Consolas"/>
              </a:rPr>
              <a:t>Plus</a:t>
            </a:r>
            <a:r>
              <a:rPr lang="en-US" sz="1400" dirty="0">
                <a:solidFill>
                  <a:prstClr val="black"/>
                </a:solidFill>
                <a:latin typeface="Consolas"/>
              </a:rPr>
              <a:t>   </a:t>
            </a:r>
            <a:r>
              <a:rPr lang="en-US" sz="1400" dirty="0">
                <a:solidFill>
                  <a:srgbClr val="0000FF"/>
                </a:solidFill>
                <a:latin typeface="Consolas"/>
              </a:rPr>
              <a:t>of</a:t>
            </a:r>
            <a:r>
              <a:rPr lang="en-US" sz="1400" dirty="0">
                <a:solidFill>
                  <a:prstClr val="black"/>
                </a:solidFill>
                <a:latin typeface="Consolas"/>
              </a:rPr>
              <a:t> </a:t>
            </a:r>
            <a:r>
              <a:rPr lang="en-US" sz="1400" dirty="0">
                <a:solidFill>
                  <a:srgbClr val="000080"/>
                </a:solidFill>
                <a:latin typeface="Consolas"/>
              </a:rPr>
              <a:t>expr</a:t>
            </a:r>
            <a:r>
              <a:rPr lang="en-US" sz="1400" dirty="0">
                <a:solidFill>
                  <a:prstClr val="black"/>
                </a:solidFill>
                <a:latin typeface="Consolas"/>
              </a:rPr>
              <a:t> </a:t>
            </a:r>
            <a:r>
              <a:rPr lang="en-US" sz="1400" dirty="0">
                <a:solidFill>
                  <a:srgbClr val="800080"/>
                </a:solidFill>
                <a:latin typeface="Consolas"/>
              </a:rPr>
              <a:t>*</a:t>
            </a:r>
            <a:r>
              <a:rPr lang="en-US" sz="1400" dirty="0">
                <a:solidFill>
                  <a:prstClr val="black"/>
                </a:solidFill>
                <a:latin typeface="Consolas"/>
              </a:rPr>
              <a:t> </a:t>
            </a:r>
            <a:r>
              <a:rPr lang="en-US" sz="1400" dirty="0">
                <a:solidFill>
                  <a:srgbClr val="000080"/>
                </a:solidFill>
                <a:latin typeface="Consolas"/>
              </a:rPr>
              <a:t>expr</a:t>
            </a:r>
            <a:r>
              <a:rPr lang="en-US" sz="1400" dirty="0">
                <a:solidFill>
                  <a:prstClr val="black"/>
                </a:solidFill>
                <a:latin typeface="Consolas"/>
              </a:rPr>
              <a:t> </a:t>
            </a:r>
          </a:p>
          <a:p>
            <a:pPr marL="0" lvl="0" indent="0">
              <a:spcBef>
                <a:spcPts val="200"/>
              </a:spcBef>
              <a:buClr>
                <a:srgbClr val="333399"/>
              </a:buClr>
              <a:buNone/>
            </a:pPr>
            <a:r>
              <a:rPr lang="en-US" sz="1400" dirty="0">
                <a:solidFill>
                  <a:prstClr val="black"/>
                </a:solidFill>
                <a:latin typeface="Consolas"/>
              </a:rPr>
              <a:t>          | </a:t>
            </a:r>
            <a:r>
              <a:rPr lang="en-US" sz="1400" dirty="0">
                <a:solidFill>
                  <a:srgbClr val="00B050"/>
                </a:solidFill>
                <a:latin typeface="Consolas"/>
              </a:rPr>
              <a:t>Minus</a:t>
            </a:r>
            <a:r>
              <a:rPr lang="en-US" sz="1400" dirty="0">
                <a:solidFill>
                  <a:prstClr val="black"/>
                </a:solidFill>
                <a:latin typeface="Consolas"/>
              </a:rPr>
              <a:t>  </a:t>
            </a:r>
            <a:r>
              <a:rPr lang="en-US" sz="1400" dirty="0">
                <a:solidFill>
                  <a:srgbClr val="0000FF"/>
                </a:solidFill>
                <a:latin typeface="Consolas"/>
              </a:rPr>
              <a:t>of</a:t>
            </a:r>
            <a:r>
              <a:rPr lang="en-US" sz="1400" dirty="0">
                <a:solidFill>
                  <a:prstClr val="black"/>
                </a:solidFill>
                <a:latin typeface="Consolas"/>
              </a:rPr>
              <a:t> </a:t>
            </a:r>
            <a:r>
              <a:rPr lang="en-US" sz="1400" dirty="0">
                <a:solidFill>
                  <a:srgbClr val="000080"/>
                </a:solidFill>
                <a:latin typeface="Consolas"/>
              </a:rPr>
              <a:t>expr</a:t>
            </a:r>
            <a:r>
              <a:rPr lang="en-US" sz="1400" dirty="0">
                <a:solidFill>
                  <a:prstClr val="black"/>
                </a:solidFill>
                <a:latin typeface="Consolas"/>
              </a:rPr>
              <a:t> </a:t>
            </a:r>
            <a:r>
              <a:rPr lang="en-US" sz="1400" dirty="0">
                <a:solidFill>
                  <a:srgbClr val="800080"/>
                </a:solidFill>
                <a:latin typeface="Consolas"/>
              </a:rPr>
              <a:t>*</a:t>
            </a:r>
            <a:r>
              <a:rPr lang="en-US" sz="1400" dirty="0">
                <a:solidFill>
                  <a:prstClr val="black"/>
                </a:solidFill>
                <a:latin typeface="Consolas"/>
              </a:rPr>
              <a:t> </a:t>
            </a:r>
            <a:r>
              <a:rPr lang="en-US" sz="1400" dirty="0">
                <a:solidFill>
                  <a:srgbClr val="000080"/>
                </a:solidFill>
                <a:latin typeface="Consolas"/>
              </a:rPr>
              <a:t>expr</a:t>
            </a:r>
            <a:r>
              <a:rPr lang="en-US" sz="1400" dirty="0">
                <a:solidFill>
                  <a:prstClr val="black"/>
                </a:solidFill>
                <a:latin typeface="Consolas"/>
              </a:rPr>
              <a:t> </a:t>
            </a:r>
          </a:p>
          <a:p>
            <a:pPr marL="0" lvl="0" indent="0">
              <a:spcBef>
                <a:spcPts val="200"/>
              </a:spcBef>
              <a:buClr>
                <a:srgbClr val="333399"/>
              </a:buClr>
              <a:buNone/>
            </a:pPr>
            <a:r>
              <a:rPr lang="en-US" sz="1400" dirty="0">
                <a:solidFill>
                  <a:prstClr val="black"/>
                </a:solidFill>
                <a:latin typeface="Consolas"/>
              </a:rPr>
              <a:t>          | </a:t>
            </a:r>
            <a:r>
              <a:rPr lang="en-US" sz="1400" dirty="0">
                <a:solidFill>
                  <a:srgbClr val="00B050"/>
                </a:solidFill>
                <a:latin typeface="Consolas"/>
              </a:rPr>
              <a:t>Times</a:t>
            </a:r>
            <a:r>
              <a:rPr lang="en-US" sz="1400" dirty="0">
                <a:solidFill>
                  <a:prstClr val="black"/>
                </a:solidFill>
                <a:latin typeface="Consolas"/>
              </a:rPr>
              <a:t>  </a:t>
            </a:r>
            <a:r>
              <a:rPr lang="en-US" sz="1400" dirty="0">
                <a:solidFill>
                  <a:srgbClr val="0000FF"/>
                </a:solidFill>
                <a:latin typeface="Consolas"/>
              </a:rPr>
              <a:t>of</a:t>
            </a:r>
            <a:r>
              <a:rPr lang="en-US" sz="1400" dirty="0">
                <a:solidFill>
                  <a:prstClr val="black"/>
                </a:solidFill>
                <a:latin typeface="Consolas"/>
              </a:rPr>
              <a:t> </a:t>
            </a:r>
            <a:r>
              <a:rPr lang="en-US" sz="1400" dirty="0">
                <a:solidFill>
                  <a:srgbClr val="000080"/>
                </a:solidFill>
                <a:latin typeface="Consolas"/>
              </a:rPr>
              <a:t>expr</a:t>
            </a:r>
            <a:r>
              <a:rPr lang="en-US" sz="1400" dirty="0">
                <a:solidFill>
                  <a:prstClr val="black"/>
                </a:solidFill>
                <a:latin typeface="Consolas"/>
              </a:rPr>
              <a:t> </a:t>
            </a:r>
            <a:r>
              <a:rPr lang="en-US" sz="1400" dirty="0">
                <a:solidFill>
                  <a:srgbClr val="800080"/>
                </a:solidFill>
                <a:latin typeface="Consolas"/>
              </a:rPr>
              <a:t>*</a:t>
            </a:r>
            <a:r>
              <a:rPr lang="en-US" sz="1400" dirty="0">
                <a:solidFill>
                  <a:prstClr val="black"/>
                </a:solidFill>
                <a:latin typeface="Consolas"/>
              </a:rPr>
              <a:t> </a:t>
            </a:r>
            <a:r>
              <a:rPr lang="en-US" sz="1400" dirty="0">
                <a:solidFill>
                  <a:srgbClr val="000080"/>
                </a:solidFill>
                <a:latin typeface="Consolas"/>
              </a:rPr>
              <a:t>expr</a:t>
            </a:r>
            <a:r>
              <a:rPr lang="en-US" sz="1400" dirty="0">
                <a:solidFill>
                  <a:prstClr val="black"/>
                </a:solidFill>
                <a:latin typeface="Consolas"/>
              </a:rPr>
              <a:t> </a:t>
            </a:r>
          </a:p>
          <a:p>
            <a:pPr marL="0" lvl="0" indent="0">
              <a:spcBef>
                <a:spcPts val="200"/>
              </a:spcBef>
              <a:buClr>
                <a:srgbClr val="333399"/>
              </a:buClr>
              <a:buNone/>
            </a:pPr>
            <a:r>
              <a:rPr lang="en-US" sz="1400" dirty="0">
                <a:solidFill>
                  <a:prstClr val="black"/>
                </a:solidFill>
                <a:latin typeface="Consolas"/>
              </a:rPr>
              <a:t>          | </a:t>
            </a:r>
            <a:r>
              <a:rPr lang="en-US" sz="1400" dirty="0">
                <a:solidFill>
                  <a:srgbClr val="00B050"/>
                </a:solidFill>
                <a:latin typeface="Consolas"/>
              </a:rPr>
              <a:t>Divide</a:t>
            </a:r>
            <a:r>
              <a:rPr lang="en-US" sz="1400" dirty="0">
                <a:solidFill>
                  <a:prstClr val="black"/>
                </a:solidFill>
                <a:latin typeface="Consolas"/>
              </a:rPr>
              <a:t> </a:t>
            </a:r>
            <a:r>
              <a:rPr lang="en-US" sz="1400" dirty="0">
                <a:solidFill>
                  <a:srgbClr val="0000FF"/>
                </a:solidFill>
                <a:latin typeface="Consolas"/>
              </a:rPr>
              <a:t>of</a:t>
            </a:r>
            <a:r>
              <a:rPr lang="en-US" sz="1400" dirty="0">
                <a:solidFill>
                  <a:prstClr val="black"/>
                </a:solidFill>
                <a:latin typeface="Consolas"/>
              </a:rPr>
              <a:t> </a:t>
            </a:r>
            <a:r>
              <a:rPr lang="en-US" sz="1400" dirty="0">
                <a:solidFill>
                  <a:srgbClr val="000080"/>
                </a:solidFill>
                <a:latin typeface="Consolas"/>
              </a:rPr>
              <a:t>expr</a:t>
            </a:r>
            <a:r>
              <a:rPr lang="en-US" sz="1400" dirty="0">
                <a:solidFill>
                  <a:prstClr val="black"/>
                </a:solidFill>
                <a:latin typeface="Consolas"/>
              </a:rPr>
              <a:t> </a:t>
            </a:r>
            <a:r>
              <a:rPr lang="en-US" sz="1400" dirty="0">
                <a:solidFill>
                  <a:srgbClr val="800080"/>
                </a:solidFill>
                <a:latin typeface="Consolas"/>
              </a:rPr>
              <a:t>*</a:t>
            </a:r>
            <a:r>
              <a:rPr lang="en-US" sz="1400" dirty="0">
                <a:solidFill>
                  <a:prstClr val="black"/>
                </a:solidFill>
                <a:latin typeface="Consolas"/>
              </a:rPr>
              <a:t> </a:t>
            </a:r>
            <a:r>
              <a:rPr lang="en-US" sz="1400" dirty="0">
                <a:solidFill>
                  <a:srgbClr val="000080"/>
                </a:solidFill>
                <a:latin typeface="Consolas"/>
              </a:rPr>
              <a:t>expr</a:t>
            </a:r>
            <a:r>
              <a:rPr lang="en-US" sz="1400" dirty="0">
                <a:solidFill>
                  <a:prstClr val="black"/>
                </a:solidFill>
                <a:latin typeface="Consolas"/>
              </a:rPr>
              <a:t> ;;</a:t>
            </a:r>
          </a:p>
          <a:p>
            <a:pPr marL="0" lvl="0" indent="0">
              <a:spcBef>
                <a:spcPts val="200"/>
              </a:spcBef>
              <a:buClr>
                <a:srgbClr val="333399"/>
              </a:buClr>
              <a:buNone/>
            </a:pPr>
            <a:endParaRPr lang="en-US" sz="1400" dirty="0">
              <a:solidFill>
                <a:prstClr val="black"/>
              </a:solidFill>
              <a:latin typeface="Consolas"/>
            </a:endParaRPr>
          </a:p>
          <a:p>
            <a:pPr marL="0" lvl="0" indent="0">
              <a:spcBef>
                <a:spcPts val="200"/>
              </a:spcBef>
              <a:buClr>
                <a:srgbClr val="333399"/>
              </a:buClr>
              <a:buNone/>
            </a:pPr>
            <a:r>
              <a:rPr lang="en-US" sz="1400" dirty="0">
                <a:solidFill>
                  <a:srgbClr val="0000FF"/>
                </a:solidFill>
                <a:latin typeface="Consolas"/>
              </a:rPr>
              <a:t>let</a:t>
            </a:r>
            <a:r>
              <a:rPr lang="en-US" sz="1400" dirty="0">
                <a:solidFill>
                  <a:prstClr val="black"/>
                </a:solidFill>
                <a:latin typeface="Consolas"/>
              </a:rPr>
              <a:t> </a:t>
            </a:r>
            <a:r>
              <a:rPr lang="en-US" sz="1400" dirty="0">
                <a:solidFill>
                  <a:srgbClr val="0000FF"/>
                </a:solidFill>
                <a:latin typeface="Consolas"/>
              </a:rPr>
              <a:t>rec</a:t>
            </a:r>
            <a:r>
              <a:rPr lang="en-US" sz="1400" dirty="0">
                <a:solidFill>
                  <a:prstClr val="black"/>
                </a:solidFill>
                <a:latin typeface="Consolas"/>
              </a:rPr>
              <a:t> </a:t>
            </a:r>
            <a:r>
              <a:rPr lang="en-US" sz="1400" dirty="0">
                <a:solidFill>
                  <a:srgbClr val="C00000"/>
                </a:solidFill>
                <a:latin typeface="Consolas"/>
              </a:rPr>
              <a:t>eval</a:t>
            </a:r>
            <a:r>
              <a:rPr lang="en-US" sz="1400" dirty="0">
                <a:solidFill>
                  <a:prstClr val="black"/>
                </a:solidFill>
                <a:latin typeface="Consolas"/>
              </a:rPr>
              <a:t> </a:t>
            </a:r>
            <a:r>
              <a:rPr lang="en-US" sz="1400" dirty="0">
                <a:solidFill>
                  <a:srgbClr val="000080"/>
                </a:solidFill>
                <a:latin typeface="Consolas"/>
              </a:rPr>
              <a:t>e</a:t>
            </a:r>
            <a:r>
              <a:rPr lang="en-US" sz="1400" dirty="0">
                <a:solidFill>
                  <a:prstClr val="black"/>
                </a:solidFill>
                <a:latin typeface="Consolas"/>
              </a:rPr>
              <a:t> </a:t>
            </a:r>
            <a:r>
              <a:rPr lang="en-US" sz="1400" dirty="0">
                <a:solidFill>
                  <a:srgbClr val="800080"/>
                </a:solidFill>
                <a:latin typeface="Consolas"/>
              </a:rPr>
              <a:t>=</a:t>
            </a:r>
            <a:r>
              <a:rPr lang="en-US" sz="1400" dirty="0">
                <a:solidFill>
                  <a:prstClr val="black"/>
                </a:solidFill>
                <a:latin typeface="Consolas"/>
              </a:rPr>
              <a:t> </a:t>
            </a:r>
            <a:r>
              <a:rPr lang="en-US" sz="1400" dirty="0" smtClean="0">
                <a:solidFill>
                  <a:prstClr val="black"/>
                </a:solidFill>
                <a:latin typeface="Consolas"/>
              </a:rPr>
              <a:t/>
            </a:r>
            <a:br>
              <a:rPr lang="en-US" sz="1400" dirty="0" smtClean="0">
                <a:solidFill>
                  <a:prstClr val="black"/>
                </a:solidFill>
                <a:latin typeface="Consolas"/>
              </a:rPr>
            </a:br>
            <a:endParaRPr lang="en-US" sz="1400" dirty="0">
              <a:solidFill>
                <a:prstClr val="black"/>
              </a:solidFill>
              <a:latin typeface="Consolas"/>
            </a:endParaRPr>
          </a:p>
          <a:p>
            <a:pPr marL="0" lvl="0" indent="0">
              <a:spcBef>
                <a:spcPts val="200"/>
              </a:spcBef>
              <a:buClr>
                <a:srgbClr val="333399"/>
              </a:buClr>
              <a:buNone/>
            </a:pPr>
            <a:r>
              <a:rPr lang="en-US" sz="1400" dirty="0">
                <a:solidFill>
                  <a:prstClr val="black"/>
                </a:solidFill>
                <a:latin typeface="Consolas"/>
              </a:rPr>
              <a:t> </a:t>
            </a:r>
            <a:r>
              <a:rPr lang="en-US" sz="1400" dirty="0">
                <a:solidFill>
                  <a:srgbClr val="0000FF"/>
                </a:solidFill>
                <a:latin typeface="Consolas"/>
              </a:rPr>
              <a:t>match</a:t>
            </a:r>
            <a:r>
              <a:rPr lang="en-US" sz="1400" dirty="0">
                <a:solidFill>
                  <a:prstClr val="black"/>
                </a:solidFill>
                <a:latin typeface="Consolas"/>
              </a:rPr>
              <a:t> </a:t>
            </a:r>
            <a:r>
              <a:rPr lang="en-US" sz="1400" dirty="0">
                <a:solidFill>
                  <a:srgbClr val="000080"/>
                </a:solidFill>
                <a:latin typeface="Consolas"/>
              </a:rPr>
              <a:t>e</a:t>
            </a:r>
            <a:r>
              <a:rPr lang="en-US" sz="1400" dirty="0">
                <a:solidFill>
                  <a:prstClr val="black"/>
                </a:solidFill>
                <a:latin typeface="Consolas"/>
              </a:rPr>
              <a:t> </a:t>
            </a:r>
            <a:r>
              <a:rPr lang="en-US" sz="1400" dirty="0">
                <a:solidFill>
                  <a:srgbClr val="0000FF"/>
                </a:solidFill>
                <a:latin typeface="Consolas"/>
              </a:rPr>
              <a:t>with</a:t>
            </a:r>
            <a:r>
              <a:rPr lang="en-US" sz="1400" dirty="0">
                <a:solidFill>
                  <a:prstClr val="black"/>
                </a:solidFill>
                <a:latin typeface="Consolas"/>
              </a:rPr>
              <a:t> </a:t>
            </a:r>
          </a:p>
          <a:p>
            <a:pPr marL="0" lvl="0" indent="0">
              <a:spcBef>
                <a:spcPts val="200"/>
              </a:spcBef>
              <a:buClr>
                <a:srgbClr val="333399"/>
              </a:buClr>
              <a:buNone/>
            </a:pPr>
            <a:r>
              <a:rPr lang="en-US" sz="1400" dirty="0">
                <a:solidFill>
                  <a:srgbClr val="000080"/>
                </a:solidFill>
                <a:latin typeface="Consolas"/>
              </a:rPr>
              <a:t>  </a:t>
            </a:r>
            <a:r>
              <a:rPr lang="en-US" sz="1400" dirty="0">
                <a:solidFill>
                  <a:srgbClr val="00B050"/>
                </a:solidFill>
                <a:latin typeface="Consolas"/>
              </a:rPr>
              <a:t>Value</a:t>
            </a:r>
            <a:r>
              <a:rPr lang="en-US" sz="1400" dirty="0">
                <a:solidFill>
                  <a:prstClr val="black"/>
                </a:solidFill>
                <a:latin typeface="Consolas"/>
              </a:rPr>
              <a:t>  </a:t>
            </a:r>
            <a:r>
              <a:rPr lang="en-US" sz="1400" dirty="0">
                <a:solidFill>
                  <a:srgbClr val="000080"/>
                </a:solidFill>
                <a:latin typeface="Consolas"/>
              </a:rPr>
              <a:t>v</a:t>
            </a:r>
            <a:r>
              <a:rPr lang="en-US" sz="1400" dirty="0">
                <a:solidFill>
                  <a:prstClr val="black"/>
                </a:solidFill>
                <a:latin typeface="Consolas"/>
              </a:rPr>
              <a:t>    </a:t>
            </a:r>
            <a:r>
              <a:rPr lang="en-US" sz="1400" dirty="0">
                <a:solidFill>
                  <a:srgbClr val="0000FF"/>
                </a:solidFill>
                <a:latin typeface="Consolas"/>
              </a:rPr>
              <a:t>-&gt;</a:t>
            </a:r>
            <a:r>
              <a:rPr lang="en-US" sz="1400" dirty="0">
                <a:solidFill>
                  <a:prstClr val="black"/>
                </a:solidFill>
                <a:latin typeface="Consolas"/>
              </a:rPr>
              <a:t> </a:t>
            </a:r>
            <a:r>
              <a:rPr lang="en-US" sz="1400" dirty="0">
                <a:solidFill>
                  <a:srgbClr val="000080"/>
                </a:solidFill>
                <a:latin typeface="Consolas"/>
              </a:rPr>
              <a:t>v</a:t>
            </a:r>
            <a:r>
              <a:rPr lang="en-US" sz="1400" dirty="0">
                <a:solidFill>
                  <a:prstClr val="black"/>
                </a:solidFill>
                <a:latin typeface="Consolas"/>
              </a:rPr>
              <a:t> </a:t>
            </a:r>
          </a:p>
          <a:p>
            <a:pPr marL="0" lvl="0" indent="0">
              <a:spcBef>
                <a:spcPts val="200"/>
              </a:spcBef>
              <a:buClr>
                <a:srgbClr val="333399"/>
              </a:buClr>
              <a:buNone/>
            </a:pPr>
            <a:r>
              <a:rPr lang="pt-BR" sz="1400" dirty="0">
                <a:solidFill>
                  <a:prstClr val="black"/>
                </a:solidFill>
                <a:latin typeface="Consolas"/>
              </a:rPr>
              <a:t>| </a:t>
            </a:r>
            <a:r>
              <a:rPr lang="pt-BR" sz="1400" dirty="0">
                <a:solidFill>
                  <a:srgbClr val="00B050"/>
                </a:solidFill>
                <a:latin typeface="Consolas"/>
              </a:rPr>
              <a:t>Plus</a:t>
            </a:r>
            <a:r>
              <a:rPr lang="pt-BR" sz="1400" dirty="0">
                <a:solidFill>
                  <a:prstClr val="black"/>
                </a:solidFill>
                <a:latin typeface="Consolas"/>
              </a:rPr>
              <a:t>  (</a:t>
            </a:r>
            <a:r>
              <a:rPr lang="pt-BR" sz="1400" dirty="0">
                <a:solidFill>
                  <a:srgbClr val="000080"/>
                </a:solidFill>
                <a:latin typeface="Consolas"/>
              </a:rPr>
              <a:t>a</a:t>
            </a:r>
            <a:r>
              <a:rPr lang="pt-BR" sz="1400" dirty="0">
                <a:solidFill>
                  <a:prstClr val="black"/>
                </a:solidFill>
                <a:latin typeface="Consolas"/>
              </a:rPr>
              <a:t>,</a:t>
            </a:r>
            <a:r>
              <a:rPr lang="pt-BR" sz="1400" dirty="0">
                <a:solidFill>
                  <a:srgbClr val="000080"/>
                </a:solidFill>
                <a:latin typeface="Consolas"/>
              </a:rPr>
              <a:t>b</a:t>
            </a:r>
            <a:r>
              <a:rPr lang="pt-BR" sz="1400" dirty="0">
                <a:solidFill>
                  <a:prstClr val="black"/>
                </a:solidFill>
                <a:latin typeface="Consolas"/>
              </a:rPr>
              <a:t>) </a:t>
            </a:r>
            <a:r>
              <a:rPr lang="pt-BR" sz="1400" dirty="0">
                <a:solidFill>
                  <a:srgbClr val="0000FF"/>
                </a:solidFill>
                <a:latin typeface="Consolas"/>
              </a:rPr>
              <a:t>-&gt;</a:t>
            </a:r>
            <a:r>
              <a:rPr lang="pt-BR" sz="1400" dirty="0">
                <a:solidFill>
                  <a:prstClr val="black"/>
                </a:solidFill>
                <a:latin typeface="Consolas"/>
              </a:rPr>
              <a:t> (</a:t>
            </a:r>
            <a:r>
              <a:rPr lang="pt-BR" sz="1400" dirty="0">
                <a:solidFill>
                  <a:srgbClr val="C00000"/>
                </a:solidFill>
                <a:latin typeface="Consolas"/>
              </a:rPr>
              <a:t>eval</a:t>
            </a:r>
            <a:r>
              <a:rPr lang="pt-BR" sz="1400" dirty="0">
                <a:solidFill>
                  <a:prstClr val="black"/>
                </a:solidFill>
                <a:latin typeface="Consolas"/>
              </a:rPr>
              <a:t> </a:t>
            </a:r>
            <a:r>
              <a:rPr lang="pt-BR" sz="1400" dirty="0">
                <a:solidFill>
                  <a:srgbClr val="000080"/>
                </a:solidFill>
                <a:latin typeface="Consolas"/>
              </a:rPr>
              <a:t>a</a:t>
            </a:r>
            <a:r>
              <a:rPr lang="pt-BR" sz="1400" dirty="0">
                <a:solidFill>
                  <a:prstClr val="black"/>
                </a:solidFill>
                <a:latin typeface="Consolas"/>
              </a:rPr>
              <a:t>) </a:t>
            </a:r>
            <a:r>
              <a:rPr lang="pt-BR" sz="1400" dirty="0">
                <a:solidFill>
                  <a:srgbClr val="800080"/>
                </a:solidFill>
                <a:latin typeface="Consolas"/>
              </a:rPr>
              <a:t>+ </a:t>
            </a:r>
            <a:r>
              <a:rPr lang="pt-BR" sz="1400" dirty="0">
                <a:solidFill>
                  <a:prstClr val="black"/>
                </a:solidFill>
                <a:latin typeface="Consolas"/>
              </a:rPr>
              <a:t>(</a:t>
            </a:r>
            <a:r>
              <a:rPr lang="pt-BR" sz="1400" dirty="0">
                <a:solidFill>
                  <a:srgbClr val="C00000"/>
                </a:solidFill>
                <a:latin typeface="Consolas"/>
              </a:rPr>
              <a:t>eval</a:t>
            </a:r>
            <a:r>
              <a:rPr lang="pt-BR" sz="1400" dirty="0">
                <a:solidFill>
                  <a:prstClr val="black"/>
                </a:solidFill>
                <a:latin typeface="Consolas"/>
              </a:rPr>
              <a:t> </a:t>
            </a:r>
            <a:r>
              <a:rPr lang="pt-BR" sz="1400" dirty="0">
                <a:solidFill>
                  <a:srgbClr val="000080"/>
                </a:solidFill>
                <a:latin typeface="Consolas"/>
              </a:rPr>
              <a:t>b</a:t>
            </a:r>
            <a:r>
              <a:rPr lang="pt-BR" sz="1400" dirty="0">
                <a:solidFill>
                  <a:prstClr val="black"/>
                </a:solidFill>
                <a:latin typeface="Consolas"/>
              </a:rPr>
              <a:t>) </a:t>
            </a:r>
          </a:p>
          <a:p>
            <a:pPr marL="0" lvl="0" indent="0">
              <a:spcBef>
                <a:spcPts val="200"/>
              </a:spcBef>
              <a:buClr>
                <a:srgbClr val="333399"/>
              </a:buClr>
              <a:buNone/>
            </a:pPr>
            <a:r>
              <a:rPr lang="pt-BR" sz="1400" dirty="0">
                <a:solidFill>
                  <a:prstClr val="black"/>
                </a:solidFill>
                <a:latin typeface="Consolas"/>
              </a:rPr>
              <a:t>| </a:t>
            </a:r>
            <a:r>
              <a:rPr lang="pt-BR" sz="1400" dirty="0">
                <a:solidFill>
                  <a:srgbClr val="00B050"/>
                </a:solidFill>
                <a:latin typeface="Consolas"/>
              </a:rPr>
              <a:t>Minus</a:t>
            </a:r>
            <a:r>
              <a:rPr lang="pt-BR" sz="1400" dirty="0">
                <a:solidFill>
                  <a:prstClr val="black"/>
                </a:solidFill>
                <a:latin typeface="Consolas"/>
              </a:rPr>
              <a:t> (</a:t>
            </a:r>
            <a:r>
              <a:rPr lang="pt-BR" sz="1400" dirty="0">
                <a:solidFill>
                  <a:srgbClr val="000080"/>
                </a:solidFill>
                <a:latin typeface="Consolas"/>
              </a:rPr>
              <a:t>a</a:t>
            </a:r>
            <a:r>
              <a:rPr lang="pt-BR" sz="1400" dirty="0">
                <a:solidFill>
                  <a:prstClr val="black"/>
                </a:solidFill>
                <a:latin typeface="Consolas"/>
              </a:rPr>
              <a:t>,</a:t>
            </a:r>
            <a:r>
              <a:rPr lang="pt-BR" sz="1400" dirty="0">
                <a:solidFill>
                  <a:srgbClr val="000080"/>
                </a:solidFill>
                <a:latin typeface="Consolas"/>
              </a:rPr>
              <a:t>b</a:t>
            </a:r>
            <a:r>
              <a:rPr lang="pt-BR" sz="1400" dirty="0">
                <a:solidFill>
                  <a:prstClr val="black"/>
                </a:solidFill>
                <a:latin typeface="Consolas"/>
              </a:rPr>
              <a:t>) </a:t>
            </a:r>
            <a:r>
              <a:rPr lang="pt-BR" sz="1400" dirty="0">
                <a:solidFill>
                  <a:srgbClr val="0000FF"/>
                </a:solidFill>
                <a:latin typeface="Consolas"/>
              </a:rPr>
              <a:t>-&gt;</a:t>
            </a:r>
            <a:r>
              <a:rPr lang="pt-BR" sz="1400" dirty="0">
                <a:solidFill>
                  <a:prstClr val="black"/>
                </a:solidFill>
                <a:latin typeface="Consolas"/>
              </a:rPr>
              <a:t> (</a:t>
            </a:r>
            <a:r>
              <a:rPr lang="pt-BR" sz="1400" dirty="0">
                <a:solidFill>
                  <a:srgbClr val="C00000"/>
                </a:solidFill>
                <a:latin typeface="Consolas"/>
              </a:rPr>
              <a:t>eval</a:t>
            </a:r>
            <a:r>
              <a:rPr lang="pt-BR" sz="1400" dirty="0">
                <a:solidFill>
                  <a:prstClr val="black"/>
                </a:solidFill>
                <a:latin typeface="Consolas"/>
              </a:rPr>
              <a:t> </a:t>
            </a:r>
            <a:r>
              <a:rPr lang="pt-BR" sz="1400" dirty="0">
                <a:solidFill>
                  <a:srgbClr val="000080"/>
                </a:solidFill>
                <a:latin typeface="Consolas"/>
              </a:rPr>
              <a:t>a</a:t>
            </a:r>
            <a:r>
              <a:rPr lang="pt-BR" sz="1400" dirty="0">
                <a:solidFill>
                  <a:prstClr val="black"/>
                </a:solidFill>
                <a:latin typeface="Consolas"/>
              </a:rPr>
              <a:t>) </a:t>
            </a:r>
            <a:r>
              <a:rPr lang="pt-BR" sz="1400" dirty="0">
                <a:solidFill>
                  <a:srgbClr val="800080"/>
                </a:solidFill>
                <a:latin typeface="Consolas"/>
              </a:rPr>
              <a:t>- </a:t>
            </a:r>
            <a:r>
              <a:rPr lang="pt-BR" sz="1400" dirty="0">
                <a:solidFill>
                  <a:prstClr val="black"/>
                </a:solidFill>
                <a:latin typeface="Consolas"/>
              </a:rPr>
              <a:t>(</a:t>
            </a:r>
            <a:r>
              <a:rPr lang="pt-BR" sz="1400" dirty="0">
                <a:solidFill>
                  <a:srgbClr val="C00000"/>
                </a:solidFill>
                <a:latin typeface="Consolas"/>
              </a:rPr>
              <a:t>eval</a:t>
            </a:r>
            <a:r>
              <a:rPr lang="pt-BR" sz="1400" dirty="0">
                <a:solidFill>
                  <a:prstClr val="black"/>
                </a:solidFill>
                <a:latin typeface="Consolas"/>
              </a:rPr>
              <a:t> </a:t>
            </a:r>
            <a:r>
              <a:rPr lang="pt-BR" sz="1400" dirty="0">
                <a:solidFill>
                  <a:srgbClr val="000080"/>
                </a:solidFill>
                <a:latin typeface="Consolas"/>
              </a:rPr>
              <a:t>b</a:t>
            </a:r>
            <a:r>
              <a:rPr lang="pt-BR" sz="1400" dirty="0">
                <a:solidFill>
                  <a:prstClr val="black"/>
                </a:solidFill>
                <a:latin typeface="Consolas"/>
              </a:rPr>
              <a:t>)</a:t>
            </a:r>
          </a:p>
          <a:p>
            <a:pPr marL="0" lvl="0" indent="0">
              <a:spcBef>
                <a:spcPts val="200"/>
              </a:spcBef>
              <a:buClr>
                <a:srgbClr val="333399"/>
              </a:buClr>
              <a:buNone/>
            </a:pPr>
            <a:r>
              <a:rPr lang="en-US" sz="1400" dirty="0">
                <a:solidFill>
                  <a:prstClr val="black"/>
                </a:solidFill>
                <a:latin typeface="Consolas"/>
              </a:rPr>
              <a:t>| </a:t>
            </a:r>
            <a:r>
              <a:rPr lang="en-US" sz="1400" dirty="0">
                <a:solidFill>
                  <a:srgbClr val="00B050"/>
                </a:solidFill>
                <a:latin typeface="Consolas"/>
              </a:rPr>
              <a:t>Times</a:t>
            </a:r>
            <a:r>
              <a:rPr lang="en-US" sz="1400" dirty="0">
                <a:solidFill>
                  <a:prstClr val="black"/>
                </a:solidFill>
                <a:latin typeface="Consolas"/>
              </a:rPr>
              <a:t> (</a:t>
            </a:r>
            <a:r>
              <a:rPr lang="en-US" sz="1400" dirty="0">
                <a:solidFill>
                  <a:srgbClr val="000080"/>
                </a:solidFill>
                <a:latin typeface="Consolas"/>
              </a:rPr>
              <a:t>a</a:t>
            </a:r>
            <a:r>
              <a:rPr lang="en-US" sz="1400" dirty="0">
                <a:solidFill>
                  <a:prstClr val="black"/>
                </a:solidFill>
                <a:latin typeface="Consolas"/>
              </a:rPr>
              <a:t>,</a:t>
            </a:r>
            <a:r>
              <a:rPr lang="en-US" sz="1400" dirty="0">
                <a:solidFill>
                  <a:srgbClr val="000080"/>
                </a:solidFill>
                <a:latin typeface="Consolas"/>
              </a:rPr>
              <a:t>b</a:t>
            </a:r>
            <a:r>
              <a:rPr lang="en-US" sz="1400" dirty="0">
                <a:solidFill>
                  <a:prstClr val="black"/>
                </a:solidFill>
                <a:latin typeface="Consolas"/>
              </a:rPr>
              <a:t>) </a:t>
            </a:r>
            <a:r>
              <a:rPr lang="en-US" sz="1400" dirty="0">
                <a:solidFill>
                  <a:srgbClr val="0000FF"/>
                </a:solidFill>
                <a:latin typeface="Consolas"/>
              </a:rPr>
              <a:t>-&gt;</a:t>
            </a:r>
            <a:r>
              <a:rPr lang="en-US" sz="1400" dirty="0">
                <a:solidFill>
                  <a:prstClr val="black"/>
                </a:solidFill>
                <a:latin typeface="Consolas"/>
              </a:rPr>
              <a:t> (</a:t>
            </a:r>
            <a:r>
              <a:rPr lang="en-US" sz="1400" dirty="0">
                <a:solidFill>
                  <a:srgbClr val="C00000"/>
                </a:solidFill>
                <a:latin typeface="Consolas"/>
              </a:rPr>
              <a:t>eval</a:t>
            </a:r>
            <a:r>
              <a:rPr lang="en-US" sz="1400" dirty="0">
                <a:solidFill>
                  <a:prstClr val="black"/>
                </a:solidFill>
                <a:latin typeface="Consolas"/>
              </a:rPr>
              <a:t> </a:t>
            </a:r>
            <a:r>
              <a:rPr lang="en-US" sz="1400" dirty="0">
                <a:solidFill>
                  <a:srgbClr val="000080"/>
                </a:solidFill>
                <a:latin typeface="Consolas"/>
              </a:rPr>
              <a:t>a</a:t>
            </a:r>
            <a:r>
              <a:rPr lang="en-US" sz="1400" dirty="0">
                <a:solidFill>
                  <a:prstClr val="black"/>
                </a:solidFill>
                <a:latin typeface="Consolas"/>
              </a:rPr>
              <a:t>) </a:t>
            </a:r>
            <a:r>
              <a:rPr lang="en-US" sz="1400" dirty="0">
                <a:solidFill>
                  <a:srgbClr val="800080"/>
                </a:solidFill>
                <a:latin typeface="Consolas"/>
              </a:rPr>
              <a:t>* </a:t>
            </a:r>
            <a:r>
              <a:rPr lang="en-US" sz="1400" dirty="0">
                <a:solidFill>
                  <a:prstClr val="black"/>
                </a:solidFill>
                <a:latin typeface="Consolas"/>
              </a:rPr>
              <a:t>(</a:t>
            </a:r>
            <a:r>
              <a:rPr lang="en-US" sz="1400" dirty="0">
                <a:solidFill>
                  <a:srgbClr val="C00000"/>
                </a:solidFill>
                <a:latin typeface="Consolas"/>
              </a:rPr>
              <a:t>eval</a:t>
            </a:r>
            <a:r>
              <a:rPr lang="en-US" sz="1400" dirty="0">
                <a:solidFill>
                  <a:prstClr val="black"/>
                </a:solidFill>
                <a:latin typeface="Consolas"/>
              </a:rPr>
              <a:t> </a:t>
            </a:r>
            <a:r>
              <a:rPr lang="en-US" sz="1400" dirty="0">
                <a:solidFill>
                  <a:srgbClr val="000080"/>
                </a:solidFill>
                <a:latin typeface="Consolas"/>
              </a:rPr>
              <a:t>b</a:t>
            </a:r>
            <a:r>
              <a:rPr lang="en-US" sz="1400" dirty="0">
                <a:solidFill>
                  <a:prstClr val="black"/>
                </a:solidFill>
                <a:latin typeface="Consolas"/>
              </a:rPr>
              <a:t>) </a:t>
            </a:r>
          </a:p>
          <a:p>
            <a:pPr marL="0" lvl="0" indent="0">
              <a:spcBef>
                <a:spcPts val="200"/>
              </a:spcBef>
              <a:buClr>
                <a:srgbClr val="333399"/>
              </a:buClr>
              <a:buNone/>
            </a:pPr>
            <a:r>
              <a:rPr lang="pt-BR" sz="1400" dirty="0">
                <a:solidFill>
                  <a:prstClr val="black"/>
                </a:solidFill>
                <a:latin typeface="Consolas"/>
              </a:rPr>
              <a:t>| </a:t>
            </a:r>
            <a:r>
              <a:rPr lang="pt-BR" sz="1400" dirty="0">
                <a:solidFill>
                  <a:srgbClr val="00B050"/>
                </a:solidFill>
                <a:latin typeface="Consolas"/>
              </a:rPr>
              <a:t>Divide</a:t>
            </a:r>
            <a:r>
              <a:rPr lang="pt-BR" sz="1400" dirty="0">
                <a:solidFill>
                  <a:prstClr val="black"/>
                </a:solidFill>
                <a:latin typeface="Consolas"/>
              </a:rPr>
              <a:t>(</a:t>
            </a:r>
            <a:r>
              <a:rPr lang="pt-BR" sz="1400" dirty="0">
                <a:solidFill>
                  <a:srgbClr val="000080"/>
                </a:solidFill>
                <a:latin typeface="Consolas"/>
              </a:rPr>
              <a:t>a</a:t>
            </a:r>
            <a:r>
              <a:rPr lang="pt-BR" sz="1400" dirty="0">
                <a:solidFill>
                  <a:prstClr val="black"/>
                </a:solidFill>
                <a:latin typeface="Consolas"/>
              </a:rPr>
              <a:t>,</a:t>
            </a:r>
            <a:r>
              <a:rPr lang="pt-BR" sz="1400" dirty="0">
                <a:solidFill>
                  <a:srgbClr val="000080"/>
                </a:solidFill>
                <a:latin typeface="Consolas"/>
              </a:rPr>
              <a:t>b</a:t>
            </a:r>
            <a:r>
              <a:rPr lang="pt-BR" sz="1400" dirty="0">
                <a:solidFill>
                  <a:prstClr val="black"/>
                </a:solidFill>
                <a:latin typeface="Consolas"/>
              </a:rPr>
              <a:t>) </a:t>
            </a:r>
            <a:r>
              <a:rPr lang="pt-BR" sz="1400" dirty="0">
                <a:solidFill>
                  <a:srgbClr val="0000FF"/>
                </a:solidFill>
                <a:latin typeface="Consolas"/>
              </a:rPr>
              <a:t>-&gt;</a:t>
            </a:r>
            <a:r>
              <a:rPr lang="pt-BR" sz="1400" dirty="0">
                <a:solidFill>
                  <a:prstClr val="black"/>
                </a:solidFill>
                <a:latin typeface="Consolas"/>
              </a:rPr>
              <a:t> (</a:t>
            </a:r>
            <a:r>
              <a:rPr lang="pt-BR" sz="1400" dirty="0">
                <a:solidFill>
                  <a:srgbClr val="C00000"/>
                </a:solidFill>
                <a:latin typeface="Consolas"/>
              </a:rPr>
              <a:t>eval</a:t>
            </a:r>
            <a:r>
              <a:rPr lang="pt-BR" sz="1400" dirty="0">
                <a:solidFill>
                  <a:prstClr val="black"/>
                </a:solidFill>
                <a:latin typeface="Consolas"/>
              </a:rPr>
              <a:t> </a:t>
            </a:r>
            <a:r>
              <a:rPr lang="pt-BR" sz="1400" dirty="0">
                <a:solidFill>
                  <a:srgbClr val="000080"/>
                </a:solidFill>
                <a:latin typeface="Consolas"/>
              </a:rPr>
              <a:t>a</a:t>
            </a:r>
            <a:r>
              <a:rPr lang="pt-BR" sz="1400" dirty="0">
                <a:solidFill>
                  <a:prstClr val="black"/>
                </a:solidFill>
                <a:latin typeface="Consolas"/>
              </a:rPr>
              <a:t>) </a:t>
            </a:r>
            <a:r>
              <a:rPr lang="pt-BR" sz="1400" dirty="0">
                <a:solidFill>
                  <a:srgbClr val="800080"/>
                </a:solidFill>
                <a:latin typeface="Consolas"/>
              </a:rPr>
              <a:t>/ </a:t>
            </a:r>
            <a:r>
              <a:rPr lang="pt-BR" sz="1400" dirty="0">
                <a:solidFill>
                  <a:prstClr val="black"/>
                </a:solidFill>
                <a:latin typeface="Consolas"/>
              </a:rPr>
              <a:t>(</a:t>
            </a:r>
            <a:r>
              <a:rPr lang="pt-BR" sz="1400" dirty="0">
                <a:solidFill>
                  <a:srgbClr val="C00000"/>
                </a:solidFill>
                <a:latin typeface="Consolas"/>
              </a:rPr>
              <a:t>eval</a:t>
            </a:r>
            <a:r>
              <a:rPr lang="pt-BR" sz="1400" dirty="0">
                <a:solidFill>
                  <a:prstClr val="black"/>
                </a:solidFill>
                <a:latin typeface="Consolas"/>
              </a:rPr>
              <a:t> </a:t>
            </a:r>
            <a:r>
              <a:rPr lang="pt-BR" sz="1400" dirty="0">
                <a:solidFill>
                  <a:srgbClr val="000080"/>
                </a:solidFill>
                <a:latin typeface="Consolas"/>
              </a:rPr>
              <a:t>b</a:t>
            </a:r>
            <a:r>
              <a:rPr lang="pt-BR" sz="1400" dirty="0">
                <a:solidFill>
                  <a:prstClr val="black"/>
                </a:solidFill>
                <a:latin typeface="Consolas"/>
              </a:rPr>
              <a:t>) ;;</a:t>
            </a:r>
          </a:p>
          <a:p>
            <a:pPr marL="0" lvl="0" indent="0" fontAlgn="auto">
              <a:spcBef>
                <a:spcPts val="200"/>
              </a:spcBef>
              <a:spcAft>
                <a:spcPts val="0"/>
              </a:spcAft>
              <a:buClrTx/>
              <a:buSzTx/>
              <a:buNone/>
            </a:pPr>
            <a:endParaRPr lang="en-US" sz="1400" kern="1200" dirty="0">
              <a:solidFill>
                <a:srgbClr val="000066"/>
              </a:solidFill>
            </a:endParaRPr>
          </a:p>
          <a:p>
            <a:pPr marL="0" lvl="0" indent="0" fontAlgn="auto">
              <a:spcBef>
                <a:spcPts val="200"/>
              </a:spcBef>
              <a:spcAft>
                <a:spcPts val="0"/>
              </a:spcAft>
              <a:buClrTx/>
              <a:buSzTx/>
              <a:buNone/>
            </a:pPr>
            <a:endParaRPr lang="en-US" sz="1400" kern="1200" dirty="0">
              <a:solidFill>
                <a:srgbClr val="000066"/>
              </a:solidFill>
            </a:endParaRPr>
          </a:p>
          <a:p>
            <a:pPr marL="0" lvl="0" indent="0" fontAlgn="auto">
              <a:spcBef>
                <a:spcPts val="200"/>
              </a:spcBef>
              <a:spcAft>
                <a:spcPts val="0"/>
              </a:spcAft>
              <a:buClrTx/>
              <a:buSzTx/>
              <a:buNone/>
            </a:pPr>
            <a:endParaRPr lang="en-US" sz="1400" kern="1200" dirty="0">
              <a:solidFill>
                <a:srgbClr val="000066"/>
              </a:solidFill>
            </a:endParaRPr>
          </a:p>
          <a:p>
            <a:pPr marL="0" lvl="0" indent="0" fontAlgn="auto">
              <a:spcBef>
                <a:spcPts val="200"/>
              </a:spcBef>
              <a:spcAft>
                <a:spcPts val="0"/>
              </a:spcAft>
              <a:buClrTx/>
              <a:buSzTx/>
              <a:buNone/>
            </a:pPr>
            <a:endParaRPr lang="en-US" sz="1400" kern="1200" dirty="0">
              <a:solidFill>
                <a:srgbClr val="000066"/>
              </a:solidFill>
            </a:endParaRPr>
          </a:p>
          <a:p>
            <a:pPr marL="0" lvl="0" indent="0" fontAlgn="auto">
              <a:spcBef>
                <a:spcPts val="200"/>
              </a:spcBef>
              <a:spcAft>
                <a:spcPts val="0"/>
              </a:spcAft>
              <a:buClrTx/>
              <a:buSzTx/>
              <a:buNone/>
            </a:pPr>
            <a:endParaRPr lang="en-US" sz="1400" kern="1200" dirty="0">
              <a:solidFill>
                <a:srgbClr val="000066"/>
              </a:solidFill>
            </a:endParaRPr>
          </a:p>
          <a:p>
            <a:endParaRPr lang="en-US" sz="2200" dirty="0" smtClean="0"/>
          </a:p>
        </p:txBody>
      </p:sp>
      <p:sp>
        <p:nvSpPr>
          <p:cNvPr id="4" name="Content Placeholder 3"/>
          <p:cNvSpPr>
            <a:spLocks noGrp="1"/>
          </p:cNvSpPr>
          <p:nvPr>
            <p:ph sz="half" idx="2"/>
          </p:nvPr>
        </p:nvSpPr>
        <p:spPr>
          <a:xfrm>
            <a:off x="4267200" y="1676400"/>
            <a:ext cx="4837112" cy="4560888"/>
          </a:xfrm>
        </p:spPr>
        <p:txBody>
          <a:bodyPr/>
          <a:lstStyle/>
          <a:p>
            <a:pPr marL="0" lvl="0" indent="0" fontAlgn="auto">
              <a:spcBef>
                <a:spcPts val="200"/>
              </a:spcBef>
              <a:spcAft>
                <a:spcPts val="0"/>
              </a:spcAft>
              <a:buClrTx/>
              <a:buSzTx/>
              <a:buNone/>
            </a:pPr>
            <a:r>
              <a:rPr lang="en-US" sz="2000" b="1" kern="1200" dirty="0">
                <a:solidFill>
                  <a:srgbClr val="000066"/>
                </a:solidFill>
                <a:latin typeface="Consolas"/>
              </a:rPr>
              <a:t>C++</a:t>
            </a:r>
          </a:p>
          <a:p>
            <a:pPr marL="0" lvl="0" indent="0" fontAlgn="auto">
              <a:spcBef>
                <a:spcPts val="200"/>
              </a:spcBef>
              <a:spcAft>
                <a:spcPts val="0"/>
              </a:spcAft>
              <a:buClrTx/>
              <a:buSzTx/>
              <a:buNone/>
            </a:pPr>
            <a:r>
              <a:rPr lang="en-US" sz="1400" b="1" kern="1200" dirty="0">
                <a:solidFill>
                  <a:srgbClr val="0000FF"/>
                </a:solidFill>
                <a:latin typeface="Consolas"/>
              </a:rPr>
              <a:t>class</a:t>
            </a:r>
            <a:r>
              <a:rPr lang="en-US" sz="1400" b="1" kern="1200" dirty="0">
                <a:solidFill>
                  <a:prstClr val="black"/>
                </a:solidFill>
                <a:latin typeface="Consolas"/>
              </a:rPr>
              <a:t> </a:t>
            </a:r>
            <a:r>
              <a:rPr lang="en-US" sz="1400" b="1" dirty="0">
                <a:solidFill>
                  <a:srgbClr val="2B91AF"/>
                </a:solidFill>
                <a:highlight>
                  <a:srgbClr val="FFFFFF"/>
                </a:highlight>
                <a:latin typeface="Consolas"/>
              </a:rPr>
              <a:t>Expr</a:t>
            </a:r>
            <a:r>
              <a:rPr lang="en-US" sz="1400" b="1" kern="1200" dirty="0" smtClean="0">
                <a:solidFill>
                  <a:prstClr val="black"/>
                </a:solidFill>
                <a:latin typeface="Consolas"/>
              </a:rPr>
              <a:t>  </a:t>
            </a:r>
            <a:r>
              <a:rPr lang="en-US" sz="1400" b="1" kern="1200" dirty="0">
                <a:solidFill>
                  <a:srgbClr val="800080"/>
                </a:solidFill>
                <a:latin typeface="Consolas"/>
              </a:rPr>
              <a:t>{</a:t>
            </a:r>
            <a:r>
              <a:rPr lang="en-US" sz="1400" b="1" kern="1200" dirty="0">
                <a:solidFill>
                  <a:prstClr val="black"/>
                </a:solidFill>
                <a:latin typeface="Consolas"/>
              </a:rPr>
              <a:t> </a:t>
            </a:r>
            <a:r>
              <a:rPr lang="en-US" sz="1400" b="1" kern="1200" dirty="0">
                <a:solidFill>
                  <a:srgbClr val="0000FF"/>
                </a:solidFill>
                <a:latin typeface="Consolas"/>
              </a:rPr>
              <a:t>virtual</a:t>
            </a:r>
            <a:r>
              <a:rPr lang="en-US" sz="1400" b="1" kern="1200" dirty="0">
                <a:solidFill>
                  <a:prstClr val="black"/>
                </a:solidFill>
                <a:latin typeface="Consolas"/>
              </a:rPr>
              <a:t> </a:t>
            </a:r>
            <a:r>
              <a:rPr lang="en-US" sz="1400" b="1" kern="1200" dirty="0" smtClean="0">
                <a:solidFill>
                  <a:srgbClr val="0000FF"/>
                </a:solidFill>
                <a:latin typeface="Consolas"/>
              </a:rPr>
              <a:t>~</a:t>
            </a:r>
            <a:r>
              <a:rPr lang="en-US" sz="1400" b="1" dirty="0" smtClean="0">
                <a:solidFill>
                  <a:srgbClr val="2B91AF"/>
                </a:solidFill>
                <a:highlight>
                  <a:srgbClr val="FFFFFF"/>
                </a:highlight>
                <a:latin typeface="Consolas"/>
              </a:rPr>
              <a:t>Expr</a:t>
            </a:r>
            <a:r>
              <a:rPr lang="en-US" sz="1400" b="1" kern="1200" dirty="0" smtClean="0">
                <a:solidFill>
                  <a:srgbClr val="800080"/>
                </a:solidFill>
                <a:latin typeface="Consolas"/>
              </a:rPr>
              <a:t>();</a:t>
            </a:r>
            <a:r>
              <a:rPr lang="en-US" sz="1400" b="1" kern="1200" dirty="0" smtClean="0">
                <a:solidFill>
                  <a:prstClr val="black"/>
                </a:solidFill>
                <a:latin typeface="Consolas"/>
              </a:rPr>
              <a:t> </a:t>
            </a:r>
            <a:r>
              <a:rPr lang="en-US" sz="1400" b="1" kern="1200" dirty="0">
                <a:solidFill>
                  <a:srgbClr val="800080"/>
                </a:solidFill>
                <a:latin typeface="Consolas"/>
              </a:rPr>
              <a:t>};</a:t>
            </a:r>
            <a:endParaRPr lang="en-US" sz="1400" b="1" kern="1200" dirty="0">
              <a:solidFill>
                <a:prstClr val="black"/>
              </a:solidFill>
              <a:latin typeface="Consolas"/>
            </a:endParaRPr>
          </a:p>
          <a:p>
            <a:pPr marL="0" lvl="0" indent="0" fontAlgn="auto">
              <a:spcBef>
                <a:spcPts val="200"/>
              </a:spcBef>
              <a:spcAft>
                <a:spcPts val="0"/>
              </a:spcAft>
              <a:buClrTx/>
              <a:buSzTx/>
              <a:buNone/>
            </a:pPr>
            <a:r>
              <a:rPr lang="en-US" sz="1400" b="1" kern="1200" dirty="0">
                <a:solidFill>
                  <a:srgbClr val="0000FF"/>
                </a:solidFill>
                <a:latin typeface="Consolas"/>
              </a:rPr>
              <a:t>class</a:t>
            </a:r>
            <a:r>
              <a:rPr lang="en-US" sz="1400" b="1" kern="1200" dirty="0">
                <a:solidFill>
                  <a:prstClr val="black"/>
                </a:solidFill>
                <a:latin typeface="Consolas"/>
              </a:rPr>
              <a:t> </a:t>
            </a:r>
            <a:r>
              <a:rPr lang="en-US" sz="1400" b="1" kern="1200" dirty="0">
                <a:solidFill>
                  <a:srgbClr val="00B050"/>
                </a:solidFill>
                <a:latin typeface="Consolas"/>
              </a:rPr>
              <a:t>Value</a:t>
            </a:r>
            <a:r>
              <a:rPr lang="en-US" sz="1400" b="1" kern="1200" dirty="0">
                <a:solidFill>
                  <a:prstClr val="black"/>
                </a:solidFill>
                <a:latin typeface="Consolas"/>
              </a:rPr>
              <a:t> </a:t>
            </a:r>
            <a:r>
              <a:rPr lang="en-US" sz="1400" b="1" kern="1200" dirty="0">
                <a:solidFill>
                  <a:srgbClr val="800080"/>
                </a:solidFill>
                <a:latin typeface="Consolas"/>
              </a:rPr>
              <a:t>:</a:t>
            </a:r>
            <a:r>
              <a:rPr lang="en-US" sz="1400" b="1" kern="1200" dirty="0">
                <a:solidFill>
                  <a:prstClr val="black"/>
                </a:solidFill>
                <a:latin typeface="Consolas"/>
              </a:rPr>
              <a:t> </a:t>
            </a:r>
            <a:r>
              <a:rPr lang="en-US" sz="1400" b="1" dirty="0">
                <a:solidFill>
                  <a:srgbClr val="2B91AF"/>
                </a:solidFill>
                <a:highlight>
                  <a:srgbClr val="FFFFFF"/>
                </a:highlight>
                <a:latin typeface="Consolas"/>
              </a:rPr>
              <a:t>Expr</a:t>
            </a:r>
            <a:r>
              <a:rPr lang="en-US" sz="1400" b="1" kern="1200" dirty="0" smtClean="0">
                <a:solidFill>
                  <a:prstClr val="black"/>
                </a:solidFill>
                <a:latin typeface="Consolas"/>
              </a:rPr>
              <a:t> </a:t>
            </a:r>
            <a:r>
              <a:rPr lang="en-US" sz="1400" b="1" kern="1200" dirty="0">
                <a:solidFill>
                  <a:srgbClr val="800080"/>
                </a:solidFill>
                <a:latin typeface="Consolas"/>
              </a:rPr>
              <a:t>{</a:t>
            </a:r>
            <a:r>
              <a:rPr lang="en-US" sz="1400" b="1" kern="1200" dirty="0">
                <a:solidFill>
                  <a:prstClr val="black"/>
                </a:solidFill>
                <a:latin typeface="Consolas"/>
              </a:rPr>
              <a:t> </a:t>
            </a:r>
            <a:r>
              <a:rPr lang="en-US" sz="1400" b="1" kern="1200" dirty="0">
                <a:solidFill>
                  <a:srgbClr val="0000FF"/>
                </a:solidFill>
                <a:latin typeface="Consolas"/>
              </a:rPr>
              <a:t>int</a:t>
            </a:r>
            <a:r>
              <a:rPr lang="en-US" sz="1400" b="1" kern="1200" dirty="0">
                <a:solidFill>
                  <a:prstClr val="black"/>
                </a:solidFill>
                <a:latin typeface="Consolas"/>
              </a:rPr>
              <a:t> </a:t>
            </a:r>
            <a:r>
              <a:rPr lang="en-US" sz="1400" b="1" kern="1200" dirty="0">
                <a:solidFill>
                  <a:srgbClr val="000080"/>
                </a:solidFill>
                <a:latin typeface="Consolas"/>
              </a:rPr>
              <a:t>value</a:t>
            </a:r>
            <a:r>
              <a:rPr lang="en-US" sz="1400" b="1" kern="1200" dirty="0">
                <a:solidFill>
                  <a:srgbClr val="800080"/>
                </a:solidFill>
                <a:latin typeface="Consolas"/>
              </a:rPr>
              <a:t>;</a:t>
            </a:r>
            <a:r>
              <a:rPr lang="en-US" sz="1400" b="1" kern="1200" dirty="0">
                <a:solidFill>
                  <a:prstClr val="black"/>
                </a:solidFill>
                <a:latin typeface="Consolas"/>
              </a:rPr>
              <a:t> </a:t>
            </a:r>
            <a:r>
              <a:rPr lang="en-US" sz="1400" b="1" kern="1200" dirty="0">
                <a:solidFill>
                  <a:srgbClr val="800080"/>
                </a:solidFill>
                <a:latin typeface="Consolas"/>
              </a:rPr>
              <a:t>};</a:t>
            </a:r>
            <a:endParaRPr lang="en-US" sz="1400" b="1" kern="1200" dirty="0">
              <a:solidFill>
                <a:prstClr val="black"/>
              </a:solidFill>
              <a:latin typeface="Consolas"/>
            </a:endParaRPr>
          </a:p>
          <a:p>
            <a:pPr marL="0" lvl="0" indent="0" fontAlgn="auto">
              <a:spcBef>
                <a:spcPts val="200"/>
              </a:spcBef>
              <a:spcAft>
                <a:spcPts val="0"/>
              </a:spcAft>
              <a:buClrTx/>
              <a:buSzTx/>
              <a:buNone/>
            </a:pPr>
            <a:r>
              <a:rPr lang="pt-BR" sz="1400" b="1" kern="1200" dirty="0">
                <a:solidFill>
                  <a:srgbClr val="0000FF"/>
                </a:solidFill>
                <a:latin typeface="Consolas"/>
              </a:rPr>
              <a:t>class</a:t>
            </a:r>
            <a:r>
              <a:rPr lang="pt-BR" sz="1400" b="1" kern="1200" dirty="0">
                <a:solidFill>
                  <a:prstClr val="black"/>
                </a:solidFill>
                <a:latin typeface="Consolas"/>
              </a:rPr>
              <a:t> </a:t>
            </a:r>
            <a:r>
              <a:rPr lang="pt-BR" sz="1400" b="1" kern="1200" dirty="0">
                <a:solidFill>
                  <a:srgbClr val="00B050"/>
                </a:solidFill>
                <a:latin typeface="Consolas"/>
              </a:rPr>
              <a:t>Plus</a:t>
            </a:r>
            <a:r>
              <a:rPr lang="pt-BR" sz="1400" b="1" kern="1200" dirty="0">
                <a:solidFill>
                  <a:prstClr val="black"/>
                </a:solidFill>
                <a:latin typeface="Consolas"/>
              </a:rPr>
              <a:t>  </a:t>
            </a:r>
            <a:r>
              <a:rPr lang="pt-BR" sz="1400" b="1" kern="1200" dirty="0">
                <a:solidFill>
                  <a:srgbClr val="800080"/>
                </a:solidFill>
                <a:latin typeface="Consolas"/>
              </a:rPr>
              <a:t>:</a:t>
            </a:r>
            <a:r>
              <a:rPr lang="pt-BR" sz="1400" b="1" kern="1200" dirty="0">
                <a:solidFill>
                  <a:prstClr val="black"/>
                </a:solidFill>
                <a:latin typeface="Consolas"/>
              </a:rPr>
              <a:t> </a:t>
            </a:r>
            <a:r>
              <a:rPr lang="en-US" sz="1400" b="1" dirty="0">
                <a:solidFill>
                  <a:srgbClr val="2B91AF"/>
                </a:solidFill>
                <a:highlight>
                  <a:srgbClr val="FFFFFF"/>
                </a:highlight>
                <a:latin typeface="Consolas"/>
              </a:rPr>
              <a:t>Expr</a:t>
            </a:r>
            <a:r>
              <a:rPr lang="pt-BR" sz="1400" b="1" kern="1200" dirty="0" smtClean="0">
                <a:solidFill>
                  <a:prstClr val="black"/>
                </a:solidFill>
                <a:latin typeface="Consolas"/>
              </a:rPr>
              <a:t> </a:t>
            </a:r>
            <a:r>
              <a:rPr lang="pt-BR" sz="1400" b="1" kern="1200" dirty="0" smtClean="0">
                <a:solidFill>
                  <a:srgbClr val="800080"/>
                </a:solidFill>
                <a:latin typeface="Consolas"/>
              </a:rPr>
              <a:t>{ </a:t>
            </a:r>
            <a:r>
              <a:rPr lang="en-US" sz="1400" b="1" dirty="0" smtClean="0">
                <a:solidFill>
                  <a:srgbClr val="2B91AF"/>
                </a:solidFill>
                <a:highlight>
                  <a:srgbClr val="FFFFFF"/>
                </a:highlight>
                <a:latin typeface="Consolas"/>
              </a:rPr>
              <a:t>Expr</a:t>
            </a:r>
            <a:r>
              <a:rPr lang="pt-BR" sz="1400" b="1" kern="1200" dirty="0" smtClean="0">
                <a:solidFill>
                  <a:srgbClr val="000080"/>
                </a:solidFill>
                <a:latin typeface="Consolas"/>
              </a:rPr>
              <a:t>&amp; </a:t>
            </a:r>
            <a:r>
              <a:rPr lang="pt-BR" sz="1400" b="1" kern="1200" dirty="0">
                <a:solidFill>
                  <a:srgbClr val="000080"/>
                </a:solidFill>
                <a:latin typeface="Consolas"/>
              </a:rPr>
              <a:t>e1</a:t>
            </a:r>
            <a:r>
              <a:rPr lang="pt-BR" sz="1400" b="1" kern="1200" dirty="0">
                <a:solidFill>
                  <a:srgbClr val="800080"/>
                </a:solidFill>
                <a:latin typeface="Consolas"/>
              </a:rPr>
              <a:t>; </a:t>
            </a:r>
            <a:r>
              <a:rPr lang="en-US" sz="1400" b="1" dirty="0" smtClean="0">
                <a:solidFill>
                  <a:srgbClr val="2B91AF"/>
                </a:solidFill>
                <a:highlight>
                  <a:srgbClr val="FFFFFF"/>
                </a:highlight>
                <a:latin typeface="Consolas"/>
              </a:rPr>
              <a:t>Expr</a:t>
            </a:r>
            <a:r>
              <a:rPr lang="pt-BR" sz="1400" b="1" kern="1200" dirty="0" smtClean="0">
                <a:solidFill>
                  <a:srgbClr val="000080"/>
                </a:solidFill>
                <a:latin typeface="Consolas"/>
              </a:rPr>
              <a:t>&amp; </a:t>
            </a:r>
            <a:r>
              <a:rPr lang="pt-BR" sz="1400" b="1" kern="1200" dirty="0">
                <a:solidFill>
                  <a:srgbClr val="000080"/>
                </a:solidFill>
                <a:latin typeface="Consolas"/>
              </a:rPr>
              <a:t>e2</a:t>
            </a:r>
            <a:r>
              <a:rPr lang="pt-BR" sz="1400" b="1" kern="1200" dirty="0">
                <a:solidFill>
                  <a:srgbClr val="800080"/>
                </a:solidFill>
                <a:latin typeface="Consolas"/>
              </a:rPr>
              <a:t>;</a:t>
            </a:r>
            <a:r>
              <a:rPr lang="pt-BR" sz="1400" b="1" kern="1200" dirty="0">
                <a:solidFill>
                  <a:prstClr val="black"/>
                </a:solidFill>
                <a:latin typeface="Consolas"/>
              </a:rPr>
              <a:t> </a:t>
            </a:r>
            <a:r>
              <a:rPr lang="pt-BR" sz="1400" b="1" kern="1200" dirty="0">
                <a:solidFill>
                  <a:srgbClr val="800080"/>
                </a:solidFill>
                <a:latin typeface="Consolas"/>
              </a:rPr>
              <a:t>};</a:t>
            </a:r>
            <a:endParaRPr lang="pt-BR" sz="1400" b="1" kern="1200" dirty="0">
              <a:solidFill>
                <a:prstClr val="black"/>
              </a:solidFill>
              <a:latin typeface="Consolas"/>
            </a:endParaRPr>
          </a:p>
          <a:p>
            <a:pPr marL="0" lvl="0" indent="0" fontAlgn="auto">
              <a:spcBef>
                <a:spcPts val="200"/>
              </a:spcBef>
              <a:spcAft>
                <a:spcPts val="0"/>
              </a:spcAft>
              <a:buClrTx/>
              <a:buSzTx/>
              <a:buNone/>
            </a:pPr>
            <a:r>
              <a:rPr lang="pt-BR" sz="1400" b="1" kern="1200" dirty="0">
                <a:solidFill>
                  <a:srgbClr val="0000FF"/>
                </a:solidFill>
                <a:latin typeface="Consolas"/>
              </a:rPr>
              <a:t>class</a:t>
            </a:r>
            <a:r>
              <a:rPr lang="pt-BR" sz="1400" b="1" kern="1200" dirty="0">
                <a:solidFill>
                  <a:prstClr val="black"/>
                </a:solidFill>
                <a:latin typeface="Consolas"/>
              </a:rPr>
              <a:t> </a:t>
            </a:r>
            <a:r>
              <a:rPr lang="pt-BR" sz="1400" b="1" kern="1200" dirty="0">
                <a:solidFill>
                  <a:srgbClr val="00B050"/>
                </a:solidFill>
                <a:latin typeface="Consolas"/>
              </a:rPr>
              <a:t>Minus</a:t>
            </a:r>
            <a:r>
              <a:rPr lang="pt-BR" sz="1400" b="1" kern="1200" dirty="0">
                <a:solidFill>
                  <a:prstClr val="black"/>
                </a:solidFill>
                <a:latin typeface="Consolas"/>
              </a:rPr>
              <a:t> </a:t>
            </a:r>
            <a:r>
              <a:rPr lang="pt-BR" sz="1400" b="1" kern="1200" dirty="0">
                <a:solidFill>
                  <a:srgbClr val="800080"/>
                </a:solidFill>
                <a:latin typeface="Consolas"/>
              </a:rPr>
              <a:t>:</a:t>
            </a:r>
            <a:r>
              <a:rPr lang="pt-BR" sz="1400" b="1" kern="1200" dirty="0">
                <a:solidFill>
                  <a:prstClr val="black"/>
                </a:solidFill>
                <a:latin typeface="Consolas"/>
              </a:rPr>
              <a:t> </a:t>
            </a:r>
            <a:r>
              <a:rPr lang="en-US" sz="1400" b="1" dirty="0">
                <a:solidFill>
                  <a:srgbClr val="2B91AF"/>
                </a:solidFill>
                <a:highlight>
                  <a:srgbClr val="FFFFFF"/>
                </a:highlight>
                <a:latin typeface="Consolas"/>
              </a:rPr>
              <a:t>Expr</a:t>
            </a:r>
            <a:r>
              <a:rPr lang="pt-BR" sz="1400" b="1" kern="1200" dirty="0" smtClean="0">
                <a:solidFill>
                  <a:prstClr val="black"/>
                </a:solidFill>
                <a:latin typeface="Consolas"/>
              </a:rPr>
              <a:t> </a:t>
            </a:r>
            <a:r>
              <a:rPr lang="pt-BR" sz="1400" b="1" kern="1200" dirty="0" smtClean="0">
                <a:solidFill>
                  <a:srgbClr val="800080"/>
                </a:solidFill>
                <a:latin typeface="Consolas"/>
              </a:rPr>
              <a:t>{ </a:t>
            </a:r>
            <a:r>
              <a:rPr lang="en-US" sz="1400" b="1" dirty="0" smtClean="0">
                <a:solidFill>
                  <a:srgbClr val="2B91AF"/>
                </a:solidFill>
                <a:highlight>
                  <a:srgbClr val="FFFFFF"/>
                </a:highlight>
                <a:latin typeface="Consolas"/>
              </a:rPr>
              <a:t>Expr</a:t>
            </a:r>
            <a:r>
              <a:rPr lang="pt-BR" sz="1400" b="1" kern="1200" dirty="0" smtClean="0">
                <a:solidFill>
                  <a:srgbClr val="000080"/>
                </a:solidFill>
                <a:latin typeface="Consolas"/>
              </a:rPr>
              <a:t>&amp; </a:t>
            </a:r>
            <a:r>
              <a:rPr lang="pt-BR" sz="1400" b="1" kern="1200" dirty="0">
                <a:solidFill>
                  <a:srgbClr val="000080"/>
                </a:solidFill>
                <a:latin typeface="Consolas"/>
              </a:rPr>
              <a:t>e1</a:t>
            </a:r>
            <a:r>
              <a:rPr lang="pt-BR" sz="1400" b="1" kern="1200" dirty="0">
                <a:solidFill>
                  <a:srgbClr val="800080"/>
                </a:solidFill>
                <a:latin typeface="Consolas"/>
              </a:rPr>
              <a:t>; </a:t>
            </a:r>
            <a:r>
              <a:rPr lang="en-US" sz="1400" b="1" dirty="0" smtClean="0">
                <a:solidFill>
                  <a:srgbClr val="2B91AF"/>
                </a:solidFill>
                <a:highlight>
                  <a:srgbClr val="FFFFFF"/>
                </a:highlight>
                <a:latin typeface="Consolas"/>
              </a:rPr>
              <a:t>Expr</a:t>
            </a:r>
            <a:r>
              <a:rPr lang="pt-BR" sz="1400" b="1" kern="1200" dirty="0" smtClean="0">
                <a:solidFill>
                  <a:srgbClr val="000080"/>
                </a:solidFill>
                <a:latin typeface="Consolas"/>
              </a:rPr>
              <a:t>&amp; </a:t>
            </a:r>
            <a:r>
              <a:rPr lang="pt-BR" sz="1400" b="1" kern="1200" dirty="0">
                <a:solidFill>
                  <a:srgbClr val="000080"/>
                </a:solidFill>
                <a:latin typeface="Consolas"/>
              </a:rPr>
              <a:t>e2</a:t>
            </a:r>
            <a:r>
              <a:rPr lang="pt-BR" sz="1400" b="1" kern="1200" dirty="0">
                <a:solidFill>
                  <a:srgbClr val="800080"/>
                </a:solidFill>
                <a:latin typeface="Consolas"/>
              </a:rPr>
              <a:t>;</a:t>
            </a:r>
            <a:r>
              <a:rPr lang="pt-BR" sz="1400" b="1" kern="1200" dirty="0">
                <a:solidFill>
                  <a:prstClr val="black"/>
                </a:solidFill>
                <a:latin typeface="Consolas"/>
              </a:rPr>
              <a:t> </a:t>
            </a:r>
            <a:r>
              <a:rPr lang="pt-BR" sz="1400" b="1" kern="1200" dirty="0">
                <a:solidFill>
                  <a:srgbClr val="800080"/>
                </a:solidFill>
                <a:latin typeface="Consolas"/>
              </a:rPr>
              <a:t>};</a:t>
            </a:r>
            <a:endParaRPr lang="pt-BR" sz="1400" b="1" kern="1200" dirty="0">
              <a:solidFill>
                <a:prstClr val="black"/>
              </a:solidFill>
              <a:latin typeface="Consolas"/>
            </a:endParaRPr>
          </a:p>
          <a:p>
            <a:pPr marL="0" lvl="0" indent="0" fontAlgn="auto">
              <a:spcBef>
                <a:spcPts val="200"/>
              </a:spcBef>
              <a:spcAft>
                <a:spcPts val="0"/>
              </a:spcAft>
              <a:buClrTx/>
              <a:buSzTx/>
              <a:buNone/>
            </a:pPr>
            <a:r>
              <a:rPr lang="en-US" sz="1400" b="1" kern="1200" dirty="0">
                <a:solidFill>
                  <a:srgbClr val="0000FF"/>
                </a:solidFill>
                <a:latin typeface="Consolas"/>
              </a:rPr>
              <a:t>class</a:t>
            </a:r>
            <a:r>
              <a:rPr lang="en-US" sz="1400" b="1" kern="1200" dirty="0">
                <a:solidFill>
                  <a:prstClr val="black"/>
                </a:solidFill>
                <a:latin typeface="Consolas"/>
              </a:rPr>
              <a:t> </a:t>
            </a:r>
            <a:r>
              <a:rPr lang="en-US" sz="1400" b="1" kern="1200" dirty="0">
                <a:solidFill>
                  <a:srgbClr val="00B050"/>
                </a:solidFill>
                <a:latin typeface="Consolas"/>
              </a:rPr>
              <a:t>Times</a:t>
            </a:r>
            <a:r>
              <a:rPr lang="en-US" sz="1400" b="1" kern="1200" dirty="0">
                <a:solidFill>
                  <a:prstClr val="black"/>
                </a:solidFill>
                <a:latin typeface="Consolas"/>
              </a:rPr>
              <a:t> </a:t>
            </a:r>
            <a:r>
              <a:rPr lang="en-US" sz="1400" b="1" kern="1200" dirty="0">
                <a:solidFill>
                  <a:srgbClr val="800080"/>
                </a:solidFill>
                <a:latin typeface="Consolas"/>
              </a:rPr>
              <a:t>:</a:t>
            </a:r>
            <a:r>
              <a:rPr lang="en-US" sz="1400" b="1" kern="1200" dirty="0">
                <a:solidFill>
                  <a:prstClr val="black"/>
                </a:solidFill>
                <a:latin typeface="Consolas"/>
              </a:rPr>
              <a:t> </a:t>
            </a:r>
            <a:r>
              <a:rPr lang="en-US" sz="1400" b="1" dirty="0">
                <a:solidFill>
                  <a:srgbClr val="2B91AF"/>
                </a:solidFill>
                <a:highlight>
                  <a:srgbClr val="FFFFFF"/>
                </a:highlight>
                <a:latin typeface="Consolas"/>
              </a:rPr>
              <a:t>Expr</a:t>
            </a:r>
            <a:r>
              <a:rPr lang="en-US" sz="1400" b="1" kern="1200" dirty="0" smtClean="0">
                <a:solidFill>
                  <a:prstClr val="black"/>
                </a:solidFill>
                <a:latin typeface="Consolas"/>
              </a:rPr>
              <a:t> </a:t>
            </a:r>
            <a:r>
              <a:rPr lang="en-US" sz="1400" b="1" kern="1200" dirty="0" smtClean="0">
                <a:solidFill>
                  <a:srgbClr val="800080"/>
                </a:solidFill>
                <a:latin typeface="Consolas"/>
              </a:rPr>
              <a:t>{ </a:t>
            </a:r>
            <a:r>
              <a:rPr lang="en-US" sz="1400" b="1" dirty="0" smtClean="0">
                <a:solidFill>
                  <a:srgbClr val="2B91AF"/>
                </a:solidFill>
                <a:highlight>
                  <a:srgbClr val="FFFFFF"/>
                </a:highlight>
                <a:latin typeface="Consolas"/>
              </a:rPr>
              <a:t>Expr</a:t>
            </a:r>
            <a:r>
              <a:rPr lang="en-US" sz="1400" b="1" kern="1200" dirty="0" smtClean="0">
                <a:solidFill>
                  <a:srgbClr val="000080"/>
                </a:solidFill>
                <a:latin typeface="Consolas"/>
              </a:rPr>
              <a:t>&amp; </a:t>
            </a:r>
            <a:r>
              <a:rPr lang="en-US" sz="1400" b="1" kern="1200" dirty="0">
                <a:solidFill>
                  <a:srgbClr val="000080"/>
                </a:solidFill>
                <a:latin typeface="Consolas"/>
              </a:rPr>
              <a:t>e1</a:t>
            </a:r>
            <a:r>
              <a:rPr lang="en-US" sz="1400" b="1" kern="1200" dirty="0">
                <a:solidFill>
                  <a:srgbClr val="800080"/>
                </a:solidFill>
                <a:latin typeface="Consolas"/>
              </a:rPr>
              <a:t>; </a:t>
            </a:r>
            <a:r>
              <a:rPr lang="en-US" sz="1400" b="1" dirty="0" smtClean="0">
                <a:solidFill>
                  <a:srgbClr val="2B91AF"/>
                </a:solidFill>
                <a:highlight>
                  <a:srgbClr val="FFFFFF"/>
                </a:highlight>
                <a:latin typeface="Consolas"/>
              </a:rPr>
              <a:t>Expr</a:t>
            </a:r>
            <a:r>
              <a:rPr lang="pt-BR" sz="1400" b="1" kern="1200" dirty="0" smtClean="0">
                <a:solidFill>
                  <a:srgbClr val="000080"/>
                </a:solidFill>
                <a:latin typeface="Consolas"/>
              </a:rPr>
              <a:t>&amp; </a:t>
            </a:r>
            <a:r>
              <a:rPr lang="en-US" sz="1400" b="1" kern="1200" dirty="0">
                <a:solidFill>
                  <a:srgbClr val="000080"/>
                </a:solidFill>
                <a:latin typeface="Consolas"/>
              </a:rPr>
              <a:t>e2</a:t>
            </a:r>
            <a:r>
              <a:rPr lang="en-US" sz="1400" b="1" kern="1200" dirty="0">
                <a:solidFill>
                  <a:srgbClr val="800080"/>
                </a:solidFill>
                <a:latin typeface="Consolas"/>
              </a:rPr>
              <a:t>;</a:t>
            </a:r>
            <a:r>
              <a:rPr lang="en-US" sz="1400" b="1" kern="1200" dirty="0">
                <a:solidFill>
                  <a:prstClr val="black"/>
                </a:solidFill>
                <a:latin typeface="Consolas"/>
              </a:rPr>
              <a:t> </a:t>
            </a:r>
            <a:r>
              <a:rPr lang="en-US" sz="1400" b="1" kern="1200" dirty="0">
                <a:solidFill>
                  <a:srgbClr val="800080"/>
                </a:solidFill>
                <a:latin typeface="Consolas"/>
              </a:rPr>
              <a:t>};</a:t>
            </a:r>
            <a:endParaRPr lang="en-US" sz="1400" b="1" kern="1200" dirty="0">
              <a:solidFill>
                <a:prstClr val="black"/>
              </a:solidFill>
              <a:latin typeface="Consolas"/>
            </a:endParaRPr>
          </a:p>
          <a:p>
            <a:pPr marL="0" lvl="0" indent="0" fontAlgn="auto">
              <a:spcBef>
                <a:spcPts val="200"/>
              </a:spcBef>
              <a:spcAft>
                <a:spcPts val="0"/>
              </a:spcAft>
              <a:buClrTx/>
              <a:buSzTx/>
              <a:buNone/>
            </a:pPr>
            <a:r>
              <a:rPr lang="pt-BR" sz="1400" b="1" kern="1200" dirty="0">
                <a:solidFill>
                  <a:srgbClr val="0000FF"/>
                </a:solidFill>
                <a:latin typeface="Consolas"/>
              </a:rPr>
              <a:t>class</a:t>
            </a:r>
            <a:r>
              <a:rPr lang="pt-BR" sz="1400" b="1" kern="1200" dirty="0">
                <a:solidFill>
                  <a:prstClr val="black"/>
                </a:solidFill>
                <a:latin typeface="Consolas"/>
              </a:rPr>
              <a:t> </a:t>
            </a:r>
            <a:r>
              <a:rPr lang="pt-BR" sz="1400" b="1" kern="1200" dirty="0">
                <a:solidFill>
                  <a:srgbClr val="00B050"/>
                </a:solidFill>
                <a:latin typeface="Consolas"/>
              </a:rPr>
              <a:t>Divide</a:t>
            </a:r>
            <a:r>
              <a:rPr lang="pt-BR" sz="1400" b="1" kern="1200" dirty="0">
                <a:solidFill>
                  <a:srgbClr val="800080"/>
                </a:solidFill>
                <a:latin typeface="Consolas"/>
              </a:rPr>
              <a:t>: </a:t>
            </a:r>
            <a:r>
              <a:rPr lang="en-US" sz="1400" b="1" dirty="0">
                <a:solidFill>
                  <a:srgbClr val="2B91AF"/>
                </a:solidFill>
                <a:highlight>
                  <a:srgbClr val="FFFFFF"/>
                </a:highlight>
                <a:latin typeface="Consolas"/>
              </a:rPr>
              <a:t>Expr</a:t>
            </a:r>
            <a:r>
              <a:rPr lang="pt-BR" sz="1400" b="1" kern="1200" dirty="0" smtClean="0">
                <a:solidFill>
                  <a:prstClr val="black"/>
                </a:solidFill>
                <a:latin typeface="Consolas"/>
              </a:rPr>
              <a:t> </a:t>
            </a:r>
            <a:r>
              <a:rPr lang="pt-BR" sz="1400" b="1" kern="1200" dirty="0" smtClean="0">
                <a:solidFill>
                  <a:srgbClr val="800080"/>
                </a:solidFill>
                <a:latin typeface="Consolas"/>
              </a:rPr>
              <a:t>{ </a:t>
            </a:r>
            <a:r>
              <a:rPr lang="en-US" sz="1400" b="1" dirty="0" smtClean="0">
                <a:solidFill>
                  <a:srgbClr val="2B91AF"/>
                </a:solidFill>
                <a:highlight>
                  <a:srgbClr val="FFFFFF"/>
                </a:highlight>
                <a:latin typeface="Consolas"/>
              </a:rPr>
              <a:t>Expr</a:t>
            </a:r>
            <a:r>
              <a:rPr lang="pt-BR" sz="1400" b="1" kern="1200" dirty="0" smtClean="0">
                <a:solidFill>
                  <a:srgbClr val="000080"/>
                </a:solidFill>
                <a:latin typeface="Consolas"/>
              </a:rPr>
              <a:t>&amp; </a:t>
            </a:r>
            <a:r>
              <a:rPr lang="pt-BR" sz="1400" b="1" kern="1200" dirty="0">
                <a:solidFill>
                  <a:srgbClr val="000080"/>
                </a:solidFill>
                <a:latin typeface="Consolas"/>
              </a:rPr>
              <a:t>e1</a:t>
            </a:r>
            <a:r>
              <a:rPr lang="pt-BR" sz="1400" b="1" kern="1200" dirty="0">
                <a:solidFill>
                  <a:srgbClr val="800080"/>
                </a:solidFill>
                <a:latin typeface="Consolas"/>
              </a:rPr>
              <a:t>; </a:t>
            </a:r>
            <a:r>
              <a:rPr lang="en-US" sz="1400" b="1" dirty="0" smtClean="0">
                <a:solidFill>
                  <a:srgbClr val="2B91AF"/>
                </a:solidFill>
                <a:highlight>
                  <a:srgbClr val="FFFFFF"/>
                </a:highlight>
                <a:latin typeface="Consolas"/>
              </a:rPr>
              <a:t>Expr</a:t>
            </a:r>
            <a:r>
              <a:rPr lang="pt-BR" sz="1400" b="1" kern="1200" dirty="0" smtClean="0">
                <a:solidFill>
                  <a:srgbClr val="000080"/>
                </a:solidFill>
                <a:latin typeface="Consolas"/>
              </a:rPr>
              <a:t>&amp; </a:t>
            </a:r>
            <a:r>
              <a:rPr lang="pt-BR" sz="1400" b="1" kern="1200" dirty="0">
                <a:solidFill>
                  <a:srgbClr val="000080"/>
                </a:solidFill>
                <a:latin typeface="Consolas"/>
              </a:rPr>
              <a:t>e2</a:t>
            </a:r>
            <a:r>
              <a:rPr lang="pt-BR" sz="1400" b="1" kern="1200" dirty="0">
                <a:solidFill>
                  <a:srgbClr val="800080"/>
                </a:solidFill>
                <a:latin typeface="Consolas"/>
              </a:rPr>
              <a:t>;</a:t>
            </a:r>
            <a:r>
              <a:rPr lang="pt-BR" sz="1400" b="1" kern="1200" dirty="0">
                <a:solidFill>
                  <a:prstClr val="black"/>
                </a:solidFill>
                <a:latin typeface="Consolas"/>
              </a:rPr>
              <a:t> </a:t>
            </a:r>
            <a:r>
              <a:rPr lang="pt-BR" sz="1400" b="1" kern="1200" dirty="0">
                <a:solidFill>
                  <a:srgbClr val="800080"/>
                </a:solidFill>
                <a:latin typeface="Consolas"/>
              </a:rPr>
              <a:t>};</a:t>
            </a:r>
          </a:p>
          <a:p>
            <a:pPr marL="0" lvl="0" indent="0" fontAlgn="auto">
              <a:spcBef>
                <a:spcPts val="200"/>
              </a:spcBef>
              <a:spcAft>
                <a:spcPts val="0"/>
              </a:spcAft>
              <a:buClrTx/>
              <a:buSzTx/>
              <a:buNone/>
            </a:pPr>
            <a:endParaRPr lang="pt-BR" sz="1400" b="1" kern="1200" dirty="0">
              <a:solidFill>
                <a:srgbClr val="800080"/>
              </a:solidFill>
              <a:latin typeface="Consolas"/>
            </a:endParaRPr>
          </a:p>
          <a:p>
            <a:pPr marL="0" indent="0">
              <a:spcBef>
                <a:spcPts val="200"/>
              </a:spcBef>
              <a:buNone/>
            </a:pPr>
            <a:r>
              <a:rPr lang="en-US" sz="1400" b="1" dirty="0">
                <a:solidFill>
                  <a:srgbClr val="0000FF"/>
                </a:solidFill>
                <a:highlight>
                  <a:srgbClr val="FFFFFF"/>
                </a:highlight>
                <a:latin typeface="Consolas"/>
              </a:rPr>
              <a:t>int</a:t>
            </a:r>
            <a:r>
              <a:rPr lang="en-US" sz="1400" b="1" dirty="0">
                <a:solidFill>
                  <a:srgbClr val="000000"/>
                </a:solidFill>
                <a:highlight>
                  <a:srgbClr val="FFFFFF"/>
                </a:highlight>
                <a:latin typeface="Consolas"/>
              </a:rPr>
              <a:t> </a:t>
            </a:r>
            <a:r>
              <a:rPr lang="en-US" sz="1400" b="1" dirty="0" smtClean="0">
                <a:solidFill>
                  <a:srgbClr val="800000"/>
                </a:solidFill>
                <a:highlight>
                  <a:srgbClr val="FFFFFF"/>
                </a:highlight>
                <a:latin typeface="Consolas"/>
              </a:rPr>
              <a:t>eval</a:t>
            </a:r>
            <a:r>
              <a:rPr lang="en-US" sz="1400" b="1" dirty="0" smtClean="0">
                <a:solidFill>
                  <a:srgbClr val="000000"/>
                </a:solidFill>
                <a:highlight>
                  <a:srgbClr val="FFFFFF"/>
                </a:highlight>
                <a:latin typeface="Consolas"/>
              </a:rPr>
              <a:t>(</a:t>
            </a:r>
            <a:r>
              <a:rPr lang="en-US" sz="1400" b="1" dirty="0" smtClean="0">
                <a:solidFill>
                  <a:srgbClr val="0000FF"/>
                </a:solidFill>
                <a:highlight>
                  <a:srgbClr val="FFFFFF"/>
                </a:highlight>
                <a:latin typeface="Consolas"/>
              </a:rPr>
              <a:t>const</a:t>
            </a:r>
            <a:r>
              <a:rPr lang="en-US" sz="1400" b="1" dirty="0" smtClean="0">
                <a:solidFill>
                  <a:srgbClr val="000000"/>
                </a:solidFill>
                <a:highlight>
                  <a:srgbClr val="FFFFFF"/>
                </a:highlight>
                <a:latin typeface="Consolas"/>
              </a:rPr>
              <a:t> </a:t>
            </a:r>
            <a:r>
              <a:rPr lang="en-US" sz="1400" b="1" dirty="0">
                <a:solidFill>
                  <a:srgbClr val="2B91AF"/>
                </a:solidFill>
                <a:highlight>
                  <a:srgbClr val="FFFFFF"/>
                </a:highlight>
                <a:latin typeface="Consolas"/>
              </a:rPr>
              <a:t>Expr</a:t>
            </a:r>
            <a:r>
              <a:rPr lang="en-US" sz="1400" b="1" dirty="0">
                <a:solidFill>
                  <a:srgbClr val="000000"/>
                </a:solidFill>
                <a:highlight>
                  <a:srgbClr val="FFFFFF"/>
                </a:highlight>
                <a:latin typeface="Consolas"/>
              </a:rPr>
              <a:t>* </a:t>
            </a:r>
            <a:r>
              <a:rPr lang="en-US" sz="1400" b="1" dirty="0">
                <a:solidFill>
                  <a:srgbClr val="808080"/>
                </a:solidFill>
                <a:highlight>
                  <a:srgbClr val="FFFFFF"/>
                </a:highlight>
                <a:latin typeface="Consolas"/>
              </a:rPr>
              <a:t>e</a:t>
            </a:r>
            <a:r>
              <a:rPr lang="en-US" sz="1400" b="1" dirty="0" smtClean="0">
                <a:solidFill>
                  <a:srgbClr val="000000"/>
                </a:solidFill>
                <a:highlight>
                  <a:srgbClr val="FFFFFF"/>
                </a:highlight>
                <a:latin typeface="Consolas"/>
              </a:rPr>
              <a:t>) {</a:t>
            </a:r>
            <a:endParaRPr lang="en-US" sz="1400" b="1" dirty="0">
              <a:solidFill>
                <a:srgbClr val="000000"/>
              </a:solidFill>
              <a:highlight>
                <a:srgbClr val="FFFFFF"/>
              </a:highlight>
              <a:latin typeface="Consolas"/>
            </a:endParaRPr>
          </a:p>
          <a:p>
            <a:pPr marL="0" indent="0">
              <a:spcBef>
                <a:spcPts val="200"/>
              </a:spcBef>
              <a:buNone/>
            </a:pPr>
            <a:r>
              <a:rPr lang="sv-SE" sz="1400" b="1" dirty="0" smtClean="0">
                <a:solidFill>
                  <a:srgbClr val="000000"/>
                </a:solidFill>
                <a:highlight>
                  <a:srgbClr val="FFFFFF"/>
                </a:highlight>
                <a:latin typeface="Consolas"/>
              </a:rPr>
              <a:t>  </a:t>
            </a:r>
            <a:r>
              <a:rPr lang="sv-SE" sz="1400" b="1" dirty="0">
                <a:solidFill>
                  <a:srgbClr val="2B91AF"/>
                </a:solidFill>
                <a:highlight>
                  <a:srgbClr val="FFFFFF"/>
                </a:highlight>
                <a:latin typeface="Consolas"/>
              </a:rPr>
              <a:t>var</a:t>
            </a:r>
            <a:r>
              <a:rPr lang="sv-SE" sz="1400" b="1" dirty="0">
                <a:solidFill>
                  <a:srgbClr val="000000"/>
                </a:solidFill>
                <a:highlight>
                  <a:srgbClr val="FFFFFF"/>
                </a:highlight>
                <a:latin typeface="Consolas"/>
              </a:rPr>
              <a:t>&lt;</a:t>
            </a:r>
            <a:r>
              <a:rPr lang="sv-SE" sz="1400" b="1" dirty="0">
                <a:solidFill>
                  <a:srgbClr val="0000FF"/>
                </a:solidFill>
                <a:highlight>
                  <a:srgbClr val="FFFFFF"/>
                </a:highlight>
                <a:latin typeface="Consolas"/>
              </a:rPr>
              <a:t>int</a:t>
            </a:r>
            <a:r>
              <a:rPr lang="sv-SE" sz="1400" b="1" dirty="0">
                <a:solidFill>
                  <a:srgbClr val="000000"/>
                </a:solidFill>
                <a:highlight>
                  <a:srgbClr val="FFFFFF"/>
                </a:highlight>
                <a:latin typeface="Consolas"/>
              </a:rPr>
              <a:t>&gt; n; </a:t>
            </a:r>
            <a:r>
              <a:rPr lang="sv-SE" sz="1400" b="1" dirty="0">
                <a:solidFill>
                  <a:srgbClr val="2B91AF"/>
                </a:solidFill>
                <a:highlight>
                  <a:srgbClr val="FFFFFF"/>
                </a:highlight>
                <a:latin typeface="Consolas"/>
              </a:rPr>
              <a:t>var</a:t>
            </a:r>
            <a:r>
              <a:rPr lang="sv-SE" sz="1400" b="1" dirty="0">
                <a:solidFill>
                  <a:srgbClr val="000000"/>
                </a:solidFill>
                <a:highlight>
                  <a:srgbClr val="FFFFFF"/>
                </a:highlight>
                <a:latin typeface="Consolas"/>
              </a:rPr>
              <a:t>&lt;</a:t>
            </a:r>
            <a:r>
              <a:rPr lang="sv-SE" sz="1400" b="1" dirty="0">
                <a:solidFill>
                  <a:srgbClr val="0000FF"/>
                </a:solidFill>
                <a:highlight>
                  <a:srgbClr val="FFFFFF"/>
                </a:highlight>
                <a:latin typeface="Consolas"/>
              </a:rPr>
              <a:t>const</a:t>
            </a:r>
            <a:r>
              <a:rPr lang="sv-SE" sz="1400" b="1" dirty="0">
                <a:solidFill>
                  <a:srgbClr val="000000"/>
                </a:solidFill>
                <a:highlight>
                  <a:srgbClr val="FFFFFF"/>
                </a:highlight>
                <a:latin typeface="Consolas"/>
              </a:rPr>
              <a:t> </a:t>
            </a:r>
            <a:r>
              <a:rPr lang="sv-SE" sz="1400" b="1" dirty="0">
                <a:solidFill>
                  <a:srgbClr val="2B91AF"/>
                </a:solidFill>
                <a:highlight>
                  <a:srgbClr val="FFFFFF"/>
                </a:highlight>
                <a:latin typeface="Consolas"/>
              </a:rPr>
              <a:t>Expr</a:t>
            </a:r>
            <a:r>
              <a:rPr lang="sv-SE" sz="1400" b="1" dirty="0">
                <a:solidFill>
                  <a:srgbClr val="000000"/>
                </a:solidFill>
                <a:highlight>
                  <a:srgbClr val="FFFFFF"/>
                </a:highlight>
                <a:latin typeface="Consolas"/>
              </a:rPr>
              <a:t>*&gt; a,b;</a:t>
            </a:r>
          </a:p>
          <a:p>
            <a:pPr marL="0" indent="0">
              <a:spcBef>
                <a:spcPts val="200"/>
              </a:spcBef>
              <a:buNone/>
            </a:pPr>
            <a:r>
              <a:rPr lang="en-US" sz="1400" b="1" dirty="0" smtClean="0">
                <a:solidFill>
                  <a:srgbClr val="000000"/>
                </a:solidFill>
                <a:highlight>
                  <a:srgbClr val="FFFFFF"/>
                </a:highlight>
                <a:latin typeface="Consolas"/>
              </a:rPr>
              <a:t>  </a:t>
            </a:r>
            <a:r>
              <a:rPr lang="en-US" sz="1400" b="1" dirty="0">
                <a:solidFill>
                  <a:srgbClr val="6F008A"/>
                </a:solidFill>
                <a:highlight>
                  <a:srgbClr val="FFFFFF"/>
                </a:highlight>
                <a:latin typeface="Consolas"/>
              </a:rPr>
              <a:t>Match</a:t>
            </a:r>
            <a:r>
              <a:rPr lang="en-US" sz="1400" b="1" dirty="0">
                <a:solidFill>
                  <a:srgbClr val="000000"/>
                </a:solidFill>
                <a:highlight>
                  <a:srgbClr val="FFFFFF"/>
                </a:highlight>
                <a:latin typeface="Consolas"/>
              </a:rPr>
              <a:t>(</a:t>
            </a:r>
            <a:r>
              <a:rPr lang="en-US" sz="1400" b="1" dirty="0">
                <a:solidFill>
                  <a:srgbClr val="808080"/>
                </a:solidFill>
                <a:highlight>
                  <a:srgbClr val="FFFFFF"/>
                </a:highlight>
                <a:latin typeface="Consolas"/>
              </a:rPr>
              <a:t>e</a:t>
            </a:r>
            <a:r>
              <a:rPr lang="en-US" sz="1400" b="1" dirty="0">
                <a:solidFill>
                  <a:srgbClr val="000000"/>
                </a:solidFill>
                <a:highlight>
                  <a:srgbClr val="FFFFFF"/>
                </a:highlight>
                <a:latin typeface="Consolas"/>
              </a:rPr>
              <a:t>)</a:t>
            </a:r>
          </a:p>
          <a:p>
            <a:pPr marL="0" indent="0">
              <a:spcBef>
                <a:spcPts val="200"/>
              </a:spcBef>
              <a:buNone/>
            </a:pPr>
            <a:r>
              <a:rPr lang="en-US" sz="1400" b="1" dirty="0" smtClean="0">
                <a:solidFill>
                  <a:srgbClr val="6F008A"/>
                </a:solidFill>
                <a:highlight>
                  <a:srgbClr val="FFFFFF"/>
                </a:highlight>
                <a:latin typeface="Consolas"/>
              </a:rPr>
              <a:t>   Case</a:t>
            </a:r>
            <a:r>
              <a:rPr lang="en-US" sz="1400" b="1" dirty="0" smtClean="0">
                <a:solidFill>
                  <a:srgbClr val="000000"/>
                </a:solidFill>
                <a:highlight>
                  <a:srgbClr val="FFFFFF"/>
                </a:highlight>
                <a:latin typeface="Consolas"/>
              </a:rPr>
              <a:t>(</a:t>
            </a:r>
            <a:r>
              <a:rPr lang="en-US" sz="1400" b="1" dirty="0" smtClean="0">
                <a:solidFill>
                  <a:srgbClr val="800000"/>
                </a:solidFill>
                <a:highlight>
                  <a:srgbClr val="FFFFFF"/>
                </a:highlight>
                <a:latin typeface="Consolas"/>
              </a:rPr>
              <a:t>C</a:t>
            </a:r>
            <a:r>
              <a:rPr lang="en-US" sz="1400" b="1" dirty="0" smtClean="0">
                <a:solidFill>
                  <a:srgbClr val="000000"/>
                </a:solidFill>
                <a:highlight>
                  <a:srgbClr val="FFFFFF"/>
                </a:highlight>
                <a:latin typeface="Consolas"/>
              </a:rPr>
              <a:t>&lt;</a:t>
            </a:r>
            <a:r>
              <a:rPr lang="en-US" sz="1400" b="1" dirty="0" smtClean="0">
                <a:solidFill>
                  <a:srgbClr val="2B91AF"/>
                </a:solidFill>
                <a:highlight>
                  <a:srgbClr val="FFFFFF"/>
                </a:highlight>
                <a:latin typeface="Consolas"/>
              </a:rPr>
              <a:t>Value</a:t>
            </a:r>
            <a:r>
              <a:rPr lang="en-US" sz="1400" b="1" dirty="0">
                <a:solidFill>
                  <a:srgbClr val="000000"/>
                </a:solidFill>
                <a:highlight>
                  <a:srgbClr val="FFFFFF"/>
                </a:highlight>
                <a:latin typeface="Consolas"/>
              </a:rPr>
              <a:t>&gt; (n))   </a:t>
            </a:r>
            <a:r>
              <a:rPr lang="en-US" sz="1400" b="1" dirty="0">
                <a:solidFill>
                  <a:srgbClr val="0000FF"/>
                </a:solidFill>
                <a:highlight>
                  <a:srgbClr val="FFFFFF"/>
                </a:highlight>
                <a:latin typeface="Consolas"/>
              </a:rPr>
              <a:t>return</a:t>
            </a:r>
            <a:r>
              <a:rPr lang="en-US" sz="1400" b="1" dirty="0">
                <a:solidFill>
                  <a:srgbClr val="000000"/>
                </a:solidFill>
                <a:highlight>
                  <a:srgbClr val="FFFFFF"/>
                </a:highlight>
                <a:latin typeface="Consolas"/>
              </a:rPr>
              <a:t> n;</a:t>
            </a:r>
          </a:p>
          <a:p>
            <a:pPr marL="0" indent="0">
              <a:spcBef>
                <a:spcPts val="200"/>
              </a:spcBef>
              <a:buNone/>
            </a:pPr>
            <a:r>
              <a:rPr lang="en-US" sz="1400" b="1" dirty="0" smtClean="0">
                <a:solidFill>
                  <a:srgbClr val="000000"/>
                </a:solidFill>
                <a:highlight>
                  <a:srgbClr val="FFFFFF"/>
                </a:highlight>
                <a:latin typeface="Consolas"/>
              </a:rPr>
              <a:t>   </a:t>
            </a:r>
            <a:r>
              <a:rPr lang="en-US" sz="1400" b="1" dirty="0">
                <a:solidFill>
                  <a:srgbClr val="6F008A"/>
                </a:solidFill>
                <a:highlight>
                  <a:srgbClr val="FFFFFF"/>
                </a:highlight>
                <a:latin typeface="Consolas"/>
              </a:rPr>
              <a:t>Case</a:t>
            </a:r>
            <a:r>
              <a:rPr lang="en-US" sz="1400" b="1" dirty="0">
                <a:solidFill>
                  <a:srgbClr val="000000"/>
                </a:solidFill>
                <a:highlight>
                  <a:srgbClr val="FFFFFF"/>
                </a:highlight>
                <a:latin typeface="Consolas"/>
              </a:rPr>
              <a:t>(</a:t>
            </a:r>
            <a:r>
              <a:rPr lang="en-US" sz="1400" b="1" dirty="0">
                <a:solidFill>
                  <a:srgbClr val="800000"/>
                </a:solidFill>
                <a:highlight>
                  <a:srgbClr val="FFFFFF"/>
                </a:highlight>
                <a:latin typeface="Consolas"/>
              </a:rPr>
              <a:t>C</a:t>
            </a:r>
            <a:r>
              <a:rPr lang="en-US" sz="1400" b="1" dirty="0">
                <a:solidFill>
                  <a:srgbClr val="000000"/>
                </a:solidFill>
                <a:highlight>
                  <a:srgbClr val="FFFFFF"/>
                </a:highlight>
                <a:latin typeface="Consolas"/>
              </a:rPr>
              <a:t>&lt;</a:t>
            </a:r>
            <a:r>
              <a:rPr lang="en-US" sz="1400" b="1" dirty="0">
                <a:solidFill>
                  <a:srgbClr val="2B91AF"/>
                </a:solidFill>
                <a:highlight>
                  <a:srgbClr val="FFFFFF"/>
                </a:highlight>
                <a:latin typeface="Consolas"/>
              </a:rPr>
              <a:t>Plus</a:t>
            </a:r>
            <a:r>
              <a:rPr lang="en-US" sz="1400" b="1" dirty="0">
                <a:solidFill>
                  <a:srgbClr val="000000"/>
                </a:solidFill>
                <a:highlight>
                  <a:srgbClr val="FFFFFF"/>
                </a:highlight>
                <a:latin typeface="Consolas"/>
              </a:rPr>
              <a:t>&gt;  (a,b)) </a:t>
            </a:r>
            <a:r>
              <a:rPr lang="en-US" sz="1400" b="1" dirty="0">
                <a:solidFill>
                  <a:srgbClr val="0000FF"/>
                </a:solidFill>
                <a:highlight>
                  <a:srgbClr val="FFFFFF"/>
                </a:highlight>
                <a:latin typeface="Consolas"/>
              </a:rPr>
              <a:t>return</a:t>
            </a:r>
            <a:r>
              <a:rPr lang="en-US" sz="1400" b="1" dirty="0">
                <a:solidFill>
                  <a:srgbClr val="000000"/>
                </a:solidFill>
                <a:highlight>
                  <a:srgbClr val="FFFFFF"/>
                </a:highlight>
                <a:latin typeface="Consolas"/>
              </a:rPr>
              <a:t> </a:t>
            </a:r>
            <a:r>
              <a:rPr lang="en-US" sz="1400" b="1" dirty="0" smtClean="0">
                <a:solidFill>
                  <a:srgbClr val="800000"/>
                </a:solidFill>
                <a:highlight>
                  <a:srgbClr val="FFFFFF"/>
                </a:highlight>
                <a:latin typeface="Consolas"/>
              </a:rPr>
              <a:t>eval</a:t>
            </a:r>
            <a:r>
              <a:rPr lang="en-US" sz="1400" b="1" dirty="0" smtClean="0">
                <a:solidFill>
                  <a:srgbClr val="000000"/>
                </a:solidFill>
                <a:highlight>
                  <a:srgbClr val="FFFFFF"/>
                </a:highlight>
                <a:latin typeface="Consolas"/>
              </a:rPr>
              <a:t>(a)+</a:t>
            </a:r>
            <a:r>
              <a:rPr lang="en-US" sz="1400" b="1" dirty="0" smtClean="0">
                <a:solidFill>
                  <a:srgbClr val="800000"/>
                </a:solidFill>
                <a:highlight>
                  <a:srgbClr val="FFFFFF"/>
                </a:highlight>
                <a:latin typeface="Consolas"/>
              </a:rPr>
              <a:t>eval</a:t>
            </a:r>
            <a:r>
              <a:rPr lang="en-US" sz="1400" b="1" dirty="0" smtClean="0">
                <a:solidFill>
                  <a:srgbClr val="000000"/>
                </a:solidFill>
                <a:highlight>
                  <a:srgbClr val="FFFFFF"/>
                </a:highlight>
                <a:latin typeface="Consolas"/>
              </a:rPr>
              <a:t>(b</a:t>
            </a:r>
            <a:r>
              <a:rPr lang="en-US" sz="1400" b="1" dirty="0">
                <a:solidFill>
                  <a:srgbClr val="000000"/>
                </a:solidFill>
                <a:highlight>
                  <a:srgbClr val="FFFFFF"/>
                </a:highlight>
                <a:latin typeface="Consolas"/>
              </a:rPr>
              <a:t>);</a:t>
            </a:r>
          </a:p>
          <a:p>
            <a:pPr marL="0" indent="0">
              <a:spcBef>
                <a:spcPts val="200"/>
              </a:spcBef>
              <a:buNone/>
            </a:pPr>
            <a:r>
              <a:rPr lang="en-US" sz="1400" b="1" dirty="0" smtClean="0">
                <a:solidFill>
                  <a:srgbClr val="000000"/>
                </a:solidFill>
                <a:highlight>
                  <a:srgbClr val="FFFFFF"/>
                </a:highlight>
                <a:latin typeface="Consolas"/>
              </a:rPr>
              <a:t>   </a:t>
            </a:r>
            <a:r>
              <a:rPr lang="en-US" sz="1400" b="1" dirty="0" smtClean="0">
                <a:solidFill>
                  <a:srgbClr val="6F008A"/>
                </a:solidFill>
                <a:highlight>
                  <a:srgbClr val="FFFFFF"/>
                </a:highlight>
                <a:latin typeface="Consolas"/>
              </a:rPr>
              <a:t>Case</a:t>
            </a:r>
            <a:r>
              <a:rPr lang="en-US" sz="1400" b="1" dirty="0" smtClean="0">
                <a:solidFill>
                  <a:srgbClr val="000000"/>
                </a:solidFill>
                <a:highlight>
                  <a:srgbClr val="FFFFFF"/>
                </a:highlight>
                <a:latin typeface="Consolas"/>
              </a:rPr>
              <a:t>(</a:t>
            </a:r>
            <a:r>
              <a:rPr lang="en-US" sz="1400" b="1" dirty="0" smtClean="0">
                <a:solidFill>
                  <a:srgbClr val="800000"/>
                </a:solidFill>
                <a:highlight>
                  <a:srgbClr val="FFFFFF"/>
                </a:highlight>
                <a:latin typeface="Consolas"/>
              </a:rPr>
              <a:t>C</a:t>
            </a:r>
            <a:r>
              <a:rPr lang="en-US" sz="1400" b="1" dirty="0" smtClean="0">
                <a:solidFill>
                  <a:srgbClr val="000000"/>
                </a:solidFill>
                <a:highlight>
                  <a:srgbClr val="FFFFFF"/>
                </a:highlight>
                <a:latin typeface="Consolas"/>
              </a:rPr>
              <a:t>&lt;</a:t>
            </a:r>
            <a:r>
              <a:rPr lang="en-US" sz="1400" b="1" dirty="0" smtClean="0">
                <a:solidFill>
                  <a:srgbClr val="2B91AF"/>
                </a:solidFill>
                <a:highlight>
                  <a:srgbClr val="FFFFFF"/>
                </a:highlight>
                <a:latin typeface="Consolas"/>
              </a:rPr>
              <a:t>Minus</a:t>
            </a:r>
            <a:r>
              <a:rPr lang="en-US" sz="1400" b="1" dirty="0">
                <a:solidFill>
                  <a:srgbClr val="000000"/>
                </a:solidFill>
                <a:highlight>
                  <a:srgbClr val="FFFFFF"/>
                </a:highlight>
                <a:latin typeface="Consolas"/>
              </a:rPr>
              <a:t>&gt; (a,b)) </a:t>
            </a:r>
            <a:r>
              <a:rPr lang="en-US" sz="1400" b="1" dirty="0">
                <a:solidFill>
                  <a:srgbClr val="0000FF"/>
                </a:solidFill>
                <a:highlight>
                  <a:srgbClr val="FFFFFF"/>
                </a:highlight>
                <a:latin typeface="Consolas"/>
              </a:rPr>
              <a:t>return</a:t>
            </a:r>
            <a:r>
              <a:rPr lang="en-US" sz="1400" b="1" dirty="0">
                <a:solidFill>
                  <a:srgbClr val="000000"/>
                </a:solidFill>
                <a:highlight>
                  <a:srgbClr val="FFFFFF"/>
                </a:highlight>
                <a:latin typeface="Consolas"/>
              </a:rPr>
              <a:t> </a:t>
            </a:r>
            <a:r>
              <a:rPr lang="en-US" sz="1400" b="1" dirty="0" smtClean="0">
                <a:solidFill>
                  <a:srgbClr val="800000"/>
                </a:solidFill>
                <a:highlight>
                  <a:srgbClr val="FFFFFF"/>
                </a:highlight>
                <a:latin typeface="Consolas"/>
              </a:rPr>
              <a:t>eval</a:t>
            </a:r>
            <a:r>
              <a:rPr lang="en-US" sz="1400" b="1" dirty="0" smtClean="0">
                <a:solidFill>
                  <a:srgbClr val="000000"/>
                </a:solidFill>
                <a:highlight>
                  <a:srgbClr val="FFFFFF"/>
                </a:highlight>
                <a:latin typeface="Consolas"/>
              </a:rPr>
              <a:t>(a)-</a:t>
            </a:r>
            <a:r>
              <a:rPr lang="en-US" sz="1400" b="1" dirty="0" smtClean="0">
                <a:solidFill>
                  <a:srgbClr val="800000"/>
                </a:solidFill>
                <a:highlight>
                  <a:srgbClr val="FFFFFF"/>
                </a:highlight>
                <a:latin typeface="Consolas"/>
              </a:rPr>
              <a:t>eval</a:t>
            </a:r>
            <a:r>
              <a:rPr lang="en-US" sz="1400" b="1" dirty="0" smtClean="0">
                <a:solidFill>
                  <a:srgbClr val="000000"/>
                </a:solidFill>
                <a:highlight>
                  <a:srgbClr val="FFFFFF"/>
                </a:highlight>
                <a:latin typeface="Consolas"/>
              </a:rPr>
              <a:t>(b</a:t>
            </a:r>
            <a:r>
              <a:rPr lang="en-US" sz="1400" b="1" dirty="0">
                <a:solidFill>
                  <a:srgbClr val="000000"/>
                </a:solidFill>
                <a:highlight>
                  <a:srgbClr val="FFFFFF"/>
                </a:highlight>
                <a:latin typeface="Consolas"/>
              </a:rPr>
              <a:t>);</a:t>
            </a:r>
          </a:p>
          <a:p>
            <a:pPr marL="0" indent="0">
              <a:spcBef>
                <a:spcPts val="200"/>
              </a:spcBef>
              <a:buNone/>
            </a:pPr>
            <a:r>
              <a:rPr lang="en-US" sz="1400" b="1" dirty="0" smtClean="0">
                <a:solidFill>
                  <a:srgbClr val="000000"/>
                </a:solidFill>
                <a:highlight>
                  <a:srgbClr val="FFFFFF"/>
                </a:highlight>
                <a:latin typeface="Consolas"/>
              </a:rPr>
              <a:t>   </a:t>
            </a:r>
            <a:r>
              <a:rPr lang="en-US" sz="1400" b="1" dirty="0" smtClean="0">
                <a:solidFill>
                  <a:srgbClr val="6F008A"/>
                </a:solidFill>
                <a:highlight>
                  <a:srgbClr val="FFFFFF"/>
                </a:highlight>
                <a:latin typeface="Consolas"/>
              </a:rPr>
              <a:t>Case</a:t>
            </a:r>
            <a:r>
              <a:rPr lang="en-US" sz="1400" b="1" dirty="0" smtClean="0">
                <a:solidFill>
                  <a:srgbClr val="000000"/>
                </a:solidFill>
                <a:highlight>
                  <a:srgbClr val="FFFFFF"/>
                </a:highlight>
                <a:latin typeface="Consolas"/>
              </a:rPr>
              <a:t>(</a:t>
            </a:r>
            <a:r>
              <a:rPr lang="en-US" sz="1400" b="1" dirty="0" smtClean="0">
                <a:solidFill>
                  <a:srgbClr val="800000"/>
                </a:solidFill>
                <a:highlight>
                  <a:srgbClr val="FFFFFF"/>
                </a:highlight>
                <a:latin typeface="Consolas"/>
              </a:rPr>
              <a:t>C</a:t>
            </a:r>
            <a:r>
              <a:rPr lang="en-US" sz="1400" b="1" dirty="0" smtClean="0">
                <a:solidFill>
                  <a:srgbClr val="000000"/>
                </a:solidFill>
                <a:highlight>
                  <a:srgbClr val="FFFFFF"/>
                </a:highlight>
                <a:latin typeface="Consolas"/>
              </a:rPr>
              <a:t>&lt;</a:t>
            </a:r>
            <a:r>
              <a:rPr lang="en-US" sz="1400" b="1" dirty="0" smtClean="0">
                <a:solidFill>
                  <a:srgbClr val="2B91AF"/>
                </a:solidFill>
                <a:highlight>
                  <a:srgbClr val="FFFFFF"/>
                </a:highlight>
                <a:latin typeface="Consolas"/>
              </a:rPr>
              <a:t>Times</a:t>
            </a:r>
            <a:r>
              <a:rPr lang="en-US" sz="1400" b="1" dirty="0">
                <a:solidFill>
                  <a:srgbClr val="000000"/>
                </a:solidFill>
                <a:highlight>
                  <a:srgbClr val="FFFFFF"/>
                </a:highlight>
                <a:latin typeface="Consolas"/>
              </a:rPr>
              <a:t>&gt; (a,b)) </a:t>
            </a:r>
            <a:r>
              <a:rPr lang="en-US" sz="1400" b="1" dirty="0">
                <a:solidFill>
                  <a:srgbClr val="0000FF"/>
                </a:solidFill>
                <a:highlight>
                  <a:srgbClr val="FFFFFF"/>
                </a:highlight>
                <a:latin typeface="Consolas"/>
              </a:rPr>
              <a:t>return</a:t>
            </a:r>
            <a:r>
              <a:rPr lang="en-US" sz="1400" b="1" dirty="0">
                <a:solidFill>
                  <a:srgbClr val="000000"/>
                </a:solidFill>
                <a:highlight>
                  <a:srgbClr val="FFFFFF"/>
                </a:highlight>
                <a:latin typeface="Consolas"/>
              </a:rPr>
              <a:t> </a:t>
            </a:r>
            <a:r>
              <a:rPr lang="en-US" sz="1400" b="1" dirty="0" smtClean="0">
                <a:solidFill>
                  <a:srgbClr val="800000"/>
                </a:solidFill>
                <a:highlight>
                  <a:srgbClr val="FFFFFF"/>
                </a:highlight>
                <a:latin typeface="Consolas"/>
              </a:rPr>
              <a:t>eval</a:t>
            </a:r>
            <a:r>
              <a:rPr lang="en-US" sz="1400" b="1" dirty="0" smtClean="0">
                <a:solidFill>
                  <a:srgbClr val="000000"/>
                </a:solidFill>
                <a:highlight>
                  <a:srgbClr val="FFFFFF"/>
                </a:highlight>
                <a:latin typeface="Consolas"/>
              </a:rPr>
              <a:t>(a)*</a:t>
            </a:r>
            <a:r>
              <a:rPr lang="en-US" sz="1400" b="1" dirty="0" smtClean="0">
                <a:solidFill>
                  <a:srgbClr val="800000"/>
                </a:solidFill>
                <a:highlight>
                  <a:srgbClr val="FFFFFF"/>
                </a:highlight>
                <a:latin typeface="Consolas"/>
              </a:rPr>
              <a:t>eval</a:t>
            </a:r>
            <a:r>
              <a:rPr lang="en-US" sz="1400" b="1" dirty="0" smtClean="0">
                <a:solidFill>
                  <a:srgbClr val="000000"/>
                </a:solidFill>
                <a:highlight>
                  <a:srgbClr val="FFFFFF"/>
                </a:highlight>
                <a:latin typeface="Consolas"/>
              </a:rPr>
              <a:t>(b</a:t>
            </a:r>
            <a:r>
              <a:rPr lang="en-US" sz="1400" b="1" dirty="0">
                <a:solidFill>
                  <a:srgbClr val="000000"/>
                </a:solidFill>
                <a:highlight>
                  <a:srgbClr val="FFFFFF"/>
                </a:highlight>
                <a:latin typeface="Consolas"/>
              </a:rPr>
              <a:t>);</a:t>
            </a:r>
          </a:p>
          <a:p>
            <a:pPr marL="0" indent="0">
              <a:spcBef>
                <a:spcPts val="200"/>
              </a:spcBef>
              <a:buNone/>
            </a:pPr>
            <a:r>
              <a:rPr lang="en-US" sz="1400" b="1" dirty="0" smtClean="0">
                <a:solidFill>
                  <a:srgbClr val="000000"/>
                </a:solidFill>
                <a:highlight>
                  <a:srgbClr val="FFFFFF"/>
                </a:highlight>
                <a:latin typeface="Consolas"/>
              </a:rPr>
              <a:t>   </a:t>
            </a:r>
            <a:r>
              <a:rPr lang="en-US" sz="1400" b="1" dirty="0" smtClean="0">
                <a:solidFill>
                  <a:srgbClr val="6F008A"/>
                </a:solidFill>
                <a:highlight>
                  <a:srgbClr val="FFFFFF"/>
                </a:highlight>
                <a:latin typeface="Consolas"/>
              </a:rPr>
              <a:t>Case</a:t>
            </a:r>
            <a:r>
              <a:rPr lang="en-US" sz="1400" b="1" dirty="0" smtClean="0">
                <a:solidFill>
                  <a:srgbClr val="000000"/>
                </a:solidFill>
                <a:highlight>
                  <a:srgbClr val="FFFFFF"/>
                </a:highlight>
                <a:latin typeface="Consolas"/>
              </a:rPr>
              <a:t>(</a:t>
            </a:r>
            <a:r>
              <a:rPr lang="en-US" sz="1400" b="1" dirty="0" smtClean="0">
                <a:solidFill>
                  <a:srgbClr val="800000"/>
                </a:solidFill>
                <a:highlight>
                  <a:srgbClr val="FFFFFF"/>
                </a:highlight>
                <a:latin typeface="Consolas"/>
              </a:rPr>
              <a:t>C</a:t>
            </a:r>
            <a:r>
              <a:rPr lang="en-US" sz="1400" b="1" dirty="0" smtClean="0">
                <a:solidFill>
                  <a:srgbClr val="000000"/>
                </a:solidFill>
                <a:highlight>
                  <a:srgbClr val="FFFFFF"/>
                </a:highlight>
                <a:latin typeface="Consolas"/>
              </a:rPr>
              <a:t>&lt;</a:t>
            </a:r>
            <a:r>
              <a:rPr lang="en-US" sz="1400" b="1" dirty="0" smtClean="0">
                <a:solidFill>
                  <a:srgbClr val="2B91AF"/>
                </a:solidFill>
                <a:highlight>
                  <a:srgbClr val="FFFFFF"/>
                </a:highlight>
                <a:latin typeface="Consolas"/>
              </a:rPr>
              <a:t>Divide</a:t>
            </a:r>
            <a:r>
              <a:rPr lang="en-US" sz="1400" b="1" dirty="0">
                <a:solidFill>
                  <a:srgbClr val="000000"/>
                </a:solidFill>
                <a:highlight>
                  <a:srgbClr val="FFFFFF"/>
                </a:highlight>
                <a:latin typeface="Consolas"/>
              </a:rPr>
              <a:t>&gt;(a,b)) </a:t>
            </a:r>
            <a:r>
              <a:rPr lang="en-US" sz="1400" b="1" dirty="0">
                <a:solidFill>
                  <a:srgbClr val="0000FF"/>
                </a:solidFill>
                <a:highlight>
                  <a:srgbClr val="FFFFFF"/>
                </a:highlight>
                <a:latin typeface="Consolas"/>
              </a:rPr>
              <a:t>return</a:t>
            </a:r>
            <a:r>
              <a:rPr lang="en-US" sz="1400" b="1" dirty="0">
                <a:solidFill>
                  <a:srgbClr val="000000"/>
                </a:solidFill>
                <a:highlight>
                  <a:srgbClr val="FFFFFF"/>
                </a:highlight>
                <a:latin typeface="Consolas"/>
              </a:rPr>
              <a:t> </a:t>
            </a:r>
            <a:r>
              <a:rPr lang="en-US" sz="1400" b="1" dirty="0" smtClean="0">
                <a:solidFill>
                  <a:srgbClr val="800000"/>
                </a:solidFill>
                <a:highlight>
                  <a:srgbClr val="FFFFFF"/>
                </a:highlight>
                <a:latin typeface="Consolas"/>
              </a:rPr>
              <a:t>eval</a:t>
            </a:r>
            <a:r>
              <a:rPr lang="en-US" sz="1400" b="1" dirty="0" smtClean="0">
                <a:solidFill>
                  <a:srgbClr val="000000"/>
                </a:solidFill>
                <a:highlight>
                  <a:srgbClr val="FFFFFF"/>
                </a:highlight>
                <a:latin typeface="Consolas"/>
              </a:rPr>
              <a:t>(a)/</a:t>
            </a:r>
            <a:r>
              <a:rPr lang="en-US" sz="1400" b="1" dirty="0" smtClean="0">
                <a:solidFill>
                  <a:srgbClr val="800000"/>
                </a:solidFill>
                <a:highlight>
                  <a:srgbClr val="FFFFFF"/>
                </a:highlight>
                <a:latin typeface="Consolas"/>
              </a:rPr>
              <a:t>eval</a:t>
            </a:r>
            <a:r>
              <a:rPr lang="en-US" sz="1400" b="1" dirty="0" smtClean="0">
                <a:solidFill>
                  <a:srgbClr val="000000"/>
                </a:solidFill>
                <a:highlight>
                  <a:srgbClr val="FFFFFF"/>
                </a:highlight>
                <a:latin typeface="Consolas"/>
              </a:rPr>
              <a:t>(b</a:t>
            </a:r>
            <a:r>
              <a:rPr lang="en-US" sz="1400" b="1" dirty="0">
                <a:solidFill>
                  <a:srgbClr val="000000"/>
                </a:solidFill>
                <a:highlight>
                  <a:srgbClr val="FFFFFF"/>
                </a:highlight>
                <a:latin typeface="Consolas"/>
              </a:rPr>
              <a:t>);</a:t>
            </a:r>
          </a:p>
          <a:p>
            <a:pPr marL="0" indent="0">
              <a:spcBef>
                <a:spcPts val="200"/>
              </a:spcBef>
              <a:buNone/>
            </a:pPr>
            <a:r>
              <a:rPr lang="en-US" sz="1400" b="1" dirty="0" smtClean="0">
                <a:solidFill>
                  <a:srgbClr val="6F008A"/>
                </a:solidFill>
                <a:highlight>
                  <a:srgbClr val="FFFFFF"/>
                </a:highlight>
                <a:latin typeface="Consolas"/>
              </a:rPr>
              <a:t>  EndMatch</a:t>
            </a:r>
            <a:endParaRPr lang="en-US" sz="1400" b="1" dirty="0" smtClean="0">
              <a:solidFill>
                <a:srgbClr val="000000"/>
              </a:solidFill>
              <a:highlight>
                <a:srgbClr val="FFFFFF"/>
              </a:highlight>
              <a:latin typeface="Consolas"/>
            </a:endParaRPr>
          </a:p>
          <a:p>
            <a:pPr marL="0" indent="0">
              <a:spcBef>
                <a:spcPts val="200"/>
              </a:spcBef>
              <a:buNone/>
            </a:pPr>
            <a:r>
              <a:rPr lang="en-US" sz="1400" b="1" dirty="0" smtClean="0">
                <a:solidFill>
                  <a:srgbClr val="000000"/>
                </a:solidFill>
                <a:highlight>
                  <a:srgbClr val="FFFFFF"/>
                </a:highlight>
                <a:latin typeface="Consolas"/>
              </a:rPr>
              <a:t>}</a:t>
            </a:r>
            <a:endParaRPr lang="en-US" sz="1800" b="1" dirty="0">
              <a:solidFill>
                <a:schemeClr val="tx1"/>
              </a:solidFill>
              <a:latin typeface="Consolas"/>
            </a:endParaRPr>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cxnSp>
        <p:nvCxnSpPr>
          <p:cNvPr id="11" name="Straight Connector 10"/>
          <p:cNvCxnSpPr/>
          <p:nvPr/>
        </p:nvCxnSpPr>
        <p:spPr bwMode="auto">
          <a:xfrm flipV="1">
            <a:off x="4267201" y="2074460"/>
            <a:ext cx="0" cy="3739486"/>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7" name="TextBox 6"/>
          <p:cNvSpPr txBox="1"/>
          <p:nvPr/>
        </p:nvSpPr>
        <p:spPr>
          <a:xfrm>
            <a:off x="468313" y="1660478"/>
            <a:ext cx="3749040" cy="4498667"/>
          </a:xfrm>
          <a:prstGeom prst="rect">
            <a:avLst/>
          </a:prstGeom>
          <a:solidFill>
            <a:schemeClr val="bg1"/>
          </a:solidFill>
        </p:spPr>
        <p:txBody>
          <a:bodyPr wrap="square" rtlCol="0">
            <a:spAutoFit/>
          </a:bodyPr>
          <a:lstStyle/>
          <a:p>
            <a:pPr lvl="0">
              <a:spcBef>
                <a:spcPts val="200"/>
              </a:spcBef>
            </a:pPr>
            <a:r>
              <a:rPr lang="en-US" sz="2000" b="1" dirty="0" smtClean="0">
                <a:solidFill>
                  <a:srgbClr val="000066"/>
                </a:solidFill>
                <a:latin typeface="Consolas"/>
              </a:rPr>
              <a:t>Bindings</a:t>
            </a:r>
            <a:endParaRPr lang="en-US" sz="2000" b="1" dirty="0">
              <a:solidFill>
                <a:srgbClr val="000066"/>
              </a:solidFill>
              <a:latin typeface="Consolas"/>
            </a:endParaRPr>
          </a:p>
          <a:p>
            <a:pPr>
              <a:spcBef>
                <a:spcPts val="200"/>
              </a:spcBef>
            </a:pPr>
            <a:r>
              <a:rPr lang="en-US" sz="1400" b="1" dirty="0" smtClean="0">
                <a:solidFill>
                  <a:srgbClr val="0000FF"/>
                </a:solidFill>
                <a:highlight>
                  <a:srgbClr val="FFFFFF"/>
                </a:highlight>
                <a:latin typeface="Consolas"/>
              </a:rPr>
              <a:t>template</a:t>
            </a:r>
            <a:r>
              <a:rPr lang="en-US" sz="1400" b="1" dirty="0" smtClean="0">
                <a:solidFill>
                  <a:srgbClr val="000000"/>
                </a:solidFill>
                <a:highlight>
                  <a:srgbClr val="FFFFFF"/>
                </a:highlight>
                <a:latin typeface="Consolas"/>
              </a:rPr>
              <a:t> </a:t>
            </a:r>
            <a:r>
              <a:rPr lang="en-US" sz="1400" b="1" dirty="0">
                <a:solidFill>
                  <a:srgbClr val="000000"/>
                </a:solidFill>
                <a:highlight>
                  <a:srgbClr val="FFFFFF"/>
                </a:highlight>
                <a:latin typeface="Consolas"/>
              </a:rPr>
              <a:t>&lt;&gt; </a:t>
            </a:r>
            <a:r>
              <a:rPr lang="en-US" sz="1400" b="1" dirty="0" smtClean="0">
                <a:solidFill>
                  <a:srgbClr val="0000FF"/>
                </a:solidFill>
                <a:highlight>
                  <a:srgbClr val="FFFFFF"/>
                </a:highlight>
                <a:latin typeface="Consolas"/>
              </a:rPr>
              <a:t>class</a:t>
            </a:r>
            <a:r>
              <a:rPr lang="en-US" sz="1400" b="1" dirty="0" smtClean="0">
                <a:solidFill>
                  <a:srgbClr val="000000"/>
                </a:solidFill>
                <a:highlight>
                  <a:srgbClr val="FFFFFF"/>
                </a:highlight>
                <a:latin typeface="Consolas"/>
              </a:rPr>
              <a:t> </a:t>
            </a:r>
            <a:r>
              <a:rPr lang="en-US" sz="1400" b="1" dirty="0">
                <a:solidFill>
                  <a:srgbClr val="2B91AF"/>
                </a:solidFill>
                <a:highlight>
                  <a:srgbClr val="FFFFFF"/>
                </a:highlight>
                <a:latin typeface="Consolas"/>
              </a:rPr>
              <a:t>bindings</a:t>
            </a:r>
            <a:r>
              <a:rPr lang="en-US" sz="1400" b="1" dirty="0">
                <a:solidFill>
                  <a:srgbClr val="000000"/>
                </a:solidFill>
                <a:highlight>
                  <a:srgbClr val="FFFFFF"/>
                </a:highlight>
                <a:latin typeface="Consolas"/>
              </a:rPr>
              <a:t>&lt;</a:t>
            </a:r>
            <a:r>
              <a:rPr lang="en-US" sz="1400" b="1" dirty="0">
                <a:solidFill>
                  <a:srgbClr val="00B050"/>
                </a:solidFill>
                <a:highlight>
                  <a:srgbClr val="FFFFFF"/>
                </a:highlight>
                <a:latin typeface="Consolas"/>
              </a:rPr>
              <a:t>Value</a:t>
            </a:r>
            <a:r>
              <a:rPr lang="en-US" sz="1400" b="1" dirty="0" smtClean="0">
                <a:solidFill>
                  <a:srgbClr val="000000"/>
                </a:solidFill>
                <a:highlight>
                  <a:srgbClr val="FFFFFF"/>
                </a:highlight>
                <a:latin typeface="Consolas"/>
              </a:rPr>
              <a:t>&gt;</a:t>
            </a:r>
          </a:p>
          <a:p>
            <a:pPr>
              <a:spcBef>
                <a:spcPts val="200"/>
              </a:spcBef>
            </a:pPr>
            <a:r>
              <a:rPr lang="en-US" sz="1400" b="1" dirty="0" smtClean="0">
                <a:solidFill>
                  <a:srgbClr val="000000"/>
                </a:solidFill>
                <a:highlight>
                  <a:srgbClr val="FFFFFF"/>
                </a:highlight>
                <a:latin typeface="Consolas"/>
              </a:rPr>
              <a:t> { </a:t>
            </a:r>
            <a:r>
              <a:rPr lang="en-US" sz="1400" b="1" dirty="0" smtClean="0">
                <a:solidFill>
                  <a:srgbClr val="6F008A"/>
                </a:solidFill>
                <a:highlight>
                  <a:srgbClr val="FFFFFF"/>
                </a:highlight>
                <a:latin typeface="Consolas"/>
              </a:rPr>
              <a:t>Members</a:t>
            </a:r>
            <a:r>
              <a:rPr lang="en-US" sz="1400" b="1" dirty="0" smtClean="0">
                <a:solidFill>
                  <a:srgbClr val="000000"/>
                </a:solidFill>
                <a:highlight>
                  <a:srgbClr val="FFFFFF"/>
                </a:highlight>
                <a:latin typeface="Consolas"/>
              </a:rPr>
              <a:t>(</a:t>
            </a:r>
            <a:r>
              <a:rPr lang="en-US" sz="1400" b="1" dirty="0" smtClean="0">
                <a:solidFill>
                  <a:srgbClr val="00B050"/>
                </a:solidFill>
                <a:highlight>
                  <a:srgbClr val="FFFFFF"/>
                </a:highlight>
                <a:latin typeface="Consolas"/>
              </a:rPr>
              <a:t>Value</a:t>
            </a:r>
            <a:r>
              <a:rPr lang="en-US" sz="1400" b="1" dirty="0">
                <a:solidFill>
                  <a:srgbClr val="000000"/>
                </a:solidFill>
                <a:highlight>
                  <a:srgbClr val="FFFFFF"/>
                </a:highlight>
                <a:latin typeface="Consolas"/>
              </a:rPr>
              <a:t>::value); };</a:t>
            </a:r>
          </a:p>
          <a:p>
            <a:pPr>
              <a:spcBef>
                <a:spcPts val="200"/>
              </a:spcBef>
            </a:pPr>
            <a:endParaRPr lang="fr-FR" sz="1400" b="1" dirty="0" smtClean="0">
              <a:solidFill>
                <a:srgbClr val="0000FF"/>
              </a:solidFill>
              <a:highlight>
                <a:srgbClr val="FFFFFF"/>
              </a:highlight>
              <a:latin typeface="Consolas"/>
            </a:endParaRPr>
          </a:p>
          <a:p>
            <a:pPr>
              <a:spcBef>
                <a:spcPts val="200"/>
              </a:spcBef>
            </a:pPr>
            <a:r>
              <a:rPr lang="fr-FR" sz="1400" b="1" dirty="0" smtClean="0">
                <a:solidFill>
                  <a:srgbClr val="0000FF"/>
                </a:solidFill>
                <a:highlight>
                  <a:srgbClr val="FFFFFF"/>
                </a:highlight>
                <a:latin typeface="Consolas"/>
              </a:rPr>
              <a:t>template</a:t>
            </a:r>
            <a:r>
              <a:rPr lang="fr-FR" sz="1400" b="1" dirty="0" smtClean="0">
                <a:solidFill>
                  <a:srgbClr val="000000"/>
                </a:solidFill>
                <a:highlight>
                  <a:srgbClr val="FFFFFF"/>
                </a:highlight>
                <a:latin typeface="Consolas"/>
              </a:rPr>
              <a:t> </a:t>
            </a:r>
            <a:r>
              <a:rPr lang="fr-FR" sz="1400" b="1" dirty="0">
                <a:solidFill>
                  <a:srgbClr val="000000"/>
                </a:solidFill>
                <a:highlight>
                  <a:srgbClr val="FFFFFF"/>
                </a:highlight>
                <a:latin typeface="Consolas"/>
              </a:rPr>
              <a:t>&lt;&gt; </a:t>
            </a:r>
            <a:r>
              <a:rPr lang="en-US" sz="1400" b="1" dirty="0" smtClean="0">
                <a:solidFill>
                  <a:srgbClr val="0000FF"/>
                </a:solidFill>
                <a:highlight>
                  <a:srgbClr val="FFFFFF"/>
                </a:highlight>
                <a:latin typeface="Consolas"/>
              </a:rPr>
              <a:t>class</a:t>
            </a:r>
            <a:r>
              <a:rPr lang="fr-FR" sz="1400" b="1" dirty="0" smtClean="0">
                <a:solidFill>
                  <a:srgbClr val="000000"/>
                </a:solidFill>
                <a:highlight>
                  <a:srgbClr val="FFFFFF"/>
                </a:highlight>
                <a:latin typeface="Consolas"/>
              </a:rPr>
              <a:t> </a:t>
            </a:r>
            <a:r>
              <a:rPr lang="fr-FR" sz="1400" b="1" dirty="0">
                <a:solidFill>
                  <a:srgbClr val="2B91AF"/>
                </a:solidFill>
                <a:highlight>
                  <a:srgbClr val="FFFFFF"/>
                </a:highlight>
                <a:latin typeface="Consolas"/>
              </a:rPr>
              <a:t>bindings</a:t>
            </a:r>
            <a:r>
              <a:rPr lang="fr-FR" sz="1400" b="1" dirty="0">
                <a:solidFill>
                  <a:srgbClr val="000000"/>
                </a:solidFill>
                <a:highlight>
                  <a:srgbClr val="FFFFFF"/>
                </a:highlight>
                <a:latin typeface="Consolas"/>
              </a:rPr>
              <a:t>&lt;</a:t>
            </a:r>
            <a:r>
              <a:rPr lang="fr-FR" sz="1400" b="1" dirty="0">
                <a:solidFill>
                  <a:srgbClr val="00B050"/>
                </a:solidFill>
                <a:highlight>
                  <a:srgbClr val="FFFFFF"/>
                </a:highlight>
                <a:latin typeface="Consolas"/>
              </a:rPr>
              <a:t>Plus</a:t>
            </a:r>
            <a:r>
              <a:rPr lang="fr-FR" sz="1400" b="1" dirty="0" smtClean="0">
                <a:solidFill>
                  <a:srgbClr val="000000"/>
                </a:solidFill>
                <a:highlight>
                  <a:srgbClr val="FFFFFF"/>
                </a:highlight>
                <a:latin typeface="Consolas"/>
              </a:rPr>
              <a:t>&gt;</a:t>
            </a:r>
          </a:p>
          <a:p>
            <a:pPr>
              <a:spcBef>
                <a:spcPts val="200"/>
              </a:spcBef>
            </a:pPr>
            <a:r>
              <a:rPr lang="fr-FR" sz="1400" b="1" dirty="0" smtClean="0">
                <a:solidFill>
                  <a:srgbClr val="000000"/>
                </a:solidFill>
                <a:highlight>
                  <a:srgbClr val="FFFFFF"/>
                </a:highlight>
                <a:latin typeface="Consolas"/>
              </a:rPr>
              <a:t> { </a:t>
            </a:r>
            <a:r>
              <a:rPr lang="fr-FR" sz="1400" b="1" dirty="0" smtClean="0">
                <a:solidFill>
                  <a:srgbClr val="6F008A"/>
                </a:solidFill>
                <a:highlight>
                  <a:srgbClr val="FFFFFF"/>
                </a:highlight>
                <a:latin typeface="Consolas"/>
              </a:rPr>
              <a:t>Members</a:t>
            </a:r>
            <a:r>
              <a:rPr lang="fr-FR" sz="1400" b="1" dirty="0" smtClean="0">
                <a:solidFill>
                  <a:srgbClr val="000000"/>
                </a:solidFill>
                <a:highlight>
                  <a:srgbClr val="FFFFFF"/>
                </a:highlight>
                <a:latin typeface="Consolas"/>
              </a:rPr>
              <a:t>(</a:t>
            </a:r>
            <a:r>
              <a:rPr lang="fr-FR" sz="1400" b="1" dirty="0" smtClean="0">
                <a:solidFill>
                  <a:srgbClr val="00B050"/>
                </a:solidFill>
                <a:highlight>
                  <a:srgbClr val="FFFFFF"/>
                </a:highlight>
                <a:latin typeface="Consolas"/>
              </a:rPr>
              <a:t>Plus</a:t>
            </a:r>
            <a:r>
              <a:rPr lang="fr-FR" sz="1400" b="1" dirty="0">
                <a:solidFill>
                  <a:srgbClr val="000000"/>
                </a:solidFill>
                <a:highlight>
                  <a:srgbClr val="FFFFFF"/>
                </a:highlight>
                <a:latin typeface="Consolas"/>
              </a:rPr>
              <a:t>::</a:t>
            </a:r>
            <a:r>
              <a:rPr lang="fr-FR" sz="1400" b="1" dirty="0" smtClean="0">
                <a:solidFill>
                  <a:srgbClr val="000000"/>
                </a:solidFill>
                <a:highlight>
                  <a:srgbClr val="FFFFFF"/>
                </a:highlight>
                <a:latin typeface="Consolas"/>
              </a:rPr>
              <a:t>e1,</a:t>
            </a:r>
            <a:r>
              <a:rPr lang="fr-FR" sz="1400" b="1" dirty="0" smtClean="0">
                <a:solidFill>
                  <a:srgbClr val="00B050"/>
                </a:solidFill>
                <a:highlight>
                  <a:srgbClr val="FFFFFF"/>
                </a:highlight>
                <a:latin typeface="Consolas"/>
              </a:rPr>
              <a:t>Plus</a:t>
            </a:r>
            <a:r>
              <a:rPr lang="fr-FR" sz="1400" b="1" dirty="0">
                <a:solidFill>
                  <a:srgbClr val="000000"/>
                </a:solidFill>
                <a:highlight>
                  <a:srgbClr val="FFFFFF"/>
                </a:highlight>
                <a:latin typeface="Consolas"/>
              </a:rPr>
              <a:t>::</a:t>
            </a:r>
            <a:r>
              <a:rPr lang="fr-FR" sz="1400" b="1" dirty="0" smtClean="0">
                <a:solidFill>
                  <a:srgbClr val="000000"/>
                </a:solidFill>
                <a:highlight>
                  <a:srgbClr val="FFFFFF"/>
                </a:highlight>
                <a:latin typeface="Consolas"/>
              </a:rPr>
              <a:t>e2); };</a:t>
            </a:r>
            <a:endParaRPr lang="fr-FR" sz="1400" b="1" dirty="0">
              <a:solidFill>
                <a:srgbClr val="000000"/>
              </a:solidFill>
              <a:highlight>
                <a:srgbClr val="FFFFFF"/>
              </a:highlight>
              <a:latin typeface="Consolas"/>
            </a:endParaRPr>
          </a:p>
          <a:p>
            <a:pPr>
              <a:spcBef>
                <a:spcPts val="200"/>
              </a:spcBef>
            </a:pPr>
            <a:endParaRPr lang="en-US" sz="1400" b="1" dirty="0" smtClean="0">
              <a:solidFill>
                <a:srgbClr val="0000FF"/>
              </a:solidFill>
              <a:highlight>
                <a:srgbClr val="FFFFFF"/>
              </a:highlight>
              <a:latin typeface="Consolas"/>
            </a:endParaRPr>
          </a:p>
          <a:p>
            <a:pPr>
              <a:spcBef>
                <a:spcPts val="200"/>
              </a:spcBef>
            </a:pPr>
            <a:r>
              <a:rPr lang="en-US" sz="1400" b="1" dirty="0" smtClean="0">
                <a:solidFill>
                  <a:srgbClr val="0000FF"/>
                </a:solidFill>
                <a:highlight>
                  <a:srgbClr val="FFFFFF"/>
                </a:highlight>
                <a:latin typeface="Consolas"/>
              </a:rPr>
              <a:t>template</a:t>
            </a:r>
            <a:r>
              <a:rPr lang="en-US" sz="1400" b="1" dirty="0" smtClean="0">
                <a:solidFill>
                  <a:srgbClr val="000000"/>
                </a:solidFill>
                <a:highlight>
                  <a:srgbClr val="FFFFFF"/>
                </a:highlight>
                <a:latin typeface="Consolas"/>
              </a:rPr>
              <a:t> &lt;&gt; </a:t>
            </a:r>
            <a:r>
              <a:rPr lang="en-US" sz="1400" b="1" dirty="0" smtClean="0">
                <a:solidFill>
                  <a:srgbClr val="0000FF"/>
                </a:solidFill>
                <a:highlight>
                  <a:srgbClr val="FFFFFF"/>
                </a:highlight>
                <a:latin typeface="Consolas"/>
              </a:rPr>
              <a:t>class</a:t>
            </a:r>
            <a:r>
              <a:rPr lang="en-US" sz="1400" b="1" dirty="0" smtClean="0">
                <a:solidFill>
                  <a:srgbClr val="000000"/>
                </a:solidFill>
                <a:highlight>
                  <a:srgbClr val="FFFFFF"/>
                </a:highlight>
                <a:latin typeface="Consolas"/>
              </a:rPr>
              <a:t> </a:t>
            </a:r>
            <a:r>
              <a:rPr lang="en-US" sz="1400" b="1" dirty="0">
                <a:solidFill>
                  <a:srgbClr val="2B91AF"/>
                </a:solidFill>
                <a:highlight>
                  <a:srgbClr val="FFFFFF"/>
                </a:highlight>
                <a:latin typeface="Consolas"/>
              </a:rPr>
              <a:t>bindings</a:t>
            </a:r>
            <a:r>
              <a:rPr lang="en-US" sz="1400" b="1" dirty="0">
                <a:solidFill>
                  <a:srgbClr val="000000"/>
                </a:solidFill>
                <a:highlight>
                  <a:srgbClr val="FFFFFF"/>
                </a:highlight>
                <a:latin typeface="Consolas"/>
              </a:rPr>
              <a:t>&lt;</a:t>
            </a:r>
            <a:r>
              <a:rPr lang="en-US" sz="1400" b="1" dirty="0">
                <a:solidFill>
                  <a:srgbClr val="00B050"/>
                </a:solidFill>
                <a:highlight>
                  <a:srgbClr val="FFFFFF"/>
                </a:highlight>
                <a:latin typeface="Consolas"/>
              </a:rPr>
              <a:t>Minus</a:t>
            </a:r>
            <a:r>
              <a:rPr lang="en-US" sz="1400" b="1" dirty="0" smtClean="0">
                <a:solidFill>
                  <a:srgbClr val="000000"/>
                </a:solidFill>
                <a:highlight>
                  <a:srgbClr val="FFFFFF"/>
                </a:highlight>
                <a:latin typeface="Consolas"/>
              </a:rPr>
              <a:t>&gt;</a:t>
            </a:r>
          </a:p>
          <a:p>
            <a:pPr>
              <a:spcBef>
                <a:spcPts val="200"/>
              </a:spcBef>
            </a:pPr>
            <a:r>
              <a:rPr lang="en-US" sz="1400" b="1" dirty="0" smtClean="0">
                <a:solidFill>
                  <a:srgbClr val="000000"/>
                </a:solidFill>
                <a:highlight>
                  <a:srgbClr val="FFFFFF"/>
                </a:highlight>
                <a:latin typeface="Consolas"/>
              </a:rPr>
              <a:t> { </a:t>
            </a:r>
            <a:r>
              <a:rPr lang="en-US" sz="1400" b="1" dirty="0" smtClean="0">
                <a:solidFill>
                  <a:srgbClr val="6F008A"/>
                </a:solidFill>
                <a:highlight>
                  <a:srgbClr val="FFFFFF"/>
                </a:highlight>
                <a:latin typeface="Consolas"/>
              </a:rPr>
              <a:t>Members</a:t>
            </a:r>
            <a:r>
              <a:rPr lang="en-US" sz="1400" b="1" dirty="0" smtClean="0">
                <a:solidFill>
                  <a:srgbClr val="000000"/>
                </a:solidFill>
                <a:highlight>
                  <a:srgbClr val="FFFFFF"/>
                </a:highlight>
                <a:latin typeface="Consolas"/>
              </a:rPr>
              <a:t>(</a:t>
            </a:r>
            <a:r>
              <a:rPr lang="en-US" sz="1400" b="1" dirty="0" smtClean="0">
                <a:solidFill>
                  <a:srgbClr val="00B050"/>
                </a:solidFill>
                <a:highlight>
                  <a:srgbClr val="FFFFFF"/>
                </a:highlight>
                <a:latin typeface="Consolas"/>
              </a:rPr>
              <a:t>Minus</a:t>
            </a:r>
            <a:r>
              <a:rPr lang="en-US" sz="1400" b="1" dirty="0">
                <a:solidFill>
                  <a:srgbClr val="000000"/>
                </a:solidFill>
                <a:highlight>
                  <a:srgbClr val="FFFFFF"/>
                </a:highlight>
                <a:latin typeface="Consolas"/>
              </a:rPr>
              <a:t>::</a:t>
            </a:r>
            <a:r>
              <a:rPr lang="en-US" sz="1400" b="1" dirty="0" smtClean="0">
                <a:solidFill>
                  <a:srgbClr val="000000"/>
                </a:solidFill>
                <a:highlight>
                  <a:srgbClr val="FFFFFF"/>
                </a:highlight>
                <a:latin typeface="Consolas"/>
              </a:rPr>
              <a:t>e1,</a:t>
            </a:r>
            <a:r>
              <a:rPr lang="en-US" sz="1400" b="1" dirty="0" smtClean="0">
                <a:solidFill>
                  <a:srgbClr val="00B050"/>
                </a:solidFill>
                <a:highlight>
                  <a:srgbClr val="FFFFFF"/>
                </a:highlight>
                <a:latin typeface="Consolas"/>
              </a:rPr>
              <a:t>Minus</a:t>
            </a:r>
            <a:r>
              <a:rPr lang="en-US" sz="1400" b="1" dirty="0">
                <a:solidFill>
                  <a:srgbClr val="000000"/>
                </a:solidFill>
                <a:highlight>
                  <a:srgbClr val="FFFFFF"/>
                </a:highlight>
                <a:latin typeface="Consolas"/>
              </a:rPr>
              <a:t>::</a:t>
            </a:r>
            <a:r>
              <a:rPr lang="en-US" sz="1400" b="1" dirty="0" smtClean="0">
                <a:solidFill>
                  <a:srgbClr val="000000"/>
                </a:solidFill>
                <a:highlight>
                  <a:srgbClr val="FFFFFF"/>
                </a:highlight>
                <a:latin typeface="Consolas"/>
              </a:rPr>
              <a:t>e2</a:t>
            </a:r>
            <a:r>
              <a:rPr lang="en-US" sz="1400" b="1" dirty="0">
                <a:solidFill>
                  <a:srgbClr val="000000"/>
                </a:solidFill>
                <a:highlight>
                  <a:srgbClr val="FFFFFF"/>
                </a:highlight>
                <a:latin typeface="Consolas"/>
              </a:rPr>
              <a:t>); </a:t>
            </a:r>
            <a:r>
              <a:rPr lang="en-US" sz="1400" b="1" dirty="0" smtClean="0">
                <a:solidFill>
                  <a:srgbClr val="000000"/>
                </a:solidFill>
                <a:highlight>
                  <a:srgbClr val="FFFFFF"/>
                </a:highlight>
                <a:latin typeface="Consolas"/>
              </a:rPr>
              <a:t>};</a:t>
            </a:r>
            <a:endParaRPr lang="en-US" sz="1400" b="1" dirty="0">
              <a:solidFill>
                <a:srgbClr val="000000"/>
              </a:solidFill>
              <a:highlight>
                <a:srgbClr val="FFFFFF"/>
              </a:highlight>
              <a:latin typeface="Consolas"/>
            </a:endParaRPr>
          </a:p>
          <a:p>
            <a:pPr>
              <a:spcBef>
                <a:spcPts val="200"/>
              </a:spcBef>
            </a:pPr>
            <a:endParaRPr lang="en-US" sz="1400" b="1" dirty="0" smtClean="0">
              <a:solidFill>
                <a:srgbClr val="0000FF"/>
              </a:solidFill>
              <a:highlight>
                <a:srgbClr val="FFFFFF"/>
              </a:highlight>
              <a:latin typeface="Consolas"/>
            </a:endParaRPr>
          </a:p>
          <a:p>
            <a:pPr>
              <a:spcBef>
                <a:spcPts val="200"/>
              </a:spcBef>
            </a:pPr>
            <a:r>
              <a:rPr lang="en-US" sz="1400" b="1" dirty="0" smtClean="0">
                <a:solidFill>
                  <a:srgbClr val="0000FF"/>
                </a:solidFill>
                <a:highlight>
                  <a:srgbClr val="FFFFFF"/>
                </a:highlight>
                <a:latin typeface="Consolas"/>
              </a:rPr>
              <a:t>template</a:t>
            </a:r>
            <a:r>
              <a:rPr lang="en-US" sz="1400" b="1" dirty="0" smtClean="0">
                <a:solidFill>
                  <a:srgbClr val="000000"/>
                </a:solidFill>
                <a:highlight>
                  <a:srgbClr val="FFFFFF"/>
                </a:highlight>
                <a:latin typeface="Consolas"/>
              </a:rPr>
              <a:t> </a:t>
            </a:r>
            <a:r>
              <a:rPr lang="en-US" sz="1400" b="1" dirty="0">
                <a:solidFill>
                  <a:srgbClr val="000000"/>
                </a:solidFill>
                <a:highlight>
                  <a:srgbClr val="FFFFFF"/>
                </a:highlight>
                <a:latin typeface="Consolas"/>
              </a:rPr>
              <a:t>&lt;&gt; </a:t>
            </a:r>
            <a:r>
              <a:rPr lang="en-US" sz="1400" b="1" dirty="0">
                <a:solidFill>
                  <a:srgbClr val="0000FF"/>
                </a:solidFill>
                <a:highlight>
                  <a:srgbClr val="FFFFFF"/>
                </a:highlight>
                <a:latin typeface="Consolas"/>
              </a:rPr>
              <a:t>class</a:t>
            </a:r>
            <a:r>
              <a:rPr lang="en-US" sz="1400" b="1" dirty="0" smtClean="0">
                <a:solidFill>
                  <a:srgbClr val="000000"/>
                </a:solidFill>
                <a:highlight>
                  <a:srgbClr val="FFFFFF"/>
                </a:highlight>
                <a:latin typeface="Consolas"/>
              </a:rPr>
              <a:t> </a:t>
            </a:r>
            <a:r>
              <a:rPr lang="en-US" sz="1400" b="1" dirty="0">
                <a:solidFill>
                  <a:srgbClr val="2B91AF"/>
                </a:solidFill>
                <a:highlight>
                  <a:srgbClr val="FFFFFF"/>
                </a:highlight>
                <a:latin typeface="Consolas"/>
              </a:rPr>
              <a:t>bindings</a:t>
            </a:r>
            <a:r>
              <a:rPr lang="en-US" sz="1400" b="1" dirty="0">
                <a:solidFill>
                  <a:srgbClr val="000000"/>
                </a:solidFill>
                <a:highlight>
                  <a:srgbClr val="FFFFFF"/>
                </a:highlight>
                <a:latin typeface="Consolas"/>
              </a:rPr>
              <a:t>&lt;</a:t>
            </a:r>
            <a:r>
              <a:rPr lang="en-US" sz="1400" b="1" dirty="0">
                <a:solidFill>
                  <a:srgbClr val="00B050"/>
                </a:solidFill>
                <a:highlight>
                  <a:srgbClr val="FFFFFF"/>
                </a:highlight>
                <a:latin typeface="Consolas"/>
              </a:rPr>
              <a:t>Times</a:t>
            </a:r>
            <a:r>
              <a:rPr lang="en-US" sz="1400" b="1" dirty="0" smtClean="0">
                <a:solidFill>
                  <a:srgbClr val="000000"/>
                </a:solidFill>
                <a:highlight>
                  <a:srgbClr val="FFFFFF"/>
                </a:highlight>
                <a:latin typeface="Consolas"/>
              </a:rPr>
              <a:t>&gt;</a:t>
            </a:r>
          </a:p>
          <a:p>
            <a:pPr>
              <a:spcBef>
                <a:spcPts val="200"/>
              </a:spcBef>
            </a:pPr>
            <a:r>
              <a:rPr lang="en-US" sz="1400" b="1" dirty="0" smtClean="0">
                <a:solidFill>
                  <a:srgbClr val="000000"/>
                </a:solidFill>
                <a:highlight>
                  <a:srgbClr val="FFFFFF"/>
                </a:highlight>
                <a:latin typeface="Consolas"/>
              </a:rPr>
              <a:t> { </a:t>
            </a:r>
            <a:r>
              <a:rPr lang="en-US" sz="1400" b="1" dirty="0" smtClean="0">
                <a:solidFill>
                  <a:srgbClr val="6F008A"/>
                </a:solidFill>
                <a:highlight>
                  <a:srgbClr val="FFFFFF"/>
                </a:highlight>
                <a:latin typeface="Consolas"/>
              </a:rPr>
              <a:t>Members</a:t>
            </a:r>
            <a:r>
              <a:rPr lang="en-US" sz="1400" b="1" dirty="0" smtClean="0">
                <a:solidFill>
                  <a:srgbClr val="000000"/>
                </a:solidFill>
                <a:highlight>
                  <a:srgbClr val="FFFFFF"/>
                </a:highlight>
                <a:latin typeface="Consolas"/>
              </a:rPr>
              <a:t>(</a:t>
            </a:r>
            <a:r>
              <a:rPr lang="en-US" sz="1400" b="1" dirty="0" smtClean="0">
                <a:solidFill>
                  <a:srgbClr val="00B050"/>
                </a:solidFill>
                <a:highlight>
                  <a:srgbClr val="FFFFFF"/>
                </a:highlight>
                <a:latin typeface="Consolas"/>
              </a:rPr>
              <a:t>Times</a:t>
            </a:r>
            <a:r>
              <a:rPr lang="en-US" sz="1400" b="1" dirty="0">
                <a:solidFill>
                  <a:srgbClr val="000000"/>
                </a:solidFill>
                <a:highlight>
                  <a:srgbClr val="FFFFFF"/>
                </a:highlight>
                <a:latin typeface="Consolas"/>
              </a:rPr>
              <a:t>::</a:t>
            </a:r>
            <a:r>
              <a:rPr lang="en-US" sz="1400" b="1" dirty="0" smtClean="0">
                <a:solidFill>
                  <a:srgbClr val="000000"/>
                </a:solidFill>
                <a:highlight>
                  <a:srgbClr val="FFFFFF"/>
                </a:highlight>
                <a:latin typeface="Consolas"/>
              </a:rPr>
              <a:t>e1,</a:t>
            </a:r>
            <a:r>
              <a:rPr lang="en-US" sz="1400" b="1" dirty="0" smtClean="0">
                <a:solidFill>
                  <a:srgbClr val="00B050"/>
                </a:solidFill>
                <a:highlight>
                  <a:srgbClr val="FFFFFF"/>
                </a:highlight>
                <a:latin typeface="Consolas"/>
              </a:rPr>
              <a:t>Times</a:t>
            </a:r>
            <a:r>
              <a:rPr lang="en-US" sz="1400" b="1" dirty="0">
                <a:solidFill>
                  <a:srgbClr val="000000"/>
                </a:solidFill>
                <a:highlight>
                  <a:srgbClr val="FFFFFF"/>
                </a:highlight>
                <a:latin typeface="Consolas"/>
              </a:rPr>
              <a:t>::</a:t>
            </a:r>
            <a:r>
              <a:rPr lang="en-US" sz="1400" b="1" dirty="0" smtClean="0">
                <a:solidFill>
                  <a:srgbClr val="000000"/>
                </a:solidFill>
                <a:highlight>
                  <a:srgbClr val="FFFFFF"/>
                </a:highlight>
                <a:latin typeface="Consolas"/>
              </a:rPr>
              <a:t>e2</a:t>
            </a:r>
            <a:r>
              <a:rPr lang="en-US" sz="1400" b="1" dirty="0">
                <a:solidFill>
                  <a:srgbClr val="000000"/>
                </a:solidFill>
                <a:highlight>
                  <a:srgbClr val="FFFFFF"/>
                </a:highlight>
                <a:latin typeface="Consolas"/>
              </a:rPr>
              <a:t>); </a:t>
            </a:r>
            <a:r>
              <a:rPr lang="en-US" sz="1400" b="1" dirty="0" smtClean="0">
                <a:solidFill>
                  <a:srgbClr val="000000"/>
                </a:solidFill>
                <a:highlight>
                  <a:srgbClr val="FFFFFF"/>
                </a:highlight>
                <a:latin typeface="Consolas"/>
              </a:rPr>
              <a:t>};</a:t>
            </a:r>
            <a:endParaRPr lang="en-US" sz="1400" b="1" dirty="0">
              <a:solidFill>
                <a:srgbClr val="000000"/>
              </a:solidFill>
              <a:highlight>
                <a:srgbClr val="FFFFFF"/>
              </a:highlight>
              <a:latin typeface="Consolas"/>
            </a:endParaRPr>
          </a:p>
          <a:p>
            <a:pPr>
              <a:spcBef>
                <a:spcPts val="200"/>
              </a:spcBef>
            </a:pPr>
            <a:endParaRPr lang="en-US" sz="1400" b="1" dirty="0" smtClean="0">
              <a:solidFill>
                <a:srgbClr val="0000FF"/>
              </a:solidFill>
              <a:highlight>
                <a:srgbClr val="FFFFFF"/>
              </a:highlight>
              <a:latin typeface="Consolas"/>
            </a:endParaRPr>
          </a:p>
          <a:p>
            <a:pPr>
              <a:spcBef>
                <a:spcPts val="200"/>
              </a:spcBef>
            </a:pPr>
            <a:r>
              <a:rPr lang="en-US" sz="1400" b="1" dirty="0" smtClean="0">
                <a:solidFill>
                  <a:srgbClr val="0000FF"/>
                </a:solidFill>
                <a:highlight>
                  <a:srgbClr val="FFFFFF"/>
                </a:highlight>
                <a:latin typeface="Consolas"/>
              </a:rPr>
              <a:t>template</a:t>
            </a:r>
            <a:r>
              <a:rPr lang="en-US" sz="1400" b="1" dirty="0" smtClean="0">
                <a:solidFill>
                  <a:srgbClr val="000000"/>
                </a:solidFill>
                <a:highlight>
                  <a:srgbClr val="FFFFFF"/>
                </a:highlight>
                <a:latin typeface="Consolas"/>
              </a:rPr>
              <a:t> </a:t>
            </a:r>
            <a:r>
              <a:rPr lang="en-US" sz="1400" b="1" dirty="0">
                <a:solidFill>
                  <a:srgbClr val="000000"/>
                </a:solidFill>
                <a:highlight>
                  <a:srgbClr val="FFFFFF"/>
                </a:highlight>
                <a:latin typeface="Consolas"/>
              </a:rPr>
              <a:t>&lt;&gt; </a:t>
            </a:r>
            <a:r>
              <a:rPr lang="en-US" sz="1400" b="1" dirty="0">
                <a:solidFill>
                  <a:srgbClr val="0000FF"/>
                </a:solidFill>
                <a:highlight>
                  <a:srgbClr val="FFFFFF"/>
                </a:highlight>
                <a:latin typeface="Consolas"/>
              </a:rPr>
              <a:t>class</a:t>
            </a:r>
            <a:r>
              <a:rPr lang="en-US" sz="1400" b="1" dirty="0" smtClean="0">
                <a:solidFill>
                  <a:srgbClr val="000000"/>
                </a:solidFill>
                <a:highlight>
                  <a:srgbClr val="FFFFFF"/>
                </a:highlight>
                <a:latin typeface="Consolas"/>
              </a:rPr>
              <a:t> </a:t>
            </a:r>
            <a:r>
              <a:rPr lang="en-US" sz="1400" b="1" dirty="0">
                <a:solidFill>
                  <a:srgbClr val="2B91AF"/>
                </a:solidFill>
                <a:highlight>
                  <a:srgbClr val="FFFFFF"/>
                </a:highlight>
                <a:latin typeface="Consolas"/>
              </a:rPr>
              <a:t>bindings</a:t>
            </a:r>
            <a:r>
              <a:rPr lang="en-US" sz="1400" b="1" dirty="0">
                <a:solidFill>
                  <a:srgbClr val="000000"/>
                </a:solidFill>
                <a:highlight>
                  <a:srgbClr val="FFFFFF"/>
                </a:highlight>
                <a:latin typeface="Consolas"/>
              </a:rPr>
              <a:t>&lt;</a:t>
            </a:r>
            <a:r>
              <a:rPr lang="en-US" sz="1400" b="1" dirty="0">
                <a:solidFill>
                  <a:srgbClr val="00B050"/>
                </a:solidFill>
                <a:highlight>
                  <a:srgbClr val="FFFFFF"/>
                </a:highlight>
                <a:latin typeface="Consolas"/>
              </a:rPr>
              <a:t>Divide</a:t>
            </a:r>
            <a:r>
              <a:rPr lang="en-US" sz="1400" b="1" dirty="0" smtClean="0">
                <a:solidFill>
                  <a:srgbClr val="000000"/>
                </a:solidFill>
                <a:highlight>
                  <a:srgbClr val="FFFFFF"/>
                </a:highlight>
                <a:latin typeface="Consolas"/>
              </a:rPr>
              <a:t>&gt;</a:t>
            </a:r>
          </a:p>
          <a:p>
            <a:pPr>
              <a:spcBef>
                <a:spcPts val="200"/>
              </a:spcBef>
            </a:pPr>
            <a:r>
              <a:rPr lang="en-US" sz="1400" b="1" dirty="0" smtClean="0">
                <a:solidFill>
                  <a:srgbClr val="000000"/>
                </a:solidFill>
                <a:highlight>
                  <a:srgbClr val="FFFFFF"/>
                </a:highlight>
                <a:latin typeface="Consolas"/>
              </a:rPr>
              <a:t> { </a:t>
            </a:r>
            <a:r>
              <a:rPr lang="en-US" sz="1400" b="1" dirty="0" smtClean="0">
                <a:solidFill>
                  <a:srgbClr val="6F008A"/>
                </a:solidFill>
                <a:highlight>
                  <a:srgbClr val="FFFFFF"/>
                </a:highlight>
                <a:latin typeface="Consolas"/>
              </a:rPr>
              <a:t>Members</a:t>
            </a:r>
            <a:r>
              <a:rPr lang="en-US" sz="1400" b="1" dirty="0" smtClean="0">
                <a:solidFill>
                  <a:srgbClr val="000000"/>
                </a:solidFill>
                <a:highlight>
                  <a:srgbClr val="FFFFFF"/>
                </a:highlight>
                <a:latin typeface="Consolas"/>
              </a:rPr>
              <a:t>(</a:t>
            </a:r>
            <a:r>
              <a:rPr lang="en-US" sz="1400" b="1" dirty="0" smtClean="0">
                <a:solidFill>
                  <a:srgbClr val="00B050"/>
                </a:solidFill>
                <a:highlight>
                  <a:srgbClr val="FFFFFF"/>
                </a:highlight>
                <a:latin typeface="Consolas"/>
              </a:rPr>
              <a:t>Divide</a:t>
            </a:r>
            <a:r>
              <a:rPr lang="en-US" sz="1400" b="1" dirty="0">
                <a:solidFill>
                  <a:srgbClr val="000000"/>
                </a:solidFill>
                <a:highlight>
                  <a:srgbClr val="FFFFFF"/>
                </a:highlight>
                <a:latin typeface="Consolas"/>
              </a:rPr>
              <a:t>::</a:t>
            </a:r>
            <a:r>
              <a:rPr lang="en-US" sz="1400" b="1" dirty="0" smtClean="0">
                <a:solidFill>
                  <a:srgbClr val="000000"/>
                </a:solidFill>
                <a:highlight>
                  <a:srgbClr val="FFFFFF"/>
                </a:highlight>
                <a:latin typeface="Consolas"/>
              </a:rPr>
              <a:t>e1,</a:t>
            </a:r>
            <a:r>
              <a:rPr lang="en-US" sz="1400" b="1" dirty="0" smtClean="0">
                <a:solidFill>
                  <a:srgbClr val="00B050"/>
                </a:solidFill>
                <a:highlight>
                  <a:srgbClr val="FFFFFF"/>
                </a:highlight>
                <a:latin typeface="Consolas"/>
              </a:rPr>
              <a:t>Divide</a:t>
            </a:r>
            <a:r>
              <a:rPr lang="en-US" sz="1400" b="1" dirty="0">
                <a:solidFill>
                  <a:srgbClr val="000000"/>
                </a:solidFill>
                <a:highlight>
                  <a:srgbClr val="FFFFFF"/>
                </a:highlight>
                <a:latin typeface="Consolas"/>
              </a:rPr>
              <a:t>::</a:t>
            </a:r>
            <a:r>
              <a:rPr lang="en-US" sz="1400" b="1" dirty="0" smtClean="0">
                <a:solidFill>
                  <a:srgbClr val="000000"/>
                </a:solidFill>
                <a:highlight>
                  <a:srgbClr val="FFFFFF"/>
                </a:highlight>
                <a:latin typeface="Consolas"/>
              </a:rPr>
              <a:t>e2);};</a:t>
            </a:r>
          </a:p>
          <a:p>
            <a:pPr>
              <a:spcBef>
                <a:spcPts val="200"/>
              </a:spcBef>
            </a:pPr>
            <a:endParaRPr lang="en-US" sz="1400" b="1" dirty="0" smtClean="0">
              <a:solidFill>
                <a:srgbClr val="000000"/>
              </a:solidFill>
              <a:highlight>
                <a:srgbClr val="FFFFFF"/>
              </a:highlight>
              <a:latin typeface="Consolas"/>
            </a:endParaRPr>
          </a:p>
          <a:p>
            <a:pPr>
              <a:spcBef>
                <a:spcPts val="200"/>
              </a:spcBef>
            </a:pPr>
            <a:endParaRPr lang="en-US" sz="1400" b="1" dirty="0">
              <a:solidFill>
                <a:srgbClr val="000000"/>
              </a:solidFill>
              <a:highlight>
                <a:srgbClr val="FFFFFF"/>
              </a:highlight>
              <a:latin typeface="Consolas"/>
            </a:endParaRPr>
          </a:p>
          <a:p>
            <a:pPr>
              <a:spcBef>
                <a:spcPts val="200"/>
              </a:spcBef>
            </a:pPr>
            <a:endParaRPr lang="en-US" sz="1400" b="1" dirty="0"/>
          </a:p>
        </p:txBody>
      </p:sp>
      <p:sp>
        <p:nvSpPr>
          <p:cNvPr id="6" name="Slide Number Placeholder 5"/>
          <p:cNvSpPr>
            <a:spLocks noGrp="1"/>
          </p:cNvSpPr>
          <p:nvPr>
            <p:ph type="sldNum" sz="quarter" idx="12"/>
          </p:nvPr>
        </p:nvSpPr>
        <p:spPr/>
        <p:txBody>
          <a:bodyPr/>
          <a:lstStyle/>
          <a:p>
            <a:fld id="{7CB0F8AB-AB33-4A54-BEC3-89055AD5FA98}" type="slidenum">
              <a:rPr lang="en-US" smtClean="0"/>
              <a:t>10</a:t>
            </a:fld>
            <a:endParaRPr lang="en-US" dirty="0"/>
          </a:p>
        </p:txBody>
      </p:sp>
    </p:spTree>
    <p:custDataLst>
      <p:tags r:id="rId1"/>
    </p:custDataLst>
    <p:extLst>
      <p:ext uri="{BB962C8B-B14F-4D97-AF65-F5344CB8AC3E}">
        <p14:creationId xmlns:p14="http://schemas.microsoft.com/office/powerpoint/2010/main" val="3497274852"/>
      </p:ext>
    </p:extLst>
  </p:cSld>
  <p:clrMapOvr>
    <a:masterClrMapping/>
  </p:clrMapOvr>
  <mc:AlternateContent xmlns:mc="http://schemas.openxmlformats.org/markup-compatibility/2006" xmlns:p14="http://schemas.microsoft.com/office/powerpoint/2010/main">
    <mc:Choice Requires="p14">
      <p:transition spd="slow" p14:dur="2000" advTm="116505"/>
    </mc:Choice>
    <mc:Fallback xmlns="">
      <p:transition spd="slow" advTm="1165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Mach7</a:t>
            </a:r>
            <a:r>
              <a:rPr lang="en-US" dirty="0" smtClean="0"/>
              <a:t>: Nested Matching</a:t>
            </a:r>
            <a:endParaRPr lang="en-US" dirty="0"/>
          </a:p>
        </p:txBody>
      </p:sp>
      <p:sp>
        <p:nvSpPr>
          <p:cNvPr id="3" name="Content Placeholder 2"/>
          <p:cNvSpPr>
            <a:spLocks noGrp="1"/>
          </p:cNvSpPr>
          <p:nvPr>
            <p:ph sz="half" idx="1"/>
          </p:nvPr>
        </p:nvSpPr>
        <p:spPr>
          <a:xfrm>
            <a:off x="468314" y="1676400"/>
            <a:ext cx="3984934" cy="4560888"/>
          </a:xfrm>
        </p:spPr>
        <p:txBody>
          <a:bodyPr/>
          <a:lstStyle/>
          <a:p>
            <a:pPr marL="0" indent="0">
              <a:buNone/>
            </a:pPr>
            <a:endParaRPr lang="en-US" sz="1400" b="1" dirty="0" smtClean="0">
              <a:solidFill>
                <a:srgbClr val="0000FF"/>
              </a:solidFill>
              <a:highlight>
                <a:srgbClr val="FFFFFF"/>
              </a:highlight>
              <a:latin typeface="Consolas" pitchFamily="49" charset="0"/>
              <a:cs typeface="Consolas" pitchFamily="49" charset="0"/>
            </a:endParaRPr>
          </a:p>
          <a:p>
            <a:pPr marL="0" indent="0">
              <a:buNone/>
            </a:pPr>
            <a:r>
              <a:rPr lang="en-US" sz="1400" b="1" dirty="0" smtClean="0">
                <a:solidFill>
                  <a:srgbClr val="0000FF"/>
                </a:solidFill>
                <a:highlight>
                  <a:srgbClr val="FFFFFF"/>
                </a:highlight>
                <a:latin typeface="Consolas" pitchFamily="49" charset="0"/>
                <a:cs typeface="Consolas" pitchFamily="49" charset="0"/>
              </a:rPr>
              <a:t>let</a:t>
            </a:r>
            <a:r>
              <a:rPr lang="en-US" sz="1400" b="1" dirty="0" smtClean="0">
                <a:solidFill>
                  <a:srgbClr val="000000"/>
                </a:solidFill>
                <a:highlight>
                  <a:srgbClr val="FFFFFF"/>
                </a:highlight>
                <a:latin typeface="Consolas" pitchFamily="49" charset="0"/>
                <a:cs typeface="Consolas" pitchFamily="49" charset="0"/>
              </a:rPr>
              <a:t> </a:t>
            </a:r>
            <a:r>
              <a:rPr lang="en-US" sz="1400" b="1" dirty="0">
                <a:solidFill>
                  <a:srgbClr val="C00000"/>
                </a:solidFill>
                <a:highlight>
                  <a:srgbClr val="FFFFFF"/>
                </a:highlight>
                <a:latin typeface="Consolas" pitchFamily="49" charset="0"/>
                <a:cs typeface="Consolas" pitchFamily="49" charset="0"/>
              </a:rPr>
              <a:t>collect</a:t>
            </a:r>
            <a:r>
              <a:rPr lang="en-US" sz="1400" b="1" dirty="0">
                <a:solidFill>
                  <a:srgbClr val="000000"/>
                </a:solidFill>
                <a:highlight>
                  <a:srgbClr val="FFFFFF"/>
                </a:highlight>
                <a:latin typeface="Consolas" pitchFamily="49" charset="0"/>
                <a:cs typeface="Consolas" pitchFamily="49" charset="0"/>
              </a:rPr>
              <a:t> e </a:t>
            </a:r>
            <a:r>
              <a:rPr lang="en-US" sz="1400" b="1" dirty="0" smtClean="0">
                <a:solidFill>
                  <a:srgbClr val="000000"/>
                </a:solidFill>
                <a:highlight>
                  <a:srgbClr val="FFFFFF"/>
                </a:highlight>
                <a:latin typeface="Consolas" pitchFamily="49" charset="0"/>
                <a:cs typeface="Consolas" pitchFamily="49" charset="0"/>
              </a:rPr>
              <a:t>=</a:t>
            </a:r>
          </a:p>
          <a:p>
            <a:pPr marL="0" indent="0">
              <a:buNone/>
            </a:pPr>
            <a:endParaRPr lang="en-US" sz="1400" b="1" dirty="0">
              <a:solidFill>
                <a:srgbClr val="000000"/>
              </a:solidFill>
              <a:highlight>
                <a:srgbClr val="FFFFFF"/>
              </a:highlight>
              <a:latin typeface="Consolas" pitchFamily="49" charset="0"/>
              <a:cs typeface="Consolas" pitchFamily="49" charset="0"/>
            </a:endParaRPr>
          </a:p>
          <a:p>
            <a:pPr marL="0" indent="0">
              <a:buNone/>
            </a:pPr>
            <a:r>
              <a:rPr lang="en-US" sz="1400" b="1" dirty="0" smtClean="0">
                <a:solidFill>
                  <a:srgbClr val="0000FF"/>
                </a:solidFill>
                <a:highlight>
                  <a:srgbClr val="FFFFFF"/>
                </a:highlight>
                <a:latin typeface="Consolas" pitchFamily="49" charset="0"/>
                <a:cs typeface="Consolas" pitchFamily="49" charset="0"/>
              </a:rPr>
              <a:t>  match</a:t>
            </a:r>
            <a:r>
              <a:rPr lang="en-US" sz="1400" b="1" dirty="0" smtClean="0">
                <a:solidFill>
                  <a:srgbClr val="000000"/>
                </a:solidFill>
                <a:highlight>
                  <a:srgbClr val="FFFFFF"/>
                </a:highlight>
                <a:latin typeface="Consolas" pitchFamily="49" charset="0"/>
                <a:cs typeface="Consolas" pitchFamily="49" charset="0"/>
              </a:rPr>
              <a:t> </a:t>
            </a:r>
            <a:r>
              <a:rPr lang="en-US" sz="1400" b="1" dirty="0">
                <a:solidFill>
                  <a:srgbClr val="000000"/>
                </a:solidFill>
                <a:highlight>
                  <a:srgbClr val="FFFFFF"/>
                </a:highlight>
                <a:latin typeface="Consolas" pitchFamily="49" charset="0"/>
                <a:cs typeface="Consolas" pitchFamily="49" charset="0"/>
              </a:rPr>
              <a:t>e </a:t>
            </a:r>
            <a:r>
              <a:rPr lang="en-US" sz="1400" b="1" dirty="0">
                <a:solidFill>
                  <a:srgbClr val="0000FF"/>
                </a:solidFill>
                <a:highlight>
                  <a:srgbClr val="FFFFFF"/>
                </a:highlight>
                <a:latin typeface="Consolas" pitchFamily="49" charset="0"/>
                <a:cs typeface="Consolas" pitchFamily="49" charset="0"/>
              </a:rPr>
              <a:t>with</a:t>
            </a:r>
            <a:endParaRPr lang="en-US" sz="1400" b="1" dirty="0">
              <a:solidFill>
                <a:srgbClr val="000000"/>
              </a:solidFill>
              <a:highlight>
                <a:srgbClr val="FFFFFF"/>
              </a:highlight>
              <a:latin typeface="Consolas" pitchFamily="49" charset="0"/>
              <a:cs typeface="Consolas" pitchFamily="49" charset="0"/>
            </a:endParaRPr>
          </a:p>
          <a:p>
            <a:pPr marL="0" indent="0">
              <a:buNone/>
            </a:pPr>
            <a:r>
              <a:rPr lang="pt-BR" sz="1400" b="1" dirty="0">
                <a:solidFill>
                  <a:srgbClr val="000000"/>
                </a:solidFill>
                <a:highlight>
                  <a:srgbClr val="FFFFFF"/>
                </a:highlight>
                <a:latin typeface="Consolas" pitchFamily="49" charset="0"/>
                <a:cs typeface="Consolas" pitchFamily="49" charset="0"/>
              </a:rPr>
              <a:t>  </a:t>
            </a:r>
            <a:r>
              <a:rPr lang="pt-BR" sz="1400" b="1" dirty="0" smtClean="0">
                <a:solidFill>
                  <a:srgbClr val="000000"/>
                </a:solidFill>
                <a:highlight>
                  <a:srgbClr val="FFFFFF"/>
                </a:highlight>
                <a:latin typeface="Consolas" pitchFamily="49" charset="0"/>
                <a:cs typeface="Consolas" pitchFamily="49" charset="0"/>
              </a:rPr>
              <a:t>  </a:t>
            </a:r>
            <a:r>
              <a:rPr lang="pt-BR" sz="1400" b="1" dirty="0" smtClean="0">
                <a:solidFill>
                  <a:srgbClr val="00B050"/>
                </a:solidFill>
                <a:highlight>
                  <a:srgbClr val="FFFFFF"/>
                </a:highlight>
                <a:latin typeface="Consolas" pitchFamily="49" charset="0"/>
                <a:cs typeface="Consolas" pitchFamily="49" charset="0"/>
              </a:rPr>
              <a:t>Plus</a:t>
            </a:r>
            <a:r>
              <a:rPr lang="pt-BR" sz="1400" b="1" dirty="0" smtClean="0">
                <a:solidFill>
                  <a:srgbClr val="000000"/>
                </a:solidFill>
                <a:highlight>
                  <a:srgbClr val="FFFFFF"/>
                </a:highlight>
                <a:latin typeface="Consolas" pitchFamily="49" charset="0"/>
                <a:cs typeface="Consolas" pitchFamily="49" charset="0"/>
              </a:rPr>
              <a:t>(</a:t>
            </a:r>
            <a:r>
              <a:rPr lang="pt-BR" sz="1400" b="1" dirty="0" smtClean="0">
                <a:solidFill>
                  <a:srgbClr val="00B050"/>
                </a:solidFill>
                <a:highlight>
                  <a:srgbClr val="FFFFFF"/>
                </a:highlight>
                <a:latin typeface="Consolas" pitchFamily="49" charset="0"/>
                <a:cs typeface="Consolas" pitchFamily="49" charset="0"/>
              </a:rPr>
              <a:t>Times</a:t>
            </a:r>
            <a:r>
              <a:rPr lang="pt-BR" sz="1400" b="1" dirty="0" smtClean="0">
                <a:solidFill>
                  <a:srgbClr val="000000"/>
                </a:solidFill>
                <a:highlight>
                  <a:srgbClr val="FFFFFF"/>
                </a:highlight>
                <a:latin typeface="Consolas" pitchFamily="49" charset="0"/>
                <a:cs typeface="Consolas" pitchFamily="49" charset="0"/>
              </a:rPr>
              <a:t>(x1,a), </a:t>
            </a:r>
            <a:r>
              <a:rPr lang="pt-BR" sz="1400" b="1" dirty="0" smtClean="0">
                <a:solidFill>
                  <a:srgbClr val="00B050"/>
                </a:solidFill>
                <a:highlight>
                  <a:srgbClr val="FFFFFF"/>
                </a:highlight>
                <a:latin typeface="Consolas" pitchFamily="49" charset="0"/>
                <a:cs typeface="Consolas" pitchFamily="49" charset="0"/>
              </a:rPr>
              <a:t>Times</a:t>
            </a:r>
            <a:r>
              <a:rPr lang="pt-BR" sz="1400" b="1" dirty="0" smtClean="0">
                <a:solidFill>
                  <a:srgbClr val="000000"/>
                </a:solidFill>
                <a:highlight>
                  <a:srgbClr val="FFFFFF"/>
                </a:highlight>
                <a:latin typeface="Consolas" pitchFamily="49" charset="0"/>
                <a:cs typeface="Consolas" pitchFamily="49" charset="0"/>
              </a:rPr>
              <a:t>(x2,b))</a:t>
            </a:r>
          </a:p>
          <a:p>
            <a:pPr marL="0" indent="0">
              <a:buNone/>
            </a:pPr>
            <a:r>
              <a:rPr lang="pt-BR" sz="1400" b="1" dirty="0">
                <a:solidFill>
                  <a:srgbClr val="000000"/>
                </a:solidFill>
                <a:highlight>
                  <a:srgbClr val="FFFFFF"/>
                </a:highlight>
                <a:latin typeface="Consolas" pitchFamily="49" charset="0"/>
                <a:cs typeface="Consolas" pitchFamily="49" charset="0"/>
              </a:rPr>
              <a:t> </a:t>
            </a:r>
            <a:r>
              <a:rPr lang="pt-BR" sz="1400" b="1" dirty="0" smtClean="0">
                <a:solidFill>
                  <a:srgbClr val="000000"/>
                </a:solidFill>
                <a:highlight>
                  <a:srgbClr val="FFFFFF"/>
                </a:highlight>
                <a:latin typeface="Consolas" pitchFamily="49" charset="0"/>
                <a:cs typeface="Consolas" pitchFamily="49" charset="0"/>
              </a:rPr>
              <a:t>   </a:t>
            </a:r>
            <a:r>
              <a:rPr lang="pt-BR" sz="1400" b="1" dirty="0">
                <a:solidFill>
                  <a:srgbClr val="0000FF"/>
                </a:solidFill>
                <a:highlight>
                  <a:srgbClr val="FFFFFF"/>
                </a:highlight>
                <a:latin typeface="Consolas" pitchFamily="49" charset="0"/>
                <a:cs typeface="Consolas" pitchFamily="49" charset="0"/>
              </a:rPr>
              <a:t>when</a:t>
            </a:r>
            <a:r>
              <a:rPr lang="pt-BR" sz="1400" b="1" dirty="0">
                <a:solidFill>
                  <a:srgbClr val="000000"/>
                </a:solidFill>
                <a:highlight>
                  <a:srgbClr val="FFFFFF"/>
                </a:highlight>
                <a:latin typeface="Consolas" pitchFamily="49" charset="0"/>
                <a:cs typeface="Consolas" pitchFamily="49" charset="0"/>
              </a:rPr>
              <a:t> </a:t>
            </a:r>
            <a:r>
              <a:rPr lang="pt-BR" sz="1400" b="1" dirty="0" smtClean="0">
                <a:solidFill>
                  <a:srgbClr val="000000"/>
                </a:solidFill>
                <a:highlight>
                  <a:srgbClr val="FFFFFF"/>
                </a:highlight>
                <a:latin typeface="Consolas" pitchFamily="49" charset="0"/>
                <a:cs typeface="Consolas" pitchFamily="49" charset="0"/>
              </a:rPr>
              <a:t>x1=x2 </a:t>
            </a:r>
            <a:r>
              <a:rPr lang="en-US" sz="1400" b="1" dirty="0" smtClean="0">
                <a:solidFill>
                  <a:srgbClr val="7030A0"/>
                </a:solidFill>
                <a:highlight>
                  <a:srgbClr val="FFFFFF"/>
                </a:highlight>
                <a:latin typeface="Consolas" pitchFamily="49" charset="0"/>
                <a:cs typeface="Consolas" pitchFamily="49" charset="0"/>
              </a:rPr>
              <a:t>-&gt;</a:t>
            </a:r>
            <a:r>
              <a:rPr lang="en-US" sz="1400" b="1" dirty="0" smtClean="0">
                <a:solidFill>
                  <a:srgbClr val="000000"/>
                </a:solidFill>
                <a:highlight>
                  <a:srgbClr val="FFFFFF"/>
                </a:highlight>
                <a:latin typeface="Consolas" pitchFamily="49" charset="0"/>
                <a:cs typeface="Consolas" pitchFamily="49" charset="0"/>
              </a:rPr>
              <a:t> </a:t>
            </a:r>
            <a:r>
              <a:rPr lang="en-US" sz="1400" b="1" dirty="0" smtClean="0">
                <a:solidFill>
                  <a:srgbClr val="00B050"/>
                </a:solidFill>
                <a:highlight>
                  <a:srgbClr val="FFFFFF"/>
                </a:highlight>
                <a:latin typeface="Consolas" pitchFamily="49" charset="0"/>
                <a:cs typeface="Consolas" pitchFamily="49" charset="0"/>
              </a:rPr>
              <a:t>Times</a:t>
            </a:r>
            <a:r>
              <a:rPr lang="en-US" sz="1400" b="1" dirty="0" smtClean="0">
                <a:solidFill>
                  <a:srgbClr val="000000"/>
                </a:solidFill>
                <a:highlight>
                  <a:srgbClr val="FFFFFF"/>
                </a:highlight>
                <a:latin typeface="Consolas" pitchFamily="49" charset="0"/>
                <a:cs typeface="Consolas" pitchFamily="49" charset="0"/>
              </a:rPr>
              <a:t>(x1,</a:t>
            </a:r>
            <a:r>
              <a:rPr lang="en-US" sz="1400" b="1" dirty="0" smtClean="0">
                <a:solidFill>
                  <a:srgbClr val="00B050"/>
                </a:solidFill>
                <a:highlight>
                  <a:srgbClr val="FFFFFF"/>
                </a:highlight>
                <a:latin typeface="Consolas" pitchFamily="49" charset="0"/>
                <a:cs typeface="Consolas" pitchFamily="49" charset="0"/>
              </a:rPr>
              <a:t>Plus</a:t>
            </a:r>
            <a:r>
              <a:rPr lang="en-US" sz="1400" b="1" dirty="0" smtClean="0">
                <a:solidFill>
                  <a:srgbClr val="000000"/>
                </a:solidFill>
                <a:highlight>
                  <a:srgbClr val="FFFFFF"/>
                </a:highlight>
                <a:latin typeface="Consolas" pitchFamily="49" charset="0"/>
                <a:cs typeface="Consolas" pitchFamily="49" charset="0"/>
              </a:rPr>
              <a:t>(a,b))</a:t>
            </a:r>
            <a:endParaRPr lang="en-US" sz="1400" b="1" dirty="0">
              <a:solidFill>
                <a:srgbClr val="000000"/>
              </a:solidFill>
              <a:highlight>
                <a:srgbClr val="FFFFFF"/>
              </a:highlight>
              <a:latin typeface="Consolas" pitchFamily="49" charset="0"/>
              <a:cs typeface="Consolas" pitchFamily="49" charset="0"/>
            </a:endParaRPr>
          </a:p>
          <a:p>
            <a:pPr marL="0" indent="0">
              <a:buNone/>
            </a:pPr>
            <a:r>
              <a:rPr lang="pt-BR" sz="1400" b="1" dirty="0">
                <a:solidFill>
                  <a:srgbClr val="000000"/>
                </a:solidFill>
                <a:highlight>
                  <a:srgbClr val="FFFFFF"/>
                </a:highlight>
                <a:latin typeface="Consolas" pitchFamily="49" charset="0"/>
                <a:cs typeface="Consolas" pitchFamily="49" charset="0"/>
              </a:rPr>
              <a:t>  </a:t>
            </a:r>
            <a:r>
              <a:rPr lang="pt-BR" sz="1400" b="1" dirty="0" smtClean="0">
                <a:solidFill>
                  <a:srgbClr val="000000"/>
                </a:solidFill>
                <a:highlight>
                  <a:srgbClr val="FFFFFF"/>
                </a:highlight>
                <a:latin typeface="Consolas" pitchFamily="49" charset="0"/>
                <a:cs typeface="Consolas" pitchFamily="49" charset="0"/>
              </a:rPr>
              <a:t>| </a:t>
            </a:r>
            <a:r>
              <a:rPr lang="pt-BR" sz="1400" b="1" dirty="0" smtClean="0">
                <a:solidFill>
                  <a:srgbClr val="00B050"/>
                </a:solidFill>
                <a:highlight>
                  <a:srgbClr val="FFFFFF"/>
                </a:highlight>
                <a:latin typeface="Consolas" pitchFamily="49" charset="0"/>
                <a:cs typeface="Consolas" pitchFamily="49" charset="0"/>
              </a:rPr>
              <a:t>Plus</a:t>
            </a:r>
            <a:r>
              <a:rPr lang="pt-BR" sz="1400" b="1" dirty="0" smtClean="0">
                <a:solidFill>
                  <a:srgbClr val="000000"/>
                </a:solidFill>
                <a:highlight>
                  <a:srgbClr val="FFFFFF"/>
                </a:highlight>
                <a:latin typeface="Consolas" pitchFamily="49" charset="0"/>
                <a:cs typeface="Consolas" pitchFamily="49" charset="0"/>
              </a:rPr>
              <a:t>(</a:t>
            </a:r>
            <a:r>
              <a:rPr lang="pt-BR" sz="1400" b="1" dirty="0" smtClean="0">
                <a:solidFill>
                  <a:srgbClr val="00B050"/>
                </a:solidFill>
                <a:highlight>
                  <a:srgbClr val="FFFFFF"/>
                </a:highlight>
                <a:latin typeface="Consolas" pitchFamily="49" charset="0"/>
                <a:cs typeface="Consolas" pitchFamily="49" charset="0"/>
              </a:rPr>
              <a:t>Times</a:t>
            </a:r>
            <a:r>
              <a:rPr lang="pt-BR" sz="1400" b="1" dirty="0" smtClean="0">
                <a:solidFill>
                  <a:srgbClr val="000000"/>
                </a:solidFill>
                <a:highlight>
                  <a:srgbClr val="FFFFFF"/>
                </a:highlight>
                <a:latin typeface="Consolas" pitchFamily="49" charset="0"/>
                <a:cs typeface="Consolas" pitchFamily="49" charset="0"/>
              </a:rPr>
              <a:t>(a,x1), </a:t>
            </a:r>
            <a:r>
              <a:rPr lang="pt-BR" sz="1400" b="1" dirty="0" smtClean="0">
                <a:solidFill>
                  <a:srgbClr val="00B050"/>
                </a:solidFill>
                <a:highlight>
                  <a:srgbClr val="FFFFFF"/>
                </a:highlight>
                <a:latin typeface="Consolas" pitchFamily="49" charset="0"/>
                <a:cs typeface="Consolas" pitchFamily="49" charset="0"/>
              </a:rPr>
              <a:t>Times</a:t>
            </a:r>
            <a:r>
              <a:rPr lang="pt-BR" sz="1400" b="1" dirty="0" smtClean="0">
                <a:solidFill>
                  <a:srgbClr val="000000"/>
                </a:solidFill>
                <a:highlight>
                  <a:srgbClr val="FFFFFF"/>
                </a:highlight>
                <a:latin typeface="Consolas" pitchFamily="49" charset="0"/>
                <a:cs typeface="Consolas" pitchFamily="49" charset="0"/>
              </a:rPr>
              <a:t>(b,x2))</a:t>
            </a:r>
          </a:p>
          <a:p>
            <a:pPr marL="0" indent="0">
              <a:buNone/>
            </a:pPr>
            <a:r>
              <a:rPr lang="pt-BR" sz="1400" b="1" dirty="0">
                <a:solidFill>
                  <a:srgbClr val="000000"/>
                </a:solidFill>
                <a:highlight>
                  <a:srgbClr val="FFFFFF"/>
                </a:highlight>
                <a:latin typeface="Consolas" pitchFamily="49" charset="0"/>
                <a:cs typeface="Consolas" pitchFamily="49" charset="0"/>
              </a:rPr>
              <a:t> </a:t>
            </a:r>
            <a:r>
              <a:rPr lang="pt-BR" sz="1400" b="1" dirty="0" smtClean="0">
                <a:solidFill>
                  <a:srgbClr val="000000"/>
                </a:solidFill>
                <a:highlight>
                  <a:srgbClr val="FFFFFF"/>
                </a:highlight>
                <a:latin typeface="Consolas" pitchFamily="49" charset="0"/>
                <a:cs typeface="Consolas" pitchFamily="49" charset="0"/>
              </a:rPr>
              <a:t>   </a:t>
            </a:r>
            <a:r>
              <a:rPr lang="pt-BR" sz="1400" b="1" dirty="0">
                <a:solidFill>
                  <a:srgbClr val="0000FF"/>
                </a:solidFill>
                <a:highlight>
                  <a:srgbClr val="FFFFFF"/>
                </a:highlight>
                <a:latin typeface="Consolas" pitchFamily="49" charset="0"/>
                <a:cs typeface="Consolas" pitchFamily="49" charset="0"/>
              </a:rPr>
              <a:t>when</a:t>
            </a:r>
            <a:r>
              <a:rPr lang="pt-BR" sz="1400" b="1" dirty="0">
                <a:solidFill>
                  <a:srgbClr val="000000"/>
                </a:solidFill>
                <a:highlight>
                  <a:srgbClr val="FFFFFF"/>
                </a:highlight>
                <a:latin typeface="Consolas" pitchFamily="49" charset="0"/>
                <a:cs typeface="Consolas" pitchFamily="49" charset="0"/>
              </a:rPr>
              <a:t> </a:t>
            </a:r>
            <a:r>
              <a:rPr lang="pt-BR" sz="1400" b="1" dirty="0" smtClean="0">
                <a:solidFill>
                  <a:srgbClr val="000000"/>
                </a:solidFill>
                <a:highlight>
                  <a:srgbClr val="FFFFFF"/>
                </a:highlight>
                <a:latin typeface="Consolas" pitchFamily="49" charset="0"/>
                <a:cs typeface="Consolas" pitchFamily="49" charset="0"/>
              </a:rPr>
              <a:t>x1=x2 </a:t>
            </a:r>
            <a:r>
              <a:rPr lang="en-US" sz="1400" b="1" dirty="0" smtClean="0">
                <a:solidFill>
                  <a:srgbClr val="7030A0"/>
                </a:solidFill>
                <a:highlight>
                  <a:srgbClr val="FFFFFF"/>
                </a:highlight>
                <a:latin typeface="Consolas" pitchFamily="49" charset="0"/>
                <a:cs typeface="Consolas" pitchFamily="49" charset="0"/>
              </a:rPr>
              <a:t>-&gt;</a:t>
            </a:r>
            <a:r>
              <a:rPr lang="en-US" sz="1400" b="1" dirty="0" smtClean="0">
                <a:solidFill>
                  <a:srgbClr val="000000"/>
                </a:solidFill>
                <a:highlight>
                  <a:srgbClr val="FFFFFF"/>
                </a:highlight>
                <a:latin typeface="Consolas" pitchFamily="49" charset="0"/>
                <a:cs typeface="Consolas" pitchFamily="49" charset="0"/>
              </a:rPr>
              <a:t> </a:t>
            </a:r>
            <a:r>
              <a:rPr lang="en-US" sz="1400" b="1" dirty="0" smtClean="0">
                <a:solidFill>
                  <a:srgbClr val="00B050"/>
                </a:solidFill>
                <a:highlight>
                  <a:srgbClr val="FFFFFF"/>
                </a:highlight>
                <a:latin typeface="Consolas" pitchFamily="49" charset="0"/>
                <a:cs typeface="Consolas" pitchFamily="49" charset="0"/>
              </a:rPr>
              <a:t>Times</a:t>
            </a:r>
            <a:r>
              <a:rPr lang="en-US" sz="1400" b="1" dirty="0" smtClean="0">
                <a:solidFill>
                  <a:srgbClr val="000000"/>
                </a:solidFill>
                <a:highlight>
                  <a:srgbClr val="FFFFFF"/>
                </a:highlight>
                <a:latin typeface="Consolas" pitchFamily="49" charset="0"/>
                <a:cs typeface="Consolas" pitchFamily="49" charset="0"/>
              </a:rPr>
              <a:t>(</a:t>
            </a:r>
            <a:r>
              <a:rPr lang="en-US" sz="1400" b="1" dirty="0" smtClean="0">
                <a:solidFill>
                  <a:srgbClr val="00B050"/>
                </a:solidFill>
                <a:highlight>
                  <a:srgbClr val="FFFFFF"/>
                </a:highlight>
                <a:latin typeface="Consolas" pitchFamily="49" charset="0"/>
                <a:cs typeface="Consolas" pitchFamily="49" charset="0"/>
              </a:rPr>
              <a:t>Plus</a:t>
            </a:r>
            <a:r>
              <a:rPr lang="en-US" sz="1400" b="1" dirty="0" smtClean="0">
                <a:solidFill>
                  <a:srgbClr val="000000"/>
                </a:solidFill>
                <a:highlight>
                  <a:srgbClr val="FFFFFF"/>
                </a:highlight>
                <a:latin typeface="Consolas" pitchFamily="49" charset="0"/>
                <a:cs typeface="Consolas" pitchFamily="49" charset="0"/>
              </a:rPr>
              <a:t>(a,b),x1)</a:t>
            </a:r>
            <a:endParaRPr lang="en-US" sz="1400" b="1" dirty="0">
              <a:solidFill>
                <a:srgbClr val="000000"/>
              </a:solidFill>
              <a:highlight>
                <a:srgbClr val="FFFFFF"/>
              </a:highlight>
              <a:latin typeface="Consolas" pitchFamily="49" charset="0"/>
              <a:cs typeface="Consolas" pitchFamily="49" charset="0"/>
            </a:endParaRPr>
          </a:p>
          <a:p>
            <a:pPr marL="0" indent="0">
              <a:buNone/>
            </a:pPr>
            <a:r>
              <a:rPr lang="en-US" sz="1400" b="1" dirty="0">
                <a:solidFill>
                  <a:srgbClr val="000000"/>
                </a:solidFill>
                <a:highlight>
                  <a:srgbClr val="FFFFFF"/>
                </a:highlight>
                <a:latin typeface="Consolas" pitchFamily="49" charset="0"/>
                <a:cs typeface="Consolas" pitchFamily="49" charset="0"/>
              </a:rPr>
              <a:t>  </a:t>
            </a:r>
            <a:r>
              <a:rPr lang="en-US" sz="1400" b="1" dirty="0" smtClean="0">
                <a:solidFill>
                  <a:srgbClr val="000000"/>
                </a:solidFill>
                <a:highlight>
                  <a:srgbClr val="FFFFFF"/>
                </a:highlight>
                <a:latin typeface="Consolas" pitchFamily="49" charset="0"/>
                <a:cs typeface="Consolas" pitchFamily="49" charset="0"/>
              </a:rPr>
              <a:t>|   </a:t>
            </a:r>
            <a:r>
              <a:rPr lang="en-US" sz="1400" b="1" dirty="0">
                <a:solidFill>
                  <a:srgbClr val="000000"/>
                </a:solidFill>
                <a:highlight>
                  <a:srgbClr val="FFFFFF"/>
                </a:highlight>
                <a:latin typeface="Consolas" pitchFamily="49" charset="0"/>
                <a:cs typeface="Consolas" pitchFamily="49" charset="0"/>
              </a:rPr>
              <a:t>e </a:t>
            </a:r>
            <a:r>
              <a:rPr lang="en-US" sz="1400" b="1" dirty="0">
                <a:solidFill>
                  <a:srgbClr val="7030A0"/>
                </a:solidFill>
                <a:highlight>
                  <a:srgbClr val="FFFFFF"/>
                </a:highlight>
                <a:latin typeface="Consolas" pitchFamily="49" charset="0"/>
                <a:cs typeface="Consolas" pitchFamily="49" charset="0"/>
              </a:rPr>
              <a:t>-&gt;</a:t>
            </a:r>
            <a:r>
              <a:rPr lang="en-US" sz="1400" b="1" dirty="0">
                <a:solidFill>
                  <a:srgbClr val="000000"/>
                </a:solidFill>
                <a:highlight>
                  <a:srgbClr val="FFFFFF"/>
                </a:highlight>
                <a:latin typeface="Consolas" pitchFamily="49" charset="0"/>
                <a:cs typeface="Consolas" pitchFamily="49" charset="0"/>
              </a:rPr>
              <a:t> e</a:t>
            </a:r>
          </a:p>
          <a:p>
            <a:pPr marL="0" indent="0">
              <a:buNone/>
            </a:pPr>
            <a:r>
              <a:rPr lang="en-US" sz="1400" b="1" dirty="0">
                <a:solidFill>
                  <a:srgbClr val="000000"/>
                </a:solidFill>
                <a:highlight>
                  <a:srgbClr val="FFFFFF"/>
                </a:highlight>
                <a:latin typeface="Consolas" pitchFamily="49" charset="0"/>
                <a:cs typeface="Consolas" pitchFamily="49" charset="0"/>
              </a:rPr>
              <a:t>  </a:t>
            </a:r>
            <a:r>
              <a:rPr lang="en-US" sz="1400" b="1" dirty="0" smtClean="0">
                <a:solidFill>
                  <a:srgbClr val="000000"/>
                </a:solidFill>
                <a:highlight>
                  <a:srgbClr val="FFFFFF"/>
                </a:highlight>
                <a:latin typeface="Consolas" pitchFamily="49" charset="0"/>
                <a:cs typeface="Consolas" pitchFamily="49" charset="0"/>
              </a:rPr>
              <a:t>;;</a:t>
            </a:r>
          </a:p>
          <a:p>
            <a:pPr marL="0" indent="0">
              <a:buNone/>
            </a:pPr>
            <a:endParaRPr lang="en-US" sz="1400" b="1" dirty="0">
              <a:solidFill>
                <a:srgbClr val="000000"/>
              </a:solidFill>
              <a:highlight>
                <a:srgbClr val="FFFFFF"/>
              </a:highlight>
              <a:latin typeface="Consolas" pitchFamily="49" charset="0"/>
              <a:cs typeface="Consolas" pitchFamily="49" charset="0"/>
            </a:endParaRPr>
          </a:p>
          <a:p>
            <a:r>
              <a:rPr lang="en-US" sz="2200" dirty="0" smtClean="0">
                <a:highlight>
                  <a:srgbClr val="FFFFFF"/>
                </a:highlight>
                <a:cs typeface="Consolas" pitchFamily="49" charset="0"/>
              </a:rPr>
              <a:t>Language solution</a:t>
            </a:r>
          </a:p>
          <a:p>
            <a:r>
              <a:rPr lang="en-US" sz="2200" dirty="0" smtClean="0">
                <a:highlight>
                  <a:srgbClr val="FFFFFF"/>
                </a:highlight>
                <a:cs typeface="Consolas" pitchFamily="49" charset="0"/>
              </a:rPr>
              <a:t>Predefined set of patterns</a:t>
            </a:r>
          </a:p>
          <a:p>
            <a:r>
              <a:rPr lang="en-US" sz="2200" dirty="0" smtClean="0">
                <a:highlight>
                  <a:srgbClr val="FFFFFF"/>
                </a:highlight>
                <a:cs typeface="Consolas" pitchFamily="49" charset="0"/>
              </a:rPr>
              <a:t>Implicit variable introduction</a:t>
            </a:r>
          </a:p>
          <a:p>
            <a:r>
              <a:rPr lang="en-US" sz="2200" dirty="0" smtClean="0">
                <a:highlight>
                  <a:srgbClr val="FFFFFF"/>
                </a:highlight>
                <a:cs typeface="Consolas" pitchFamily="49" charset="0"/>
              </a:rPr>
              <a:t>Linearity</a:t>
            </a:r>
            <a:endParaRPr lang="en-US" sz="2200" dirty="0">
              <a:highlight>
                <a:srgbClr val="FFFFFF"/>
              </a:highlight>
              <a:cs typeface="Consolas" pitchFamily="49" charset="0"/>
            </a:endParaRPr>
          </a:p>
        </p:txBody>
      </p:sp>
      <p:sp>
        <p:nvSpPr>
          <p:cNvPr id="4" name="Content Placeholder 3"/>
          <p:cNvSpPr>
            <a:spLocks noGrp="1"/>
          </p:cNvSpPr>
          <p:nvPr>
            <p:ph sz="half" idx="2"/>
          </p:nvPr>
        </p:nvSpPr>
        <p:spPr>
          <a:xfrm>
            <a:off x="4516687" y="1676400"/>
            <a:ext cx="4734191" cy="4560888"/>
          </a:xfrm>
        </p:spPr>
        <p:txBody>
          <a:bodyPr/>
          <a:lstStyle/>
          <a:p>
            <a:pPr marL="0" indent="0">
              <a:buNone/>
            </a:pPr>
            <a:endParaRPr lang="en-US" sz="1400" b="1" dirty="0" smtClean="0">
              <a:solidFill>
                <a:srgbClr val="0000FF"/>
              </a:solidFill>
              <a:highlight>
                <a:srgbClr val="FFFFFF"/>
              </a:highlight>
              <a:latin typeface="Consolas"/>
            </a:endParaRPr>
          </a:p>
          <a:p>
            <a:pPr marL="0" indent="0">
              <a:buNone/>
            </a:pPr>
            <a:r>
              <a:rPr lang="en-US" sz="1400" b="1" dirty="0" smtClean="0">
                <a:solidFill>
                  <a:srgbClr val="0000FF"/>
                </a:solidFill>
                <a:highlight>
                  <a:srgbClr val="FFFFFF"/>
                </a:highlight>
                <a:latin typeface="Consolas"/>
              </a:rPr>
              <a:t>const</a:t>
            </a:r>
            <a:r>
              <a:rPr lang="en-US" sz="1400" b="1" dirty="0" smtClean="0">
                <a:solidFill>
                  <a:srgbClr val="000000"/>
                </a:solidFill>
                <a:highlight>
                  <a:srgbClr val="FFFFFF"/>
                </a:highlight>
                <a:latin typeface="Consolas"/>
              </a:rPr>
              <a:t> </a:t>
            </a:r>
            <a:r>
              <a:rPr lang="en-US" sz="1400" b="1" dirty="0">
                <a:solidFill>
                  <a:srgbClr val="2B91AF"/>
                </a:solidFill>
                <a:highlight>
                  <a:srgbClr val="FFFFFF"/>
                </a:highlight>
                <a:latin typeface="Consolas"/>
              </a:rPr>
              <a:t>Expr</a:t>
            </a:r>
            <a:r>
              <a:rPr lang="en-US" sz="1400" b="1" dirty="0">
                <a:solidFill>
                  <a:srgbClr val="000000"/>
                </a:solidFill>
                <a:highlight>
                  <a:srgbClr val="FFFFFF"/>
                </a:highlight>
                <a:latin typeface="Consolas"/>
              </a:rPr>
              <a:t>* </a:t>
            </a:r>
            <a:r>
              <a:rPr lang="en-US" sz="1400" b="1" dirty="0">
                <a:solidFill>
                  <a:srgbClr val="C00000"/>
                </a:solidFill>
                <a:highlight>
                  <a:srgbClr val="FFFFFF"/>
                </a:highlight>
                <a:latin typeface="Consolas"/>
              </a:rPr>
              <a:t>collect</a:t>
            </a:r>
            <a:r>
              <a:rPr lang="en-US" sz="1400" b="1" dirty="0" smtClean="0">
                <a:solidFill>
                  <a:srgbClr val="000000"/>
                </a:solidFill>
                <a:highlight>
                  <a:srgbClr val="FFFFFF"/>
                </a:highlight>
                <a:latin typeface="Consolas"/>
              </a:rPr>
              <a:t>(</a:t>
            </a:r>
            <a:r>
              <a:rPr lang="en-US" sz="1400" b="1" dirty="0" smtClean="0">
                <a:solidFill>
                  <a:srgbClr val="0000FF"/>
                </a:solidFill>
                <a:highlight>
                  <a:srgbClr val="FFFFFF"/>
                </a:highlight>
                <a:latin typeface="Consolas"/>
              </a:rPr>
              <a:t>const</a:t>
            </a:r>
            <a:r>
              <a:rPr lang="en-US" sz="1400" b="1" dirty="0" smtClean="0">
                <a:solidFill>
                  <a:srgbClr val="000000"/>
                </a:solidFill>
                <a:highlight>
                  <a:srgbClr val="FFFFFF"/>
                </a:highlight>
                <a:latin typeface="Consolas"/>
              </a:rPr>
              <a:t> </a:t>
            </a:r>
            <a:r>
              <a:rPr lang="en-US" sz="1400" b="1" dirty="0">
                <a:solidFill>
                  <a:srgbClr val="2B91AF"/>
                </a:solidFill>
                <a:highlight>
                  <a:srgbClr val="FFFFFF"/>
                </a:highlight>
                <a:latin typeface="Consolas"/>
              </a:rPr>
              <a:t>Expr</a:t>
            </a:r>
            <a:r>
              <a:rPr lang="en-US" sz="1400" b="1" dirty="0">
                <a:solidFill>
                  <a:srgbClr val="000000"/>
                </a:solidFill>
                <a:highlight>
                  <a:srgbClr val="FFFFFF"/>
                </a:highlight>
                <a:latin typeface="Consolas"/>
              </a:rPr>
              <a:t>* </a:t>
            </a:r>
            <a:r>
              <a:rPr lang="en-US" sz="1400" b="1" dirty="0">
                <a:solidFill>
                  <a:srgbClr val="808080"/>
                </a:solidFill>
                <a:highlight>
                  <a:srgbClr val="FFFFFF"/>
                </a:highlight>
                <a:latin typeface="Consolas"/>
              </a:rPr>
              <a:t>e</a:t>
            </a:r>
            <a:r>
              <a:rPr lang="en-US" sz="1400" b="1" dirty="0" smtClean="0">
                <a:solidFill>
                  <a:srgbClr val="000000"/>
                </a:solidFill>
                <a:highlight>
                  <a:srgbClr val="FFFFFF"/>
                </a:highlight>
                <a:latin typeface="Consolas"/>
              </a:rPr>
              <a:t>) {</a:t>
            </a:r>
            <a:endParaRPr lang="en-US" sz="1400" b="1" dirty="0">
              <a:solidFill>
                <a:srgbClr val="000000"/>
              </a:solidFill>
              <a:highlight>
                <a:srgbClr val="FFFFFF"/>
              </a:highlight>
              <a:latin typeface="Consolas"/>
            </a:endParaRPr>
          </a:p>
          <a:p>
            <a:pPr marL="0" indent="0">
              <a:buNone/>
            </a:pPr>
            <a:r>
              <a:rPr lang="en-US" sz="1400" b="1" dirty="0" smtClean="0">
                <a:solidFill>
                  <a:srgbClr val="000000"/>
                </a:solidFill>
                <a:highlight>
                  <a:srgbClr val="FFFFFF"/>
                </a:highlight>
                <a:latin typeface="Consolas"/>
              </a:rPr>
              <a:t>  </a:t>
            </a:r>
            <a:r>
              <a:rPr lang="en-US" sz="1400" b="1" dirty="0">
                <a:solidFill>
                  <a:srgbClr val="2B91AF"/>
                </a:solidFill>
                <a:highlight>
                  <a:srgbClr val="FFFFFF"/>
                </a:highlight>
                <a:latin typeface="Consolas"/>
              </a:rPr>
              <a:t>var</a:t>
            </a:r>
            <a:r>
              <a:rPr lang="en-US" sz="1400" b="1" dirty="0">
                <a:solidFill>
                  <a:srgbClr val="000000"/>
                </a:solidFill>
                <a:highlight>
                  <a:srgbClr val="FFFFFF"/>
                </a:highlight>
                <a:latin typeface="Consolas"/>
              </a:rPr>
              <a:t>&lt;</a:t>
            </a:r>
            <a:r>
              <a:rPr lang="en-US" sz="1400" b="1" dirty="0">
                <a:solidFill>
                  <a:srgbClr val="0000FF"/>
                </a:solidFill>
                <a:highlight>
                  <a:srgbClr val="FFFFFF"/>
                </a:highlight>
                <a:latin typeface="Consolas"/>
              </a:rPr>
              <a:t>const</a:t>
            </a:r>
            <a:r>
              <a:rPr lang="en-US" sz="1400" b="1" dirty="0">
                <a:solidFill>
                  <a:srgbClr val="000000"/>
                </a:solidFill>
                <a:highlight>
                  <a:srgbClr val="FFFFFF"/>
                </a:highlight>
                <a:latin typeface="Consolas"/>
              </a:rPr>
              <a:t> </a:t>
            </a:r>
            <a:r>
              <a:rPr lang="en-US" sz="1400" b="1" dirty="0">
                <a:solidFill>
                  <a:srgbClr val="2B91AF"/>
                </a:solidFill>
                <a:highlight>
                  <a:srgbClr val="FFFFFF"/>
                </a:highlight>
                <a:latin typeface="Consolas"/>
              </a:rPr>
              <a:t>Expr</a:t>
            </a:r>
            <a:r>
              <a:rPr lang="en-US" sz="1400" b="1" dirty="0">
                <a:solidFill>
                  <a:srgbClr val="000000"/>
                </a:solidFill>
                <a:highlight>
                  <a:srgbClr val="FFFFFF"/>
                </a:highlight>
                <a:latin typeface="Consolas"/>
              </a:rPr>
              <a:t>*&gt; x, a, b;</a:t>
            </a:r>
          </a:p>
          <a:p>
            <a:pPr marL="0" indent="0">
              <a:buNone/>
            </a:pPr>
            <a:r>
              <a:rPr lang="en-US" sz="1400" b="1" dirty="0" smtClean="0">
                <a:solidFill>
                  <a:srgbClr val="000000"/>
                </a:solidFill>
                <a:highlight>
                  <a:srgbClr val="FFFFFF"/>
                </a:highlight>
                <a:latin typeface="Consolas"/>
              </a:rPr>
              <a:t>  </a:t>
            </a:r>
            <a:r>
              <a:rPr lang="en-US" sz="1400" b="1" dirty="0">
                <a:solidFill>
                  <a:srgbClr val="6F008A"/>
                </a:solidFill>
                <a:highlight>
                  <a:srgbClr val="FFFFFF"/>
                </a:highlight>
                <a:latin typeface="Consolas"/>
              </a:rPr>
              <a:t>Match</a:t>
            </a:r>
            <a:r>
              <a:rPr lang="en-US" sz="1400" b="1" dirty="0">
                <a:solidFill>
                  <a:srgbClr val="000000"/>
                </a:solidFill>
                <a:highlight>
                  <a:srgbClr val="FFFFFF"/>
                </a:highlight>
                <a:latin typeface="Consolas"/>
              </a:rPr>
              <a:t>(</a:t>
            </a:r>
            <a:r>
              <a:rPr lang="en-US" sz="1400" b="1" dirty="0">
                <a:solidFill>
                  <a:srgbClr val="808080"/>
                </a:solidFill>
                <a:highlight>
                  <a:srgbClr val="FFFFFF"/>
                </a:highlight>
                <a:latin typeface="Consolas"/>
              </a:rPr>
              <a:t>e</a:t>
            </a:r>
            <a:r>
              <a:rPr lang="en-US" sz="1400" b="1" dirty="0">
                <a:solidFill>
                  <a:srgbClr val="000000"/>
                </a:solidFill>
                <a:highlight>
                  <a:srgbClr val="FFFFFF"/>
                </a:highlight>
                <a:latin typeface="Consolas"/>
              </a:rPr>
              <a:t>)</a:t>
            </a:r>
          </a:p>
          <a:p>
            <a:pPr marL="0" indent="0">
              <a:buNone/>
            </a:pPr>
            <a:r>
              <a:rPr lang="en-US" sz="1400" b="1" dirty="0" smtClean="0">
                <a:solidFill>
                  <a:srgbClr val="000000"/>
                </a:solidFill>
                <a:highlight>
                  <a:srgbClr val="FFFFFF"/>
                </a:highlight>
                <a:latin typeface="Consolas"/>
              </a:rPr>
              <a:t>   </a:t>
            </a:r>
            <a:r>
              <a:rPr lang="en-US" sz="1400" b="1" dirty="0">
                <a:solidFill>
                  <a:srgbClr val="6F008A"/>
                </a:solidFill>
                <a:highlight>
                  <a:srgbClr val="FFFFFF"/>
                </a:highlight>
                <a:latin typeface="Consolas"/>
              </a:rPr>
              <a:t>Case</a:t>
            </a:r>
            <a:r>
              <a:rPr lang="en-US" sz="1400" b="1" dirty="0">
                <a:solidFill>
                  <a:srgbClr val="000000"/>
                </a:solidFill>
                <a:highlight>
                  <a:srgbClr val="FFFFFF"/>
                </a:highlight>
                <a:latin typeface="Consolas"/>
              </a:rPr>
              <a:t>(</a:t>
            </a:r>
            <a:r>
              <a:rPr lang="en-US" sz="1400" b="1" dirty="0">
                <a:solidFill>
                  <a:srgbClr val="800000"/>
                </a:solidFill>
                <a:highlight>
                  <a:srgbClr val="FFFFFF"/>
                </a:highlight>
                <a:latin typeface="Consolas"/>
              </a:rPr>
              <a:t>C</a:t>
            </a:r>
            <a:r>
              <a:rPr lang="en-US" sz="1400" b="1" dirty="0">
                <a:solidFill>
                  <a:srgbClr val="000000"/>
                </a:solidFill>
                <a:highlight>
                  <a:srgbClr val="FFFFFF"/>
                </a:highlight>
                <a:latin typeface="Consolas"/>
              </a:rPr>
              <a:t>&lt;</a:t>
            </a:r>
            <a:r>
              <a:rPr lang="en-US" sz="1400" b="1" dirty="0">
                <a:solidFill>
                  <a:srgbClr val="00B050"/>
                </a:solidFill>
                <a:highlight>
                  <a:srgbClr val="FFFFFF"/>
                </a:highlight>
                <a:latin typeface="Consolas"/>
              </a:rPr>
              <a:t>Plus</a:t>
            </a:r>
            <a:r>
              <a:rPr lang="en-US" sz="1400" b="1" dirty="0">
                <a:solidFill>
                  <a:srgbClr val="000000"/>
                </a:solidFill>
                <a:highlight>
                  <a:srgbClr val="FFFFFF"/>
                </a:highlight>
                <a:latin typeface="Consolas"/>
              </a:rPr>
              <a:t>&gt;(</a:t>
            </a:r>
            <a:r>
              <a:rPr lang="en-US" sz="1400" b="1" dirty="0">
                <a:solidFill>
                  <a:srgbClr val="800000"/>
                </a:solidFill>
                <a:highlight>
                  <a:srgbClr val="FFFFFF"/>
                </a:highlight>
                <a:latin typeface="Consolas"/>
              </a:rPr>
              <a:t>C</a:t>
            </a:r>
            <a:r>
              <a:rPr lang="en-US" sz="1400" b="1" dirty="0">
                <a:solidFill>
                  <a:srgbClr val="000000"/>
                </a:solidFill>
                <a:highlight>
                  <a:srgbClr val="FFFFFF"/>
                </a:highlight>
                <a:latin typeface="Consolas"/>
              </a:rPr>
              <a:t>&lt;</a:t>
            </a:r>
            <a:r>
              <a:rPr lang="en-US" sz="1400" b="1" dirty="0">
                <a:solidFill>
                  <a:srgbClr val="00B050"/>
                </a:solidFill>
                <a:highlight>
                  <a:srgbClr val="FFFFFF"/>
                </a:highlight>
                <a:latin typeface="Consolas"/>
              </a:rPr>
              <a:t>Times</a:t>
            </a:r>
            <a:r>
              <a:rPr lang="en-US" sz="1400" b="1" dirty="0">
                <a:solidFill>
                  <a:srgbClr val="000000"/>
                </a:solidFill>
                <a:highlight>
                  <a:srgbClr val="FFFFFF"/>
                </a:highlight>
                <a:latin typeface="Consolas"/>
              </a:rPr>
              <a:t>&gt;(x,a</a:t>
            </a:r>
            <a:r>
              <a:rPr lang="en-US" sz="1400" b="1" dirty="0" smtClean="0">
                <a:solidFill>
                  <a:srgbClr val="000000"/>
                </a:solidFill>
                <a:highlight>
                  <a:srgbClr val="FFFFFF"/>
                </a:highlight>
                <a:latin typeface="Consolas"/>
              </a:rPr>
              <a:t>),</a:t>
            </a:r>
            <a:r>
              <a:rPr lang="en-US" sz="1400" b="1" dirty="0" smtClean="0">
                <a:solidFill>
                  <a:srgbClr val="800000"/>
                </a:solidFill>
                <a:highlight>
                  <a:srgbClr val="FFFFFF"/>
                </a:highlight>
                <a:latin typeface="Consolas"/>
              </a:rPr>
              <a:t>C</a:t>
            </a:r>
            <a:r>
              <a:rPr lang="en-US" sz="1400" b="1" dirty="0" smtClean="0">
                <a:solidFill>
                  <a:srgbClr val="000000"/>
                </a:solidFill>
                <a:highlight>
                  <a:srgbClr val="FFFFFF"/>
                </a:highlight>
                <a:latin typeface="Consolas"/>
              </a:rPr>
              <a:t>&lt;</a:t>
            </a:r>
            <a:r>
              <a:rPr lang="en-US" sz="1400" b="1" dirty="0" smtClean="0">
                <a:solidFill>
                  <a:srgbClr val="00B050"/>
                </a:solidFill>
                <a:highlight>
                  <a:srgbClr val="FFFFFF"/>
                </a:highlight>
                <a:latin typeface="Consolas"/>
              </a:rPr>
              <a:t>Times</a:t>
            </a:r>
            <a:r>
              <a:rPr lang="en-US" sz="1400" b="1" dirty="0">
                <a:solidFill>
                  <a:srgbClr val="000000"/>
                </a:solidFill>
                <a:highlight>
                  <a:srgbClr val="FFFFFF"/>
                </a:highlight>
                <a:latin typeface="Consolas"/>
              </a:rPr>
              <a:t>&gt;(+x,b)))</a:t>
            </a:r>
          </a:p>
          <a:p>
            <a:pPr marL="0" indent="0">
              <a:buNone/>
            </a:pPr>
            <a:r>
              <a:rPr lang="en-US" sz="1400" b="1" dirty="0" smtClean="0">
                <a:solidFill>
                  <a:srgbClr val="000000"/>
                </a:solidFill>
                <a:highlight>
                  <a:srgbClr val="FFFFFF"/>
                </a:highlight>
                <a:latin typeface="Consolas"/>
              </a:rPr>
              <a:t>       </a:t>
            </a:r>
            <a:r>
              <a:rPr lang="en-US" sz="1400" b="1" dirty="0">
                <a:solidFill>
                  <a:srgbClr val="0000FF"/>
                </a:solidFill>
                <a:highlight>
                  <a:srgbClr val="FFFFFF"/>
                </a:highlight>
                <a:latin typeface="Consolas"/>
              </a:rPr>
              <a:t>return</a:t>
            </a:r>
            <a:r>
              <a:rPr lang="en-US" sz="1400" b="1" dirty="0">
                <a:solidFill>
                  <a:srgbClr val="000000"/>
                </a:solidFill>
                <a:highlight>
                  <a:srgbClr val="FFFFFF"/>
                </a:highlight>
                <a:latin typeface="Consolas"/>
              </a:rPr>
              <a:t> </a:t>
            </a:r>
            <a:r>
              <a:rPr lang="en-US" sz="1400" b="1" dirty="0">
                <a:solidFill>
                  <a:srgbClr val="0000FF"/>
                </a:solidFill>
                <a:highlight>
                  <a:srgbClr val="FFFFFF"/>
                </a:highlight>
                <a:latin typeface="Consolas"/>
              </a:rPr>
              <a:t>new</a:t>
            </a:r>
            <a:r>
              <a:rPr lang="en-US" sz="1400" b="1" dirty="0">
                <a:solidFill>
                  <a:srgbClr val="000000"/>
                </a:solidFill>
                <a:highlight>
                  <a:srgbClr val="FFFFFF"/>
                </a:highlight>
                <a:latin typeface="Consolas"/>
              </a:rPr>
              <a:t> </a:t>
            </a:r>
            <a:r>
              <a:rPr lang="en-US" sz="1400" b="1" dirty="0" smtClean="0">
                <a:solidFill>
                  <a:srgbClr val="00B050"/>
                </a:solidFill>
                <a:highlight>
                  <a:srgbClr val="FFFFFF"/>
                </a:highlight>
                <a:latin typeface="Consolas"/>
              </a:rPr>
              <a:t>Times</a:t>
            </a:r>
            <a:r>
              <a:rPr lang="en-US" sz="1400" b="1" dirty="0" smtClean="0">
                <a:solidFill>
                  <a:srgbClr val="000000"/>
                </a:solidFill>
                <a:highlight>
                  <a:srgbClr val="FFFFFF"/>
                </a:highlight>
                <a:latin typeface="Consolas"/>
              </a:rPr>
              <a:t>(x</a:t>
            </a:r>
            <a:r>
              <a:rPr lang="en-US" sz="1400" b="1" dirty="0">
                <a:solidFill>
                  <a:srgbClr val="000000"/>
                </a:solidFill>
                <a:highlight>
                  <a:srgbClr val="FFFFFF"/>
                </a:highlight>
                <a:latin typeface="Consolas"/>
              </a:rPr>
              <a:t>, </a:t>
            </a:r>
            <a:r>
              <a:rPr lang="en-US" sz="1400" b="1" dirty="0">
                <a:solidFill>
                  <a:srgbClr val="0000FF"/>
                </a:solidFill>
                <a:highlight>
                  <a:srgbClr val="FFFFFF"/>
                </a:highlight>
                <a:latin typeface="Consolas"/>
              </a:rPr>
              <a:t>new</a:t>
            </a:r>
            <a:r>
              <a:rPr lang="en-US" sz="1400" b="1" dirty="0">
                <a:solidFill>
                  <a:srgbClr val="000000"/>
                </a:solidFill>
                <a:highlight>
                  <a:srgbClr val="FFFFFF"/>
                </a:highlight>
                <a:latin typeface="Consolas"/>
              </a:rPr>
              <a:t> </a:t>
            </a:r>
            <a:r>
              <a:rPr lang="en-US" sz="1400" b="1" dirty="0" smtClean="0">
                <a:solidFill>
                  <a:srgbClr val="00B050"/>
                </a:solidFill>
                <a:highlight>
                  <a:srgbClr val="FFFFFF"/>
                </a:highlight>
                <a:latin typeface="Consolas"/>
              </a:rPr>
              <a:t>Plus</a:t>
            </a:r>
            <a:r>
              <a:rPr lang="en-US" sz="1400" b="1" dirty="0" smtClean="0">
                <a:solidFill>
                  <a:srgbClr val="000000"/>
                </a:solidFill>
                <a:highlight>
                  <a:srgbClr val="FFFFFF"/>
                </a:highlight>
                <a:latin typeface="Consolas"/>
              </a:rPr>
              <a:t>(a,b</a:t>
            </a:r>
            <a:r>
              <a:rPr lang="en-US" sz="1400" b="1" dirty="0">
                <a:solidFill>
                  <a:srgbClr val="000000"/>
                </a:solidFill>
                <a:highlight>
                  <a:srgbClr val="FFFFFF"/>
                </a:highlight>
                <a:latin typeface="Consolas"/>
              </a:rPr>
              <a:t>));</a:t>
            </a:r>
          </a:p>
          <a:p>
            <a:pPr marL="0" indent="0">
              <a:buNone/>
            </a:pPr>
            <a:r>
              <a:rPr lang="en-US" sz="1400" b="1" dirty="0" smtClean="0">
                <a:solidFill>
                  <a:srgbClr val="000000"/>
                </a:solidFill>
                <a:highlight>
                  <a:srgbClr val="FFFFFF"/>
                </a:highlight>
                <a:latin typeface="Consolas"/>
              </a:rPr>
              <a:t>   </a:t>
            </a:r>
            <a:r>
              <a:rPr lang="en-US" sz="1400" b="1" dirty="0" smtClean="0">
                <a:solidFill>
                  <a:srgbClr val="6F008A"/>
                </a:solidFill>
                <a:highlight>
                  <a:srgbClr val="FFFFFF"/>
                </a:highlight>
                <a:latin typeface="Consolas"/>
              </a:rPr>
              <a:t>Case</a:t>
            </a:r>
            <a:r>
              <a:rPr lang="en-US" sz="1400" b="1" dirty="0" smtClean="0">
                <a:solidFill>
                  <a:srgbClr val="000000"/>
                </a:solidFill>
                <a:highlight>
                  <a:srgbClr val="FFFFFF"/>
                </a:highlight>
                <a:latin typeface="Consolas"/>
              </a:rPr>
              <a:t>(</a:t>
            </a:r>
            <a:r>
              <a:rPr lang="en-US" sz="1400" b="1" dirty="0" smtClean="0">
                <a:solidFill>
                  <a:srgbClr val="800000"/>
                </a:solidFill>
                <a:highlight>
                  <a:srgbClr val="FFFFFF"/>
                </a:highlight>
                <a:latin typeface="Consolas"/>
              </a:rPr>
              <a:t>C</a:t>
            </a:r>
            <a:r>
              <a:rPr lang="en-US" sz="1400" b="1" dirty="0" smtClean="0">
                <a:solidFill>
                  <a:srgbClr val="000000"/>
                </a:solidFill>
                <a:highlight>
                  <a:srgbClr val="FFFFFF"/>
                </a:highlight>
                <a:latin typeface="Consolas"/>
              </a:rPr>
              <a:t>&lt;</a:t>
            </a:r>
            <a:r>
              <a:rPr lang="en-US" sz="1400" b="1" dirty="0" smtClean="0">
                <a:solidFill>
                  <a:srgbClr val="00B050"/>
                </a:solidFill>
                <a:highlight>
                  <a:srgbClr val="FFFFFF"/>
                </a:highlight>
                <a:latin typeface="Consolas"/>
              </a:rPr>
              <a:t>Plus</a:t>
            </a:r>
            <a:r>
              <a:rPr lang="en-US" sz="1400" b="1" dirty="0">
                <a:solidFill>
                  <a:srgbClr val="000000"/>
                </a:solidFill>
                <a:highlight>
                  <a:srgbClr val="FFFFFF"/>
                </a:highlight>
                <a:latin typeface="Consolas"/>
              </a:rPr>
              <a:t>&gt;(</a:t>
            </a:r>
            <a:r>
              <a:rPr lang="en-US" sz="1400" b="1" dirty="0">
                <a:solidFill>
                  <a:srgbClr val="800000"/>
                </a:solidFill>
                <a:highlight>
                  <a:srgbClr val="FFFFFF"/>
                </a:highlight>
                <a:latin typeface="Consolas"/>
              </a:rPr>
              <a:t>C</a:t>
            </a:r>
            <a:r>
              <a:rPr lang="en-US" sz="1400" b="1" dirty="0">
                <a:solidFill>
                  <a:srgbClr val="000000"/>
                </a:solidFill>
                <a:highlight>
                  <a:srgbClr val="FFFFFF"/>
                </a:highlight>
                <a:latin typeface="Consolas"/>
              </a:rPr>
              <a:t>&lt;</a:t>
            </a:r>
            <a:r>
              <a:rPr lang="en-US" sz="1400" b="1" dirty="0">
                <a:solidFill>
                  <a:srgbClr val="00B050"/>
                </a:solidFill>
                <a:highlight>
                  <a:srgbClr val="FFFFFF"/>
                </a:highlight>
                <a:latin typeface="Consolas"/>
              </a:rPr>
              <a:t>Times</a:t>
            </a:r>
            <a:r>
              <a:rPr lang="en-US" sz="1400" b="1" dirty="0">
                <a:solidFill>
                  <a:srgbClr val="000000"/>
                </a:solidFill>
                <a:highlight>
                  <a:srgbClr val="FFFFFF"/>
                </a:highlight>
                <a:latin typeface="Consolas"/>
              </a:rPr>
              <a:t>&gt;(a,x</a:t>
            </a:r>
            <a:r>
              <a:rPr lang="en-US" sz="1400" b="1" dirty="0" smtClean="0">
                <a:solidFill>
                  <a:srgbClr val="000000"/>
                </a:solidFill>
                <a:highlight>
                  <a:srgbClr val="FFFFFF"/>
                </a:highlight>
                <a:latin typeface="Consolas"/>
              </a:rPr>
              <a:t>),</a:t>
            </a:r>
            <a:r>
              <a:rPr lang="en-US" sz="1400" b="1" dirty="0" smtClean="0">
                <a:solidFill>
                  <a:srgbClr val="800000"/>
                </a:solidFill>
                <a:highlight>
                  <a:srgbClr val="FFFFFF"/>
                </a:highlight>
                <a:latin typeface="Consolas"/>
              </a:rPr>
              <a:t>C</a:t>
            </a:r>
            <a:r>
              <a:rPr lang="en-US" sz="1400" b="1" dirty="0" smtClean="0">
                <a:solidFill>
                  <a:srgbClr val="000000"/>
                </a:solidFill>
                <a:highlight>
                  <a:srgbClr val="FFFFFF"/>
                </a:highlight>
                <a:latin typeface="Consolas"/>
              </a:rPr>
              <a:t>&lt;</a:t>
            </a:r>
            <a:r>
              <a:rPr lang="en-US" sz="1400" b="1" dirty="0" smtClean="0">
                <a:solidFill>
                  <a:srgbClr val="00B050"/>
                </a:solidFill>
                <a:highlight>
                  <a:srgbClr val="FFFFFF"/>
                </a:highlight>
                <a:latin typeface="Consolas"/>
              </a:rPr>
              <a:t>Times</a:t>
            </a:r>
            <a:r>
              <a:rPr lang="en-US" sz="1400" b="1" dirty="0">
                <a:solidFill>
                  <a:srgbClr val="000000"/>
                </a:solidFill>
                <a:highlight>
                  <a:srgbClr val="FFFFFF"/>
                </a:highlight>
                <a:latin typeface="Consolas"/>
              </a:rPr>
              <a:t>&gt;(b,+x)))</a:t>
            </a:r>
          </a:p>
          <a:p>
            <a:pPr marL="0" indent="0">
              <a:buNone/>
            </a:pPr>
            <a:r>
              <a:rPr lang="en-US" sz="1400" b="1" dirty="0" smtClean="0">
                <a:solidFill>
                  <a:srgbClr val="000000"/>
                </a:solidFill>
                <a:highlight>
                  <a:srgbClr val="FFFFFF"/>
                </a:highlight>
                <a:latin typeface="Consolas"/>
              </a:rPr>
              <a:t>       </a:t>
            </a:r>
            <a:r>
              <a:rPr lang="en-US" sz="1400" b="1" dirty="0">
                <a:solidFill>
                  <a:srgbClr val="0000FF"/>
                </a:solidFill>
                <a:highlight>
                  <a:srgbClr val="FFFFFF"/>
                </a:highlight>
                <a:latin typeface="Consolas"/>
              </a:rPr>
              <a:t>return</a:t>
            </a:r>
            <a:r>
              <a:rPr lang="en-US" sz="1400" b="1" dirty="0">
                <a:solidFill>
                  <a:srgbClr val="000000"/>
                </a:solidFill>
                <a:highlight>
                  <a:srgbClr val="FFFFFF"/>
                </a:highlight>
                <a:latin typeface="Consolas"/>
              </a:rPr>
              <a:t> </a:t>
            </a:r>
            <a:r>
              <a:rPr lang="en-US" sz="1400" b="1" dirty="0">
                <a:solidFill>
                  <a:srgbClr val="0000FF"/>
                </a:solidFill>
                <a:highlight>
                  <a:srgbClr val="FFFFFF"/>
                </a:highlight>
                <a:latin typeface="Consolas"/>
              </a:rPr>
              <a:t>new</a:t>
            </a:r>
            <a:r>
              <a:rPr lang="en-US" sz="1400" b="1" dirty="0">
                <a:solidFill>
                  <a:srgbClr val="000000"/>
                </a:solidFill>
                <a:highlight>
                  <a:srgbClr val="FFFFFF"/>
                </a:highlight>
                <a:latin typeface="Consolas"/>
              </a:rPr>
              <a:t> </a:t>
            </a:r>
            <a:r>
              <a:rPr lang="en-US" sz="1400" b="1" dirty="0" smtClean="0">
                <a:solidFill>
                  <a:srgbClr val="00B050"/>
                </a:solidFill>
                <a:highlight>
                  <a:srgbClr val="FFFFFF"/>
                </a:highlight>
                <a:latin typeface="Consolas"/>
              </a:rPr>
              <a:t>Times</a:t>
            </a:r>
            <a:r>
              <a:rPr lang="en-US" sz="1400" b="1" dirty="0" smtClean="0">
                <a:solidFill>
                  <a:srgbClr val="000000"/>
                </a:solidFill>
                <a:highlight>
                  <a:srgbClr val="FFFFFF"/>
                </a:highlight>
                <a:latin typeface="Consolas"/>
              </a:rPr>
              <a:t>(</a:t>
            </a:r>
            <a:r>
              <a:rPr lang="en-US" sz="1400" b="1" dirty="0" smtClean="0">
                <a:solidFill>
                  <a:srgbClr val="0000FF"/>
                </a:solidFill>
                <a:highlight>
                  <a:srgbClr val="FFFFFF"/>
                </a:highlight>
                <a:latin typeface="Consolas"/>
              </a:rPr>
              <a:t>new</a:t>
            </a:r>
            <a:r>
              <a:rPr lang="en-US" sz="1400" b="1" dirty="0" smtClean="0">
                <a:solidFill>
                  <a:srgbClr val="000000"/>
                </a:solidFill>
                <a:highlight>
                  <a:srgbClr val="FFFFFF"/>
                </a:highlight>
                <a:latin typeface="Consolas"/>
              </a:rPr>
              <a:t> </a:t>
            </a:r>
            <a:r>
              <a:rPr lang="en-US" sz="1400" b="1" dirty="0" smtClean="0">
                <a:solidFill>
                  <a:srgbClr val="00B050"/>
                </a:solidFill>
                <a:highlight>
                  <a:srgbClr val="FFFFFF"/>
                </a:highlight>
                <a:latin typeface="Consolas"/>
              </a:rPr>
              <a:t>Plus</a:t>
            </a:r>
            <a:r>
              <a:rPr lang="en-US" sz="1400" b="1" dirty="0" smtClean="0">
                <a:solidFill>
                  <a:srgbClr val="000000"/>
                </a:solidFill>
                <a:highlight>
                  <a:srgbClr val="FFFFFF"/>
                </a:highlight>
                <a:latin typeface="Consolas"/>
              </a:rPr>
              <a:t>(a,b</a:t>
            </a:r>
            <a:r>
              <a:rPr lang="en-US" sz="1400" b="1" dirty="0">
                <a:solidFill>
                  <a:srgbClr val="000000"/>
                </a:solidFill>
                <a:highlight>
                  <a:srgbClr val="FFFFFF"/>
                </a:highlight>
                <a:latin typeface="Consolas"/>
              </a:rPr>
              <a:t>), x);</a:t>
            </a:r>
          </a:p>
          <a:p>
            <a:pPr marL="0" indent="0">
              <a:buNone/>
            </a:pPr>
            <a:r>
              <a:rPr lang="en-US" sz="1400" b="1" dirty="0" smtClean="0">
                <a:solidFill>
                  <a:srgbClr val="000000"/>
                </a:solidFill>
                <a:highlight>
                  <a:srgbClr val="FFFFFF"/>
                </a:highlight>
                <a:latin typeface="Consolas"/>
              </a:rPr>
              <a:t>  </a:t>
            </a:r>
            <a:r>
              <a:rPr lang="en-US" sz="1400" b="1" dirty="0">
                <a:solidFill>
                  <a:srgbClr val="6F008A"/>
                </a:solidFill>
                <a:highlight>
                  <a:srgbClr val="FFFFFF"/>
                </a:highlight>
                <a:latin typeface="Consolas"/>
              </a:rPr>
              <a:t>EndMatch</a:t>
            </a:r>
            <a:endParaRPr lang="en-US" sz="1400" b="1" dirty="0">
              <a:solidFill>
                <a:srgbClr val="000000"/>
              </a:solidFill>
              <a:highlight>
                <a:srgbClr val="FFFFFF"/>
              </a:highlight>
              <a:latin typeface="Consolas"/>
            </a:endParaRPr>
          </a:p>
          <a:p>
            <a:pPr marL="0" indent="0">
              <a:buNone/>
            </a:pPr>
            <a:r>
              <a:rPr lang="en-US" sz="1400" b="1" dirty="0" smtClean="0">
                <a:solidFill>
                  <a:srgbClr val="000000"/>
                </a:solidFill>
                <a:highlight>
                  <a:srgbClr val="FFFFFF"/>
                </a:highlight>
                <a:latin typeface="Consolas"/>
              </a:rPr>
              <a:t>  </a:t>
            </a:r>
            <a:r>
              <a:rPr lang="en-US" sz="1400" b="1" dirty="0">
                <a:solidFill>
                  <a:srgbClr val="0000FF"/>
                </a:solidFill>
                <a:highlight>
                  <a:srgbClr val="FFFFFF"/>
                </a:highlight>
                <a:latin typeface="Consolas"/>
              </a:rPr>
              <a:t>return</a:t>
            </a:r>
            <a:r>
              <a:rPr lang="en-US" sz="1400" b="1" dirty="0">
                <a:solidFill>
                  <a:srgbClr val="000000"/>
                </a:solidFill>
                <a:highlight>
                  <a:srgbClr val="FFFFFF"/>
                </a:highlight>
                <a:latin typeface="Consolas"/>
              </a:rPr>
              <a:t> </a:t>
            </a:r>
            <a:r>
              <a:rPr lang="en-US" sz="1400" b="1" dirty="0">
                <a:solidFill>
                  <a:srgbClr val="808080"/>
                </a:solidFill>
                <a:highlight>
                  <a:srgbClr val="FFFFFF"/>
                </a:highlight>
                <a:latin typeface="Consolas"/>
              </a:rPr>
              <a:t>e</a:t>
            </a:r>
            <a:r>
              <a:rPr lang="en-US" sz="1400" b="1" dirty="0">
                <a:solidFill>
                  <a:srgbClr val="000000"/>
                </a:solidFill>
                <a:highlight>
                  <a:srgbClr val="FFFFFF"/>
                </a:highlight>
                <a:latin typeface="Consolas"/>
              </a:rPr>
              <a:t>;</a:t>
            </a:r>
          </a:p>
          <a:p>
            <a:pPr marL="0" indent="0">
              <a:buNone/>
            </a:pPr>
            <a:r>
              <a:rPr lang="en-US" sz="1400" b="1" dirty="0" smtClean="0">
                <a:solidFill>
                  <a:srgbClr val="000000"/>
                </a:solidFill>
                <a:highlight>
                  <a:srgbClr val="FFFFFF"/>
                </a:highlight>
                <a:latin typeface="Consolas"/>
              </a:rPr>
              <a:t>}</a:t>
            </a:r>
          </a:p>
          <a:p>
            <a:pPr lvl="0">
              <a:buClr>
                <a:srgbClr val="333399"/>
              </a:buClr>
            </a:pPr>
            <a:r>
              <a:rPr lang="en-US" sz="2200" dirty="0" smtClean="0">
                <a:solidFill>
                  <a:srgbClr val="333399"/>
                </a:solidFill>
                <a:highlight>
                  <a:srgbClr val="FFFFFF"/>
                </a:highlight>
                <a:cs typeface="Consolas" pitchFamily="49" charset="0"/>
              </a:rPr>
              <a:t>Library solution</a:t>
            </a:r>
          </a:p>
          <a:p>
            <a:pPr lvl="0">
              <a:buClr>
                <a:srgbClr val="333399"/>
              </a:buClr>
            </a:pPr>
            <a:r>
              <a:rPr lang="en-US" sz="2200" dirty="0" smtClean="0">
                <a:solidFill>
                  <a:srgbClr val="333399"/>
                </a:solidFill>
                <a:highlight>
                  <a:srgbClr val="FFFFFF"/>
                </a:highlight>
                <a:cs typeface="Consolas" pitchFamily="49" charset="0"/>
              </a:rPr>
              <a:t>All patterns are user-defined</a:t>
            </a:r>
          </a:p>
          <a:p>
            <a:pPr lvl="0">
              <a:buClr>
                <a:srgbClr val="333399"/>
              </a:buClr>
            </a:pPr>
            <a:r>
              <a:rPr lang="en-US" sz="2200" dirty="0" smtClean="0">
                <a:solidFill>
                  <a:srgbClr val="333399"/>
                </a:solidFill>
                <a:highlight>
                  <a:srgbClr val="FFFFFF"/>
                </a:highlight>
                <a:cs typeface="Consolas" pitchFamily="49" charset="0"/>
              </a:rPr>
              <a:t>Explicit variable introduction</a:t>
            </a:r>
          </a:p>
          <a:p>
            <a:pPr lvl="0">
              <a:buClr>
                <a:srgbClr val="333399"/>
              </a:buClr>
            </a:pPr>
            <a:r>
              <a:rPr lang="en-US" sz="2200" dirty="0" smtClean="0">
                <a:solidFill>
                  <a:srgbClr val="333399"/>
                </a:solidFill>
                <a:highlight>
                  <a:srgbClr val="FFFFFF"/>
                </a:highlight>
                <a:cs typeface="Consolas" pitchFamily="49" charset="0"/>
              </a:rPr>
              <a:t>Equivalence combinator</a:t>
            </a:r>
            <a:endParaRPr lang="en-US" sz="2200" dirty="0">
              <a:solidFill>
                <a:srgbClr val="000000"/>
              </a:solidFill>
              <a:highlight>
                <a:srgbClr val="FFFFFF"/>
              </a:highlight>
              <a:latin typeface="Consolas"/>
            </a:endParaRPr>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cxnSp>
        <p:nvCxnSpPr>
          <p:cNvPr id="7" name="Straight Connector 6"/>
          <p:cNvCxnSpPr/>
          <p:nvPr/>
        </p:nvCxnSpPr>
        <p:spPr bwMode="auto">
          <a:xfrm flipV="1">
            <a:off x="4397829" y="1867469"/>
            <a:ext cx="0" cy="2746922"/>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8" name="TextBox 7"/>
          <p:cNvSpPr txBox="1"/>
          <p:nvPr/>
        </p:nvSpPr>
        <p:spPr>
          <a:xfrm>
            <a:off x="3428625" y="1387775"/>
            <a:ext cx="1938408" cy="369332"/>
          </a:xfrm>
          <a:prstGeom prst="rect">
            <a:avLst/>
          </a:prstGeom>
          <a:noFill/>
        </p:spPr>
        <p:txBody>
          <a:bodyPr wrap="square" rtlCol="0">
            <a:spAutoFit/>
          </a:bodyPr>
          <a:lstStyle/>
          <a:p>
            <a:r>
              <a:rPr lang="en-US" b="1" i="1" dirty="0" smtClean="0">
                <a:latin typeface="Times New Roman" pitchFamily="18" charset="0"/>
                <a:cs typeface="Times New Roman" pitchFamily="18" charset="0"/>
              </a:rPr>
              <a:t>xa + xb → x(a+b)</a:t>
            </a:r>
            <a:endParaRPr lang="en-US" b="1" i="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7CB0F8AB-AB33-4A54-BEC3-89055AD5FA98}" type="slidenum">
              <a:rPr lang="en-US" smtClean="0"/>
              <a:t>11</a:t>
            </a:fld>
            <a:endParaRPr lang="en-US" dirty="0"/>
          </a:p>
        </p:txBody>
      </p:sp>
    </p:spTree>
    <p:extLst>
      <p:ext uri="{BB962C8B-B14F-4D97-AF65-F5344CB8AC3E}">
        <p14:creationId xmlns:p14="http://schemas.microsoft.com/office/powerpoint/2010/main" val="2800962774"/>
      </p:ext>
    </p:extLst>
  </p:cSld>
  <p:clrMapOvr>
    <a:masterClrMapping/>
  </p:clrMapOvr>
  <mc:AlternateContent xmlns:mc="http://schemas.openxmlformats.org/markup-compatibility/2006" xmlns:p14="http://schemas.microsoft.com/office/powerpoint/2010/main">
    <mc:Choice Requires="p14">
      <p:transition spd="slow" p14:dur="2000" advTm="5068"/>
    </mc:Choice>
    <mc:Fallback xmlns="">
      <p:transition spd="slow" advTm="5068"/>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Mach7</a:t>
            </a:r>
            <a:r>
              <a:rPr lang="en-US" dirty="0" smtClean="0"/>
              <a:t>: Relational Matching</a:t>
            </a:r>
            <a:endParaRPr lang="en-US" dirty="0"/>
          </a:p>
        </p:txBody>
      </p:sp>
      <p:sp>
        <p:nvSpPr>
          <p:cNvPr id="3" name="Content Placeholder 2"/>
          <p:cNvSpPr>
            <a:spLocks noGrp="1"/>
          </p:cNvSpPr>
          <p:nvPr>
            <p:ph sz="half" idx="1"/>
          </p:nvPr>
        </p:nvSpPr>
        <p:spPr>
          <a:xfrm>
            <a:off x="468312" y="1676400"/>
            <a:ext cx="3475891" cy="4560888"/>
          </a:xfrm>
        </p:spPr>
        <p:txBody>
          <a:bodyPr/>
          <a:lstStyle/>
          <a:p>
            <a:pPr marL="0" indent="0">
              <a:buNone/>
            </a:pPr>
            <a:r>
              <a:rPr lang="en-US" sz="1200" b="1" dirty="0" smtClean="0">
                <a:solidFill>
                  <a:srgbClr val="0000FF"/>
                </a:solidFill>
                <a:highlight>
                  <a:srgbClr val="FFFFFF"/>
                </a:highlight>
                <a:latin typeface="Consolas" pitchFamily="49" charset="0"/>
                <a:cs typeface="Consolas" pitchFamily="49" charset="0"/>
              </a:rPr>
              <a:t>let</a:t>
            </a:r>
            <a:r>
              <a:rPr lang="en-US" sz="1200" b="1" dirty="0" smtClean="0">
                <a:solidFill>
                  <a:srgbClr val="000000"/>
                </a:solidFill>
                <a:highlight>
                  <a:srgbClr val="FFFFFF"/>
                </a:highlight>
                <a:latin typeface="Consolas" pitchFamily="49" charset="0"/>
                <a:cs typeface="Consolas" pitchFamily="49" charset="0"/>
              </a:rPr>
              <a:t> </a:t>
            </a:r>
            <a:r>
              <a:rPr lang="en-US" sz="1200" b="1" dirty="0">
                <a:solidFill>
                  <a:srgbClr val="0000FF"/>
                </a:solidFill>
                <a:highlight>
                  <a:srgbClr val="FFFFFF"/>
                </a:highlight>
                <a:latin typeface="Consolas" pitchFamily="49" charset="0"/>
                <a:cs typeface="Consolas" pitchFamily="49" charset="0"/>
              </a:rPr>
              <a:t>rec</a:t>
            </a:r>
            <a:r>
              <a:rPr lang="en-US" sz="1200" b="1" dirty="0">
                <a:solidFill>
                  <a:srgbClr val="000000"/>
                </a:solidFill>
                <a:highlight>
                  <a:srgbClr val="FFFFFF"/>
                </a:highlight>
                <a:latin typeface="Consolas" pitchFamily="49" charset="0"/>
                <a:cs typeface="Consolas" pitchFamily="49" charset="0"/>
              </a:rPr>
              <a:t> </a:t>
            </a:r>
            <a:r>
              <a:rPr lang="en-US" sz="1200" b="1" dirty="0">
                <a:solidFill>
                  <a:srgbClr val="C00000"/>
                </a:solidFill>
                <a:highlight>
                  <a:srgbClr val="FFFFFF"/>
                </a:highlight>
                <a:latin typeface="Consolas" pitchFamily="49" charset="0"/>
                <a:cs typeface="Consolas" pitchFamily="49" charset="0"/>
              </a:rPr>
              <a:t>equal</a:t>
            </a:r>
            <a:r>
              <a:rPr lang="en-US" sz="1200" b="1" dirty="0">
                <a:solidFill>
                  <a:srgbClr val="000000"/>
                </a:solidFill>
                <a:highlight>
                  <a:srgbClr val="FFFFFF"/>
                </a:highlight>
                <a:latin typeface="Consolas" pitchFamily="49" charset="0"/>
                <a:cs typeface="Consolas" pitchFamily="49" charset="0"/>
              </a:rPr>
              <a:t> </a:t>
            </a:r>
            <a:r>
              <a:rPr lang="en-US" sz="1200" b="1" dirty="0" smtClean="0">
                <a:solidFill>
                  <a:srgbClr val="000000"/>
                </a:solidFill>
                <a:highlight>
                  <a:srgbClr val="FFFFFF"/>
                </a:highlight>
                <a:latin typeface="Consolas" pitchFamily="49" charset="0"/>
                <a:cs typeface="Consolas" pitchFamily="49" charset="0"/>
              </a:rPr>
              <a:t>e1 e2 =</a:t>
            </a:r>
          </a:p>
          <a:p>
            <a:pPr marL="0" indent="0">
              <a:buNone/>
            </a:pPr>
            <a:endParaRPr lang="en-US" sz="1200" b="1" dirty="0">
              <a:solidFill>
                <a:srgbClr val="000000"/>
              </a:solidFill>
              <a:highlight>
                <a:srgbClr val="FFFFFF"/>
              </a:highlight>
              <a:latin typeface="Consolas" pitchFamily="49" charset="0"/>
              <a:cs typeface="Consolas" pitchFamily="49" charset="0"/>
            </a:endParaRPr>
          </a:p>
          <a:p>
            <a:pPr marL="0" indent="0">
              <a:buNone/>
            </a:pPr>
            <a:r>
              <a:rPr lang="en-US" sz="1200" b="1" dirty="0">
                <a:solidFill>
                  <a:srgbClr val="000000"/>
                </a:solidFill>
                <a:highlight>
                  <a:srgbClr val="FFFFFF"/>
                </a:highlight>
                <a:latin typeface="Consolas" pitchFamily="49" charset="0"/>
                <a:cs typeface="Consolas" pitchFamily="49" charset="0"/>
              </a:rPr>
              <a:t>  </a:t>
            </a:r>
            <a:r>
              <a:rPr lang="en-US" sz="1200" b="1" dirty="0">
                <a:solidFill>
                  <a:srgbClr val="0000FF"/>
                </a:solidFill>
                <a:highlight>
                  <a:srgbClr val="FFFFFF"/>
                </a:highlight>
                <a:latin typeface="Consolas" pitchFamily="49" charset="0"/>
                <a:cs typeface="Consolas" pitchFamily="49" charset="0"/>
              </a:rPr>
              <a:t>match</a:t>
            </a:r>
            <a:r>
              <a:rPr lang="en-US" sz="1200" b="1" dirty="0">
                <a:solidFill>
                  <a:srgbClr val="000000"/>
                </a:solidFill>
                <a:highlight>
                  <a:srgbClr val="FFFFFF"/>
                </a:highlight>
                <a:latin typeface="Consolas" pitchFamily="49" charset="0"/>
                <a:cs typeface="Consolas" pitchFamily="49" charset="0"/>
              </a:rPr>
              <a:t> </a:t>
            </a:r>
            <a:r>
              <a:rPr lang="en-US" sz="1200" b="1" dirty="0" smtClean="0">
                <a:solidFill>
                  <a:srgbClr val="000000"/>
                </a:solidFill>
                <a:highlight>
                  <a:srgbClr val="FFFFFF"/>
                </a:highlight>
                <a:latin typeface="Consolas" pitchFamily="49" charset="0"/>
                <a:cs typeface="Consolas" pitchFamily="49" charset="0"/>
              </a:rPr>
              <a:t>(e1,e2) </a:t>
            </a:r>
            <a:r>
              <a:rPr lang="en-US" sz="1200" b="1" dirty="0">
                <a:solidFill>
                  <a:srgbClr val="0000FF"/>
                </a:solidFill>
                <a:highlight>
                  <a:srgbClr val="FFFFFF"/>
                </a:highlight>
                <a:latin typeface="Consolas" pitchFamily="49" charset="0"/>
                <a:cs typeface="Consolas" pitchFamily="49" charset="0"/>
              </a:rPr>
              <a:t>with</a:t>
            </a:r>
            <a:endParaRPr lang="en-US" sz="1200" b="1" dirty="0">
              <a:solidFill>
                <a:srgbClr val="000000"/>
              </a:solidFill>
              <a:highlight>
                <a:srgbClr val="FFFFFF"/>
              </a:highlight>
              <a:latin typeface="Consolas" pitchFamily="49" charset="0"/>
              <a:cs typeface="Consolas" pitchFamily="49" charset="0"/>
            </a:endParaRPr>
          </a:p>
          <a:p>
            <a:pPr marL="0" indent="0">
              <a:buNone/>
            </a:pPr>
            <a:r>
              <a:rPr lang="en-US" sz="1200" b="1" dirty="0">
                <a:solidFill>
                  <a:srgbClr val="000000"/>
                </a:solidFill>
                <a:highlight>
                  <a:srgbClr val="FFFFFF"/>
                </a:highlight>
                <a:latin typeface="Consolas" pitchFamily="49" charset="0"/>
                <a:cs typeface="Consolas" pitchFamily="49" charset="0"/>
              </a:rPr>
              <a:t> </a:t>
            </a:r>
            <a:r>
              <a:rPr lang="en-US" sz="1200" b="1" dirty="0" smtClean="0">
                <a:solidFill>
                  <a:srgbClr val="000000"/>
                </a:solidFill>
                <a:highlight>
                  <a:srgbClr val="FFFFFF"/>
                </a:highlight>
                <a:latin typeface="Consolas" pitchFamily="49" charset="0"/>
                <a:cs typeface="Consolas" pitchFamily="49" charset="0"/>
              </a:rPr>
              <a:t>   (</a:t>
            </a:r>
            <a:r>
              <a:rPr lang="en-US" sz="1200" b="1" dirty="0">
                <a:solidFill>
                  <a:srgbClr val="00B050"/>
                </a:solidFill>
                <a:highlight>
                  <a:srgbClr val="FFFFFF"/>
                </a:highlight>
                <a:latin typeface="Consolas" pitchFamily="49" charset="0"/>
                <a:cs typeface="Consolas" pitchFamily="49" charset="0"/>
              </a:rPr>
              <a:t>Value</a:t>
            </a:r>
            <a:r>
              <a:rPr lang="en-US" sz="1200" b="1" dirty="0">
                <a:solidFill>
                  <a:srgbClr val="000000"/>
                </a:solidFill>
                <a:highlight>
                  <a:srgbClr val="FFFFFF"/>
                </a:highlight>
                <a:latin typeface="Consolas" pitchFamily="49" charset="0"/>
                <a:cs typeface="Consolas" pitchFamily="49" charset="0"/>
              </a:rPr>
              <a:t>(v1), </a:t>
            </a:r>
            <a:r>
              <a:rPr lang="en-US" sz="1200" b="1" dirty="0">
                <a:solidFill>
                  <a:srgbClr val="00B050"/>
                </a:solidFill>
                <a:highlight>
                  <a:srgbClr val="FFFFFF"/>
                </a:highlight>
                <a:latin typeface="Consolas" pitchFamily="49" charset="0"/>
                <a:cs typeface="Consolas" pitchFamily="49" charset="0"/>
              </a:rPr>
              <a:t>Value</a:t>
            </a:r>
            <a:r>
              <a:rPr lang="en-US" sz="1200" b="1" dirty="0">
                <a:solidFill>
                  <a:srgbClr val="000000"/>
                </a:solidFill>
                <a:highlight>
                  <a:srgbClr val="FFFFFF"/>
                </a:highlight>
                <a:latin typeface="Consolas" pitchFamily="49" charset="0"/>
                <a:cs typeface="Consolas" pitchFamily="49" charset="0"/>
              </a:rPr>
              <a:t>(v2</a:t>
            </a:r>
            <a:r>
              <a:rPr lang="en-US" sz="1200" b="1" dirty="0" smtClean="0">
                <a:solidFill>
                  <a:srgbClr val="000000"/>
                </a:solidFill>
                <a:highlight>
                  <a:srgbClr val="FFFFFF"/>
                </a:highlight>
                <a:latin typeface="Consolas" pitchFamily="49" charset="0"/>
                <a:cs typeface="Consolas" pitchFamily="49" charset="0"/>
              </a:rPr>
              <a:t>))</a:t>
            </a:r>
            <a:r>
              <a:rPr lang="en-US" sz="1200" b="1" dirty="0">
                <a:solidFill>
                  <a:srgbClr val="000000"/>
                </a:solidFill>
                <a:highlight>
                  <a:srgbClr val="FFFFFF"/>
                </a:highlight>
                <a:latin typeface="Consolas" pitchFamily="49" charset="0"/>
                <a:cs typeface="Consolas" pitchFamily="49" charset="0"/>
              </a:rPr>
              <a:t> </a:t>
            </a:r>
            <a:r>
              <a:rPr lang="pt-BR" sz="1200" b="1" dirty="0" smtClean="0">
                <a:solidFill>
                  <a:srgbClr val="0000FF"/>
                </a:solidFill>
                <a:highlight>
                  <a:srgbClr val="FFFFFF"/>
                </a:highlight>
                <a:latin typeface="Consolas" pitchFamily="49" charset="0"/>
                <a:cs typeface="Consolas" pitchFamily="49" charset="0"/>
              </a:rPr>
              <a:t>-&gt;</a:t>
            </a:r>
            <a:r>
              <a:rPr lang="en-US" sz="1200" b="1" dirty="0" smtClean="0">
                <a:solidFill>
                  <a:srgbClr val="000000"/>
                </a:solidFill>
                <a:highlight>
                  <a:srgbClr val="FFFFFF"/>
                </a:highlight>
                <a:latin typeface="Consolas" pitchFamily="49" charset="0"/>
                <a:cs typeface="Consolas" pitchFamily="49" charset="0"/>
              </a:rPr>
              <a:t> </a:t>
            </a:r>
            <a:r>
              <a:rPr lang="en-US" sz="1200" b="1" dirty="0">
                <a:solidFill>
                  <a:srgbClr val="000000"/>
                </a:solidFill>
                <a:highlight>
                  <a:srgbClr val="FFFFFF"/>
                </a:highlight>
                <a:latin typeface="Consolas" pitchFamily="49" charset="0"/>
                <a:cs typeface="Consolas" pitchFamily="49" charset="0"/>
              </a:rPr>
              <a:t>v1 == </a:t>
            </a:r>
            <a:r>
              <a:rPr lang="en-US" sz="1200" b="1" dirty="0" smtClean="0">
                <a:solidFill>
                  <a:srgbClr val="000000"/>
                </a:solidFill>
                <a:highlight>
                  <a:srgbClr val="FFFFFF"/>
                </a:highlight>
                <a:latin typeface="Consolas" pitchFamily="49" charset="0"/>
                <a:cs typeface="Consolas" pitchFamily="49" charset="0"/>
              </a:rPr>
              <a:t>v2</a:t>
            </a:r>
          </a:p>
          <a:p>
            <a:pPr marL="0" indent="0">
              <a:buNone/>
            </a:pPr>
            <a:r>
              <a:rPr lang="en-US"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 </a:t>
            </a:r>
            <a:r>
              <a:rPr lang="en-US"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a:t>
            </a:r>
            <a:r>
              <a:rPr lang="pt-BR" sz="1200" b="1" dirty="0">
                <a:solidFill>
                  <a:srgbClr val="00B050"/>
                </a:solidFill>
                <a:highlight>
                  <a:srgbClr val="FFFFFF"/>
                </a:highlight>
                <a:latin typeface="Consolas" pitchFamily="49" charset="0"/>
                <a:cs typeface="Consolas" pitchFamily="49" charset="0"/>
              </a:rPr>
              <a:t>Plus</a:t>
            </a: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(a1</a:t>
            </a: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b1</a:t>
            </a:r>
            <a:r>
              <a:rPr lang="pt-BR" sz="1200" b="1" dirty="0">
                <a:solidFill>
                  <a:srgbClr val="000000"/>
                </a:solidFill>
                <a:highlight>
                  <a:srgbClr val="FFFFFF"/>
                </a:highlight>
                <a:latin typeface="Consolas" pitchFamily="49" charset="0"/>
                <a:cs typeface="Consolas" pitchFamily="49" charset="0"/>
              </a:rPr>
              <a:t>), </a:t>
            </a:r>
            <a:r>
              <a:rPr lang="pt-BR" sz="1200" b="1" dirty="0">
                <a:solidFill>
                  <a:srgbClr val="00B050"/>
                </a:solidFill>
                <a:highlight>
                  <a:srgbClr val="FFFFFF"/>
                </a:highlight>
                <a:latin typeface="Consolas" pitchFamily="49" charset="0"/>
                <a:cs typeface="Consolas" pitchFamily="49" charset="0"/>
              </a:rPr>
              <a:t>Plus</a:t>
            </a: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(a2</a:t>
            </a: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b2))</a:t>
            </a:r>
          </a:p>
          <a:p>
            <a:pPr marL="0" indent="0">
              <a:buNone/>
            </a:pPr>
            <a:r>
              <a:rPr lang="pt-BR" sz="1200" b="1" dirty="0" smtClean="0">
                <a:solidFill>
                  <a:srgbClr val="000000"/>
                </a:solidFill>
                <a:highlight>
                  <a:srgbClr val="FFFFFF"/>
                </a:highlight>
                <a:latin typeface="Consolas" pitchFamily="49" charset="0"/>
                <a:cs typeface="Consolas" pitchFamily="49" charset="0"/>
              </a:rPr>
              <a:t>  | </a:t>
            </a:r>
            <a:r>
              <a:rPr lang="pt-BR" sz="1200" b="1" dirty="0">
                <a:solidFill>
                  <a:srgbClr val="000000"/>
                </a:solidFill>
                <a:highlight>
                  <a:srgbClr val="FFFFFF"/>
                </a:highlight>
                <a:latin typeface="Consolas" pitchFamily="49" charset="0"/>
                <a:cs typeface="Consolas" pitchFamily="49" charset="0"/>
              </a:rPr>
              <a:t>(</a:t>
            </a:r>
            <a:r>
              <a:rPr lang="pt-BR" sz="1200" b="1" dirty="0">
                <a:solidFill>
                  <a:srgbClr val="00B050"/>
                </a:solidFill>
                <a:highlight>
                  <a:srgbClr val="FFFFFF"/>
                </a:highlight>
                <a:latin typeface="Consolas" pitchFamily="49" charset="0"/>
                <a:cs typeface="Consolas" pitchFamily="49" charset="0"/>
              </a:rPr>
              <a:t>Minus</a:t>
            </a: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(a1</a:t>
            </a: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b1</a:t>
            </a:r>
            <a:r>
              <a:rPr lang="pt-BR" sz="1200" b="1" dirty="0">
                <a:solidFill>
                  <a:srgbClr val="000000"/>
                </a:solidFill>
                <a:highlight>
                  <a:srgbClr val="FFFFFF"/>
                </a:highlight>
                <a:latin typeface="Consolas" pitchFamily="49" charset="0"/>
                <a:cs typeface="Consolas" pitchFamily="49" charset="0"/>
              </a:rPr>
              <a:t>), </a:t>
            </a:r>
            <a:r>
              <a:rPr lang="pt-BR" sz="1200" b="1" dirty="0">
                <a:solidFill>
                  <a:srgbClr val="00B050"/>
                </a:solidFill>
                <a:highlight>
                  <a:srgbClr val="FFFFFF"/>
                </a:highlight>
                <a:latin typeface="Consolas" pitchFamily="49" charset="0"/>
                <a:cs typeface="Consolas" pitchFamily="49" charset="0"/>
              </a:rPr>
              <a:t>Minus</a:t>
            </a: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(a2</a:t>
            </a: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b2))</a:t>
            </a:r>
          </a:p>
          <a:p>
            <a:pPr marL="0" indent="0">
              <a:buNone/>
            </a:pPr>
            <a:r>
              <a:rPr lang="pt-BR" sz="1200" b="1" dirty="0" smtClean="0">
                <a:solidFill>
                  <a:srgbClr val="000000"/>
                </a:solidFill>
                <a:highlight>
                  <a:srgbClr val="FFFFFF"/>
                </a:highlight>
                <a:latin typeface="Consolas" pitchFamily="49" charset="0"/>
                <a:cs typeface="Consolas" pitchFamily="49" charset="0"/>
              </a:rPr>
              <a:t>  | </a:t>
            </a:r>
            <a:r>
              <a:rPr lang="pt-BR" sz="1200" b="1" dirty="0">
                <a:solidFill>
                  <a:srgbClr val="000000"/>
                </a:solidFill>
                <a:highlight>
                  <a:srgbClr val="FFFFFF"/>
                </a:highlight>
                <a:latin typeface="Consolas" pitchFamily="49" charset="0"/>
                <a:cs typeface="Consolas" pitchFamily="49" charset="0"/>
              </a:rPr>
              <a:t>(</a:t>
            </a:r>
            <a:r>
              <a:rPr lang="pt-BR" sz="1200" b="1" dirty="0">
                <a:solidFill>
                  <a:srgbClr val="00B050"/>
                </a:solidFill>
                <a:highlight>
                  <a:srgbClr val="FFFFFF"/>
                </a:highlight>
                <a:latin typeface="Consolas" pitchFamily="49" charset="0"/>
                <a:cs typeface="Consolas" pitchFamily="49" charset="0"/>
              </a:rPr>
              <a:t>Times</a:t>
            </a: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(a1</a:t>
            </a: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b1</a:t>
            </a:r>
            <a:r>
              <a:rPr lang="pt-BR" sz="1200" b="1" dirty="0">
                <a:solidFill>
                  <a:srgbClr val="000000"/>
                </a:solidFill>
                <a:highlight>
                  <a:srgbClr val="FFFFFF"/>
                </a:highlight>
                <a:latin typeface="Consolas" pitchFamily="49" charset="0"/>
                <a:cs typeface="Consolas" pitchFamily="49" charset="0"/>
              </a:rPr>
              <a:t>), </a:t>
            </a:r>
            <a:r>
              <a:rPr lang="pt-BR" sz="1200" b="1" dirty="0">
                <a:solidFill>
                  <a:srgbClr val="00B050"/>
                </a:solidFill>
                <a:highlight>
                  <a:srgbClr val="FFFFFF"/>
                </a:highlight>
                <a:latin typeface="Consolas" pitchFamily="49" charset="0"/>
                <a:cs typeface="Consolas" pitchFamily="49" charset="0"/>
              </a:rPr>
              <a:t>Times</a:t>
            </a: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(a2</a:t>
            </a: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b2))</a:t>
            </a:r>
          </a:p>
          <a:p>
            <a:pPr marL="0" indent="0">
              <a:buNone/>
            </a:pPr>
            <a:r>
              <a:rPr lang="pt-BR" sz="1200" b="1" dirty="0" smtClean="0">
                <a:solidFill>
                  <a:srgbClr val="000000"/>
                </a:solidFill>
                <a:highlight>
                  <a:srgbClr val="FFFFFF"/>
                </a:highlight>
                <a:latin typeface="Consolas" pitchFamily="49" charset="0"/>
                <a:cs typeface="Consolas" pitchFamily="49" charset="0"/>
              </a:rPr>
              <a:t>  | </a:t>
            </a:r>
            <a:r>
              <a:rPr lang="pt-BR" sz="1200" b="1" dirty="0">
                <a:solidFill>
                  <a:srgbClr val="000000"/>
                </a:solidFill>
                <a:highlight>
                  <a:srgbClr val="FFFFFF"/>
                </a:highlight>
                <a:latin typeface="Consolas" pitchFamily="49" charset="0"/>
                <a:cs typeface="Consolas" pitchFamily="49" charset="0"/>
              </a:rPr>
              <a:t>(</a:t>
            </a:r>
            <a:r>
              <a:rPr lang="pt-BR" sz="1200" b="1" dirty="0" smtClean="0">
                <a:solidFill>
                  <a:srgbClr val="00B050"/>
                </a:solidFill>
                <a:highlight>
                  <a:srgbClr val="FFFFFF"/>
                </a:highlight>
                <a:latin typeface="Consolas" pitchFamily="49" charset="0"/>
                <a:cs typeface="Consolas" pitchFamily="49" charset="0"/>
              </a:rPr>
              <a:t>Divide</a:t>
            </a:r>
            <a:r>
              <a:rPr lang="pt-BR" sz="1200" b="1" dirty="0" smtClean="0">
                <a:solidFill>
                  <a:srgbClr val="000000"/>
                </a:solidFill>
                <a:highlight>
                  <a:srgbClr val="FFFFFF"/>
                </a:highlight>
                <a:latin typeface="Consolas" pitchFamily="49" charset="0"/>
                <a:cs typeface="Consolas" pitchFamily="49" charset="0"/>
              </a:rPr>
              <a:t>(a1</a:t>
            </a: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b1</a:t>
            </a: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B050"/>
                </a:solidFill>
                <a:highlight>
                  <a:srgbClr val="FFFFFF"/>
                </a:highlight>
                <a:latin typeface="Consolas" pitchFamily="49" charset="0"/>
                <a:cs typeface="Consolas" pitchFamily="49" charset="0"/>
              </a:rPr>
              <a:t>Divide</a:t>
            </a:r>
            <a:r>
              <a:rPr lang="pt-BR" sz="1200" b="1" dirty="0" smtClean="0">
                <a:solidFill>
                  <a:srgbClr val="000000"/>
                </a:solidFill>
                <a:highlight>
                  <a:srgbClr val="FFFFFF"/>
                </a:highlight>
                <a:latin typeface="Consolas" pitchFamily="49" charset="0"/>
                <a:cs typeface="Consolas" pitchFamily="49" charset="0"/>
              </a:rPr>
              <a:t>(a2</a:t>
            </a: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b2))</a:t>
            </a:r>
          </a:p>
          <a:p>
            <a:pPr marL="0" indent="0">
              <a:buNone/>
            </a:pP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     </a:t>
            </a:r>
            <a:r>
              <a:rPr lang="pt-BR" sz="1200" b="1" dirty="0">
                <a:solidFill>
                  <a:srgbClr val="0000FF"/>
                </a:solidFill>
                <a:highlight>
                  <a:srgbClr val="FFFFFF"/>
                </a:highlight>
                <a:latin typeface="Consolas" pitchFamily="49" charset="0"/>
                <a:cs typeface="Consolas" pitchFamily="49" charset="0"/>
              </a:rPr>
              <a:t>-&gt;</a:t>
            </a:r>
            <a:r>
              <a:rPr lang="pt-BR" sz="1200" b="1" dirty="0">
                <a:solidFill>
                  <a:srgbClr val="000000"/>
                </a:solidFill>
                <a:highlight>
                  <a:srgbClr val="FFFFFF"/>
                </a:highlight>
                <a:latin typeface="Consolas" pitchFamily="49" charset="0"/>
                <a:cs typeface="Consolas" pitchFamily="49" charset="0"/>
              </a:rPr>
              <a:t> (</a:t>
            </a:r>
            <a:r>
              <a:rPr lang="pt-BR" sz="1200" b="1" dirty="0">
                <a:solidFill>
                  <a:srgbClr val="C00000"/>
                </a:solidFill>
                <a:highlight>
                  <a:srgbClr val="FFFFFF"/>
                </a:highlight>
                <a:latin typeface="Consolas" pitchFamily="49" charset="0"/>
                <a:cs typeface="Consolas" pitchFamily="49" charset="0"/>
              </a:rPr>
              <a:t>equal</a:t>
            </a: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a1 a2</a:t>
            </a:r>
            <a:r>
              <a:rPr lang="pt-BR" sz="1200" b="1" dirty="0">
                <a:solidFill>
                  <a:srgbClr val="000000"/>
                </a:solidFill>
                <a:highlight>
                  <a:srgbClr val="FFFFFF"/>
                </a:highlight>
                <a:latin typeface="Consolas" pitchFamily="49" charset="0"/>
                <a:cs typeface="Consolas" pitchFamily="49" charset="0"/>
              </a:rPr>
              <a:t>) &amp;&amp; (</a:t>
            </a:r>
            <a:r>
              <a:rPr lang="pt-BR" sz="1200" b="1" dirty="0">
                <a:solidFill>
                  <a:srgbClr val="C00000"/>
                </a:solidFill>
                <a:highlight>
                  <a:srgbClr val="FFFFFF"/>
                </a:highlight>
                <a:latin typeface="Consolas" pitchFamily="49" charset="0"/>
                <a:cs typeface="Consolas" pitchFamily="49" charset="0"/>
              </a:rPr>
              <a:t>equal</a:t>
            </a:r>
            <a:r>
              <a:rPr lang="pt-BR" sz="1200" b="1" dirty="0">
                <a:solidFill>
                  <a:srgbClr val="000000"/>
                </a:solidFill>
                <a:highlight>
                  <a:srgbClr val="FFFFFF"/>
                </a:highlight>
                <a:latin typeface="Consolas" pitchFamily="49" charset="0"/>
                <a:cs typeface="Consolas" pitchFamily="49" charset="0"/>
              </a:rPr>
              <a:t> </a:t>
            </a:r>
            <a:r>
              <a:rPr lang="pt-BR" sz="1200" b="1" dirty="0" smtClean="0">
                <a:solidFill>
                  <a:srgbClr val="000000"/>
                </a:solidFill>
                <a:highlight>
                  <a:srgbClr val="FFFFFF"/>
                </a:highlight>
                <a:latin typeface="Consolas" pitchFamily="49" charset="0"/>
                <a:cs typeface="Consolas" pitchFamily="49" charset="0"/>
              </a:rPr>
              <a:t>b1 b2</a:t>
            </a:r>
            <a:r>
              <a:rPr lang="pt-BR" sz="1200" b="1" dirty="0">
                <a:solidFill>
                  <a:srgbClr val="000000"/>
                </a:solidFill>
                <a:highlight>
                  <a:srgbClr val="FFFFFF"/>
                </a:highlight>
                <a:latin typeface="Consolas" pitchFamily="49" charset="0"/>
                <a:cs typeface="Consolas" pitchFamily="49" charset="0"/>
              </a:rPr>
              <a:t>)</a:t>
            </a:r>
          </a:p>
          <a:p>
            <a:pPr marL="0" indent="0">
              <a:buNone/>
            </a:pPr>
            <a:r>
              <a:rPr lang="en-US" sz="1200" b="1" dirty="0" smtClean="0">
                <a:solidFill>
                  <a:srgbClr val="000000"/>
                </a:solidFill>
                <a:highlight>
                  <a:srgbClr val="FFFFFF"/>
                </a:highlight>
                <a:latin typeface="Consolas" pitchFamily="49" charset="0"/>
                <a:cs typeface="Consolas" pitchFamily="49" charset="0"/>
              </a:rPr>
              <a:t>  | </a:t>
            </a:r>
            <a:r>
              <a:rPr lang="en-US" sz="1200" b="1" dirty="0">
                <a:solidFill>
                  <a:srgbClr val="000000"/>
                </a:solidFill>
                <a:highlight>
                  <a:srgbClr val="FFFFFF"/>
                </a:highlight>
                <a:latin typeface="Consolas" pitchFamily="49" charset="0"/>
                <a:cs typeface="Consolas" pitchFamily="49" charset="0"/>
              </a:rPr>
              <a:t>_ </a:t>
            </a:r>
            <a:r>
              <a:rPr lang="pt-BR" sz="1200" b="1" dirty="0">
                <a:solidFill>
                  <a:srgbClr val="0000FF"/>
                </a:solidFill>
                <a:highlight>
                  <a:srgbClr val="FFFFFF"/>
                </a:highlight>
                <a:latin typeface="Consolas" pitchFamily="49" charset="0"/>
                <a:cs typeface="Consolas" pitchFamily="49" charset="0"/>
              </a:rPr>
              <a:t>-&gt;</a:t>
            </a:r>
            <a:r>
              <a:rPr lang="en-US" sz="1200" b="1" dirty="0" smtClean="0">
                <a:solidFill>
                  <a:srgbClr val="000000"/>
                </a:solidFill>
                <a:highlight>
                  <a:srgbClr val="FFFFFF"/>
                </a:highlight>
                <a:latin typeface="Consolas" pitchFamily="49" charset="0"/>
                <a:cs typeface="Consolas" pitchFamily="49" charset="0"/>
              </a:rPr>
              <a:t> </a:t>
            </a:r>
            <a:r>
              <a:rPr lang="en-US" sz="1200" b="1" dirty="0">
                <a:solidFill>
                  <a:srgbClr val="0000FF"/>
                </a:solidFill>
                <a:highlight>
                  <a:srgbClr val="FFFFFF"/>
                </a:highlight>
                <a:latin typeface="Consolas" pitchFamily="49" charset="0"/>
                <a:cs typeface="Consolas" pitchFamily="49" charset="0"/>
              </a:rPr>
              <a:t>false</a:t>
            </a:r>
            <a:endParaRPr lang="en-US" sz="1200" b="1" dirty="0">
              <a:solidFill>
                <a:srgbClr val="000000"/>
              </a:solidFill>
              <a:highlight>
                <a:srgbClr val="FFFFFF"/>
              </a:highlight>
              <a:latin typeface="Consolas" pitchFamily="49" charset="0"/>
              <a:cs typeface="Consolas" pitchFamily="49" charset="0"/>
            </a:endParaRPr>
          </a:p>
          <a:p>
            <a:pPr marL="0" indent="0">
              <a:buNone/>
            </a:pPr>
            <a:r>
              <a:rPr lang="en-US" sz="1200" b="1" dirty="0">
                <a:solidFill>
                  <a:srgbClr val="000000"/>
                </a:solidFill>
                <a:highlight>
                  <a:srgbClr val="FFFFFF"/>
                </a:highlight>
                <a:latin typeface="Consolas" pitchFamily="49" charset="0"/>
                <a:cs typeface="Consolas" pitchFamily="49" charset="0"/>
              </a:rPr>
              <a:t>  </a:t>
            </a:r>
            <a:r>
              <a:rPr lang="en-US" sz="1200" b="1" dirty="0" smtClean="0">
                <a:solidFill>
                  <a:srgbClr val="000000"/>
                </a:solidFill>
                <a:highlight>
                  <a:srgbClr val="FFFFFF"/>
                </a:highlight>
                <a:latin typeface="Consolas" pitchFamily="49" charset="0"/>
                <a:cs typeface="Consolas" pitchFamily="49" charset="0"/>
              </a:rPr>
              <a:t>;;</a:t>
            </a:r>
            <a:endParaRPr lang="en-US" sz="1200" b="1" dirty="0">
              <a:solidFill>
                <a:srgbClr val="000000"/>
              </a:solidFill>
              <a:highlight>
                <a:srgbClr val="FFFFFF"/>
              </a:highlight>
              <a:latin typeface="Consolas" pitchFamily="49" charset="0"/>
              <a:cs typeface="Consolas" pitchFamily="49" charset="0"/>
            </a:endParaRPr>
          </a:p>
          <a:p>
            <a:pPr lvl="0">
              <a:buClr>
                <a:srgbClr val="333399"/>
              </a:buClr>
            </a:pPr>
            <a:r>
              <a:rPr lang="en-US" sz="2200" dirty="0" smtClean="0">
                <a:solidFill>
                  <a:srgbClr val="333399"/>
                </a:solidFill>
                <a:highlight>
                  <a:srgbClr val="FFFFFF"/>
                </a:highlight>
                <a:cs typeface="Consolas" pitchFamily="49" charset="0"/>
              </a:rPr>
              <a:t>Single scrutiny</a:t>
            </a:r>
          </a:p>
          <a:p>
            <a:pPr lvl="0">
              <a:buClr>
                <a:srgbClr val="333399"/>
              </a:buClr>
            </a:pPr>
            <a:r>
              <a:rPr lang="en-US" sz="2200" dirty="0" smtClean="0">
                <a:solidFill>
                  <a:srgbClr val="333399"/>
                </a:solidFill>
                <a:highlight>
                  <a:srgbClr val="FFFFFF"/>
                </a:highlight>
                <a:cs typeface="Consolas" pitchFamily="49" charset="0"/>
              </a:rPr>
              <a:t>Closed world</a:t>
            </a:r>
          </a:p>
          <a:p>
            <a:pPr lvl="1">
              <a:buClr>
                <a:srgbClr val="333399"/>
              </a:buClr>
            </a:pPr>
            <a:r>
              <a:rPr lang="en-US" sz="1800" dirty="0" smtClean="0">
                <a:solidFill>
                  <a:srgbClr val="333399"/>
                </a:solidFill>
                <a:highlight>
                  <a:srgbClr val="FFFFFF"/>
                </a:highlight>
                <a:cs typeface="Consolas" pitchFamily="49" charset="0"/>
              </a:rPr>
              <a:t>Exhaustiveness check</a:t>
            </a:r>
          </a:p>
          <a:p>
            <a:pPr lvl="1">
              <a:buClr>
                <a:srgbClr val="333399"/>
              </a:buClr>
            </a:pPr>
            <a:r>
              <a:rPr lang="en-US" sz="1800" dirty="0" smtClean="0">
                <a:solidFill>
                  <a:srgbClr val="333399"/>
                </a:solidFill>
                <a:highlight>
                  <a:srgbClr val="FFFFFF"/>
                </a:highlight>
                <a:cs typeface="Consolas" pitchFamily="49" charset="0"/>
              </a:rPr>
              <a:t>Redundancy check</a:t>
            </a:r>
          </a:p>
          <a:p>
            <a:pPr lvl="1">
              <a:buClr>
                <a:srgbClr val="333399"/>
              </a:buClr>
            </a:pPr>
            <a:r>
              <a:rPr lang="en-US" sz="1800" dirty="0">
                <a:solidFill>
                  <a:srgbClr val="333399"/>
                </a:solidFill>
                <a:highlight>
                  <a:srgbClr val="FFFFFF"/>
                </a:highlight>
                <a:cs typeface="Consolas" pitchFamily="49" charset="0"/>
              </a:rPr>
              <a:t>Compiler </a:t>
            </a:r>
            <a:r>
              <a:rPr lang="en-US" sz="1800" dirty="0" smtClean="0">
                <a:solidFill>
                  <a:srgbClr val="333399"/>
                </a:solidFill>
                <a:highlight>
                  <a:srgbClr val="FFFFFF"/>
                </a:highlight>
                <a:cs typeface="Consolas" pitchFamily="49" charset="0"/>
              </a:rPr>
              <a:t>optimizations</a:t>
            </a:r>
            <a:endParaRPr lang="en-US" sz="1200" b="1" dirty="0">
              <a:latin typeface="Consolas" pitchFamily="49" charset="0"/>
              <a:cs typeface="Consolas" pitchFamily="49" charset="0"/>
            </a:endParaRPr>
          </a:p>
        </p:txBody>
      </p:sp>
      <p:sp useBgFill="1">
        <p:nvSpPr>
          <p:cNvPr id="4" name="Content Placeholder 3"/>
          <p:cNvSpPr>
            <a:spLocks noGrp="1"/>
          </p:cNvSpPr>
          <p:nvPr>
            <p:ph sz="half" idx="2"/>
          </p:nvPr>
        </p:nvSpPr>
        <p:spPr>
          <a:xfrm>
            <a:off x="4016590" y="1676400"/>
            <a:ext cx="4969759" cy="4560888"/>
          </a:xfrm>
        </p:spPr>
        <p:txBody>
          <a:bodyPr/>
          <a:lstStyle/>
          <a:p>
            <a:pPr marL="0" indent="0">
              <a:buNone/>
            </a:pPr>
            <a:r>
              <a:rPr lang="pt-BR" sz="1200" b="1" dirty="0" smtClean="0">
                <a:solidFill>
                  <a:srgbClr val="0000FF"/>
                </a:solidFill>
                <a:highlight>
                  <a:srgbClr val="FFFFFF"/>
                </a:highlight>
                <a:latin typeface="Consolas"/>
              </a:rPr>
              <a:t>bool</a:t>
            </a:r>
            <a:r>
              <a:rPr lang="pt-BR" sz="1200" b="1" dirty="0" smtClean="0">
                <a:solidFill>
                  <a:srgbClr val="000000"/>
                </a:solidFill>
                <a:highlight>
                  <a:srgbClr val="FFFFFF"/>
                </a:highlight>
                <a:latin typeface="Consolas"/>
              </a:rPr>
              <a:t> </a:t>
            </a:r>
            <a:r>
              <a:rPr lang="pt-BR" sz="1200" b="1" dirty="0">
                <a:solidFill>
                  <a:srgbClr val="800000"/>
                </a:solidFill>
                <a:highlight>
                  <a:srgbClr val="FFFFFF"/>
                </a:highlight>
                <a:latin typeface="Consolas"/>
              </a:rPr>
              <a:t>operator==</a:t>
            </a:r>
            <a:r>
              <a:rPr lang="pt-BR" sz="1200" b="1" dirty="0">
                <a:solidFill>
                  <a:srgbClr val="000000"/>
                </a:solidFill>
                <a:highlight>
                  <a:srgbClr val="FFFFFF"/>
                </a:highlight>
                <a:latin typeface="Consolas"/>
              </a:rPr>
              <a:t>(</a:t>
            </a:r>
            <a:r>
              <a:rPr lang="pt-BR" sz="1200" b="1" dirty="0">
                <a:solidFill>
                  <a:srgbClr val="0000FF"/>
                </a:solidFill>
                <a:highlight>
                  <a:srgbClr val="FFFFFF"/>
                </a:highlight>
                <a:latin typeface="Consolas"/>
              </a:rPr>
              <a:t>const</a:t>
            </a:r>
            <a:r>
              <a:rPr lang="pt-BR" sz="1200" b="1" dirty="0">
                <a:solidFill>
                  <a:srgbClr val="000000"/>
                </a:solidFill>
                <a:highlight>
                  <a:srgbClr val="FFFFFF"/>
                </a:highlight>
                <a:latin typeface="Consolas"/>
              </a:rPr>
              <a:t> </a:t>
            </a:r>
            <a:r>
              <a:rPr lang="pt-BR" sz="1200" b="1" dirty="0">
                <a:solidFill>
                  <a:srgbClr val="2B91AF"/>
                </a:solidFill>
                <a:highlight>
                  <a:srgbClr val="FFFFFF"/>
                </a:highlight>
                <a:latin typeface="Consolas"/>
              </a:rPr>
              <a:t>Expr</a:t>
            </a:r>
            <a:r>
              <a:rPr lang="pt-BR" sz="1200" b="1" dirty="0">
                <a:solidFill>
                  <a:srgbClr val="000000"/>
                </a:solidFill>
                <a:highlight>
                  <a:srgbClr val="FFFFFF"/>
                </a:highlight>
                <a:latin typeface="Consolas"/>
              </a:rPr>
              <a:t>&amp; </a:t>
            </a:r>
            <a:r>
              <a:rPr lang="pt-BR" sz="1200" b="1" dirty="0">
                <a:solidFill>
                  <a:srgbClr val="808080"/>
                </a:solidFill>
                <a:highlight>
                  <a:srgbClr val="FFFFFF"/>
                </a:highlight>
                <a:latin typeface="Consolas"/>
              </a:rPr>
              <a:t>e1</a:t>
            </a:r>
            <a:r>
              <a:rPr lang="pt-BR" sz="1200" b="1" dirty="0">
                <a:solidFill>
                  <a:srgbClr val="000000"/>
                </a:solidFill>
                <a:highlight>
                  <a:srgbClr val="FFFFFF"/>
                </a:highlight>
                <a:latin typeface="Consolas"/>
              </a:rPr>
              <a:t>, </a:t>
            </a:r>
            <a:r>
              <a:rPr lang="pt-BR" sz="1200" b="1" dirty="0">
                <a:solidFill>
                  <a:srgbClr val="0000FF"/>
                </a:solidFill>
                <a:highlight>
                  <a:srgbClr val="FFFFFF"/>
                </a:highlight>
                <a:latin typeface="Consolas"/>
              </a:rPr>
              <a:t>const</a:t>
            </a:r>
            <a:r>
              <a:rPr lang="pt-BR" sz="1200" b="1" dirty="0">
                <a:solidFill>
                  <a:srgbClr val="000000"/>
                </a:solidFill>
                <a:highlight>
                  <a:srgbClr val="FFFFFF"/>
                </a:highlight>
                <a:latin typeface="Consolas"/>
              </a:rPr>
              <a:t> </a:t>
            </a:r>
            <a:r>
              <a:rPr lang="pt-BR" sz="1200" b="1" dirty="0">
                <a:solidFill>
                  <a:srgbClr val="2B91AF"/>
                </a:solidFill>
                <a:highlight>
                  <a:srgbClr val="FFFFFF"/>
                </a:highlight>
                <a:latin typeface="Consolas"/>
              </a:rPr>
              <a:t>Expr</a:t>
            </a:r>
            <a:r>
              <a:rPr lang="pt-BR" sz="1200" b="1" dirty="0">
                <a:solidFill>
                  <a:srgbClr val="000000"/>
                </a:solidFill>
                <a:highlight>
                  <a:srgbClr val="FFFFFF"/>
                </a:highlight>
                <a:latin typeface="Consolas"/>
              </a:rPr>
              <a:t>&amp; </a:t>
            </a:r>
            <a:r>
              <a:rPr lang="pt-BR" sz="1200" b="1" dirty="0">
                <a:solidFill>
                  <a:srgbClr val="808080"/>
                </a:solidFill>
                <a:highlight>
                  <a:srgbClr val="FFFFFF"/>
                </a:highlight>
                <a:latin typeface="Consolas"/>
              </a:rPr>
              <a:t>e2</a:t>
            </a:r>
            <a:r>
              <a:rPr lang="pt-BR" sz="1200" b="1" dirty="0" smtClean="0">
                <a:solidFill>
                  <a:srgbClr val="000000"/>
                </a:solidFill>
                <a:highlight>
                  <a:srgbClr val="FFFFFF"/>
                </a:highlight>
                <a:latin typeface="Consolas"/>
              </a:rPr>
              <a:t>) </a:t>
            </a:r>
            <a:r>
              <a:rPr lang="en-US" sz="1200" b="1" dirty="0" smtClean="0">
                <a:solidFill>
                  <a:srgbClr val="000000"/>
                </a:solidFill>
                <a:highlight>
                  <a:srgbClr val="FFFFFF"/>
                </a:highlight>
                <a:latin typeface="Consolas"/>
              </a:rPr>
              <a:t>{</a:t>
            </a:r>
            <a:endParaRPr lang="en-US" sz="1200" b="1" dirty="0">
              <a:solidFill>
                <a:srgbClr val="000000"/>
              </a:solidFill>
              <a:highlight>
                <a:srgbClr val="FFFFFF"/>
              </a:highlight>
              <a:latin typeface="Consolas"/>
            </a:endParaRPr>
          </a:p>
          <a:p>
            <a:pPr marL="0" indent="0">
              <a:buNone/>
            </a:pPr>
            <a:r>
              <a:rPr lang="sv-SE" sz="1200" b="1" dirty="0" smtClean="0">
                <a:solidFill>
                  <a:srgbClr val="000000"/>
                </a:solidFill>
                <a:highlight>
                  <a:srgbClr val="FFFFFF"/>
                </a:highlight>
                <a:latin typeface="Consolas"/>
              </a:rPr>
              <a:t>  </a:t>
            </a:r>
            <a:r>
              <a:rPr lang="sv-SE" sz="1200" b="1" dirty="0" smtClean="0">
                <a:solidFill>
                  <a:srgbClr val="2B91AF"/>
                </a:solidFill>
                <a:highlight>
                  <a:srgbClr val="FFFFFF"/>
                </a:highlight>
                <a:latin typeface="Consolas"/>
              </a:rPr>
              <a:t>var</a:t>
            </a:r>
            <a:r>
              <a:rPr lang="sv-SE" sz="1200" b="1" dirty="0" smtClean="0">
                <a:solidFill>
                  <a:srgbClr val="000000"/>
                </a:solidFill>
                <a:highlight>
                  <a:srgbClr val="FFFFFF"/>
                </a:highlight>
                <a:latin typeface="Consolas"/>
              </a:rPr>
              <a:t>&lt;</a:t>
            </a:r>
            <a:r>
              <a:rPr lang="sv-SE" sz="1200" b="1" dirty="0" smtClean="0">
                <a:solidFill>
                  <a:srgbClr val="0000FF"/>
                </a:solidFill>
                <a:highlight>
                  <a:srgbClr val="FFFFFF"/>
                </a:highlight>
                <a:latin typeface="Consolas"/>
              </a:rPr>
              <a:t>int</a:t>
            </a:r>
            <a:r>
              <a:rPr lang="sv-SE" sz="1200" b="1" dirty="0">
                <a:solidFill>
                  <a:srgbClr val="000000"/>
                </a:solidFill>
                <a:highlight>
                  <a:srgbClr val="FFFFFF"/>
                </a:highlight>
                <a:latin typeface="Consolas"/>
              </a:rPr>
              <a:t>&gt; n; </a:t>
            </a:r>
            <a:r>
              <a:rPr lang="sv-SE" sz="1200" b="1" dirty="0">
                <a:solidFill>
                  <a:srgbClr val="2B91AF"/>
                </a:solidFill>
                <a:highlight>
                  <a:srgbClr val="FFFFFF"/>
                </a:highlight>
                <a:latin typeface="Consolas"/>
              </a:rPr>
              <a:t>var</a:t>
            </a:r>
            <a:r>
              <a:rPr lang="sv-SE" sz="1200" b="1" dirty="0">
                <a:solidFill>
                  <a:srgbClr val="000000"/>
                </a:solidFill>
                <a:highlight>
                  <a:srgbClr val="FFFFFF"/>
                </a:highlight>
                <a:latin typeface="Consolas"/>
              </a:rPr>
              <a:t>&lt;</a:t>
            </a:r>
            <a:r>
              <a:rPr lang="sv-SE" sz="1200" b="1" dirty="0">
                <a:solidFill>
                  <a:srgbClr val="0000FF"/>
                </a:solidFill>
                <a:highlight>
                  <a:srgbClr val="FFFFFF"/>
                </a:highlight>
                <a:latin typeface="Consolas"/>
              </a:rPr>
              <a:t>const</a:t>
            </a:r>
            <a:r>
              <a:rPr lang="sv-SE" sz="1200" b="1" dirty="0">
                <a:solidFill>
                  <a:srgbClr val="000000"/>
                </a:solidFill>
                <a:highlight>
                  <a:srgbClr val="FFFFFF"/>
                </a:highlight>
                <a:latin typeface="Consolas"/>
              </a:rPr>
              <a:t> </a:t>
            </a:r>
            <a:r>
              <a:rPr lang="sv-SE" sz="1200" b="1" dirty="0">
                <a:solidFill>
                  <a:srgbClr val="2B91AF"/>
                </a:solidFill>
                <a:highlight>
                  <a:srgbClr val="FFFFFF"/>
                </a:highlight>
                <a:latin typeface="Consolas"/>
              </a:rPr>
              <a:t>Expr</a:t>
            </a:r>
            <a:r>
              <a:rPr lang="sv-SE" sz="1200" b="1" dirty="0">
                <a:solidFill>
                  <a:srgbClr val="000000"/>
                </a:solidFill>
                <a:highlight>
                  <a:srgbClr val="FFFFFF"/>
                </a:highlight>
                <a:latin typeface="Consolas"/>
              </a:rPr>
              <a:t>&amp;&gt; a, b;</a:t>
            </a:r>
          </a:p>
          <a:p>
            <a:pPr marL="0" indent="0">
              <a:buNone/>
            </a:pPr>
            <a:r>
              <a:rPr lang="en-US" sz="1200" b="1" dirty="0" smtClean="0">
                <a:solidFill>
                  <a:srgbClr val="000000"/>
                </a:solidFill>
                <a:highlight>
                  <a:srgbClr val="FFFFFF"/>
                </a:highlight>
                <a:latin typeface="Consolas"/>
              </a:rPr>
              <a:t>  </a:t>
            </a:r>
            <a:r>
              <a:rPr lang="en-US" sz="1200" b="1" dirty="0" smtClean="0">
                <a:solidFill>
                  <a:srgbClr val="6F008A"/>
                </a:solidFill>
                <a:highlight>
                  <a:srgbClr val="FFFFFF"/>
                </a:highlight>
                <a:latin typeface="Consolas"/>
              </a:rPr>
              <a:t>Match</a:t>
            </a:r>
            <a:r>
              <a:rPr lang="en-US" sz="1200" b="1" dirty="0" smtClean="0">
                <a:solidFill>
                  <a:srgbClr val="000000"/>
                </a:solidFill>
                <a:highlight>
                  <a:srgbClr val="FFFFFF"/>
                </a:highlight>
                <a:latin typeface="Consolas"/>
              </a:rPr>
              <a:t>(</a:t>
            </a:r>
            <a:r>
              <a:rPr lang="en-US" sz="1200" b="1" dirty="0" smtClean="0">
                <a:solidFill>
                  <a:srgbClr val="808080"/>
                </a:solidFill>
                <a:highlight>
                  <a:srgbClr val="FFFFFF"/>
                </a:highlight>
                <a:latin typeface="Consolas"/>
              </a:rPr>
              <a:t>e1</a:t>
            </a:r>
            <a:r>
              <a:rPr lang="en-US" sz="1200" b="1" dirty="0" smtClean="0">
                <a:solidFill>
                  <a:srgbClr val="000000"/>
                </a:solidFill>
                <a:highlight>
                  <a:srgbClr val="FFFFFF"/>
                </a:highlight>
                <a:latin typeface="Consolas"/>
              </a:rPr>
              <a:t>             </a:t>
            </a:r>
            <a:r>
              <a:rPr lang="en-US" sz="1200" b="1" dirty="0">
                <a:solidFill>
                  <a:srgbClr val="000000"/>
                </a:solidFill>
                <a:highlight>
                  <a:srgbClr val="FFFFFF"/>
                </a:highlight>
                <a:latin typeface="Consolas"/>
              </a:rPr>
              <a:t>, </a:t>
            </a:r>
            <a:r>
              <a:rPr lang="en-US" sz="1200" b="1" dirty="0">
                <a:solidFill>
                  <a:srgbClr val="808080"/>
                </a:solidFill>
                <a:highlight>
                  <a:srgbClr val="FFFFFF"/>
                </a:highlight>
                <a:latin typeface="Consolas"/>
              </a:rPr>
              <a:t>e2</a:t>
            </a:r>
            <a:r>
              <a:rPr lang="en-US" sz="1200" b="1" dirty="0">
                <a:solidFill>
                  <a:srgbClr val="000000"/>
                </a:solidFill>
                <a:highlight>
                  <a:srgbClr val="FFFFFF"/>
                </a:highlight>
                <a:latin typeface="Consolas"/>
              </a:rPr>
              <a:t>            </a:t>
            </a:r>
            <a:r>
              <a:rPr lang="en-US" sz="1200" b="1" dirty="0" smtClean="0">
                <a:solidFill>
                  <a:srgbClr val="000000"/>
                </a:solidFill>
                <a:highlight>
                  <a:srgbClr val="FFFFFF"/>
                </a:highlight>
                <a:latin typeface="Consolas"/>
              </a:rPr>
              <a:t>   </a:t>
            </a:r>
            <a:r>
              <a:rPr lang="en-US" sz="1200" b="1" dirty="0">
                <a:solidFill>
                  <a:srgbClr val="000000"/>
                </a:solidFill>
                <a:highlight>
                  <a:srgbClr val="FFFFFF"/>
                </a:highlight>
                <a:latin typeface="Consolas"/>
              </a:rPr>
              <a:t>)</a:t>
            </a:r>
          </a:p>
          <a:p>
            <a:pPr marL="0" indent="0">
              <a:buNone/>
            </a:pPr>
            <a:r>
              <a:rPr lang="en-US" sz="1200" b="1" dirty="0" smtClean="0">
                <a:solidFill>
                  <a:srgbClr val="000000"/>
                </a:solidFill>
                <a:highlight>
                  <a:srgbClr val="FFFFFF"/>
                </a:highlight>
                <a:latin typeface="Consolas"/>
              </a:rPr>
              <a:t>   </a:t>
            </a:r>
            <a:r>
              <a:rPr lang="en-US" sz="1200" b="1" dirty="0">
                <a:solidFill>
                  <a:srgbClr val="6F008A"/>
                </a:solidFill>
                <a:highlight>
                  <a:srgbClr val="FFFFFF"/>
                </a:highlight>
                <a:latin typeface="Consolas"/>
              </a:rPr>
              <a:t>Case</a:t>
            </a:r>
            <a:r>
              <a:rPr lang="en-US" sz="1200" b="1" dirty="0">
                <a:solidFill>
                  <a:srgbClr val="000000"/>
                </a:solidFill>
                <a:highlight>
                  <a:srgbClr val="FFFFFF"/>
                </a:highlight>
                <a:latin typeface="Consolas"/>
              </a:rPr>
              <a:t>(</a:t>
            </a:r>
            <a:r>
              <a:rPr lang="en-US" sz="1200" b="1" dirty="0">
                <a:solidFill>
                  <a:srgbClr val="800000"/>
                </a:solidFill>
                <a:highlight>
                  <a:srgbClr val="FFFFFF"/>
                </a:highlight>
                <a:latin typeface="Consolas"/>
              </a:rPr>
              <a:t>C</a:t>
            </a:r>
            <a:r>
              <a:rPr lang="en-US" sz="1200" b="1" dirty="0">
                <a:solidFill>
                  <a:srgbClr val="000000"/>
                </a:solidFill>
                <a:highlight>
                  <a:srgbClr val="FFFFFF"/>
                </a:highlight>
                <a:latin typeface="Consolas"/>
              </a:rPr>
              <a:t>&lt;</a:t>
            </a:r>
            <a:r>
              <a:rPr lang="en-US" sz="1200" b="1" dirty="0">
                <a:solidFill>
                  <a:srgbClr val="00B050"/>
                </a:solidFill>
                <a:highlight>
                  <a:srgbClr val="FFFFFF"/>
                </a:highlight>
                <a:latin typeface="Consolas"/>
              </a:rPr>
              <a:t>Value</a:t>
            </a:r>
            <a:r>
              <a:rPr lang="en-US" sz="1200" b="1" dirty="0">
                <a:solidFill>
                  <a:srgbClr val="000000"/>
                </a:solidFill>
                <a:highlight>
                  <a:srgbClr val="FFFFFF"/>
                </a:highlight>
                <a:latin typeface="Consolas"/>
              </a:rPr>
              <a:t>&gt; (n) </a:t>
            </a:r>
            <a:r>
              <a:rPr lang="en-US" sz="1200" b="1" dirty="0" smtClean="0">
                <a:solidFill>
                  <a:srgbClr val="000000"/>
                </a:solidFill>
                <a:highlight>
                  <a:srgbClr val="FFFFFF"/>
                </a:highlight>
                <a:latin typeface="Consolas"/>
              </a:rPr>
              <a:t>  </a:t>
            </a:r>
            <a:r>
              <a:rPr lang="en-US" sz="1200" b="1" dirty="0">
                <a:solidFill>
                  <a:srgbClr val="000000"/>
                </a:solidFill>
                <a:highlight>
                  <a:srgbClr val="FFFFFF"/>
                </a:highlight>
                <a:latin typeface="Consolas"/>
              </a:rPr>
              <a:t>, </a:t>
            </a:r>
            <a:r>
              <a:rPr lang="en-US" sz="1200" b="1" dirty="0">
                <a:solidFill>
                  <a:srgbClr val="800000"/>
                </a:solidFill>
                <a:highlight>
                  <a:srgbClr val="FFFFFF"/>
                </a:highlight>
                <a:latin typeface="Consolas"/>
              </a:rPr>
              <a:t>C</a:t>
            </a:r>
            <a:r>
              <a:rPr lang="en-US" sz="1200" b="1" dirty="0">
                <a:solidFill>
                  <a:srgbClr val="000000"/>
                </a:solidFill>
                <a:highlight>
                  <a:srgbClr val="FFFFFF"/>
                </a:highlight>
                <a:latin typeface="Consolas"/>
              </a:rPr>
              <a:t>&lt;</a:t>
            </a:r>
            <a:r>
              <a:rPr lang="en-US" sz="1200" b="1" dirty="0">
                <a:solidFill>
                  <a:srgbClr val="00B050"/>
                </a:solidFill>
                <a:highlight>
                  <a:srgbClr val="FFFFFF"/>
                </a:highlight>
                <a:latin typeface="Consolas"/>
              </a:rPr>
              <a:t>Value</a:t>
            </a:r>
            <a:r>
              <a:rPr lang="en-US" sz="1200" b="1" dirty="0">
                <a:solidFill>
                  <a:srgbClr val="000000"/>
                </a:solidFill>
                <a:highlight>
                  <a:srgbClr val="FFFFFF"/>
                </a:highlight>
                <a:latin typeface="Consolas"/>
              </a:rPr>
              <a:t>&gt; (+n) </a:t>
            </a:r>
            <a:r>
              <a:rPr lang="en-US" sz="1200" b="1" dirty="0" smtClean="0">
                <a:solidFill>
                  <a:srgbClr val="000000"/>
                </a:solidFill>
                <a:highlight>
                  <a:srgbClr val="FFFFFF"/>
                </a:highlight>
                <a:latin typeface="Consolas"/>
              </a:rPr>
              <a:t>   </a:t>
            </a:r>
            <a:r>
              <a:rPr lang="en-US" sz="1200" b="1" dirty="0">
                <a:solidFill>
                  <a:srgbClr val="000000"/>
                </a:solidFill>
                <a:highlight>
                  <a:srgbClr val="FFFFFF"/>
                </a:highlight>
                <a:latin typeface="Consolas"/>
              </a:rPr>
              <a:t>) </a:t>
            </a:r>
            <a:r>
              <a:rPr lang="en-US" sz="1200" b="1" dirty="0">
                <a:solidFill>
                  <a:srgbClr val="0000FF"/>
                </a:solidFill>
                <a:highlight>
                  <a:srgbClr val="FFFFFF"/>
                </a:highlight>
                <a:latin typeface="Consolas"/>
              </a:rPr>
              <a:t>return</a:t>
            </a:r>
            <a:r>
              <a:rPr lang="en-US" sz="1200" b="1" dirty="0">
                <a:solidFill>
                  <a:srgbClr val="000000"/>
                </a:solidFill>
                <a:highlight>
                  <a:srgbClr val="FFFFFF"/>
                </a:highlight>
                <a:latin typeface="Consolas"/>
              </a:rPr>
              <a:t> </a:t>
            </a:r>
            <a:r>
              <a:rPr lang="en-US" sz="1200" b="1" dirty="0">
                <a:solidFill>
                  <a:srgbClr val="0000FF"/>
                </a:solidFill>
                <a:highlight>
                  <a:srgbClr val="FFFFFF"/>
                </a:highlight>
                <a:latin typeface="Consolas"/>
              </a:rPr>
              <a:t>true</a:t>
            </a:r>
            <a:r>
              <a:rPr lang="en-US" sz="1200" b="1" dirty="0" smtClean="0">
                <a:solidFill>
                  <a:srgbClr val="000000"/>
                </a:solidFill>
                <a:highlight>
                  <a:srgbClr val="FFFFFF"/>
                </a:highlight>
                <a:latin typeface="Consolas"/>
              </a:rPr>
              <a:t>;</a:t>
            </a:r>
          </a:p>
          <a:p>
            <a:pPr marL="0" indent="0">
              <a:buNone/>
            </a:pPr>
            <a:r>
              <a:rPr lang="en-US" sz="1200" b="1" dirty="0" smtClean="0">
                <a:solidFill>
                  <a:srgbClr val="000000"/>
                </a:solidFill>
                <a:highlight>
                  <a:srgbClr val="FFFFFF"/>
                </a:highlight>
                <a:latin typeface="Consolas"/>
              </a:rPr>
              <a:t>   </a:t>
            </a:r>
            <a:r>
              <a:rPr lang="en-US" sz="1200" b="1" dirty="0" smtClean="0">
                <a:solidFill>
                  <a:srgbClr val="6F008A"/>
                </a:solidFill>
                <a:highlight>
                  <a:srgbClr val="FFFFFF"/>
                </a:highlight>
                <a:latin typeface="Consolas"/>
              </a:rPr>
              <a:t>Case</a:t>
            </a:r>
            <a:r>
              <a:rPr lang="en-US" sz="1200" b="1" dirty="0" smtClean="0">
                <a:solidFill>
                  <a:srgbClr val="000000"/>
                </a:solidFill>
                <a:highlight>
                  <a:srgbClr val="FFFFFF"/>
                </a:highlight>
                <a:latin typeface="Consolas"/>
              </a:rPr>
              <a:t>(</a:t>
            </a:r>
            <a:r>
              <a:rPr lang="en-US" sz="1200" b="1" dirty="0">
                <a:solidFill>
                  <a:srgbClr val="800000"/>
                </a:solidFill>
                <a:highlight>
                  <a:srgbClr val="FFFFFF"/>
                </a:highlight>
                <a:latin typeface="Consolas"/>
              </a:rPr>
              <a:t>C</a:t>
            </a:r>
            <a:r>
              <a:rPr lang="en-US" sz="1200" b="1" dirty="0" smtClean="0">
                <a:solidFill>
                  <a:srgbClr val="000000"/>
                </a:solidFill>
                <a:highlight>
                  <a:srgbClr val="FFFFFF"/>
                </a:highlight>
                <a:latin typeface="Consolas"/>
              </a:rPr>
              <a:t>&lt;</a:t>
            </a:r>
            <a:r>
              <a:rPr lang="en-US" sz="1200" b="1" dirty="0" smtClean="0">
                <a:solidFill>
                  <a:srgbClr val="00B050"/>
                </a:solidFill>
                <a:highlight>
                  <a:srgbClr val="FFFFFF"/>
                </a:highlight>
                <a:latin typeface="Consolas"/>
              </a:rPr>
              <a:t>Plus</a:t>
            </a:r>
            <a:r>
              <a:rPr lang="en-US" sz="1200" b="1" dirty="0">
                <a:solidFill>
                  <a:srgbClr val="000000"/>
                </a:solidFill>
                <a:highlight>
                  <a:srgbClr val="FFFFFF"/>
                </a:highlight>
                <a:latin typeface="Consolas"/>
              </a:rPr>
              <a:t>&gt;  </a:t>
            </a:r>
            <a:r>
              <a:rPr lang="en-US" sz="1200" b="1" dirty="0" smtClean="0">
                <a:solidFill>
                  <a:srgbClr val="000000"/>
                </a:solidFill>
                <a:highlight>
                  <a:srgbClr val="FFFFFF"/>
                </a:highlight>
                <a:latin typeface="Consolas"/>
              </a:rPr>
              <a:t>(a</a:t>
            </a:r>
            <a:r>
              <a:rPr lang="en-US" sz="1200" b="1" dirty="0">
                <a:solidFill>
                  <a:srgbClr val="000000"/>
                </a:solidFill>
                <a:highlight>
                  <a:srgbClr val="FFFFFF"/>
                </a:highlight>
                <a:latin typeface="Consolas"/>
              </a:rPr>
              <a:t>, </a:t>
            </a:r>
            <a:r>
              <a:rPr lang="en-US" sz="1200" b="1" dirty="0" smtClean="0">
                <a:solidFill>
                  <a:srgbClr val="000000"/>
                </a:solidFill>
                <a:highlight>
                  <a:srgbClr val="FFFFFF"/>
                </a:highlight>
                <a:latin typeface="Consolas"/>
              </a:rPr>
              <a:t>b</a:t>
            </a:r>
            <a:r>
              <a:rPr lang="en-US" sz="1200" b="1" dirty="0">
                <a:solidFill>
                  <a:srgbClr val="000000"/>
                </a:solidFill>
                <a:highlight>
                  <a:srgbClr val="FFFFFF"/>
                </a:highlight>
                <a:latin typeface="Consolas"/>
              </a:rPr>
              <a:t>), </a:t>
            </a:r>
            <a:r>
              <a:rPr lang="en-US" sz="1200" b="1" dirty="0">
                <a:solidFill>
                  <a:srgbClr val="800000"/>
                </a:solidFill>
                <a:highlight>
                  <a:srgbClr val="FFFFFF"/>
                </a:highlight>
                <a:latin typeface="Consolas"/>
              </a:rPr>
              <a:t>C</a:t>
            </a:r>
            <a:r>
              <a:rPr lang="en-US" sz="1200" b="1" dirty="0" smtClean="0">
                <a:solidFill>
                  <a:srgbClr val="000000"/>
                </a:solidFill>
                <a:highlight>
                  <a:srgbClr val="FFFFFF"/>
                </a:highlight>
                <a:latin typeface="Consolas"/>
              </a:rPr>
              <a:t>&lt;</a:t>
            </a:r>
            <a:r>
              <a:rPr lang="en-US" sz="1200" b="1" dirty="0" smtClean="0">
                <a:solidFill>
                  <a:srgbClr val="00B050"/>
                </a:solidFill>
                <a:highlight>
                  <a:srgbClr val="FFFFFF"/>
                </a:highlight>
                <a:latin typeface="Consolas"/>
              </a:rPr>
              <a:t>Plus</a:t>
            </a:r>
            <a:r>
              <a:rPr lang="en-US" sz="1200" b="1" dirty="0">
                <a:solidFill>
                  <a:srgbClr val="000000"/>
                </a:solidFill>
                <a:highlight>
                  <a:srgbClr val="FFFFFF"/>
                </a:highlight>
                <a:latin typeface="Consolas"/>
              </a:rPr>
              <a:t>&gt;  </a:t>
            </a:r>
            <a:r>
              <a:rPr lang="en-US" sz="1200" b="1" dirty="0" smtClean="0">
                <a:solidFill>
                  <a:srgbClr val="000000"/>
                </a:solidFill>
                <a:highlight>
                  <a:srgbClr val="FFFFFF"/>
                </a:highlight>
                <a:latin typeface="Consolas"/>
              </a:rPr>
              <a:t>(+</a:t>
            </a:r>
            <a:r>
              <a:rPr lang="en-US" sz="1200" b="1" dirty="0">
                <a:solidFill>
                  <a:srgbClr val="000000"/>
                </a:solidFill>
                <a:highlight>
                  <a:srgbClr val="FFFFFF"/>
                </a:highlight>
                <a:latin typeface="Consolas"/>
              </a:rPr>
              <a:t>a, </a:t>
            </a:r>
            <a:r>
              <a:rPr lang="en-US" sz="1200" b="1" dirty="0" smtClean="0">
                <a:solidFill>
                  <a:srgbClr val="000000"/>
                </a:solidFill>
                <a:highlight>
                  <a:srgbClr val="FFFFFF"/>
                </a:highlight>
                <a:latin typeface="Consolas"/>
              </a:rPr>
              <a:t>+</a:t>
            </a:r>
            <a:r>
              <a:rPr lang="en-US" sz="1200" b="1" dirty="0">
                <a:solidFill>
                  <a:srgbClr val="000000"/>
                </a:solidFill>
                <a:highlight>
                  <a:srgbClr val="FFFFFF"/>
                </a:highlight>
                <a:latin typeface="Consolas"/>
              </a:rPr>
              <a:t>b)) </a:t>
            </a:r>
            <a:r>
              <a:rPr lang="en-US" sz="1200" b="1" dirty="0">
                <a:solidFill>
                  <a:srgbClr val="0000FF"/>
                </a:solidFill>
                <a:highlight>
                  <a:srgbClr val="FFFFFF"/>
                </a:highlight>
                <a:latin typeface="Consolas"/>
              </a:rPr>
              <a:t>return</a:t>
            </a:r>
            <a:r>
              <a:rPr lang="en-US" sz="1200" b="1" dirty="0">
                <a:solidFill>
                  <a:srgbClr val="000000"/>
                </a:solidFill>
                <a:highlight>
                  <a:srgbClr val="FFFFFF"/>
                </a:highlight>
                <a:latin typeface="Consolas"/>
              </a:rPr>
              <a:t> </a:t>
            </a:r>
            <a:r>
              <a:rPr lang="en-US" sz="1200" b="1" dirty="0">
                <a:solidFill>
                  <a:srgbClr val="0000FF"/>
                </a:solidFill>
                <a:highlight>
                  <a:srgbClr val="FFFFFF"/>
                </a:highlight>
                <a:latin typeface="Consolas"/>
              </a:rPr>
              <a:t>true</a:t>
            </a:r>
            <a:r>
              <a:rPr lang="en-US" sz="1200" b="1" dirty="0">
                <a:solidFill>
                  <a:srgbClr val="000000"/>
                </a:solidFill>
                <a:highlight>
                  <a:srgbClr val="FFFFFF"/>
                </a:highlight>
                <a:latin typeface="Consolas"/>
              </a:rPr>
              <a:t>;</a:t>
            </a:r>
          </a:p>
          <a:p>
            <a:pPr marL="0" indent="0">
              <a:buNone/>
            </a:pPr>
            <a:r>
              <a:rPr lang="en-US" sz="1200" b="1" dirty="0">
                <a:solidFill>
                  <a:srgbClr val="000000"/>
                </a:solidFill>
                <a:highlight>
                  <a:srgbClr val="FFFFFF"/>
                </a:highlight>
                <a:latin typeface="Consolas"/>
              </a:rPr>
              <a:t>  </a:t>
            </a:r>
            <a:r>
              <a:rPr lang="en-US" sz="1200" b="1" dirty="0" smtClean="0">
                <a:solidFill>
                  <a:srgbClr val="000000"/>
                </a:solidFill>
                <a:highlight>
                  <a:srgbClr val="FFFFFF"/>
                </a:highlight>
                <a:latin typeface="Consolas"/>
              </a:rPr>
              <a:t> </a:t>
            </a:r>
            <a:r>
              <a:rPr lang="en-US" sz="1200" b="1" dirty="0" smtClean="0">
                <a:solidFill>
                  <a:srgbClr val="6F008A"/>
                </a:solidFill>
                <a:highlight>
                  <a:srgbClr val="FFFFFF"/>
                </a:highlight>
                <a:latin typeface="Consolas"/>
              </a:rPr>
              <a:t>Case</a:t>
            </a:r>
            <a:r>
              <a:rPr lang="en-US" sz="1200" b="1" dirty="0" smtClean="0">
                <a:solidFill>
                  <a:srgbClr val="000000"/>
                </a:solidFill>
                <a:highlight>
                  <a:srgbClr val="FFFFFF"/>
                </a:highlight>
                <a:latin typeface="Consolas"/>
              </a:rPr>
              <a:t>(</a:t>
            </a:r>
            <a:r>
              <a:rPr lang="en-US" sz="1200" b="1" dirty="0">
                <a:solidFill>
                  <a:srgbClr val="800000"/>
                </a:solidFill>
                <a:highlight>
                  <a:srgbClr val="FFFFFF"/>
                </a:highlight>
                <a:latin typeface="Consolas"/>
              </a:rPr>
              <a:t>C</a:t>
            </a:r>
            <a:r>
              <a:rPr lang="en-US" sz="1200" b="1" dirty="0" smtClean="0">
                <a:solidFill>
                  <a:srgbClr val="000000"/>
                </a:solidFill>
                <a:highlight>
                  <a:srgbClr val="FFFFFF"/>
                </a:highlight>
                <a:latin typeface="Consolas"/>
              </a:rPr>
              <a:t>&lt;</a:t>
            </a:r>
            <a:r>
              <a:rPr lang="en-US" sz="1200" b="1" dirty="0" smtClean="0">
                <a:solidFill>
                  <a:srgbClr val="00B050"/>
                </a:solidFill>
                <a:highlight>
                  <a:srgbClr val="FFFFFF"/>
                </a:highlight>
                <a:latin typeface="Consolas"/>
              </a:rPr>
              <a:t>Minus</a:t>
            </a:r>
            <a:r>
              <a:rPr lang="en-US" sz="1200" b="1" dirty="0">
                <a:solidFill>
                  <a:srgbClr val="000000"/>
                </a:solidFill>
                <a:highlight>
                  <a:srgbClr val="FFFFFF"/>
                </a:highlight>
                <a:latin typeface="Consolas"/>
              </a:rPr>
              <a:t>&gt; </a:t>
            </a:r>
            <a:r>
              <a:rPr lang="en-US" sz="1200" b="1" dirty="0" smtClean="0">
                <a:solidFill>
                  <a:srgbClr val="000000"/>
                </a:solidFill>
                <a:highlight>
                  <a:srgbClr val="FFFFFF"/>
                </a:highlight>
                <a:latin typeface="Consolas"/>
              </a:rPr>
              <a:t>(a</a:t>
            </a:r>
            <a:r>
              <a:rPr lang="en-US" sz="1200" b="1" dirty="0">
                <a:solidFill>
                  <a:srgbClr val="000000"/>
                </a:solidFill>
                <a:highlight>
                  <a:srgbClr val="FFFFFF"/>
                </a:highlight>
                <a:latin typeface="Consolas"/>
              </a:rPr>
              <a:t>, </a:t>
            </a:r>
            <a:r>
              <a:rPr lang="en-US" sz="1200" b="1" dirty="0" smtClean="0">
                <a:solidFill>
                  <a:srgbClr val="000000"/>
                </a:solidFill>
                <a:highlight>
                  <a:srgbClr val="FFFFFF"/>
                </a:highlight>
                <a:latin typeface="Consolas"/>
              </a:rPr>
              <a:t>b</a:t>
            </a:r>
            <a:r>
              <a:rPr lang="en-US" sz="1200" b="1" dirty="0">
                <a:solidFill>
                  <a:srgbClr val="000000"/>
                </a:solidFill>
                <a:highlight>
                  <a:srgbClr val="FFFFFF"/>
                </a:highlight>
                <a:latin typeface="Consolas"/>
              </a:rPr>
              <a:t>), </a:t>
            </a:r>
            <a:r>
              <a:rPr lang="en-US" sz="1200" b="1" dirty="0">
                <a:solidFill>
                  <a:srgbClr val="800000"/>
                </a:solidFill>
                <a:highlight>
                  <a:srgbClr val="FFFFFF"/>
                </a:highlight>
                <a:latin typeface="Consolas"/>
              </a:rPr>
              <a:t>C</a:t>
            </a:r>
            <a:r>
              <a:rPr lang="en-US" sz="1200" b="1" dirty="0" smtClean="0">
                <a:solidFill>
                  <a:srgbClr val="000000"/>
                </a:solidFill>
                <a:highlight>
                  <a:srgbClr val="FFFFFF"/>
                </a:highlight>
                <a:latin typeface="Consolas"/>
              </a:rPr>
              <a:t>&lt;</a:t>
            </a:r>
            <a:r>
              <a:rPr lang="en-US" sz="1200" b="1" dirty="0" smtClean="0">
                <a:solidFill>
                  <a:srgbClr val="00B050"/>
                </a:solidFill>
                <a:highlight>
                  <a:srgbClr val="FFFFFF"/>
                </a:highlight>
                <a:latin typeface="Consolas"/>
              </a:rPr>
              <a:t>Minus</a:t>
            </a:r>
            <a:r>
              <a:rPr lang="en-US" sz="1200" b="1" dirty="0">
                <a:solidFill>
                  <a:srgbClr val="000000"/>
                </a:solidFill>
                <a:highlight>
                  <a:srgbClr val="FFFFFF"/>
                </a:highlight>
                <a:latin typeface="Consolas"/>
              </a:rPr>
              <a:t>&gt; </a:t>
            </a:r>
            <a:r>
              <a:rPr lang="en-US" sz="1200" b="1" dirty="0" smtClean="0">
                <a:solidFill>
                  <a:srgbClr val="000000"/>
                </a:solidFill>
                <a:highlight>
                  <a:srgbClr val="FFFFFF"/>
                </a:highlight>
                <a:latin typeface="Consolas"/>
              </a:rPr>
              <a:t>(+</a:t>
            </a:r>
            <a:r>
              <a:rPr lang="en-US" sz="1200" b="1" dirty="0">
                <a:solidFill>
                  <a:srgbClr val="000000"/>
                </a:solidFill>
                <a:highlight>
                  <a:srgbClr val="FFFFFF"/>
                </a:highlight>
                <a:latin typeface="Consolas"/>
              </a:rPr>
              <a:t>a, </a:t>
            </a:r>
            <a:r>
              <a:rPr lang="en-US" sz="1200" b="1" dirty="0" smtClean="0">
                <a:solidFill>
                  <a:srgbClr val="000000"/>
                </a:solidFill>
                <a:highlight>
                  <a:srgbClr val="FFFFFF"/>
                </a:highlight>
                <a:latin typeface="Consolas"/>
              </a:rPr>
              <a:t>+</a:t>
            </a:r>
            <a:r>
              <a:rPr lang="en-US" sz="1200" b="1" dirty="0">
                <a:solidFill>
                  <a:srgbClr val="000000"/>
                </a:solidFill>
                <a:highlight>
                  <a:srgbClr val="FFFFFF"/>
                </a:highlight>
                <a:latin typeface="Consolas"/>
              </a:rPr>
              <a:t>b)) </a:t>
            </a:r>
            <a:r>
              <a:rPr lang="en-US" sz="1200" b="1" dirty="0">
                <a:solidFill>
                  <a:srgbClr val="0000FF"/>
                </a:solidFill>
                <a:highlight>
                  <a:srgbClr val="FFFFFF"/>
                </a:highlight>
                <a:latin typeface="Consolas"/>
              </a:rPr>
              <a:t>return</a:t>
            </a:r>
            <a:r>
              <a:rPr lang="en-US" sz="1200" b="1" dirty="0">
                <a:solidFill>
                  <a:srgbClr val="000000"/>
                </a:solidFill>
                <a:highlight>
                  <a:srgbClr val="FFFFFF"/>
                </a:highlight>
                <a:latin typeface="Consolas"/>
              </a:rPr>
              <a:t> </a:t>
            </a:r>
            <a:r>
              <a:rPr lang="en-US" sz="1200" b="1" dirty="0">
                <a:solidFill>
                  <a:srgbClr val="0000FF"/>
                </a:solidFill>
                <a:highlight>
                  <a:srgbClr val="FFFFFF"/>
                </a:highlight>
                <a:latin typeface="Consolas"/>
              </a:rPr>
              <a:t>true</a:t>
            </a:r>
            <a:r>
              <a:rPr lang="en-US" sz="1200" b="1" dirty="0">
                <a:solidFill>
                  <a:srgbClr val="000000"/>
                </a:solidFill>
                <a:highlight>
                  <a:srgbClr val="FFFFFF"/>
                </a:highlight>
                <a:latin typeface="Consolas"/>
              </a:rPr>
              <a:t>;</a:t>
            </a:r>
          </a:p>
          <a:p>
            <a:pPr marL="0" indent="0">
              <a:buNone/>
            </a:pPr>
            <a:r>
              <a:rPr lang="en-US" sz="1200" b="1" dirty="0">
                <a:solidFill>
                  <a:srgbClr val="000000"/>
                </a:solidFill>
                <a:highlight>
                  <a:srgbClr val="FFFFFF"/>
                </a:highlight>
                <a:latin typeface="Consolas"/>
              </a:rPr>
              <a:t>  </a:t>
            </a:r>
            <a:r>
              <a:rPr lang="en-US" sz="1200" b="1" dirty="0" smtClean="0">
                <a:solidFill>
                  <a:srgbClr val="000000"/>
                </a:solidFill>
                <a:highlight>
                  <a:srgbClr val="FFFFFF"/>
                </a:highlight>
                <a:latin typeface="Consolas"/>
              </a:rPr>
              <a:t> </a:t>
            </a:r>
            <a:r>
              <a:rPr lang="en-US" sz="1200" b="1" dirty="0" smtClean="0">
                <a:solidFill>
                  <a:srgbClr val="6F008A"/>
                </a:solidFill>
                <a:highlight>
                  <a:srgbClr val="FFFFFF"/>
                </a:highlight>
                <a:latin typeface="Consolas"/>
              </a:rPr>
              <a:t>Case</a:t>
            </a:r>
            <a:r>
              <a:rPr lang="en-US" sz="1200" b="1" dirty="0" smtClean="0">
                <a:solidFill>
                  <a:srgbClr val="000000"/>
                </a:solidFill>
                <a:highlight>
                  <a:srgbClr val="FFFFFF"/>
                </a:highlight>
                <a:latin typeface="Consolas"/>
              </a:rPr>
              <a:t>(</a:t>
            </a:r>
            <a:r>
              <a:rPr lang="en-US" sz="1200" b="1" dirty="0">
                <a:solidFill>
                  <a:srgbClr val="800000"/>
                </a:solidFill>
                <a:highlight>
                  <a:srgbClr val="FFFFFF"/>
                </a:highlight>
                <a:latin typeface="Consolas"/>
              </a:rPr>
              <a:t>C</a:t>
            </a:r>
            <a:r>
              <a:rPr lang="en-US" sz="1200" b="1" dirty="0" smtClean="0">
                <a:solidFill>
                  <a:srgbClr val="000000"/>
                </a:solidFill>
                <a:highlight>
                  <a:srgbClr val="FFFFFF"/>
                </a:highlight>
                <a:latin typeface="Consolas"/>
              </a:rPr>
              <a:t>&lt;</a:t>
            </a:r>
            <a:r>
              <a:rPr lang="en-US" sz="1200" b="1" dirty="0" smtClean="0">
                <a:solidFill>
                  <a:srgbClr val="00B050"/>
                </a:solidFill>
                <a:highlight>
                  <a:srgbClr val="FFFFFF"/>
                </a:highlight>
                <a:latin typeface="Consolas"/>
              </a:rPr>
              <a:t>Times</a:t>
            </a:r>
            <a:r>
              <a:rPr lang="en-US" sz="1200" b="1" dirty="0">
                <a:solidFill>
                  <a:srgbClr val="000000"/>
                </a:solidFill>
                <a:highlight>
                  <a:srgbClr val="FFFFFF"/>
                </a:highlight>
                <a:latin typeface="Consolas"/>
              </a:rPr>
              <a:t>&gt; </a:t>
            </a:r>
            <a:r>
              <a:rPr lang="en-US" sz="1200" b="1" dirty="0" smtClean="0">
                <a:solidFill>
                  <a:srgbClr val="000000"/>
                </a:solidFill>
                <a:highlight>
                  <a:srgbClr val="FFFFFF"/>
                </a:highlight>
                <a:latin typeface="Consolas"/>
              </a:rPr>
              <a:t>(a</a:t>
            </a:r>
            <a:r>
              <a:rPr lang="en-US" sz="1200" b="1" dirty="0">
                <a:solidFill>
                  <a:srgbClr val="000000"/>
                </a:solidFill>
                <a:highlight>
                  <a:srgbClr val="FFFFFF"/>
                </a:highlight>
                <a:latin typeface="Consolas"/>
              </a:rPr>
              <a:t>, </a:t>
            </a:r>
            <a:r>
              <a:rPr lang="en-US" sz="1200" b="1" dirty="0" smtClean="0">
                <a:solidFill>
                  <a:srgbClr val="000000"/>
                </a:solidFill>
                <a:highlight>
                  <a:srgbClr val="FFFFFF"/>
                </a:highlight>
                <a:latin typeface="Consolas"/>
              </a:rPr>
              <a:t>b</a:t>
            </a:r>
            <a:r>
              <a:rPr lang="en-US" sz="1200" b="1" dirty="0">
                <a:solidFill>
                  <a:srgbClr val="000000"/>
                </a:solidFill>
                <a:highlight>
                  <a:srgbClr val="FFFFFF"/>
                </a:highlight>
                <a:latin typeface="Consolas"/>
              </a:rPr>
              <a:t>), </a:t>
            </a:r>
            <a:r>
              <a:rPr lang="en-US" sz="1200" b="1" dirty="0">
                <a:solidFill>
                  <a:srgbClr val="800000"/>
                </a:solidFill>
                <a:highlight>
                  <a:srgbClr val="FFFFFF"/>
                </a:highlight>
                <a:latin typeface="Consolas"/>
              </a:rPr>
              <a:t>C</a:t>
            </a:r>
            <a:r>
              <a:rPr lang="en-US" sz="1200" b="1" dirty="0" smtClean="0">
                <a:solidFill>
                  <a:srgbClr val="000000"/>
                </a:solidFill>
                <a:highlight>
                  <a:srgbClr val="FFFFFF"/>
                </a:highlight>
                <a:latin typeface="Consolas"/>
              </a:rPr>
              <a:t>&lt;</a:t>
            </a:r>
            <a:r>
              <a:rPr lang="en-US" sz="1200" b="1" dirty="0" smtClean="0">
                <a:solidFill>
                  <a:srgbClr val="00B050"/>
                </a:solidFill>
                <a:highlight>
                  <a:srgbClr val="FFFFFF"/>
                </a:highlight>
                <a:latin typeface="Consolas"/>
              </a:rPr>
              <a:t>Times</a:t>
            </a:r>
            <a:r>
              <a:rPr lang="en-US" sz="1200" b="1" dirty="0">
                <a:solidFill>
                  <a:srgbClr val="000000"/>
                </a:solidFill>
                <a:highlight>
                  <a:srgbClr val="FFFFFF"/>
                </a:highlight>
                <a:latin typeface="Consolas"/>
              </a:rPr>
              <a:t>&gt; </a:t>
            </a:r>
            <a:r>
              <a:rPr lang="en-US" sz="1200" b="1" dirty="0" smtClean="0">
                <a:solidFill>
                  <a:srgbClr val="000000"/>
                </a:solidFill>
                <a:highlight>
                  <a:srgbClr val="FFFFFF"/>
                </a:highlight>
                <a:latin typeface="Consolas"/>
              </a:rPr>
              <a:t>(+</a:t>
            </a:r>
            <a:r>
              <a:rPr lang="en-US" sz="1200" b="1" dirty="0">
                <a:solidFill>
                  <a:srgbClr val="000000"/>
                </a:solidFill>
                <a:highlight>
                  <a:srgbClr val="FFFFFF"/>
                </a:highlight>
                <a:latin typeface="Consolas"/>
              </a:rPr>
              <a:t>a, </a:t>
            </a:r>
            <a:r>
              <a:rPr lang="en-US" sz="1200" b="1" dirty="0" smtClean="0">
                <a:solidFill>
                  <a:srgbClr val="000000"/>
                </a:solidFill>
                <a:highlight>
                  <a:srgbClr val="FFFFFF"/>
                </a:highlight>
                <a:latin typeface="Consolas"/>
              </a:rPr>
              <a:t>+</a:t>
            </a:r>
            <a:r>
              <a:rPr lang="en-US" sz="1200" b="1" dirty="0">
                <a:solidFill>
                  <a:srgbClr val="000000"/>
                </a:solidFill>
                <a:highlight>
                  <a:srgbClr val="FFFFFF"/>
                </a:highlight>
                <a:latin typeface="Consolas"/>
              </a:rPr>
              <a:t>b)) </a:t>
            </a:r>
            <a:r>
              <a:rPr lang="en-US" sz="1200" b="1" dirty="0">
                <a:solidFill>
                  <a:srgbClr val="0000FF"/>
                </a:solidFill>
                <a:highlight>
                  <a:srgbClr val="FFFFFF"/>
                </a:highlight>
                <a:latin typeface="Consolas"/>
              </a:rPr>
              <a:t>return</a:t>
            </a:r>
            <a:r>
              <a:rPr lang="en-US" sz="1200" b="1" dirty="0">
                <a:solidFill>
                  <a:srgbClr val="000000"/>
                </a:solidFill>
                <a:highlight>
                  <a:srgbClr val="FFFFFF"/>
                </a:highlight>
                <a:latin typeface="Consolas"/>
              </a:rPr>
              <a:t> </a:t>
            </a:r>
            <a:r>
              <a:rPr lang="en-US" sz="1200" b="1" dirty="0">
                <a:solidFill>
                  <a:srgbClr val="0000FF"/>
                </a:solidFill>
                <a:highlight>
                  <a:srgbClr val="FFFFFF"/>
                </a:highlight>
                <a:latin typeface="Consolas"/>
              </a:rPr>
              <a:t>true</a:t>
            </a:r>
            <a:r>
              <a:rPr lang="en-US" sz="1200" b="1" dirty="0">
                <a:solidFill>
                  <a:srgbClr val="000000"/>
                </a:solidFill>
                <a:highlight>
                  <a:srgbClr val="FFFFFF"/>
                </a:highlight>
                <a:latin typeface="Consolas"/>
              </a:rPr>
              <a:t>;</a:t>
            </a:r>
          </a:p>
          <a:p>
            <a:pPr marL="0" indent="0">
              <a:buNone/>
            </a:pPr>
            <a:r>
              <a:rPr lang="en-US" sz="1200" b="1" dirty="0">
                <a:solidFill>
                  <a:srgbClr val="000000"/>
                </a:solidFill>
                <a:highlight>
                  <a:srgbClr val="FFFFFF"/>
                </a:highlight>
                <a:latin typeface="Consolas"/>
              </a:rPr>
              <a:t>  </a:t>
            </a:r>
            <a:r>
              <a:rPr lang="en-US" sz="1200" b="1" dirty="0" smtClean="0">
                <a:solidFill>
                  <a:srgbClr val="000000"/>
                </a:solidFill>
                <a:highlight>
                  <a:srgbClr val="FFFFFF"/>
                </a:highlight>
                <a:latin typeface="Consolas"/>
              </a:rPr>
              <a:t> </a:t>
            </a:r>
            <a:r>
              <a:rPr lang="en-US" sz="1200" b="1" dirty="0" smtClean="0">
                <a:solidFill>
                  <a:srgbClr val="6F008A"/>
                </a:solidFill>
                <a:highlight>
                  <a:srgbClr val="FFFFFF"/>
                </a:highlight>
                <a:latin typeface="Consolas"/>
              </a:rPr>
              <a:t>Case</a:t>
            </a:r>
            <a:r>
              <a:rPr lang="en-US" sz="1200" b="1" dirty="0" smtClean="0">
                <a:solidFill>
                  <a:srgbClr val="000000"/>
                </a:solidFill>
                <a:highlight>
                  <a:srgbClr val="FFFFFF"/>
                </a:highlight>
                <a:latin typeface="Consolas"/>
              </a:rPr>
              <a:t>(</a:t>
            </a:r>
            <a:r>
              <a:rPr lang="en-US" sz="1200" b="1" dirty="0">
                <a:solidFill>
                  <a:srgbClr val="800000"/>
                </a:solidFill>
                <a:highlight>
                  <a:srgbClr val="FFFFFF"/>
                </a:highlight>
                <a:latin typeface="Consolas"/>
              </a:rPr>
              <a:t>C</a:t>
            </a:r>
            <a:r>
              <a:rPr lang="en-US" sz="1200" b="1" dirty="0" smtClean="0">
                <a:solidFill>
                  <a:srgbClr val="000000"/>
                </a:solidFill>
                <a:highlight>
                  <a:srgbClr val="FFFFFF"/>
                </a:highlight>
                <a:latin typeface="Consolas"/>
              </a:rPr>
              <a:t>&lt;</a:t>
            </a:r>
            <a:r>
              <a:rPr lang="en-US" sz="1200" b="1" dirty="0" smtClean="0">
                <a:solidFill>
                  <a:srgbClr val="00B050"/>
                </a:solidFill>
                <a:highlight>
                  <a:srgbClr val="FFFFFF"/>
                </a:highlight>
                <a:latin typeface="Consolas"/>
              </a:rPr>
              <a:t>Divide</a:t>
            </a:r>
            <a:r>
              <a:rPr lang="en-US" sz="1200" b="1" dirty="0" smtClean="0">
                <a:solidFill>
                  <a:srgbClr val="000000"/>
                </a:solidFill>
                <a:highlight>
                  <a:srgbClr val="FFFFFF"/>
                </a:highlight>
                <a:latin typeface="Consolas"/>
              </a:rPr>
              <a:t>&gt;(a</a:t>
            </a:r>
            <a:r>
              <a:rPr lang="en-US" sz="1200" b="1" dirty="0">
                <a:solidFill>
                  <a:srgbClr val="000000"/>
                </a:solidFill>
                <a:highlight>
                  <a:srgbClr val="FFFFFF"/>
                </a:highlight>
                <a:latin typeface="Consolas"/>
              </a:rPr>
              <a:t>, </a:t>
            </a:r>
            <a:r>
              <a:rPr lang="en-US" sz="1200" b="1" dirty="0" smtClean="0">
                <a:solidFill>
                  <a:srgbClr val="000000"/>
                </a:solidFill>
                <a:highlight>
                  <a:srgbClr val="FFFFFF"/>
                </a:highlight>
                <a:latin typeface="Consolas"/>
              </a:rPr>
              <a:t>b</a:t>
            </a:r>
            <a:r>
              <a:rPr lang="en-US" sz="1200" b="1" dirty="0">
                <a:solidFill>
                  <a:srgbClr val="000000"/>
                </a:solidFill>
                <a:highlight>
                  <a:srgbClr val="FFFFFF"/>
                </a:highlight>
                <a:latin typeface="Consolas"/>
              </a:rPr>
              <a:t>), </a:t>
            </a:r>
            <a:r>
              <a:rPr lang="en-US" sz="1200" b="1" dirty="0">
                <a:solidFill>
                  <a:srgbClr val="800000"/>
                </a:solidFill>
                <a:highlight>
                  <a:srgbClr val="FFFFFF"/>
                </a:highlight>
                <a:latin typeface="Consolas"/>
              </a:rPr>
              <a:t>C</a:t>
            </a:r>
            <a:r>
              <a:rPr lang="en-US" sz="1200" b="1" dirty="0" smtClean="0">
                <a:solidFill>
                  <a:srgbClr val="000000"/>
                </a:solidFill>
                <a:highlight>
                  <a:srgbClr val="FFFFFF"/>
                </a:highlight>
                <a:latin typeface="Consolas"/>
              </a:rPr>
              <a:t>&lt;</a:t>
            </a:r>
            <a:r>
              <a:rPr lang="en-US" sz="1200" b="1" dirty="0" smtClean="0">
                <a:solidFill>
                  <a:srgbClr val="00B050"/>
                </a:solidFill>
                <a:highlight>
                  <a:srgbClr val="FFFFFF"/>
                </a:highlight>
                <a:latin typeface="Consolas"/>
              </a:rPr>
              <a:t>Divide</a:t>
            </a:r>
            <a:r>
              <a:rPr lang="en-US" sz="1200" b="1" dirty="0" smtClean="0">
                <a:solidFill>
                  <a:srgbClr val="000000"/>
                </a:solidFill>
                <a:highlight>
                  <a:srgbClr val="FFFFFF"/>
                </a:highlight>
                <a:latin typeface="Consolas"/>
              </a:rPr>
              <a:t>&gt;(+</a:t>
            </a:r>
            <a:r>
              <a:rPr lang="en-US" sz="1200" b="1" dirty="0">
                <a:solidFill>
                  <a:srgbClr val="000000"/>
                </a:solidFill>
                <a:highlight>
                  <a:srgbClr val="FFFFFF"/>
                </a:highlight>
                <a:latin typeface="Consolas"/>
              </a:rPr>
              <a:t>a, </a:t>
            </a:r>
            <a:r>
              <a:rPr lang="en-US" sz="1200" b="1" dirty="0" smtClean="0">
                <a:solidFill>
                  <a:srgbClr val="000000"/>
                </a:solidFill>
                <a:highlight>
                  <a:srgbClr val="FFFFFF"/>
                </a:highlight>
                <a:latin typeface="Consolas"/>
              </a:rPr>
              <a:t>+</a:t>
            </a:r>
            <a:r>
              <a:rPr lang="en-US" sz="1200" b="1" dirty="0">
                <a:solidFill>
                  <a:srgbClr val="000000"/>
                </a:solidFill>
                <a:highlight>
                  <a:srgbClr val="FFFFFF"/>
                </a:highlight>
                <a:latin typeface="Consolas"/>
              </a:rPr>
              <a:t>b)) </a:t>
            </a:r>
            <a:r>
              <a:rPr lang="en-US" sz="1200" b="1" dirty="0">
                <a:solidFill>
                  <a:srgbClr val="0000FF"/>
                </a:solidFill>
                <a:highlight>
                  <a:srgbClr val="FFFFFF"/>
                </a:highlight>
                <a:latin typeface="Consolas"/>
              </a:rPr>
              <a:t>return</a:t>
            </a:r>
            <a:r>
              <a:rPr lang="en-US" sz="1200" b="1" dirty="0">
                <a:solidFill>
                  <a:srgbClr val="000000"/>
                </a:solidFill>
                <a:highlight>
                  <a:srgbClr val="FFFFFF"/>
                </a:highlight>
                <a:latin typeface="Consolas"/>
              </a:rPr>
              <a:t> </a:t>
            </a:r>
            <a:r>
              <a:rPr lang="en-US" sz="1200" b="1" dirty="0">
                <a:solidFill>
                  <a:srgbClr val="0000FF"/>
                </a:solidFill>
                <a:highlight>
                  <a:srgbClr val="FFFFFF"/>
                </a:highlight>
                <a:latin typeface="Consolas"/>
              </a:rPr>
              <a:t>true</a:t>
            </a:r>
            <a:r>
              <a:rPr lang="en-US" sz="1200" b="1" dirty="0">
                <a:solidFill>
                  <a:srgbClr val="000000"/>
                </a:solidFill>
                <a:highlight>
                  <a:srgbClr val="FFFFFF"/>
                </a:highlight>
                <a:latin typeface="Consolas"/>
              </a:rPr>
              <a:t>;</a:t>
            </a:r>
          </a:p>
          <a:p>
            <a:pPr marL="0" indent="0">
              <a:buNone/>
            </a:pPr>
            <a:r>
              <a:rPr lang="en-US" sz="1200" b="1" dirty="0" smtClean="0">
                <a:solidFill>
                  <a:srgbClr val="6F008A"/>
                </a:solidFill>
                <a:highlight>
                  <a:srgbClr val="FFFFFF"/>
                </a:highlight>
                <a:latin typeface="Consolas"/>
              </a:rPr>
              <a:t>  EndMatch</a:t>
            </a:r>
            <a:endParaRPr lang="en-US" sz="1200" b="1" dirty="0">
              <a:solidFill>
                <a:srgbClr val="000000"/>
              </a:solidFill>
              <a:highlight>
                <a:srgbClr val="FFFFFF"/>
              </a:highlight>
              <a:latin typeface="Consolas"/>
            </a:endParaRPr>
          </a:p>
          <a:p>
            <a:pPr marL="0" indent="0">
              <a:buNone/>
            </a:pPr>
            <a:r>
              <a:rPr lang="en-US" sz="1200" b="1" dirty="0" smtClean="0">
                <a:solidFill>
                  <a:srgbClr val="000000"/>
                </a:solidFill>
                <a:highlight>
                  <a:srgbClr val="FFFFFF"/>
                </a:highlight>
                <a:latin typeface="Consolas"/>
              </a:rPr>
              <a:t>  </a:t>
            </a:r>
            <a:r>
              <a:rPr lang="en-US" sz="1200" b="1" dirty="0" smtClean="0">
                <a:solidFill>
                  <a:srgbClr val="0000FF"/>
                </a:solidFill>
                <a:highlight>
                  <a:srgbClr val="FFFFFF"/>
                </a:highlight>
                <a:latin typeface="Consolas"/>
              </a:rPr>
              <a:t>return</a:t>
            </a:r>
            <a:r>
              <a:rPr lang="en-US" sz="1200" b="1" dirty="0" smtClean="0">
                <a:solidFill>
                  <a:srgbClr val="000000"/>
                </a:solidFill>
                <a:highlight>
                  <a:srgbClr val="FFFFFF"/>
                </a:highlight>
                <a:latin typeface="Consolas"/>
              </a:rPr>
              <a:t> </a:t>
            </a:r>
            <a:r>
              <a:rPr lang="en-US" sz="1200" b="1" dirty="0">
                <a:solidFill>
                  <a:srgbClr val="0000FF"/>
                </a:solidFill>
                <a:highlight>
                  <a:srgbClr val="FFFFFF"/>
                </a:highlight>
                <a:latin typeface="Consolas"/>
              </a:rPr>
              <a:t>false</a:t>
            </a:r>
            <a:r>
              <a:rPr lang="en-US" sz="1200" b="1" dirty="0">
                <a:solidFill>
                  <a:srgbClr val="000000"/>
                </a:solidFill>
                <a:highlight>
                  <a:srgbClr val="FFFFFF"/>
                </a:highlight>
                <a:latin typeface="Consolas"/>
              </a:rPr>
              <a:t>;</a:t>
            </a:r>
          </a:p>
          <a:p>
            <a:pPr marL="0" indent="0">
              <a:buNone/>
            </a:pPr>
            <a:r>
              <a:rPr lang="en-US" sz="1200" b="1" dirty="0" smtClean="0">
                <a:solidFill>
                  <a:srgbClr val="000000"/>
                </a:solidFill>
                <a:highlight>
                  <a:srgbClr val="FFFFFF"/>
                </a:highlight>
                <a:latin typeface="Consolas"/>
              </a:rPr>
              <a:t>}</a:t>
            </a:r>
          </a:p>
          <a:p>
            <a:pPr lvl="0">
              <a:buClr>
                <a:srgbClr val="333399"/>
              </a:buClr>
            </a:pPr>
            <a:r>
              <a:rPr lang="en-US" sz="2200" dirty="0" smtClean="0">
                <a:solidFill>
                  <a:srgbClr val="333399"/>
                </a:solidFill>
                <a:highlight>
                  <a:srgbClr val="FFFFFF"/>
                </a:highlight>
                <a:cs typeface="Consolas" pitchFamily="49" charset="0"/>
              </a:rPr>
              <a:t>Multiple scrutiny</a:t>
            </a:r>
          </a:p>
          <a:p>
            <a:pPr lvl="0">
              <a:buClr>
                <a:srgbClr val="333399"/>
              </a:buClr>
            </a:pPr>
            <a:r>
              <a:rPr lang="en-US" sz="2200" dirty="0" smtClean="0">
                <a:solidFill>
                  <a:srgbClr val="333399"/>
                </a:solidFill>
                <a:highlight>
                  <a:srgbClr val="FFFFFF"/>
                </a:highlight>
                <a:cs typeface="Consolas" pitchFamily="49" charset="0"/>
              </a:rPr>
              <a:t>Open world</a:t>
            </a:r>
          </a:p>
          <a:p>
            <a:pPr lvl="1">
              <a:buClr>
                <a:srgbClr val="333399"/>
              </a:buClr>
            </a:pPr>
            <a:r>
              <a:rPr lang="en-US" sz="1800" dirty="0" smtClean="0">
                <a:solidFill>
                  <a:srgbClr val="333399"/>
                </a:solidFill>
                <a:highlight>
                  <a:srgbClr val="FFFFFF"/>
                </a:highlight>
                <a:cs typeface="Consolas" pitchFamily="49" charset="0"/>
              </a:rPr>
              <a:t>Open to new patterns &amp; combinators</a:t>
            </a:r>
          </a:p>
          <a:p>
            <a:pPr lvl="1">
              <a:buClr>
                <a:srgbClr val="333399"/>
              </a:buClr>
            </a:pPr>
            <a:r>
              <a:rPr lang="en-US" sz="1800" dirty="0" smtClean="0">
                <a:solidFill>
                  <a:srgbClr val="333399"/>
                </a:solidFill>
                <a:highlight>
                  <a:srgbClr val="FFFFFF"/>
                </a:highlight>
                <a:cs typeface="Consolas" pitchFamily="49" charset="0"/>
              </a:rPr>
              <a:t>Open to new classes</a:t>
            </a:r>
            <a:endParaRPr lang="en-US" sz="1200" b="1"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cxnSp>
        <p:nvCxnSpPr>
          <p:cNvPr id="7" name="Straight Connector 6"/>
          <p:cNvCxnSpPr/>
          <p:nvPr/>
        </p:nvCxnSpPr>
        <p:spPr bwMode="auto">
          <a:xfrm flipV="1">
            <a:off x="3969911" y="1639614"/>
            <a:ext cx="0" cy="2490953"/>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6" name="Slide Number Placeholder 5"/>
          <p:cNvSpPr>
            <a:spLocks noGrp="1"/>
          </p:cNvSpPr>
          <p:nvPr>
            <p:ph type="sldNum" sz="quarter" idx="12"/>
          </p:nvPr>
        </p:nvSpPr>
        <p:spPr/>
        <p:txBody>
          <a:bodyPr/>
          <a:lstStyle/>
          <a:p>
            <a:fld id="{7CB0F8AB-AB33-4A54-BEC3-89055AD5FA98}" type="slidenum">
              <a:rPr lang="en-US" smtClean="0"/>
              <a:t>12</a:t>
            </a:fld>
            <a:endParaRPr lang="en-US" dirty="0"/>
          </a:p>
        </p:txBody>
      </p:sp>
    </p:spTree>
    <p:extLst>
      <p:ext uri="{BB962C8B-B14F-4D97-AF65-F5344CB8AC3E}">
        <p14:creationId xmlns:p14="http://schemas.microsoft.com/office/powerpoint/2010/main" val="2673571463"/>
      </p:ext>
    </p:extLst>
  </p:cSld>
  <p:clrMapOvr>
    <a:masterClrMapping/>
  </p:clrMapOvr>
  <mc:AlternateContent xmlns:mc="http://schemas.openxmlformats.org/markup-compatibility/2006" xmlns:p14="http://schemas.microsoft.com/office/powerpoint/2010/main">
    <mc:Choice Requires="p14">
      <p:transition spd="slow" p14:dur="2000" advTm="49400"/>
    </mc:Choice>
    <mc:Fallback xmlns="">
      <p:transition spd="slow" advTm="494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Mach7</a:t>
            </a:r>
            <a:r>
              <a:rPr lang="en-US" dirty="0" smtClean="0"/>
              <a:t>: Pattern Combinators</a:t>
            </a:r>
            <a:endParaRPr lang="en-US" dirty="0"/>
          </a:p>
        </p:txBody>
      </p:sp>
      <p:sp>
        <p:nvSpPr>
          <p:cNvPr id="3" name="Content Placeholder 2"/>
          <p:cNvSpPr>
            <a:spLocks noGrp="1"/>
          </p:cNvSpPr>
          <p:nvPr>
            <p:ph sz="half" idx="1"/>
          </p:nvPr>
        </p:nvSpPr>
        <p:spPr/>
        <p:txBody>
          <a:bodyPr/>
          <a:lstStyle/>
          <a:p>
            <a:r>
              <a:rPr lang="en-US" dirty="0" smtClean="0"/>
              <a:t>Operators for:</a:t>
            </a:r>
          </a:p>
          <a:p>
            <a:pPr lvl="1"/>
            <a:r>
              <a:rPr lang="en-US" dirty="0" smtClean="0"/>
              <a:t>creating new patterns</a:t>
            </a:r>
          </a:p>
          <a:p>
            <a:pPr lvl="1"/>
            <a:r>
              <a:rPr lang="en-US" dirty="0" smtClean="0"/>
              <a:t>modifying existing ones</a:t>
            </a:r>
          </a:p>
          <a:p>
            <a:pPr lvl="1"/>
            <a:r>
              <a:rPr lang="en-US" dirty="0" smtClean="0"/>
              <a:t>combining patterns and lazy expressions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611688" y="1676400"/>
                <a:ext cx="4138174" cy="4560888"/>
              </a:xfrm>
            </p:spPr>
            <p:txBody>
              <a:bodyPr>
                <a:normAutofit fontScale="85000" lnSpcReduction="20000"/>
              </a:bodyPr>
              <a:lstStyle/>
              <a:p>
                <a:r>
                  <a:rPr lang="en-US" dirty="0" smtClean="0"/>
                  <a:t>Guard: </a:t>
                </a:r>
                <a14:m>
                  <m:oMath xmlns:m="http://schemas.openxmlformats.org/officeDocument/2006/math">
                    <m:r>
                      <a:rPr lang="en-US" i="1" dirty="0" smtClean="0">
                        <a:latin typeface="Cambria Math"/>
                      </a:rPr>
                      <m:t>𝑃</m:t>
                    </m:r>
                  </m:oMath>
                </a14:m>
                <a:r>
                  <a:rPr lang="en-US" dirty="0" smtClean="0"/>
                  <a:t> </a:t>
                </a:r>
                <a:r>
                  <a:rPr lang="en-US" dirty="0" smtClean="0">
                    <a:solidFill>
                      <a:srgbClr val="FF0000"/>
                    </a:solidFill>
                  </a:rPr>
                  <a:t>|=</a:t>
                </a:r>
                <a:r>
                  <a:rPr lang="en-US" dirty="0" smtClean="0"/>
                  <a:t> </a:t>
                </a:r>
                <a14:m>
                  <m:oMath xmlns:m="http://schemas.openxmlformats.org/officeDocument/2006/math">
                    <m:r>
                      <a:rPr lang="en-US" i="1" dirty="0" smtClean="0">
                        <a:latin typeface="Cambria Math"/>
                      </a:rPr>
                      <m:t>𝐸</m:t>
                    </m:r>
                  </m:oMath>
                </a14:m>
                <a:endParaRPr lang="en-US" dirty="0" smtClean="0"/>
              </a:p>
              <a:p>
                <a:pPr lvl="1"/>
                <a14:m>
                  <m:oMath xmlns:m="http://schemas.openxmlformats.org/officeDocument/2006/math">
                    <m:r>
                      <a:rPr lang="en-US" i="1" dirty="0" smtClean="0">
                        <a:latin typeface="Cambria Math"/>
                      </a:rPr>
                      <m:t>𝑥</m:t>
                    </m:r>
                  </m:oMath>
                </a14:m>
                <a:r>
                  <a:rPr lang="en-US" dirty="0" smtClean="0"/>
                  <a:t> |= </a:t>
                </a:r>
                <a14:m>
                  <m:oMath xmlns:m="http://schemas.openxmlformats.org/officeDocument/2006/math">
                    <m:r>
                      <a:rPr lang="en-US" i="1" dirty="0" smtClean="0">
                        <a:latin typeface="Cambria Math"/>
                      </a:rPr>
                      <m:t>𝑥</m:t>
                    </m:r>
                    <m:r>
                      <a:rPr lang="en-US" i="1" dirty="0" smtClean="0">
                        <a:latin typeface="Cambria Math"/>
                      </a:rPr>
                      <m:t> &gt; 7</m:t>
                    </m:r>
                  </m:oMath>
                </a14:m>
                <a:r>
                  <a:rPr lang="en-US" dirty="0" smtClean="0"/>
                  <a:t>; </a:t>
                </a:r>
                <a14:m>
                  <m:oMath xmlns:m="http://schemas.openxmlformats.org/officeDocument/2006/math">
                    <m:r>
                      <a:rPr lang="en-US" i="1" dirty="0" smtClean="0">
                        <a:latin typeface="Cambria Math"/>
                      </a:rPr>
                      <m:t>𝑥</m:t>
                    </m:r>
                  </m:oMath>
                </a14:m>
                <a:r>
                  <a:rPr lang="en-US" dirty="0" smtClean="0"/>
                  <a:t> |= </a:t>
                </a:r>
                <a14:m>
                  <m:oMath xmlns:m="http://schemas.openxmlformats.org/officeDocument/2006/math">
                    <m:r>
                      <a:rPr lang="en-US" i="1" dirty="0" smtClean="0">
                        <a:latin typeface="Cambria Math"/>
                      </a:rPr>
                      <m:t>𝑥</m:t>
                    </m:r>
                    <m:r>
                      <a:rPr lang="en-US" i="1" dirty="0" smtClean="0">
                        <a:latin typeface="Cambria Math"/>
                      </a:rPr>
                      <m:t> == </m:t>
                    </m:r>
                    <m:r>
                      <a:rPr lang="en-US" i="1" dirty="0" smtClean="0">
                        <a:latin typeface="Cambria Math"/>
                      </a:rPr>
                      <m:t>𝑦</m:t>
                    </m:r>
                  </m:oMath>
                </a14:m>
                <a:endParaRPr lang="en-US" dirty="0" smtClean="0"/>
              </a:p>
              <a:p>
                <a:r>
                  <a:rPr lang="en-US" dirty="0"/>
                  <a:t>Equivalence: </a:t>
                </a:r>
                <a:r>
                  <a:rPr lang="en-US" dirty="0">
                    <a:solidFill>
                      <a:srgbClr val="FF0000"/>
                    </a:solidFill>
                  </a:rPr>
                  <a:t>+</a:t>
                </a:r>
                <a14:m>
                  <m:oMath xmlns:m="http://schemas.openxmlformats.org/officeDocument/2006/math">
                    <m:r>
                      <a:rPr lang="en-US" i="1" dirty="0" smtClean="0">
                        <a:latin typeface="Cambria Math"/>
                      </a:rPr>
                      <m:t>𝐸</m:t>
                    </m:r>
                  </m:oMath>
                </a14:m>
                <a:endParaRPr lang="en-US" dirty="0"/>
              </a:p>
              <a:p>
                <a:pPr lvl="1"/>
                <a:r>
                  <a:rPr lang="en-US" dirty="0"/>
                  <a:t>+</a:t>
                </a:r>
                <a14:m>
                  <m:oMath xmlns:m="http://schemas.openxmlformats.org/officeDocument/2006/math">
                    <m:r>
                      <a:rPr lang="en-US" i="1" dirty="0" smtClean="0">
                        <a:latin typeface="Cambria Math"/>
                      </a:rPr>
                      <m:t>𝑥</m:t>
                    </m:r>
                  </m:oMath>
                </a14:m>
                <a:r>
                  <a:rPr lang="en-US" dirty="0"/>
                  <a:t>; +</a:t>
                </a:r>
                <a14:m>
                  <m:oMath xmlns:m="http://schemas.openxmlformats.org/officeDocument/2006/math">
                    <m:r>
                      <a:rPr lang="en-US" i="1" dirty="0" smtClean="0">
                        <a:latin typeface="Cambria Math"/>
                      </a:rPr>
                      <m:t>(2∗</m:t>
                    </m:r>
                    <m:r>
                      <a:rPr lang="en-US" i="1" dirty="0" smtClean="0">
                        <a:latin typeface="Cambria Math"/>
                      </a:rPr>
                      <m:t>𝑥</m:t>
                    </m:r>
                    <m:r>
                      <a:rPr lang="en-US" i="1" dirty="0" smtClean="0">
                        <a:latin typeface="Cambria Math"/>
                      </a:rPr>
                      <m:t>)</m:t>
                    </m:r>
                  </m:oMath>
                </a14:m>
                <a:endParaRPr lang="en-US" dirty="0"/>
              </a:p>
              <a:p>
                <a:r>
                  <a:rPr lang="en-US" dirty="0" smtClean="0"/>
                  <a:t>Conjunction: </a:t>
                </a:r>
                <a14:m>
                  <m:oMath xmlns:m="http://schemas.openxmlformats.org/officeDocument/2006/math">
                    <m:r>
                      <a:rPr lang="en-US" i="1" dirty="0" smtClean="0">
                        <a:latin typeface="Cambria Math"/>
                      </a:rPr>
                      <m:t>𝑃</m:t>
                    </m:r>
                    <m:r>
                      <a:rPr lang="en-US" i="1" baseline="-25000" dirty="0" smtClean="0">
                        <a:latin typeface="Cambria Math"/>
                      </a:rPr>
                      <m:t>1</m:t>
                    </m:r>
                  </m:oMath>
                </a14:m>
                <a:r>
                  <a:rPr lang="en-US" dirty="0" smtClean="0"/>
                  <a:t> </a:t>
                </a:r>
                <a:r>
                  <a:rPr lang="en-US" dirty="0" smtClean="0">
                    <a:solidFill>
                      <a:srgbClr val="FF0000"/>
                    </a:solidFill>
                  </a:rPr>
                  <a:t>&amp;&amp;</a:t>
                </a:r>
                <a:r>
                  <a:rPr lang="en-US" dirty="0" smtClean="0"/>
                  <a:t> </a:t>
                </a:r>
                <a14:m>
                  <m:oMath xmlns:m="http://schemas.openxmlformats.org/officeDocument/2006/math">
                    <m:r>
                      <a:rPr lang="en-US" i="1" dirty="0" smtClean="0">
                        <a:latin typeface="Cambria Math"/>
                      </a:rPr>
                      <m:t>𝑃</m:t>
                    </m:r>
                    <m:r>
                      <a:rPr lang="en-US" i="1" baseline="-25000" dirty="0" smtClean="0">
                        <a:latin typeface="Cambria Math"/>
                      </a:rPr>
                      <m:t>2</m:t>
                    </m:r>
                  </m:oMath>
                </a14:m>
                <a:r>
                  <a:rPr lang="en-US" dirty="0" smtClean="0"/>
                  <a:t> </a:t>
                </a:r>
              </a:p>
              <a:p>
                <a:pPr lvl="1"/>
                <a14:m>
                  <m:oMath xmlns:m="http://schemas.openxmlformats.org/officeDocument/2006/math">
                    <m:r>
                      <a:rPr lang="en-US" i="1" dirty="0" smtClean="0">
                        <a:latin typeface="Cambria Math"/>
                      </a:rPr>
                      <m:t>2∗</m:t>
                    </m:r>
                    <m:r>
                      <a:rPr lang="en-US" i="1" dirty="0" smtClean="0">
                        <a:latin typeface="Cambria Math"/>
                      </a:rPr>
                      <m:t>𝑥</m:t>
                    </m:r>
                  </m:oMath>
                </a14:m>
                <a:r>
                  <a:rPr lang="en-US" dirty="0" smtClean="0"/>
                  <a:t> &amp;&amp; </a:t>
                </a:r>
                <a14:m>
                  <m:oMath xmlns:m="http://schemas.openxmlformats.org/officeDocument/2006/math">
                    <m:r>
                      <a:rPr lang="en-US" i="1" dirty="0" smtClean="0">
                        <a:latin typeface="Cambria Math"/>
                      </a:rPr>
                      <m:t>3∗</m:t>
                    </m:r>
                    <m:r>
                      <a:rPr lang="en-US" i="1" dirty="0" smtClean="0">
                        <a:latin typeface="Cambria Math"/>
                      </a:rPr>
                      <m:t>𝑦</m:t>
                    </m:r>
                  </m:oMath>
                </a14:m>
                <a:endParaRPr lang="en-US" dirty="0" smtClean="0"/>
              </a:p>
              <a:p>
                <a:r>
                  <a:rPr lang="en-US" dirty="0" smtClean="0"/>
                  <a:t>Disjunction</a:t>
                </a:r>
                <a:r>
                  <a:rPr lang="en-US" dirty="0"/>
                  <a:t>: </a:t>
                </a:r>
                <a14:m>
                  <m:oMath xmlns:m="http://schemas.openxmlformats.org/officeDocument/2006/math">
                    <m:r>
                      <a:rPr lang="en-US" i="1" dirty="0" smtClean="0">
                        <a:latin typeface="Cambria Math"/>
                      </a:rPr>
                      <m:t>𝑃</m:t>
                    </m:r>
                    <m:r>
                      <a:rPr lang="en-US" i="1" baseline="-25000" dirty="0">
                        <a:latin typeface="Cambria Math"/>
                      </a:rPr>
                      <m:t>1</m:t>
                    </m:r>
                  </m:oMath>
                </a14:m>
                <a:r>
                  <a:rPr lang="en-US" dirty="0"/>
                  <a:t> </a:t>
                </a:r>
                <a:r>
                  <a:rPr lang="en-US" dirty="0" smtClean="0">
                    <a:solidFill>
                      <a:srgbClr val="FF0000"/>
                    </a:solidFill>
                  </a:rPr>
                  <a:t>||</a:t>
                </a:r>
                <a:r>
                  <a:rPr lang="en-US" dirty="0" smtClean="0"/>
                  <a:t> </a:t>
                </a:r>
                <a14:m>
                  <m:oMath xmlns:m="http://schemas.openxmlformats.org/officeDocument/2006/math">
                    <m:r>
                      <a:rPr lang="en-US" i="1" dirty="0" smtClean="0">
                        <a:latin typeface="Cambria Math"/>
                      </a:rPr>
                      <m:t>𝑃</m:t>
                    </m:r>
                    <m:r>
                      <a:rPr lang="en-US" i="1" baseline="-25000" dirty="0">
                        <a:latin typeface="Cambria Math"/>
                      </a:rPr>
                      <m:t>2</m:t>
                    </m:r>
                  </m:oMath>
                </a14:m>
                <a:r>
                  <a:rPr lang="en-US" dirty="0"/>
                  <a:t> </a:t>
                </a:r>
                <a:endParaRPr lang="en-US" dirty="0" smtClean="0"/>
              </a:p>
              <a:p>
                <a:pPr lvl="1"/>
                <a14:m>
                  <m:oMath xmlns:m="http://schemas.openxmlformats.org/officeDocument/2006/math">
                    <m:r>
                      <a:rPr lang="en-US" i="1" dirty="0" smtClean="0">
                        <a:latin typeface="Cambria Math"/>
                      </a:rPr>
                      <m:t>+</m:t>
                    </m:r>
                    <m:r>
                      <a:rPr lang="en-US" i="1" dirty="0" smtClean="0">
                        <a:latin typeface="Cambria Math"/>
                      </a:rPr>
                      <m:t>𝑥</m:t>
                    </m:r>
                  </m:oMath>
                </a14:m>
                <a:r>
                  <a:rPr lang="en-US" dirty="0" smtClean="0"/>
                  <a:t> || </a:t>
                </a:r>
                <a14:m>
                  <m:oMath xmlns:m="http://schemas.openxmlformats.org/officeDocument/2006/math">
                    <m:r>
                      <a:rPr lang="en-US" i="1" dirty="0" smtClean="0">
                        <a:latin typeface="Cambria Math"/>
                      </a:rPr>
                      <m:t>+</m:t>
                    </m:r>
                    <m:r>
                      <a:rPr lang="en-US" i="1" dirty="0" smtClean="0">
                        <a:latin typeface="Cambria Math"/>
                      </a:rPr>
                      <m:t>𝑦</m:t>
                    </m:r>
                  </m:oMath>
                </a14:m>
                <a:endParaRPr lang="en-US" dirty="0"/>
              </a:p>
              <a:p>
                <a:r>
                  <a:rPr lang="en-US" dirty="0" smtClean="0"/>
                  <a:t>Negation: </a:t>
                </a:r>
                <a:r>
                  <a:rPr lang="en-US" dirty="0" smtClean="0">
                    <a:solidFill>
                      <a:srgbClr val="FF0000"/>
                    </a:solidFill>
                  </a:rPr>
                  <a:t>!</a:t>
                </a:r>
                <a14:m>
                  <m:oMath xmlns:m="http://schemas.openxmlformats.org/officeDocument/2006/math">
                    <m:r>
                      <a:rPr lang="en-US" i="1" dirty="0" smtClean="0">
                        <a:latin typeface="Cambria Math"/>
                      </a:rPr>
                      <m:t>𝑃</m:t>
                    </m:r>
                  </m:oMath>
                </a14:m>
                <a:endParaRPr lang="en-US" dirty="0" smtClean="0"/>
              </a:p>
              <a:p>
                <a:pPr lvl="1"/>
                <a:r>
                  <a:rPr lang="en-US" dirty="0" smtClean="0"/>
                  <a:t>!</a:t>
                </a:r>
                <a14:m>
                  <m:oMath xmlns:m="http://schemas.openxmlformats.org/officeDocument/2006/math">
                    <m:r>
                      <a:rPr lang="en-US" i="1" dirty="0" smtClean="0">
                        <a:latin typeface="Cambria Math"/>
                      </a:rPr>
                      <m:t>+</m:t>
                    </m:r>
                    <m:r>
                      <a:rPr lang="en-US" i="1" dirty="0" smtClean="0">
                        <a:latin typeface="Cambria Math"/>
                      </a:rPr>
                      <m:t>𝑥</m:t>
                    </m:r>
                  </m:oMath>
                </a14:m>
                <a:endParaRPr lang="en-US" dirty="0" smtClean="0"/>
              </a:p>
              <a:p>
                <a:r>
                  <a:rPr lang="en-US" dirty="0" smtClean="0"/>
                  <a:t>Address: </a:t>
                </a:r>
                <a:r>
                  <a:rPr lang="en-US" dirty="0" smtClean="0">
                    <a:solidFill>
                      <a:srgbClr val="FF0000"/>
                    </a:solidFill>
                  </a:rPr>
                  <a:t>&amp;</a:t>
                </a:r>
                <a14:m>
                  <m:oMath xmlns:m="http://schemas.openxmlformats.org/officeDocument/2006/math">
                    <m:r>
                      <a:rPr lang="en-US" i="1" dirty="0" smtClean="0">
                        <a:latin typeface="Cambria Math"/>
                      </a:rPr>
                      <m:t>𝑃</m:t>
                    </m:r>
                  </m:oMath>
                </a14:m>
                <a:endParaRPr lang="en-US" dirty="0" smtClean="0"/>
              </a:p>
              <a:p>
                <a:pPr lvl="1"/>
                <a14:m>
                  <m:oMath xmlns:m="http://schemas.openxmlformats.org/officeDocument/2006/math">
                    <m:r>
                      <a:rPr lang="en-US" i="1" dirty="0" smtClean="0">
                        <a:latin typeface="Cambria Math"/>
                      </a:rPr>
                      <m:t>𝑥</m:t>
                    </m:r>
                  </m:oMath>
                </a14:m>
                <a:r>
                  <a:rPr lang="en-US" dirty="0" smtClean="0"/>
                  <a:t> |= </a:t>
                </a:r>
                <a14:m>
                  <m:oMath xmlns:m="http://schemas.openxmlformats.org/officeDocument/2006/math">
                    <m:r>
                      <a:rPr lang="en-US" i="1" dirty="0" smtClean="0">
                        <a:latin typeface="Cambria Math"/>
                      </a:rPr>
                      <m:t>𝑥</m:t>
                    </m:r>
                    <m:r>
                      <a:rPr lang="en-US" i="1" dirty="0" smtClean="0">
                        <a:latin typeface="Cambria Math"/>
                      </a:rPr>
                      <m:t> != </m:t>
                    </m:r>
                    <m:r>
                      <a:rPr lang="en-US" i="1" dirty="0" smtClean="0">
                        <a:latin typeface="Cambria Math"/>
                      </a:rPr>
                      <m:t>𝑛𝑢𝑙𝑙𝑝𝑡𝑟</m:t>
                    </m:r>
                    <m:r>
                      <a:rPr lang="en-US" i="1" dirty="0" smtClean="0">
                        <a:latin typeface="Cambria Math"/>
                      </a:rPr>
                      <m:t> &amp;&amp; </m:t>
                    </m:r>
                    <m:r>
                      <a:rPr lang="en-US" i="1" dirty="0" smtClean="0">
                        <a:latin typeface="Cambria Math"/>
                      </a:rPr>
                      <m:t>𝑃</m:t>
                    </m:r>
                    <m:r>
                      <a:rPr lang="en-US" i="1" dirty="0" smtClean="0">
                        <a:latin typeface="Cambria Math"/>
                      </a:rPr>
                      <m:t>(∗</m:t>
                    </m:r>
                    <m:r>
                      <a:rPr lang="en-US" i="1" dirty="0" smtClean="0">
                        <a:latin typeface="Cambria Math"/>
                      </a:rPr>
                      <m:t>𝑥</m:t>
                    </m:r>
                    <m:r>
                      <a:rPr lang="en-US" i="1" dirty="0" smtClean="0">
                        <a:latin typeface="Cambria Math"/>
                      </a:rPr>
                      <m:t>)</m:t>
                    </m:r>
                  </m:oMath>
                </a14:m>
                <a:endParaRPr lang="en-US" dirty="0" smtClean="0"/>
              </a:p>
              <a:p>
                <a:r>
                  <a:rPr lang="en-US" dirty="0" smtClean="0"/>
                  <a:t>Dereference: </a:t>
                </a:r>
                <a:r>
                  <a:rPr lang="en-US" dirty="0" smtClean="0">
                    <a:solidFill>
                      <a:srgbClr val="FF0000"/>
                    </a:solidFill>
                  </a:rPr>
                  <a:t>*</a:t>
                </a:r>
                <a14:m>
                  <m:oMath xmlns:m="http://schemas.openxmlformats.org/officeDocument/2006/math">
                    <m:r>
                      <a:rPr lang="en-US" i="1" dirty="0" smtClean="0">
                        <a:latin typeface="Cambria Math"/>
                      </a:rPr>
                      <m:t>𝑃</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611688" y="1676400"/>
                <a:ext cx="4138174" cy="4560888"/>
              </a:xfrm>
              <a:blipFill rotWithShape="1">
                <a:blip r:embed="rId3"/>
                <a:stretch>
                  <a:fillRect l="-147" t="-2540"/>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
        <p:nvSpPr>
          <p:cNvPr id="6" name="Slide Number Placeholder 5"/>
          <p:cNvSpPr>
            <a:spLocks noGrp="1"/>
          </p:cNvSpPr>
          <p:nvPr>
            <p:ph type="sldNum" sz="quarter" idx="12"/>
          </p:nvPr>
        </p:nvSpPr>
        <p:spPr/>
        <p:txBody>
          <a:bodyPr/>
          <a:lstStyle/>
          <a:p>
            <a:fld id="{7CB0F8AB-AB33-4A54-BEC3-89055AD5FA98}" type="slidenum">
              <a:rPr lang="en-US" smtClean="0"/>
              <a:t>13</a:t>
            </a:fld>
            <a:endParaRPr lang="en-US" dirty="0"/>
          </a:p>
        </p:txBody>
      </p:sp>
    </p:spTree>
    <p:extLst>
      <p:ext uri="{BB962C8B-B14F-4D97-AF65-F5344CB8AC3E}">
        <p14:creationId xmlns:p14="http://schemas.microsoft.com/office/powerpoint/2010/main" val="3308168172"/>
      </p:ext>
    </p:extLst>
  </p:cSld>
  <p:clrMapOvr>
    <a:masterClrMapping/>
  </p:clrMapOvr>
  <mc:AlternateContent xmlns:mc="http://schemas.openxmlformats.org/markup-compatibility/2006" xmlns:p14="http://schemas.microsoft.com/office/powerpoint/2010/main">
    <mc:Choice Requires="p14">
      <p:transition spd="slow" p14:dur="2000" advTm="51121"/>
    </mc:Choice>
    <mc:Fallback xmlns="">
      <p:transition spd="slow" advTm="5112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Mach7</a:t>
            </a:r>
            <a:r>
              <a:rPr lang="en-US" dirty="0" smtClean="0"/>
              <a:t>: Balancing Red-Black Tree</a:t>
            </a:r>
            <a:endParaRPr lang="en-US" dirty="0"/>
          </a:p>
        </p:txBody>
      </p:sp>
      <p:sp>
        <p:nvSpPr>
          <p:cNvPr id="4" name="Content Placeholder 3"/>
          <p:cNvSpPr>
            <a:spLocks noGrp="1"/>
          </p:cNvSpPr>
          <p:nvPr>
            <p:ph idx="1"/>
          </p:nvPr>
        </p:nvSpPr>
        <p:spPr>
          <a:xfrm>
            <a:off x="468313" y="1676400"/>
            <a:ext cx="8370887" cy="4560888"/>
          </a:xfrm>
        </p:spPr>
        <p:txBody>
          <a:bodyPr>
            <a:noAutofit/>
          </a:bodyPr>
          <a:lstStyle/>
          <a:p>
            <a:pPr marL="0" indent="0">
              <a:spcBef>
                <a:spcPts val="0"/>
              </a:spcBef>
              <a:buNone/>
            </a:pPr>
            <a:r>
              <a:rPr lang="en-US" sz="1800" b="1" dirty="0" smtClean="0">
                <a:solidFill>
                  <a:srgbClr val="0000FF"/>
                </a:solidFill>
                <a:highlight>
                  <a:srgbClr val="FFFFFF"/>
                </a:highlight>
                <a:latin typeface="Consolas"/>
              </a:rPr>
              <a:t>class</a:t>
            </a:r>
            <a:r>
              <a:rPr lang="en-US" sz="1800" b="1" dirty="0" smtClean="0">
                <a:solidFill>
                  <a:srgbClr val="000000"/>
                </a:solidFill>
                <a:highlight>
                  <a:srgbClr val="FFFFFF"/>
                </a:highlight>
                <a:latin typeface="Consolas"/>
              </a:rPr>
              <a:t> </a:t>
            </a:r>
            <a:r>
              <a:rPr lang="en-US" sz="1800" b="1" dirty="0" smtClean="0">
                <a:solidFill>
                  <a:srgbClr val="2B91AF"/>
                </a:solidFill>
                <a:highlight>
                  <a:srgbClr val="FFFFFF"/>
                </a:highlight>
                <a:latin typeface="Consolas"/>
              </a:rPr>
              <a:t>T</a:t>
            </a:r>
            <a:r>
              <a:rPr lang="en-US" sz="1800" b="1" dirty="0" smtClean="0">
                <a:solidFill>
                  <a:srgbClr val="000000"/>
                </a:solidFill>
                <a:highlight>
                  <a:srgbClr val="FFFFFF"/>
                </a:highlight>
                <a:latin typeface="Consolas"/>
              </a:rPr>
              <a:t>{ </a:t>
            </a:r>
            <a:r>
              <a:rPr lang="en-US" sz="1800" b="1" dirty="0" smtClean="0">
                <a:solidFill>
                  <a:srgbClr val="0000FF"/>
                </a:solidFill>
                <a:highlight>
                  <a:srgbClr val="FFFFFF"/>
                </a:highlight>
                <a:latin typeface="Consolas"/>
              </a:rPr>
              <a:t>enum</a:t>
            </a:r>
            <a:r>
              <a:rPr lang="en-US" sz="1800" b="1" dirty="0" smtClean="0">
                <a:solidFill>
                  <a:srgbClr val="000000"/>
                </a:solidFill>
                <a:highlight>
                  <a:srgbClr val="FFFFFF"/>
                </a:highlight>
                <a:latin typeface="Consolas"/>
              </a:rPr>
              <a:t> color{black,red</a:t>
            </a:r>
            <a:r>
              <a:rPr lang="en-US" sz="1800" b="1" dirty="0">
                <a:solidFill>
                  <a:srgbClr val="000000"/>
                </a:solidFill>
                <a:highlight>
                  <a:srgbClr val="FFFFFF"/>
                </a:highlight>
                <a:latin typeface="Consolas"/>
              </a:rPr>
              <a:t>} col; </a:t>
            </a:r>
            <a:r>
              <a:rPr lang="en-US" sz="1800" b="1" dirty="0" smtClean="0">
                <a:solidFill>
                  <a:srgbClr val="2B91AF"/>
                </a:solidFill>
                <a:highlight>
                  <a:srgbClr val="FFFFFF"/>
                </a:highlight>
                <a:latin typeface="Consolas"/>
              </a:rPr>
              <a:t>T</a:t>
            </a:r>
            <a:r>
              <a:rPr lang="en-US" sz="1800" b="1" dirty="0" smtClean="0">
                <a:solidFill>
                  <a:srgbClr val="000000"/>
                </a:solidFill>
                <a:highlight>
                  <a:srgbClr val="FFFFFF"/>
                </a:highlight>
                <a:latin typeface="Consolas"/>
              </a:rPr>
              <a:t>* </a:t>
            </a:r>
            <a:r>
              <a:rPr lang="en-US" sz="1800" b="1" dirty="0">
                <a:solidFill>
                  <a:srgbClr val="000000"/>
                </a:solidFill>
                <a:highlight>
                  <a:srgbClr val="FFFFFF"/>
                </a:highlight>
                <a:latin typeface="Consolas"/>
              </a:rPr>
              <a:t>left; </a:t>
            </a:r>
            <a:r>
              <a:rPr lang="en-US" sz="1800" b="1" dirty="0" smtClean="0">
                <a:solidFill>
                  <a:srgbClr val="2B91AF"/>
                </a:solidFill>
                <a:highlight>
                  <a:srgbClr val="FFFFFF"/>
                </a:highlight>
                <a:latin typeface="Consolas"/>
              </a:rPr>
              <a:t>K</a:t>
            </a:r>
            <a:r>
              <a:rPr lang="en-US" sz="1800" b="1" dirty="0" smtClean="0">
                <a:solidFill>
                  <a:srgbClr val="000000"/>
                </a:solidFill>
                <a:highlight>
                  <a:srgbClr val="FFFFFF"/>
                </a:highlight>
                <a:latin typeface="Consolas"/>
              </a:rPr>
              <a:t> </a:t>
            </a:r>
            <a:r>
              <a:rPr lang="en-US" sz="1800" b="1" dirty="0">
                <a:solidFill>
                  <a:srgbClr val="000000"/>
                </a:solidFill>
                <a:highlight>
                  <a:srgbClr val="FFFFFF"/>
                </a:highlight>
                <a:latin typeface="Consolas"/>
              </a:rPr>
              <a:t>key; </a:t>
            </a:r>
            <a:r>
              <a:rPr lang="en-US" sz="1800" b="1" dirty="0">
                <a:solidFill>
                  <a:srgbClr val="2B91AF"/>
                </a:solidFill>
                <a:highlight>
                  <a:srgbClr val="FFFFFF"/>
                </a:highlight>
                <a:latin typeface="Consolas"/>
              </a:rPr>
              <a:t>T</a:t>
            </a:r>
            <a:r>
              <a:rPr lang="en-US" sz="1800" b="1" dirty="0" smtClean="0">
                <a:solidFill>
                  <a:srgbClr val="000000"/>
                </a:solidFill>
                <a:highlight>
                  <a:srgbClr val="FFFFFF"/>
                </a:highlight>
                <a:latin typeface="Consolas"/>
              </a:rPr>
              <a:t>* </a:t>
            </a:r>
            <a:r>
              <a:rPr lang="en-US" sz="1800" b="1" dirty="0">
                <a:solidFill>
                  <a:srgbClr val="000000"/>
                </a:solidFill>
                <a:highlight>
                  <a:srgbClr val="FFFFFF"/>
                </a:highlight>
                <a:latin typeface="Consolas"/>
              </a:rPr>
              <a:t>right; </a:t>
            </a:r>
            <a:r>
              <a:rPr lang="en-US" sz="1800" b="1" dirty="0" smtClean="0">
                <a:solidFill>
                  <a:srgbClr val="000000"/>
                </a:solidFill>
                <a:highlight>
                  <a:srgbClr val="FFFFFF"/>
                </a:highlight>
                <a:latin typeface="Consolas"/>
              </a:rPr>
              <a:t>};</a:t>
            </a:r>
          </a:p>
          <a:p>
            <a:pPr marL="0" indent="0">
              <a:spcBef>
                <a:spcPts val="0"/>
              </a:spcBef>
              <a:buNone/>
            </a:pPr>
            <a:endParaRPr lang="en-US" sz="1800" b="1" dirty="0" smtClean="0">
              <a:solidFill>
                <a:srgbClr val="000000"/>
              </a:solidFill>
              <a:highlight>
                <a:srgbClr val="FFFFFF"/>
              </a:highlight>
              <a:latin typeface="Consolas"/>
            </a:endParaRPr>
          </a:p>
          <a:p>
            <a:pPr marL="0" indent="0">
              <a:spcBef>
                <a:spcPts val="0"/>
              </a:spcBef>
              <a:buNone/>
            </a:pPr>
            <a:r>
              <a:rPr lang="en-US" sz="1800" b="1" dirty="0" smtClean="0">
                <a:solidFill>
                  <a:srgbClr val="2B91AF"/>
                </a:solidFill>
                <a:highlight>
                  <a:srgbClr val="FFFFFF"/>
                </a:highlight>
                <a:latin typeface="Consolas"/>
              </a:rPr>
              <a:t>T</a:t>
            </a:r>
            <a:r>
              <a:rPr lang="en-US" sz="1800" b="1" dirty="0" smtClean="0">
                <a:solidFill>
                  <a:srgbClr val="000000"/>
                </a:solidFill>
                <a:highlight>
                  <a:srgbClr val="FFFFFF"/>
                </a:highlight>
                <a:latin typeface="Consolas"/>
              </a:rPr>
              <a:t>* </a:t>
            </a:r>
            <a:r>
              <a:rPr lang="en-US" sz="1800" b="1" dirty="0" smtClean="0">
                <a:solidFill>
                  <a:srgbClr val="C00000"/>
                </a:solidFill>
                <a:highlight>
                  <a:srgbClr val="FFFFFF"/>
                </a:highlight>
                <a:latin typeface="Consolas"/>
              </a:rPr>
              <a:t>balance</a:t>
            </a:r>
            <a:r>
              <a:rPr lang="en-US" sz="1800" b="1" dirty="0" smtClean="0">
                <a:solidFill>
                  <a:srgbClr val="000000"/>
                </a:solidFill>
                <a:highlight>
                  <a:srgbClr val="FFFFFF"/>
                </a:highlight>
                <a:latin typeface="Consolas"/>
              </a:rPr>
              <a:t>(</a:t>
            </a:r>
            <a:r>
              <a:rPr lang="en-US" sz="1800" b="1" dirty="0">
                <a:solidFill>
                  <a:srgbClr val="2B91AF"/>
                </a:solidFill>
                <a:highlight>
                  <a:srgbClr val="FFFFFF"/>
                </a:highlight>
                <a:latin typeface="Consolas"/>
              </a:rPr>
              <a:t>T</a:t>
            </a:r>
            <a:r>
              <a:rPr lang="en-US" sz="1800" b="1" dirty="0" smtClean="0">
                <a:solidFill>
                  <a:srgbClr val="000000"/>
                </a:solidFill>
                <a:highlight>
                  <a:srgbClr val="FFFFFF"/>
                </a:highlight>
                <a:latin typeface="Consolas"/>
              </a:rPr>
              <a:t>::</a:t>
            </a:r>
            <a:r>
              <a:rPr lang="en-US" sz="1800" b="1" dirty="0">
                <a:solidFill>
                  <a:srgbClr val="000000"/>
                </a:solidFill>
                <a:highlight>
                  <a:srgbClr val="FFFFFF"/>
                </a:highlight>
                <a:latin typeface="Consolas"/>
              </a:rPr>
              <a:t>color clr, </a:t>
            </a:r>
            <a:r>
              <a:rPr lang="en-US" sz="1800" b="1" dirty="0">
                <a:solidFill>
                  <a:srgbClr val="2B91AF"/>
                </a:solidFill>
                <a:highlight>
                  <a:srgbClr val="FFFFFF"/>
                </a:highlight>
                <a:latin typeface="Consolas"/>
              </a:rPr>
              <a:t>T</a:t>
            </a:r>
            <a:r>
              <a:rPr lang="en-US" sz="1800" b="1" dirty="0" smtClean="0">
                <a:solidFill>
                  <a:srgbClr val="000000"/>
                </a:solidFill>
                <a:highlight>
                  <a:srgbClr val="FFFFFF"/>
                </a:highlight>
                <a:latin typeface="Consolas"/>
              </a:rPr>
              <a:t>* l, </a:t>
            </a:r>
            <a:r>
              <a:rPr lang="en-US" sz="1800" b="1" dirty="0">
                <a:solidFill>
                  <a:srgbClr val="0000FF"/>
                </a:solidFill>
                <a:highlight>
                  <a:srgbClr val="FFFFFF"/>
                </a:highlight>
                <a:latin typeface="Consolas"/>
              </a:rPr>
              <a:t>const</a:t>
            </a:r>
            <a:r>
              <a:rPr lang="en-US" sz="1800" b="1" dirty="0">
                <a:solidFill>
                  <a:srgbClr val="000000"/>
                </a:solidFill>
                <a:highlight>
                  <a:srgbClr val="FFFFFF"/>
                </a:highlight>
                <a:latin typeface="Consolas"/>
              </a:rPr>
              <a:t> </a:t>
            </a:r>
            <a:r>
              <a:rPr lang="en-US" sz="1800" b="1" dirty="0" smtClean="0">
                <a:solidFill>
                  <a:srgbClr val="2B91AF"/>
                </a:solidFill>
                <a:highlight>
                  <a:srgbClr val="FFFFFF"/>
                </a:highlight>
                <a:latin typeface="Consolas"/>
              </a:rPr>
              <a:t>K</a:t>
            </a:r>
            <a:r>
              <a:rPr lang="en-US" sz="1800" b="1" dirty="0" smtClean="0">
                <a:solidFill>
                  <a:srgbClr val="000000"/>
                </a:solidFill>
                <a:highlight>
                  <a:srgbClr val="FFFFFF"/>
                </a:highlight>
                <a:latin typeface="Consolas"/>
              </a:rPr>
              <a:t>&amp; </a:t>
            </a:r>
            <a:r>
              <a:rPr lang="en-US" sz="1800" b="1" dirty="0">
                <a:solidFill>
                  <a:srgbClr val="000000"/>
                </a:solidFill>
                <a:highlight>
                  <a:srgbClr val="FFFFFF"/>
                </a:highlight>
                <a:latin typeface="Consolas"/>
              </a:rPr>
              <a:t>key, </a:t>
            </a:r>
            <a:r>
              <a:rPr lang="en-US" sz="1800" b="1" dirty="0">
                <a:solidFill>
                  <a:srgbClr val="2B91AF"/>
                </a:solidFill>
                <a:highlight>
                  <a:srgbClr val="FFFFFF"/>
                </a:highlight>
                <a:latin typeface="Consolas"/>
              </a:rPr>
              <a:t>T</a:t>
            </a:r>
            <a:r>
              <a:rPr lang="en-US" sz="1800" b="1" dirty="0" smtClean="0">
                <a:solidFill>
                  <a:srgbClr val="000000"/>
                </a:solidFill>
                <a:highlight>
                  <a:srgbClr val="FFFFFF"/>
                </a:highlight>
                <a:latin typeface="Consolas"/>
              </a:rPr>
              <a:t>* r)</a:t>
            </a:r>
            <a:endParaRPr lang="en-US" sz="1800" b="1" dirty="0">
              <a:solidFill>
                <a:srgbClr val="000000"/>
              </a:solidFill>
              <a:highlight>
                <a:srgbClr val="FFFFFF"/>
              </a:highlight>
              <a:latin typeface="Consolas"/>
            </a:endParaRPr>
          </a:p>
          <a:p>
            <a:pPr marL="0" indent="0">
              <a:spcBef>
                <a:spcPts val="0"/>
              </a:spcBef>
              <a:buNone/>
            </a:pPr>
            <a:r>
              <a:rPr lang="en-US" sz="1800" b="1" dirty="0" smtClean="0">
                <a:solidFill>
                  <a:srgbClr val="000000"/>
                </a:solidFill>
                <a:highlight>
                  <a:srgbClr val="FFFFFF"/>
                </a:highlight>
                <a:latin typeface="Consolas"/>
              </a:rPr>
              <a:t>{</a:t>
            </a:r>
            <a:endParaRPr lang="en-US" sz="1800" b="1" dirty="0">
              <a:solidFill>
                <a:srgbClr val="000000"/>
              </a:solidFill>
              <a:highlight>
                <a:srgbClr val="FFFFFF"/>
              </a:highlight>
              <a:latin typeface="Consolas"/>
            </a:endParaRPr>
          </a:p>
          <a:p>
            <a:pPr marL="0" indent="0">
              <a:spcBef>
                <a:spcPts val="0"/>
              </a:spcBef>
              <a:buNone/>
            </a:pPr>
            <a:r>
              <a:rPr lang="en-US" sz="1800" b="1" dirty="0">
                <a:solidFill>
                  <a:srgbClr val="000000"/>
                </a:solidFill>
                <a:highlight>
                  <a:srgbClr val="FFFFFF"/>
                </a:highlight>
                <a:latin typeface="Consolas"/>
              </a:rPr>
              <a:t>  </a:t>
            </a:r>
            <a:r>
              <a:rPr lang="en-US" sz="1800" b="1" dirty="0">
                <a:solidFill>
                  <a:srgbClr val="0000FF"/>
                </a:solidFill>
                <a:highlight>
                  <a:srgbClr val="FFFFFF"/>
                </a:highlight>
                <a:latin typeface="Consolas"/>
              </a:rPr>
              <a:t>const</a:t>
            </a:r>
            <a:r>
              <a:rPr lang="en-US" sz="1800" b="1" dirty="0">
                <a:solidFill>
                  <a:srgbClr val="000000"/>
                </a:solidFill>
                <a:highlight>
                  <a:srgbClr val="FFFFFF"/>
                </a:highlight>
                <a:latin typeface="Consolas"/>
              </a:rPr>
              <a:t> </a:t>
            </a:r>
            <a:r>
              <a:rPr lang="en-US" sz="1800" b="1" dirty="0">
                <a:solidFill>
                  <a:srgbClr val="2B91AF"/>
                </a:solidFill>
                <a:highlight>
                  <a:srgbClr val="FFFFFF"/>
                </a:highlight>
                <a:latin typeface="Consolas"/>
              </a:rPr>
              <a:t>T</a:t>
            </a:r>
            <a:r>
              <a:rPr lang="en-US" sz="1800" b="1" dirty="0" smtClean="0">
                <a:solidFill>
                  <a:srgbClr val="000000"/>
                </a:solidFill>
                <a:highlight>
                  <a:srgbClr val="FFFFFF"/>
                </a:highlight>
                <a:latin typeface="Consolas"/>
              </a:rPr>
              <a:t>::</a:t>
            </a:r>
            <a:r>
              <a:rPr lang="en-US" sz="1800" b="1" dirty="0">
                <a:solidFill>
                  <a:srgbClr val="000000"/>
                </a:solidFill>
                <a:highlight>
                  <a:srgbClr val="FFFFFF"/>
                </a:highlight>
                <a:latin typeface="Consolas"/>
              </a:rPr>
              <a:t>color B = </a:t>
            </a:r>
            <a:r>
              <a:rPr lang="en-US" sz="1800" b="1" dirty="0">
                <a:solidFill>
                  <a:srgbClr val="2B91AF"/>
                </a:solidFill>
                <a:highlight>
                  <a:srgbClr val="FFFFFF"/>
                </a:highlight>
                <a:latin typeface="Consolas"/>
              </a:rPr>
              <a:t>T</a:t>
            </a:r>
            <a:r>
              <a:rPr lang="en-US" sz="1800" b="1" dirty="0" smtClean="0">
                <a:solidFill>
                  <a:srgbClr val="000000"/>
                </a:solidFill>
                <a:highlight>
                  <a:srgbClr val="FFFFFF"/>
                </a:highlight>
                <a:latin typeface="Consolas"/>
              </a:rPr>
              <a:t>::</a:t>
            </a:r>
            <a:r>
              <a:rPr lang="en-US" sz="1800" b="1" dirty="0">
                <a:solidFill>
                  <a:srgbClr val="000000"/>
                </a:solidFill>
                <a:highlight>
                  <a:srgbClr val="FFFFFF"/>
                </a:highlight>
                <a:latin typeface="Consolas"/>
              </a:rPr>
              <a:t>black, R = </a:t>
            </a:r>
            <a:r>
              <a:rPr lang="en-US" sz="1800" b="1" dirty="0">
                <a:solidFill>
                  <a:srgbClr val="2B91AF"/>
                </a:solidFill>
                <a:highlight>
                  <a:srgbClr val="FFFFFF"/>
                </a:highlight>
                <a:latin typeface="Consolas"/>
              </a:rPr>
              <a:t>T</a:t>
            </a:r>
            <a:r>
              <a:rPr lang="en-US" sz="1800" b="1" dirty="0" smtClean="0">
                <a:solidFill>
                  <a:srgbClr val="000000"/>
                </a:solidFill>
                <a:highlight>
                  <a:srgbClr val="FFFFFF"/>
                </a:highlight>
                <a:latin typeface="Consolas"/>
              </a:rPr>
              <a:t>::</a:t>
            </a:r>
            <a:r>
              <a:rPr lang="en-US" sz="1800" b="1" dirty="0">
                <a:solidFill>
                  <a:srgbClr val="000000"/>
                </a:solidFill>
                <a:highlight>
                  <a:srgbClr val="FFFFFF"/>
                </a:highlight>
                <a:latin typeface="Consolas"/>
              </a:rPr>
              <a:t>red;</a:t>
            </a:r>
          </a:p>
          <a:p>
            <a:pPr marL="0" indent="0">
              <a:spcBef>
                <a:spcPts val="0"/>
              </a:spcBef>
              <a:buNone/>
            </a:pP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var&lt;</a:t>
            </a:r>
            <a:r>
              <a:rPr lang="en-US" sz="1800" b="1" dirty="0">
                <a:solidFill>
                  <a:srgbClr val="2B91AF"/>
                </a:solidFill>
                <a:highlight>
                  <a:srgbClr val="FFFFFF"/>
                </a:highlight>
                <a:latin typeface="Consolas"/>
              </a:rPr>
              <a:t>T</a:t>
            </a:r>
            <a:r>
              <a:rPr lang="en-US" sz="1800" b="1" dirty="0" smtClean="0">
                <a:solidFill>
                  <a:srgbClr val="000000"/>
                </a:solidFill>
                <a:highlight>
                  <a:srgbClr val="FFFFFF"/>
                </a:highlight>
                <a:latin typeface="Consolas"/>
              </a:rPr>
              <a:t>*&gt; a</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b</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c</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d</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var&lt;</a:t>
            </a:r>
            <a:r>
              <a:rPr lang="en-US" sz="1800" b="1" dirty="0" smtClean="0">
                <a:solidFill>
                  <a:srgbClr val="2B91AF"/>
                </a:solidFill>
                <a:highlight>
                  <a:srgbClr val="FFFFFF"/>
                </a:highlight>
                <a:latin typeface="Consolas"/>
              </a:rPr>
              <a:t>K</a:t>
            </a:r>
            <a:r>
              <a:rPr lang="en-US" sz="1800" b="1" dirty="0" smtClean="0">
                <a:solidFill>
                  <a:srgbClr val="000000"/>
                </a:solidFill>
                <a:highlight>
                  <a:srgbClr val="FFFFFF"/>
                </a:highlight>
                <a:latin typeface="Consolas"/>
              </a:rPr>
              <a:t>&amp;&gt; x</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y</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z</a:t>
            </a:r>
            <a:r>
              <a:rPr lang="en-US" sz="1800" b="1" dirty="0">
                <a:solidFill>
                  <a:srgbClr val="000000"/>
                </a:solidFill>
                <a:highlight>
                  <a:srgbClr val="FFFFFF"/>
                </a:highlight>
                <a:latin typeface="Consolas"/>
              </a:rPr>
              <a:t>; </a:t>
            </a:r>
            <a:r>
              <a:rPr lang="en-US" sz="1800" b="1" dirty="0">
                <a:solidFill>
                  <a:srgbClr val="2B91AF"/>
                </a:solidFill>
                <a:highlight>
                  <a:srgbClr val="FFFFFF"/>
                </a:highlight>
                <a:latin typeface="Consolas"/>
              </a:rPr>
              <a:t>T</a:t>
            </a:r>
            <a:r>
              <a:rPr lang="en-US" sz="1800" b="1" dirty="0" smtClean="0">
                <a:solidFill>
                  <a:srgbClr val="000000"/>
                </a:solidFill>
                <a:highlight>
                  <a:srgbClr val="FFFFFF"/>
                </a:highlight>
                <a:latin typeface="Consolas"/>
              </a:rPr>
              <a:t>::</a:t>
            </a:r>
            <a:r>
              <a:rPr lang="en-US" sz="1800" b="1" dirty="0">
                <a:solidFill>
                  <a:srgbClr val="000000"/>
                </a:solidFill>
                <a:highlight>
                  <a:srgbClr val="FFFFFF"/>
                </a:highlight>
                <a:latin typeface="Consolas"/>
              </a:rPr>
              <a:t>color col;</a:t>
            </a:r>
          </a:p>
          <a:p>
            <a:pPr marL="0" indent="0">
              <a:spcBef>
                <a:spcPts val="0"/>
              </a:spcBef>
              <a:buNone/>
            </a:pPr>
            <a:r>
              <a:rPr lang="en-US" sz="1800" b="1" dirty="0">
                <a:solidFill>
                  <a:srgbClr val="000000"/>
                </a:solidFill>
                <a:highlight>
                  <a:srgbClr val="FFFFFF"/>
                </a:highlight>
                <a:latin typeface="Consolas"/>
              </a:rPr>
              <a:t>  </a:t>
            </a:r>
            <a:r>
              <a:rPr lang="en-US" sz="1800" b="1" dirty="0">
                <a:solidFill>
                  <a:srgbClr val="6F008A"/>
                </a:solidFill>
                <a:highlight>
                  <a:srgbClr val="FFFFFF"/>
                </a:highlight>
                <a:latin typeface="Consolas"/>
              </a:rPr>
              <a:t>Match</a:t>
            </a:r>
            <a:r>
              <a:rPr lang="en-US" sz="1800" b="1" dirty="0">
                <a:solidFill>
                  <a:srgbClr val="000000"/>
                </a:solidFill>
                <a:highlight>
                  <a:srgbClr val="FFFFFF"/>
                </a:highlight>
                <a:latin typeface="Consolas"/>
              </a:rPr>
              <a:t>(clr, </a:t>
            </a:r>
            <a:r>
              <a:rPr lang="en-US" sz="1800" b="1" dirty="0" smtClean="0">
                <a:solidFill>
                  <a:srgbClr val="000000"/>
                </a:solidFill>
                <a:highlight>
                  <a:srgbClr val="FFFFFF"/>
                </a:highlight>
                <a:latin typeface="Consolas"/>
              </a:rPr>
              <a:t>l, </a:t>
            </a:r>
            <a:r>
              <a:rPr lang="en-US" sz="1800" b="1" dirty="0">
                <a:solidFill>
                  <a:srgbClr val="000000"/>
                </a:solidFill>
                <a:highlight>
                  <a:srgbClr val="FFFFFF"/>
                </a:highlight>
                <a:latin typeface="Consolas"/>
              </a:rPr>
              <a:t>key, </a:t>
            </a:r>
            <a:r>
              <a:rPr lang="en-US" sz="1800" b="1" dirty="0" smtClean="0">
                <a:solidFill>
                  <a:srgbClr val="000000"/>
                </a:solidFill>
                <a:highlight>
                  <a:srgbClr val="FFFFFF"/>
                </a:highlight>
                <a:latin typeface="Consolas"/>
              </a:rPr>
              <a:t>r)</a:t>
            </a:r>
          </a:p>
          <a:p>
            <a:pPr marL="0" indent="0">
              <a:spcBef>
                <a:spcPts val="0"/>
              </a:spcBef>
              <a:buNone/>
            </a:pP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 {</a:t>
            </a:r>
            <a:endParaRPr lang="en-US" sz="1800" b="1" dirty="0">
              <a:solidFill>
                <a:srgbClr val="000000"/>
              </a:solidFill>
              <a:highlight>
                <a:srgbClr val="FFFFFF"/>
              </a:highlight>
              <a:latin typeface="Consolas"/>
            </a:endParaRPr>
          </a:p>
          <a:p>
            <a:pPr marL="0" indent="0">
              <a:spcBef>
                <a:spcPts val="0"/>
              </a:spcBef>
              <a:buNone/>
            </a:pPr>
            <a:r>
              <a:rPr lang="en-US" sz="1800" b="1" dirty="0">
                <a:solidFill>
                  <a:srgbClr val="000000"/>
                </a:solidFill>
                <a:highlight>
                  <a:srgbClr val="FFFFFF"/>
                </a:highlight>
                <a:latin typeface="Consolas"/>
              </a:rPr>
              <a:t>   </a:t>
            </a:r>
            <a:r>
              <a:rPr lang="en-US" sz="1800" b="1" dirty="0" smtClean="0">
                <a:solidFill>
                  <a:srgbClr val="6F008A"/>
                </a:solidFill>
                <a:highlight>
                  <a:srgbClr val="FFFFFF"/>
                </a:highlight>
                <a:latin typeface="Consolas"/>
              </a:rPr>
              <a:t>Case</a:t>
            </a:r>
            <a:r>
              <a:rPr lang="en-US" sz="1800" b="1" dirty="0" smtClean="0">
                <a:solidFill>
                  <a:srgbClr val="000000"/>
                </a:solidFill>
                <a:highlight>
                  <a:srgbClr val="FFFFFF"/>
                </a:highlight>
                <a:latin typeface="Consolas"/>
              </a:rPr>
              <a:t>(B</a:t>
            </a:r>
            <a:r>
              <a:rPr lang="en-US" sz="1800" b="1" dirty="0">
                <a:solidFill>
                  <a:srgbClr val="000000"/>
                </a:solidFill>
                <a:highlight>
                  <a:srgbClr val="FFFFFF"/>
                </a:highlight>
                <a:latin typeface="Consolas"/>
              </a:rPr>
              <a:t>, </a:t>
            </a:r>
            <a:r>
              <a:rPr lang="en-US" sz="1800" b="1" dirty="0">
                <a:solidFill>
                  <a:srgbClr val="800000"/>
                </a:solidFill>
                <a:highlight>
                  <a:srgbClr val="FFFFFF"/>
                </a:highlight>
                <a:latin typeface="Consolas"/>
              </a:rPr>
              <a:t>C</a:t>
            </a:r>
            <a:r>
              <a:rPr lang="en-US" sz="1800" b="1" dirty="0">
                <a:solidFill>
                  <a:srgbClr val="000000"/>
                </a:solidFill>
                <a:highlight>
                  <a:srgbClr val="FFFFFF"/>
                </a:highlight>
                <a:latin typeface="Consolas"/>
              </a:rPr>
              <a:t>&lt;</a:t>
            </a:r>
            <a:r>
              <a:rPr lang="en-US" sz="1800" b="1" dirty="0">
                <a:solidFill>
                  <a:srgbClr val="2B91AF"/>
                </a:solidFill>
                <a:highlight>
                  <a:srgbClr val="FFFFFF"/>
                </a:highlight>
                <a:latin typeface="Consolas"/>
              </a:rPr>
              <a:t>T</a:t>
            </a:r>
            <a:r>
              <a:rPr lang="en-US" sz="1800" b="1" dirty="0">
                <a:solidFill>
                  <a:srgbClr val="000000"/>
                </a:solidFill>
                <a:highlight>
                  <a:srgbClr val="FFFFFF"/>
                </a:highlight>
                <a:latin typeface="Consolas"/>
              </a:rPr>
              <a:t>&gt;(R, </a:t>
            </a:r>
            <a:r>
              <a:rPr lang="en-US" sz="1800" b="1" dirty="0">
                <a:solidFill>
                  <a:srgbClr val="800000"/>
                </a:solidFill>
                <a:highlight>
                  <a:srgbClr val="FFFFFF"/>
                </a:highlight>
                <a:latin typeface="Consolas"/>
              </a:rPr>
              <a:t>C</a:t>
            </a:r>
            <a:r>
              <a:rPr lang="en-US" sz="1800" b="1" dirty="0" smtClean="0">
                <a:solidFill>
                  <a:srgbClr val="000000"/>
                </a:solidFill>
                <a:highlight>
                  <a:srgbClr val="FFFFFF"/>
                </a:highlight>
                <a:latin typeface="Consolas"/>
              </a:rPr>
              <a:t>&lt;</a:t>
            </a:r>
            <a:r>
              <a:rPr lang="en-US" sz="1800" b="1" dirty="0" smtClean="0">
                <a:solidFill>
                  <a:srgbClr val="2B91AF"/>
                </a:solidFill>
                <a:highlight>
                  <a:srgbClr val="FFFFFF"/>
                </a:highlight>
                <a:latin typeface="Consolas"/>
              </a:rPr>
              <a:t>T</a:t>
            </a:r>
            <a:r>
              <a:rPr lang="en-US" sz="1800" b="1" dirty="0">
                <a:solidFill>
                  <a:srgbClr val="000000"/>
                </a:solidFill>
                <a:highlight>
                  <a:srgbClr val="FFFFFF"/>
                </a:highlight>
                <a:latin typeface="Consolas"/>
              </a:rPr>
              <a:t>&gt;(R, </a:t>
            </a:r>
            <a:r>
              <a:rPr lang="en-US" sz="1800" b="1" dirty="0" smtClean="0">
                <a:solidFill>
                  <a:srgbClr val="000000"/>
                </a:solidFill>
                <a:highlight>
                  <a:srgbClr val="FFFFFF"/>
                </a:highlight>
                <a:latin typeface="Consolas"/>
              </a:rPr>
              <a:t>a</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x</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b</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y</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c</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z</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d</a:t>
            </a:r>
            <a:r>
              <a:rPr lang="en-US" sz="1800" b="1" dirty="0">
                <a:solidFill>
                  <a:srgbClr val="000000"/>
                </a:solidFill>
                <a:highlight>
                  <a:srgbClr val="FFFFFF"/>
                </a:highlight>
                <a:latin typeface="Consolas"/>
              </a:rPr>
              <a:t>) </a:t>
            </a:r>
            <a:r>
              <a:rPr lang="en-US" sz="1800" b="1" dirty="0" smtClean="0">
                <a:solidFill>
                  <a:srgbClr val="0000FF"/>
                </a:solidFill>
                <a:highlight>
                  <a:srgbClr val="FFFFFF"/>
                </a:highlight>
                <a:latin typeface="Consolas"/>
              </a:rPr>
              <a:t>return </a:t>
            </a:r>
            <a:r>
              <a:rPr lang="en-US" sz="1800" b="1" dirty="0" smtClean="0">
                <a:solidFill>
                  <a:schemeClr val="tx1"/>
                </a:solidFill>
                <a:highlight>
                  <a:srgbClr val="FFFFFF"/>
                </a:highlight>
                <a:latin typeface="Consolas"/>
              </a:rPr>
              <a:t>...;</a:t>
            </a:r>
            <a:endParaRPr lang="en-US" sz="1800" b="1" dirty="0">
              <a:solidFill>
                <a:schemeClr val="tx1"/>
              </a:solidFill>
              <a:highlight>
                <a:srgbClr val="FFFFFF"/>
              </a:highlight>
              <a:latin typeface="Consolas"/>
            </a:endParaRPr>
          </a:p>
          <a:p>
            <a:pPr marL="0" indent="0">
              <a:spcBef>
                <a:spcPts val="0"/>
              </a:spcBef>
              <a:buNone/>
            </a:pPr>
            <a:r>
              <a:rPr lang="en-US" sz="1800" b="1" dirty="0">
                <a:solidFill>
                  <a:srgbClr val="000000"/>
                </a:solidFill>
                <a:highlight>
                  <a:srgbClr val="FFFFFF"/>
                </a:highlight>
                <a:latin typeface="Consolas"/>
              </a:rPr>
              <a:t>   </a:t>
            </a:r>
            <a:r>
              <a:rPr lang="en-US" sz="1800" b="1" dirty="0" smtClean="0">
                <a:solidFill>
                  <a:srgbClr val="6F008A"/>
                </a:solidFill>
                <a:highlight>
                  <a:srgbClr val="FFFFFF"/>
                </a:highlight>
                <a:latin typeface="Consolas"/>
              </a:rPr>
              <a:t>Case</a:t>
            </a:r>
            <a:r>
              <a:rPr lang="en-US" sz="1800" b="1" dirty="0" smtClean="0">
                <a:solidFill>
                  <a:srgbClr val="000000"/>
                </a:solidFill>
                <a:highlight>
                  <a:srgbClr val="FFFFFF"/>
                </a:highlight>
                <a:latin typeface="Consolas"/>
              </a:rPr>
              <a:t>(B</a:t>
            </a:r>
            <a:r>
              <a:rPr lang="en-US" sz="1800" b="1" dirty="0">
                <a:solidFill>
                  <a:srgbClr val="000000"/>
                </a:solidFill>
                <a:highlight>
                  <a:srgbClr val="FFFFFF"/>
                </a:highlight>
                <a:latin typeface="Consolas"/>
              </a:rPr>
              <a:t>, </a:t>
            </a:r>
            <a:r>
              <a:rPr lang="en-US" sz="1800" b="1" dirty="0">
                <a:solidFill>
                  <a:srgbClr val="800000"/>
                </a:solidFill>
                <a:highlight>
                  <a:srgbClr val="FFFFFF"/>
                </a:highlight>
                <a:latin typeface="Consolas"/>
              </a:rPr>
              <a:t>C</a:t>
            </a:r>
            <a:r>
              <a:rPr lang="en-US" sz="1800" b="1" dirty="0">
                <a:solidFill>
                  <a:srgbClr val="000000"/>
                </a:solidFill>
                <a:highlight>
                  <a:srgbClr val="FFFFFF"/>
                </a:highlight>
                <a:latin typeface="Consolas"/>
              </a:rPr>
              <a:t>&lt;</a:t>
            </a:r>
            <a:r>
              <a:rPr lang="en-US" sz="1800" b="1" dirty="0">
                <a:solidFill>
                  <a:srgbClr val="2B91AF"/>
                </a:solidFill>
                <a:highlight>
                  <a:srgbClr val="FFFFFF"/>
                </a:highlight>
                <a:latin typeface="Consolas"/>
              </a:rPr>
              <a:t>T</a:t>
            </a:r>
            <a:r>
              <a:rPr lang="en-US" sz="1800" b="1" dirty="0">
                <a:solidFill>
                  <a:srgbClr val="000000"/>
                </a:solidFill>
                <a:highlight>
                  <a:srgbClr val="FFFFFF"/>
                </a:highlight>
                <a:latin typeface="Consolas"/>
              </a:rPr>
              <a:t>&gt;(R, </a:t>
            </a:r>
            <a:r>
              <a:rPr lang="en-US" sz="1800" b="1" dirty="0" smtClean="0">
                <a:solidFill>
                  <a:srgbClr val="000000"/>
                </a:solidFill>
                <a:highlight>
                  <a:srgbClr val="FFFFFF"/>
                </a:highlight>
                <a:latin typeface="Consolas"/>
              </a:rPr>
              <a:t>a</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x</a:t>
            </a:r>
            <a:r>
              <a:rPr lang="en-US" sz="1800" b="1" dirty="0">
                <a:solidFill>
                  <a:srgbClr val="000000"/>
                </a:solidFill>
                <a:highlight>
                  <a:srgbClr val="FFFFFF"/>
                </a:highlight>
                <a:latin typeface="Consolas"/>
              </a:rPr>
              <a:t>, </a:t>
            </a:r>
            <a:r>
              <a:rPr lang="en-US" sz="1800" b="1" dirty="0">
                <a:solidFill>
                  <a:srgbClr val="800000"/>
                </a:solidFill>
                <a:highlight>
                  <a:srgbClr val="FFFFFF"/>
                </a:highlight>
                <a:latin typeface="Consolas"/>
              </a:rPr>
              <a:t>C</a:t>
            </a:r>
            <a:r>
              <a:rPr lang="en-US" sz="1800" b="1" dirty="0">
                <a:solidFill>
                  <a:srgbClr val="000000"/>
                </a:solidFill>
                <a:highlight>
                  <a:srgbClr val="FFFFFF"/>
                </a:highlight>
                <a:latin typeface="Consolas"/>
              </a:rPr>
              <a:t>&lt;</a:t>
            </a:r>
            <a:r>
              <a:rPr lang="en-US" sz="1800" b="1" dirty="0">
                <a:solidFill>
                  <a:srgbClr val="2B91AF"/>
                </a:solidFill>
                <a:highlight>
                  <a:srgbClr val="FFFFFF"/>
                </a:highlight>
                <a:latin typeface="Consolas"/>
              </a:rPr>
              <a:t>T</a:t>
            </a:r>
            <a:r>
              <a:rPr lang="en-US" sz="1800" b="1" dirty="0">
                <a:solidFill>
                  <a:srgbClr val="000000"/>
                </a:solidFill>
                <a:highlight>
                  <a:srgbClr val="FFFFFF"/>
                </a:highlight>
                <a:latin typeface="Consolas"/>
              </a:rPr>
              <a:t>&gt;(R, </a:t>
            </a:r>
            <a:r>
              <a:rPr lang="en-US" sz="1800" b="1" dirty="0" smtClean="0">
                <a:solidFill>
                  <a:srgbClr val="000000"/>
                </a:solidFill>
                <a:highlight>
                  <a:srgbClr val="FFFFFF"/>
                </a:highlight>
                <a:latin typeface="Consolas"/>
              </a:rPr>
              <a:t>b</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y</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c</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z</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d</a:t>
            </a:r>
            <a:r>
              <a:rPr lang="en-US" sz="1800" b="1" dirty="0">
                <a:solidFill>
                  <a:srgbClr val="000000"/>
                </a:solidFill>
                <a:highlight>
                  <a:srgbClr val="FFFFFF"/>
                </a:highlight>
                <a:latin typeface="Consolas"/>
              </a:rPr>
              <a:t>) </a:t>
            </a:r>
            <a:r>
              <a:rPr lang="en-US" sz="1800" b="1" dirty="0" smtClean="0">
                <a:solidFill>
                  <a:srgbClr val="0000FF"/>
                </a:solidFill>
                <a:highlight>
                  <a:srgbClr val="FFFFFF"/>
                </a:highlight>
                <a:latin typeface="Consolas"/>
              </a:rPr>
              <a:t>return </a:t>
            </a:r>
            <a:r>
              <a:rPr lang="en-US" sz="1800" b="1" dirty="0" smtClean="0">
                <a:solidFill>
                  <a:schemeClr val="tx1"/>
                </a:solidFill>
                <a:highlight>
                  <a:srgbClr val="FFFFFF"/>
                </a:highlight>
                <a:latin typeface="Consolas"/>
              </a:rPr>
              <a:t>...;</a:t>
            </a:r>
            <a:endParaRPr lang="en-US" sz="1800" b="1" dirty="0">
              <a:solidFill>
                <a:schemeClr val="tx1"/>
              </a:solidFill>
              <a:highlight>
                <a:srgbClr val="FFFFFF"/>
              </a:highlight>
              <a:latin typeface="Consolas"/>
            </a:endParaRPr>
          </a:p>
          <a:p>
            <a:pPr marL="0" indent="0">
              <a:spcBef>
                <a:spcPts val="0"/>
              </a:spcBef>
              <a:buNone/>
            </a:pPr>
            <a:r>
              <a:rPr lang="de-DE" sz="1800" b="1" dirty="0">
                <a:solidFill>
                  <a:srgbClr val="000000"/>
                </a:solidFill>
                <a:highlight>
                  <a:srgbClr val="FFFFFF"/>
                </a:highlight>
                <a:latin typeface="Consolas"/>
              </a:rPr>
              <a:t>   </a:t>
            </a:r>
            <a:r>
              <a:rPr lang="de-DE" sz="1800" b="1" dirty="0" smtClean="0">
                <a:solidFill>
                  <a:srgbClr val="6F008A"/>
                </a:solidFill>
                <a:highlight>
                  <a:srgbClr val="FFFFFF"/>
                </a:highlight>
                <a:latin typeface="Consolas"/>
              </a:rPr>
              <a:t>Case</a:t>
            </a:r>
            <a:r>
              <a:rPr lang="de-DE" sz="1800" b="1" dirty="0" smtClean="0">
                <a:solidFill>
                  <a:srgbClr val="000000"/>
                </a:solidFill>
                <a:highlight>
                  <a:srgbClr val="FFFFFF"/>
                </a:highlight>
                <a:latin typeface="Consolas"/>
              </a:rPr>
              <a:t>(B</a:t>
            </a:r>
            <a:r>
              <a:rPr lang="de-DE" sz="1800" b="1" dirty="0">
                <a:solidFill>
                  <a:srgbClr val="000000"/>
                </a:solidFill>
                <a:highlight>
                  <a:srgbClr val="FFFFFF"/>
                </a:highlight>
                <a:latin typeface="Consolas"/>
              </a:rPr>
              <a:t>, </a:t>
            </a:r>
            <a:r>
              <a:rPr lang="de-DE" sz="1800" b="1" dirty="0" smtClean="0">
                <a:solidFill>
                  <a:srgbClr val="000000"/>
                </a:solidFill>
                <a:highlight>
                  <a:srgbClr val="FFFFFF"/>
                </a:highlight>
                <a:latin typeface="Consolas"/>
              </a:rPr>
              <a:t>a</a:t>
            </a:r>
            <a:r>
              <a:rPr lang="de-DE" sz="1800" b="1" dirty="0">
                <a:solidFill>
                  <a:srgbClr val="000000"/>
                </a:solidFill>
                <a:highlight>
                  <a:srgbClr val="FFFFFF"/>
                </a:highlight>
                <a:latin typeface="Consolas"/>
              </a:rPr>
              <a:t>, </a:t>
            </a:r>
            <a:r>
              <a:rPr lang="de-DE" sz="1800" b="1" dirty="0" smtClean="0">
                <a:solidFill>
                  <a:srgbClr val="000000"/>
                </a:solidFill>
                <a:highlight>
                  <a:srgbClr val="FFFFFF"/>
                </a:highlight>
                <a:latin typeface="Consolas"/>
              </a:rPr>
              <a:t>x</a:t>
            </a:r>
            <a:r>
              <a:rPr lang="de-DE" sz="1800" b="1" dirty="0">
                <a:solidFill>
                  <a:srgbClr val="000000"/>
                </a:solidFill>
                <a:highlight>
                  <a:srgbClr val="FFFFFF"/>
                </a:highlight>
                <a:latin typeface="Consolas"/>
              </a:rPr>
              <a:t>, </a:t>
            </a:r>
            <a:r>
              <a:rPr lang="de-DE" sz="1800" b="1" dirty="0">
                <a:solidFill>
                  <a:srgbClr val="800000"/>
                </a:solidFill>
                <a:highlight>
                  <a:srgbClr val="FFFFFF"/>
                </a:highlight>
                <a:latin typeface="Consolas"/>
              </a:rPr>
              <a:t>C</a:t>
            </a:r>
            <a:r>
              <a:rPr lang="de-DE" sz="1800" b="1" dirty="0">
                <a:solidFill>
                  <a:srgbClr val="000000"/>
                </a:solidFill>
                <a:highlight>
                  <a:srgbClr val="FFFFFF"/>
                </a:highlight>
                <a:latin typeface="Consolas"/>
              </a:rPr>
              <a:t>&lt;</a:t>
            </a:r>
            <a:r>
              <a:rPr lang="de-DE" sz="1800" b="1" dirty="0">
                <a:solidFill>
                  <a:srgbClr val="2B91AF"/>
                </a:solidFill>
                <a:highlight>
                  <a:srgbClr val="FFFFFF"/>
                </a:highlight>
                <a:latin typeface="Consolas"/>
              </a:rPr>
              <a:t>T</a:t>
            </a:r>
            <a:r>
              <a:rPr lang="de-DE" sz="1800" b="1" dirty="0">
                <a:solidFill>
                  <a:srgbClr val="000000"/>
                </a:solidFill>
                <a:highlight>
                  <a:srgbClr val="FFFFFF"/>
                </a:highlight>
                <a:latin typeface="Consolas"/>
              </a:rPr>
              <a:t>&gt;(R, </a:t>
            </a:r>
            <a:r>
              <a:rPr lang="de-DE" sz="1800" b="1" dirty="0">
                <a:solidFill>
                  <a:srgbClr val="800000"/>
                </a:solidFill>
                <a:highlight>
                  <a:srgbClr val="FFFFFF"/>
                </a:highlight>
                <a:latin typeface="Consolas"/>
              </a:rPr>
              <a:t>C</a:t>
            </a:r>
            <a:r>
              <a:rPr lang="de-DE" sz="1800" b="1" dirty="0">
                <a:solidFill>
                  <a:srgbClr val="000000"/>
                </a:solidFill>
                <a:highlight>
                  <a:srgbClr val="FFFFFF"/>
                </a:highlight>
                <a:latin typeface="Consolas"/>
              </a:rPr>
              <a:t>&lt;</a:t>
            </a:r>
            <a:r>
              <a:rPr lang="de-DE" sz="1800" b="1" dirty="0">
                <a:solidFill>
                  <a:srgbClr val="2B91AF"/>
                </a:solidFill>
                <a:highlight>
                  <a:srgbClr val="FFFFFF"/>
                </a:highlight>
                <a:latin typeface="Consolas"/>
              </a:rPr>
              <a:t>T</a:t>
            </a:r>
            <a:r>
              <a:rPr lang="de-DE" sz="1800" b="1" dirty="0">
                <a:solidFill>
                  <a:srgbClr val="000000"/>
                </a:solidFill>
                <a:highlight>
                  <a:srgbClr val="FFFFFF"/>
                </a:highlight>
                <a:latin typeface="Consolas"/>
              </a:rPr>
              <a:t>&gt;(R, </a:t>
            </a:r>
            <a:r>
              <a:rPr lang="de-DE" sz="1800" b="1" dirty="0" smtClean="0">
                <a:solidFill>
                  <a:srgbClr val="000000"/>
                </a:solidFill>
                <a:highlight>
                  <a:srgbClr val="FFFFFF"/>
                </a:highlight>
                <a:latin typeface="Consolas"/>
              </a:rPr>
              <a:t>b</a:t>
            </a:r>
            <a:r>
              <a:rPr lang="de-DE" sz="1800" b="1" dirty="0">
                <a:solidFill>
                  <a:srgbClr val="000000"/>
                </a:solidFill>
                <a:highlight>
                  <a:srgbClr val="FFFFFF"/>
                </a:highlight>
                <a:latin typeface="Consolas"/>
              </a:rPr>
              <a:t>, </a:t>
            </a:r>
            <a:r>
              <a:rPr lang="de-DE" sz="1800" b="1" dirty="0" smtClean="0">
                <a:solidFill>
                  <a:srgbClr val="000000"/>
                </a:solidFill>
                <a:highlight>
                  <a:srgbClr val="FFFFFF"/>
                </a:highlight>
                <a:latin typeface="Consolas"/>
              </a:rPr>
              <a:t>y</a:t>
            </a:r>
            <a:r>
              <a:rPr lang="de-DE" sz="1800" b="1" dirty="0">
                <a:solidFill>
                  <a:srgbClr val="000000"/>
                </a:solidFill>
                <a:highlight>
                  <a:srgbClr val="FFFFFF"/>
                </a:highlight>
                <a:latin typeface="Consolas"/>
              </a:rPr>
              <a:t>, </a:t>
            </a:r>
            <a:r>
              <a:rPr lang="de-DE" sz="1800" b="1" dirty="0" smtClean="0">
                <a:solidFill>
                  <a:srgbClr val="000000"/>
                </a:solidFill>
                <a:highlight>
                  <a:srgbClr val="FFFFFF"/>
                </a:highlight>
                <a:latin typeface="Consolas"/>
              </a:rPr>
              <a:t>c</a:t>
            </a:r>
            <a:r>
              <a:rPr lang="de-DE" sz="1800" b="1" dirty="0">
                <a:solidFill>
                  <a:srgbClr val="000000"/>
                </a:solidFill>
                <a:highlight>
                  <a:srgbClr val="FFFFFF"/>
                </a:highlight>
                <a:latin typeface="Consolas"/>
              </a:rPr>
              <a:t>), </a:t>
            </a:r>
            <a:r>
              <a:rPr lang="de-DE" sz="1800" b="1" dirty="0" smtClean="0">
                <a:solidFill>
                  <a:srgbClr val="000000"/>
                </a:solidFill>
                <a:highlight>
                  <a:srgbClr val="FFFFFF"/>
                </a:highlight>
                <a:latin typeface="Consolas"/>
              </a:rPr>
              <a:t>z</a:t>
            </a:r>
            <a:r>
              <a:rPr lang="de-DE" sz="1800" b="1" dirty="0">
                <a:solidFill>
                  <a:srgbClr val="000000"/>
                </a:solidFill>
                <a:highlight>
                  <a:srgbClr val="FFFFFF"/>
                </a:highlight>
                <a:latin typeface="Consolas"/>
              </a:rPr>
              <a:t>, </a:t>
            </a:r>
            <a:r>
              <a:rPr lang="de-DE" sz="1800" b="1" dirty="0" smtClean="0">
                <a:solidFill>
                  <a:srgbClr val="000000"/>
                </a:solidFill>
                <a:highlight>
                  <a:srgbClr val="FFFFFF"/>
                </a:highlight>
                <a:latin typeface="Consolas"/>
              </a:rPr>
              <a:t>d</a:t>
            </a:r>
            <a:r>
              <a:rPr lang="de-DE" sz="1800" b="1" dirty="0">
                <a:solidFill>
                  <a:srgbClr val="000000"/>
                </a:solidFill>
                <a:highlight>
                  <a:srgbClr val="FFFFFF"/>
                </a:highlight>
                <a:latin typeface="Consolas"/>
              </a:rPr>
              <a:t>)) </a:t>
            </a:r>
            <a:r>
              <a:rPr lang="en-US" sz="1800" b="1" dirty="0" smtClean="0">
                <a:solidFill>
                  <a:srgbClr val="0000FF"/>
                </a:solidFill>
                <a:highlight>
                  <a:srgbClr val="FFFFFF"/>
                </a:highlight>
                <a:latin typeface="Consolas"/>
              </a:rPr>
              <a:t>return </a:t>
            </a:r>
            <a:r>
              <a:rPr lang="en-US" sz="1800" b="1" dirty="0" smtClean="0">
                <a:solidFill>
                  <a:schemeClr val="tx1"/>
                </a:solidFill>
                <a:highlight>
                  <a:srgbClr val="FFFFFF"/>
                </a:highlight>
                <a:latin typeface="Consolas"/>
              </a:rPr>
              <a:t>...;</a:t>
            </a:r>
            <a:endParaRPr lang="de-DE" sz="1800" b="1" dirty="0">
              <a:solidFill>
                <a:schemeClr val="tx1"/>
              </a:solidFill>
              <a:highlight>
                <a:srgbClr val="FFFFFF"/>
              </a:highlight>
              <a:latin typeface="Consolas"/>
            </a:endParaRPr>
          </a:p>
          <a:p>
            <a:pPr marL="0" indent="0">
              <a:spcBef>
                <a:spcPts val="0"/>
              </a:spcBef>
              <a:buNone/>
            </a:pPr>
            <a:r>
              <a:rPr lang="en-US" sz="1800" b="1" dirty="0">
                <a:solidFill>
                  <a:srgbClr val="000000"/>
                </a:solidFill>
                <a:highlight>
                  <a:srgbClr val="FFFFFF"/>
                </a:highlight>
                <a:latin typeface="Consolas"/>
              </a:rPr>
              <a:t>   </a:t>
            </a:r>
            <a:r>
              <a:rPr lang="en-US" sz="1800" b="1" dirty="0" smtClean="0">
                <a:solidFill>
                  <a:srgbClr val="6F008A"/>
                </a:solidFill>
                <a:highlight>
                  <a:srgbClr val="FFFFFF"/>
                </a:highlight>
                <a:latin typeface="Consolas"/>
              </a:rPr>
              <a:t>Case</a:t>
            </a:r>
            <a:r>
              <a:rPr lang="en-US" sz="1800" b="1" dirty="0" smtClean="0">
                <a:solidFill>
                  <a:srgbClr val="000000"/>
                </a:solidFill>
                <a:highlight>
                  <a:srgbClr val="FFFFFF"/>
                </a:highlight>
                <a:latin typeface="Consolas"/>
              </a:rPr>
              <a:t>(B</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a</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x</a:t>
            </a:r>
            <a:r>
              <a:rPr lang="en-US" sz="1800" b="1" dirty="0">
                <a:solidFill>
                  <a:srgbClr val="000000"/>
                </a:solidFill>
                <a:highlight>
                  <a:srgbClr val="FFFFFF"/>
                </a:highlight>
                <a:latin typeface="Consolas"/>
              </a:rPr>
              <a:t>, </a:t>
            </a:r>
            <a:r>
              <a:rPr lang="en-US" sz="1800" b="1" dirty="0">
                <a:solidFill>
                  <a:srgbClr val="800000"/>
                </a:solidFill>
                <a:highlight>
                  <a:srgbClr val="FFFFFF"/>
                </a:highlight>
                <a:latin typeface="Consolas"/>
              </a:rPr>
              <a:t>C</a:t>
            </a:r>
            <a:r>
              <a:rPr lang="en-US" sz="1800" b="1" dirty="0">
                <a:solidFill>
                  <a:srgbClr val="000000"/>
                </a:solidFill>
                <a:highlight>
                  <a:srgbClr val="FFFFFF"/>
                </a:highlight>
                <a:latin typeface="Consolas"/>
              </a:rPr>
              <a:t>&lt;</a:t>
            </a:r>
            <a:r>
              <a:rPr lang="en-US" sz="1800" b="1" dirty="0">
                <a:solidFill>
                  <a:srgbClr val="2B91AF"/>
                </a:solidFill>
                <a:highlight>
                  <a:srgbClr val="FFFFFF"/>
                </a:highlight>
                <a:latin typeface="Consolas"/>
              </a:rPr>
              <a:t>T</a:t>
            </a:r>
            <a:r>
              <a:rPr lang="en-US" sz="1800" b="1" dirty="0">
                <a:solidFill>
                  <a:srgbClr val="000000"/>
                </a:solidFill>
                <a:highlight>
                  <a:srgbClr val="FFFFFF"/>
                </a:highlight>
                <a:latin typeface="Consolas"/>
              </a:rPr>
              <a:t>&gt;(R, </a:t>
            </a:r>
            <a:r>
              <a:rPr lang="en-US" sz="1800" b="1" dirty="0" smtClean="0">
                <a:solidFill>
                  <a:srgbClr val="000000"/>
                </a:solidFill>
                <a:highlight>
                  <a:srgbClr val="FFFFFF"/>
                </a:highlight>
                <a:latin typeface="Consolas"/>
              </a:rPr>
              <a:t>b</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y</a:t>
            </a:r>
            <a:r>
              <a:rPr lang="en-US" sz="1800" b="1" dirty="0">
                <a:solidFill>
                  <a:srgbClr val="000000"/>
                </a:solidFill>
                <a:highlight>
                  <a:srgbClr val="FFFFFF"/>
                </a:highlight>
                <a:latin typeface="Consolas"/>
              </a:rPr>
              <a:t>, </a:t>
            </a:r>
            <a:r>
              <a:rPr lang="en-US" sz="1800" b="1" dirty="0">
                <a:solidFill>
                  <a:srgbClr val="800000"/>
                </a:solidFill>
                <a:highlight>
                  <a:srgbClr val="FFFFFF"/>
                </a:highlight>
                <a:latin typeface="Consolas"/>
              </a:rPr>
              <a:t>C</a:t>
            </a:r>
            <a:r>
              <a:rPr lang="en-US" sz="1800" b="1" dirty="0">
                <a:solidFill>
                  <a:srgbClr val="000000"/>
                </a:solidFill>
                <a:highlight>
                  <a:srgbClr val="FFFFFF"/>
                </a:highlight>
                <a:latin typeface="Consolas"/>
              </a:rPr>
              <a:t>&lt;</a:t>
            </a:r>
            <a:r>
              <a:rPr lang="en-US" sz="1800" b="1" dirty="0">
                <a:solidFill>
                  <a:srgbClr val="2B91AF"/>
                </a:solidFill>
                <a:highlight>
                  <a:srgbClr val="FFFFFF"/>
                </a:highlight>
                <a:latin typeface="Consolas"/>
              </a:rPr>
              <a:t>T</a:t>
            </a:r>
            <a:r>
              <a:rPr lang="en-US" sz="1800" b="1" dirty="0">
                <a:solidFill>
                  <a:srgbClr val="000000"/>
                </a:solidFill>
                <a:highlight>
                  <a:srgbClr val="FFFFFF"/>
                </a:highlight>
                <a:latin typeface="Consolas"/>
              </a:rPr>
              <a:t>&gt;(R, </a:t>
            </a:r>
            <a:r>
              <a:rPr lang="en-US" sz="1800" b="1" dirty="0" smtClean="0">
                <a:solidFill>
                  <a:srgbClr val="000000"/>
                </a:solidFill>
                <a:highlight>
                  <a:srgbClr val="FFFFFF"/>
                </a:highlight>
                <a:latin typeface="Consolas"/>
              </a:rPr>
              <a:t>c</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z</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d</a:t>
            </a:r>
            <a:r>
              <a:rPr lang="en-US" sz="1800" b="1" dirty="0">
                <a:solidFill>
                  <a:srgbClr val="000000"/>
                </a:solidFill>
                <a:highlight>
                  <a:srgbClr val="FFFFFF"/>
                </a:highlight>
                <a:latin typeface="Consolas"/>
              </a:rPr>
              <a:t>))) </a:t>
            </a:r>
            <a:r>
              <a:rPr lang="en-US" sz="1800" b="1" dirty="0" smtClean="0">
                <a:solidFill>
                  <a:srgbClr val="0000FF"/>
                </a:solidFill>
                <a:highlight>
                  <a:srgbClr val="FFFFFF"/>
                </a:highlight>
                <a:latin typeface="Consolas"/>
              </a:rPr>
              <a:t>return </a:t>
            </a:r>
            <a:r>
              <a:rPr lang="en-US" sz="1800" b="1" dirty="0" smtClean="0">
                <a:solidFill>
                  <a:schemeClr val="tx1"/>
                </a:solidFill>
                <a:highlight>
                  <a:srgbClr val="FFFFFF"/>
                </a:highlight>
                <a:latin typeface="Consolas"/>
              </a:rPr>
              <a:t>...;</a:t>
            </a:r>
            <a:endParaRPr lang="en-US" sz="1800" b="1" dirty="0">
              <a:solidFill>
                <a:schemeClr val="tx1"/>
              </a:solidFill>
              <a:highlight>
                <a:srgbClr val="FFFFFF"/>
              </a:highlight>
              <a:latin typeface="Consolas"/>
            </a:endParaRPr>
          </a:p>
          <a:p>
            <a:pPr marL="0" indent="0">
              <a:spcBef>
                <a:spcPts val="0"/>
              </a:spcBef>
              <a:buNone/>
            </a:pPr>
            <a:r>
              <a:rPr lang="en-US" sz="1800" b="1" dirty="0">
                <a:solidFill>
                  <a:srgbClr val="000000"/>
                </a:solidFill>
                <a:highlight>
                  <a:srgbClr val="FFFFFF"/>
                </a:highlight>
                <a:latin typeface="Consolas"/>
              </a:rPr>
              <a:t>   </a:t>
            </a:r>
            <a:r>
              <a:rPr lang="en-US" sz="1800" b="1" dirty="0" smtClean="0">
                <a:solidFill>
                  <a:srgbClr val="6F008A"/>
                </a:solidFill>
                <a:highlight>
                  <a:srgbClr val="FFFFFF"/>
                </a:highlight>
                <a:latin typeface="Consolas"/>
              </a:rPr>
              <a:t>Case</a:t>
            </a:r>
            <a:r>
              <a:rPr lang="en-US" sz="1800" b="1" dirty="0" smtClean="0">
                <a:solidFill>
                  <a:srgbClr val="000000"/>
                </a:solidFill>
                <a:highlight>
                  <a:srgbClr val="FFFFFF"/>
                </a:highlight>
                <a:latin typeface="Consolas"/>
              </a:rPr>
              <a:t>(col</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a</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x</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b</a:t>
            </a:r>
            <a:r>
              <a:rPr lang="en-US" sz="1800" b="1" dirty="0">
                <a:solidFill>
                  <a:srgbClr val="000000"/>
                </a:solidFill>
                <a:highlight>
                  <a:srgbClr val="FFFFFF"/>
                </a:highlight>
                <a:latin typeface="Consolas"/>
              </a:rPr>
              <a:t>) </a:t>
            </a:r>
            <a:r>
              <a:rPr lang="en-US" sz="1800" b="1" dirty="0" smtClean="0">
                <a:solidFill>
                  <a:srgbClr val="0000FF"/>
                </a:solidFill>
                <a:highlight>
                  <a:srgbClr val="FFFFFF"/>
                </a:highlight>
                <a:latin typeface="Consolas"/>
              </a:rPr>
              <a:t>return</a:t>
            </a:r>
            <a:r>
              <a:rPr lang="en-US" sz="1800" b="1" dirty="0" smtClean="0">
                <a:solidFill>
                  <a:srgbClr val="000000"/>
                </a:solidFill>
                <a:highlight>
                  <a:srgbClr val="FFFFFF"/>
                </a:highlight>
                <a:latin typeface="Consolas"/>
              </a:rPr>
              <a:t> </a:t>
            </a:r>
            <a:r>
              <a:rPr lang="en-US" sz="1800" b="1" dirty="0">
                <a:solidFill>
                  <a:srgbClr val="0000FF"/>
                </a:solidFill>
                <a:highlight>
                  <a:srgbClr val="FFFFFF"/>
                </a:highlight>
                <a:latin typeface="Consolas"/>
              </a:rPr>
              <a:t>new</a:t>
            </a:r>
            <a:r>
              <a:rPr lang="en-US" sz="1800" b="1" dirty="0">
                <a:solidFill>
                  <a:srgbClr val="000000"/>
                </a:solidFill>
                <a:highlight>
                  <a:srgbClr val="FFFFFF"/>
                </a:highlight>
                <a:latin typeface="Consolas"/>
              </a:rPr>
              <a:t> </a:t>
            </a:r>
            <a:r>
              <a:rPr lang="en-US" sz="1800" b="1" dirty="0" smtClean="0">
                <a:solidFill>
                  <a:srgbClr val="2B91AF"/>
                </a:solidFill>
                <a:highlight>
                  <a:srgbClr val="FFFFFF"/>
                </a:highlight>
                <a:latin typeface="Consolas"/>
              </a:rPr>
              <a:t>T</a:t>
            </a:r>
            <a:r>
              <a:rPr lang="en-US" sz="1800" b="1" dirty="0" smtClean="0">
                <a:solidFill>
                  <a:srgbClr val="000000"/>
                </a:solidFill>
                <a:highlight>
                  <a:srgbClr val="FFFFFF"/>
                </a:highlight>
                <a:latin typeface="Consolas"/>
              </a:rPr>
              <a:t>{col</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a</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x</a:t>
            </a: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b</a:t>
            </a:r>
            <a:r>
              <a:rPr lang="en-US" sz="1800" b="1" dirty="0">
                <a:solidFill>
                  <a:srgbClr val="000000"/>
                </a:solidFill>
                <a:highlight>
                  <a:srgbClr val="FFFFFF"/>
                </a:highlight>
                <a:latin typeface="Consolas"/>
              </a:rPr>
              <a:t>};</a:t>
            </a:r>
          </a:p>
          <a:p>
            <a:pPr marL="0" indent="0">
              <a:spcBef>
                <a:spcPts val="0"/>
              </a:spcBef>
              <a:buNone/>
            </a:pP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a:t>
            </a:r>
          </a:p>
          <a:p>
            <a:pPr marL="0" indent="0">
              <a:spcBef>
                <a:spcPts val="0"/>
              </a:spcBef>
              <a:buNone/>
            </a:pPr>
            <a:r>
              <a:rPr lang="en-US" sz="1800" b="1" dirty="0">
                <a:solidFill>
                  <a:srgbClr val="000000"/>
                </a:solidFill>
                <a:highlight>
                  <a:srgbClr val="FFFFFF"/>
                </a:highlight>
                <a:latin typeface="Consolas"/>
              </a:rPr>
              <a:t> </a:t>
            </a:r>
            <a:r>
              <a:rPr lang="en-US" sz="1800" b="1" dirty="0" smtClean="0">
                <a:solidFill>
                  <a:srgbClr val="000000"/>
                </a:solidFill>
                <a:highlight>
                  <a:srgbClr val="FFFFFF"/>
                </a:highlight>
                <a:latin typeface="Consolas"/>
              </a:rPr>
              <a:t> </a:t>
            </a:r>
            <a:r>
              <a:rPr lang="en-US" sz="1800" b="1" dirty="0" smtClean="0">
                <a:solidFill>
                  <a:srgbClr val="6F008A"/>
                </a:solidFill>
                <a:highlight>
                  <a:srgbClr val="FFFFFF"/>
                </a:highlight>
                <a:latin typeface="Consolas"/>
              </a:rPr>
              <a:t>EndMatch</a:t>
            </a:r>
            <a:endParaRPr lang="en-US" sz="1800" b="1" dirty="0">
              <a:solidFill>
                <a:srgbClr val="000000"/>
              </a:solidFill>
              <a:highlight>
                <a:srgbClr val="FFFFFF"/>
              </a:highlight>
              <a:latin typeface="Consolas"/>
            </a:endParaRPr>
          </a:p>
          <a:p>
            <a:pPr marL="0" indent="0">
              <a:spcBef>
                <a:spcPts val="0"/>
              </a:spcBef>
              <a:buNone/>
            </a:pPr>
            <a:r>
              <a:rPr lang="en-US" sz="1800" b="1" dirty="0" smtClean="0">
                <a:solidFill>
                  <a:srgbClr val="000000"/>
                </a:solidFill>
                <a:highlight>
                  <a:srgbClr val="FFFFFF"/>
                </a:highlight>
                <a:latin typeface="Consolas"/>
              </a:rPr>
              <a:t>}</a:t>
            </a:r>
            <a:endParaRPr lang="en-US" sz="1800" b="1" dirty="0">
              <a:solidFill>
                <a:srgbClr val="000000"/>
              </a:solidFill>
              <a:highlight>
                <a:srgbClr val="FFFFFF"/>
              </a:highlight>
              <a:latin typeface="Consolas"/>
            </a:endParaRPr>
          </a:p>
          <a:p>
            <a:pPr marL="0" indent="0">
              <a:spcBef>
                <a:spcPts val="0"/>
              </a:spcBef>
              <a:buNone/>
            </a:pPr>
            <a:r>
              <a:rPr lang="en-US" sz="1800" b="1" dirty="0" smtClean="0">
                <a:solidFill>
                  <a:srgbClr val="000000"/>
                </a:solidFill>
                <a:highlight>
                  <a:srgbClr val="FFFFFF"/>
                </a:highlight>
                <a:latin typeface="Consolas"/>
              </a:rPr>
              <a:t>      </a:t>
            </a:r>
            <a:r>
              <a:rPr lang="en-US" sz="2000" dirty="0"/>
              <a:t>Where</a:t>
            </a:r>
            <a:r>
              <a:rPr lang="en-US" sz="1800" b="1" dirty="0" smtClean="0">
                <a:solidFill>
                  <a:srgbClr val="000000"/>
                </a:solidFill>
                <a:highlight>
                  <a:srgbClr val="FFFFFF"/>
                </a:highlight>
                <a:latin typeface="Consolas"/>
              </a:rPr>
              <a:t> ... ≡ </a:t>
            </a:r>
            <a:r>
              <a:rPr lang="en-US" sz="1800" b="1" dirty="0">
                <a:solidFill>
                  <a:srgbClr val="0000FF"/>
                </a:solidFill>
                <a:highlight>
                  <a:srgbClr val="FFFFFF"/>
                </a:highlight>
                <a:latin typeface="Consolas"/>
              </a:rPr>
              <a:t>new</a:t>
            </a:r>
            <a:r>
              <a:rPr lang="en-US" sz="1800" b="1" dirty="0">
                <a:solidFill>
                  <a:srgbClr val="000000"/>
                </a:solidFill>
                <a:highlight>
                  <a:srgbClr val="FFFFFF"/>
                </a:highlight>
                <a:latin typeface="Consolas"/>
              </a:rPr>
              <a:t> </a:t>
            </a:r>
            <a:r>
              <a:rPr lang="en-US" sz="1800" b="1" dirty="0">
                <a:solidFill>
                  <a:srgbClr val="2B91AF"/>
                </a:solidFill>
                <a:highlight>
                  <a:srgbClr val="FFFFFF"/>
                </a:highlight>
                <a:latin typeface="Consolas"/>
              </a:rPr>
              <a:t>T</a:t>
            </a:r>
            <a:r>
              <a:rPr lang="en-US" sz="1800" b="1" dirty="0">
                <a:solidFill>
                  <a:srgbClr val="000000"/>
                </a:solidFill>
                <a:highlight>
                  <a:srgbClr val="FFFFFF"/>
                </a:highlight>
                <a:latin typeface="Consolas"/>
              </a:rPr>
              <a:t>{R, </a:t>
            </a:r>
            <a:r>
              <a:rPr lang="en-US" sz="1800" b="1" dirty="0">
                <a:solidFill>
                  <a:srgbClr val="0000FF"/>
                </a:solidFill>
                <a:highlight>
                  <a:srgbClr val="FFFFFF"/>
                </a:highlight>
                <a:latin typeface="Consolas"/>
              </a:rPr>
              <a:t>new</a:t>
            </a:r>
            <a:r>
              <a:rPr lang="en-US" sz="1800" b="1" dirty="0">
                <a:solidFill>
                  <a:srgbClr val="000000"/>
                </a:solidFill>
                <a:highlight>
                  <a:srgbClr val="FFFFFF"/>
                </a:highlight>
                <a:latin typeface="Consolas"/>
              </a:rPr>
              <a:t> </a:t>
            </a:r>
            <a:r>
              <a:rPr lang="en-US" sz="1800" b="1" dirty="0">
                <a:solidFill>
                  <a:srgbClr val="2B91AF"/>
                </a:solidFill>
                <a:highlight>
                  <a:srgbClr val="FFFFFF"/>
                </a:highlight>
                <a:latin typeface="Consolas"/>
              </a:rPr>
              <a:t>T</a:t>
            </a:r>
            <a:r>
              <a:rPr lang="en-US" sz="1800" b="1" dirty="0">
                <a:solidFill>
                  <a:srgbClr val="000000"/>
                </a:solidFill>
                <a:highlight>
                  <a:srgbClr val="FFFFFF"/>
                </a:highlight>
                <a:latin typeface="Consolas"/>
              </a:rPr>
              <a:t>{B,a,x,b}, y, </a:t>
            </a:r>
            <a:r>
              <a:rPr lang="en-US" sz="1800" b="1" dirty="0">
                <a:solidFill>
                  <a:srgbClr val="0000FF"/>
                </a:solidFill>
                <a:highlight>
                  <a:srgbClr val="FFFFFF"/>
                </a:highlight>
                <a:latin typeface="Consolas"/>
              </a:rPr>
              <a:t>new</a:t>
            </a:r>
            <a:r>
              <a:rPr lang="en-US" sz="1800" b="1" dirty="0">
                <a:solidFill>
                  <a:srgbClr val="000000"/>
                </a:solidFill>
                <a:highlight>
                  <a:srgbClr val="FFFFFF"/>
                </a:highlight>
                <a:latin typeface="Consolas"/>
              </a:rPr>
              <a:t> </a:t>
            </a:r>
            <a:r>
              <a:rPr lang="en-US" sz="1800" b="1" dirty="0">
                <a:solidFill>
                  <a:srgbClr val="2B91AF"/>
                </a:solidFill>
                <a:highlight>
                  <a:srgbClr val="FFFFFF"/>
                </a:highlight>
                <a:latin typeface="Consolas"/>
              </a:rPr>
              <a:t>T</a:t>
            </a:r>
            <a:r>
              <a:rPr lang="en-US" sz="1800" b="1" dirty="0">
                <a:solidFill>
                  <a:srgbClr val="000000"/>
                </a:solidFill>
                <a:highlight>
                  <a:srgbClr val="FFFFFF"/>
                </a:highlight>
                <a:latin typeface="Consolas"/>
              </a:rPr>
              <a:t>{B,c,z,d}};</a:t>
            </a:r>
            <a:endParaRPr lang="en-US" sz="1800" b="1"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
        <p:nvSpPr>
          <p:cNvPr id="3" name="Slide Number Placeholder 2"/>
          <p:cNvSpPr>
            <a:spLocks noGrp="1"/>
          </p:cNvSpPr>
          <p:nvPr>
            <p:ph type="sldNum" sz="quarter" idx="12"/>
          </p:nvPr>
        </p:nvSpPr>
        <p:spPr/>
        <p:txBody>
          <a:bodyPr/>
          <a:lstStyle/>
          <a:p>
            <a:fld id="{7CB0F8AB-AB33-4A54-BEC3-89055AD5FA98}" type="slidenum">
              <a:rPr lang="en-US" smtClean="0"/>
              <a:t>14</a:t>
            </a:fld>
            <a:endParaRPr lang="en-US" dirty="0"/>
          </a:p>
        </p:txBody>
      </p:sp>
    </p:spTree>
    <p:extLst>
      <p:ext uri="{BB962C8B-B14F-4D97-AF65-F5344CB8AC3E}">
        <p14:creationId xmlns:p14="http://schemas.microsoft.com/office/powerpoint/2010/main" val="910876714"/>
      </p:ext>
    </p:extLst>
  </p:cSld>
  <p:clrMapOvr>
    <a:masterClrMapping/>
  </p:clrMapOvr>
  <mc:AlternateContent xmlns:mc="http://schemas.openxmlformats.org/markup-compatibility/2006" xmlns:p14="http://schemas.microsoft.com/office/powerpoint/2010/main">
    <mc:Choice Requires="p14">
      <p:transition spd="slow" p14:dur="2000" advTm="20968"/>
    </mc:Choice>
    <mc:Fallback xmlns="">
      <p:transition spd="slow" advTm="2096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Mach7</a:t>
            </a:r>
            <a:r>
              <a:rPr lang="en-US" dirty="0" smtClean="0"/>
              <a:t>: Algebraic Decomposition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r>
                  <a:rPr lang="en-US" dirty="0" smtClean="0"/>
                  <a:t>Constructor Patterns</a:t>
                </a:r>
              </a:p>
              <a:p>
                <a:pPr lvl="1"/>
                <a:r>
                  <a:rPr lang="en-US" dirty="0" smtClean="0"/>
                  <a:t>structural induction</a:t>
                </a:r>
              </a:p>
              <a:p>
                <a:pPr marL="914400" lvl="2" indent="0">
                  <a:buNone/>
                </a:pPr>
                <a:r>
                  <a:rPr lang="en-US" dirty="0" smtClean="0"/>
                  <a:t>Plus</a:t>
                </a:r>
                <a14:m>
                  <m:oMath xmlns:m="http://schemas.openxmlformats.org/officeDocument/2006/math">
                    <m:r>
                      <a:rPr lang="en-US" i="1" dirty="0" smtClean="0">
                        <a:latin typeface="Cambria Math"/>
                      </a:rPr>
                      <m:t>(</m:t>
                    </m:r>
                  </m:oMath>
                </a14:m>
                <a:r>
                  <a:rPr lang="en-US" dirty="0" smtClean="0"/>
                  <a:t>Times</a:t>
                </a:r>
                <a14:m>
                  <m:oMath xmlns:m="http://schemas.openxmlformats.org/officeDocument/2006/math">
                    <m:r>
                      <a:rPr lang="en-US" i="1" dirty="0" smtClean="0">
                        <a:latin typeface="Cambria Math"/>
                      </a:rPr>
                      <m:t>(</m:t>
                    </m:r>
                    <m:r>
                      <a:rPr lang="en-US" i="1" dirty="0" smtClean="0">
                        <a:latin typeface="Cambria Math"/>
                      </a:rPr>
                      <m:t>𝑎</m:t>
                    </m:r>
                    <m:r>
                      <a:rPr lang="en-US" i="1" dirty="0" smtClean="0">
                        <a:latin typeface="Cambria Math"/>
                      </a:rPr>
                      <m:t>,3),</m:t>
                    </m:r>
                    <m:r>
                      <a:rPr lang="en-US" i="1" dirty="0" smtClean="0">
                        <a:latin typeface="Cambria Math"/>
                      </a:rPr>
                      <m:t>𝑏</m:t>
                    </m:r>
                    <m:r>
                      <a:rPr lang="en-US" i="1" dirty="0" smtClean="0">
                        <a:latin typeface="Cambria Math"/>
                      </a:rPr>
                      <m:t>)=</m:t>
                    </m:r>
                    <m:r>
                      <a:rPr lang="en-US" i="1" dirty="0" smtClean="0">
                        <a:latin typeface="Cambria Math"/>
                      </a:rPr>
                      <m:t>𝑟</m:t>
                    </m:r>
                  </m:oMath>
                </a14:m>
                <a:endParaRPr lang="en-US" dirty="0" smtClean="0"/>
              </a:p>
              <a:p>
                <a14:m>
                  <m:oMath xmlns:m="http://schemas.openxmlformats.org/officeDocument/2006/math">
                    <m:r>
                      <a:rPr lang="en-US" i="1" dirty="0" smtClean="0">
                        <a:latin typeface="Cambria Math"/>
                      </a:rPr>
                      <m:t>𝑛</m:t>
                    </m:r>
                    <m:r>
                      <a:rPr lang="en-US" i="1" dirty="0" smtClean="0">
                        <a:latin typeface="Cambria Math"/>
                      </a:rPr>
                      <m:t>+</m:t>
                    </m:r>
                    <m:r>
                      <a:rPr lang="en-US" i="1" dirty="0" smtClean="0">
                        <a:latin typeface="Cambria Math"/>
                      </a:rPr>
                      <m:t>𝑘</m:t>
                    </m:r>
                  </m:oMath>
                </a14:m>
                <a:r>
                  <a:rPr lang="en-US" dirty="0" smtClean="0"/>
                  <a:t> Patterns</a:t>
                </a:r>
              </a:p>
              <a:p>
                <a:pPr lvl="1"/>
                <a:r>
                  <a:rPr lang="en-US" dirty="0" smtClean="0"/>
                  <a:t>mathematical induction</a:t>
                </a:r>
              </a:p>
              <a:p>
                <a:pPr marL="914400" lvl="2" indent="0">
                  <a:buNone/>
                </a:pPr>
                <a14:m>
                  <m:oMathPara xmlns:m="http://schemas.openxmlformats.org/officeDocument/2006/math">
                    <m:oMathParaPr>
                      <m:jc m:val="centerGroup"/>
                    </m:oMathParaPr>
                    <m:oMath xmlns:m="http://schemas.openxmlformats.org/officeDocument/2006/math">
                      <m:r>
                        <a:rPr lang="en-US" i="1" dirty="0" smtClean="0">
                          <a:latin typeface="Cambria Math"/>
                        </a:rPr>
                        <m:t>𝑥</m:t>
                      </m:r>
                      <m:r>
                        <a:rPr lang="en-US" i="1" dirty="0" smtClean="0">
                          <a:latin typeface="Cambria Math"/>
                        </a:rPr>
                        <m:t>+3=</m:t>
                      </m:r>
                      <m:r>
                        <a:rPr lang="en-US" i="1" dirty="0" smtClean="0">
                          <a:latin typeface="Cambria Math"/>
                        </a:rPr>
                        <m:t>𝑟</m:t>
                      </m:r>
                    </m:oMath>
                  </m:oMathPara>
                </a14:m>
                <a:endParaRPr lang="en-US" dirty="0"/>
              </a:p>
              <a:p>
                <a:r>
                  <a:rPr lang="en-US" dirty="0" smtClean="0"/>
                  <a:t>Application Patterns</a:t>
                </a:r>
              </a:p>
              <a:p>
                <a:pPr lvl="1"/>
                <a:r>
                  <a:rPr lang="en-US" dirty="0"/>
                  <a:t>e</a:t>
                </a:r>
                <a:r>
                  <a:rPr lang="en-US" dirty="0" smtClean="0"/>
                  <a:t>quational semantics</a:t>
                </a:r>
              </a:p>
              <a:p>
                <a:pPr marL="914400" lvl="2" indent="0">
                  <a:buNone/>
                </a:pPr>
                <a14:m>
                  <m:oMathPara xmlns:m="http://schemas.openxmlformats.org/officeDocument/2006/math">
                    <m:oMathParaPr>
                      <m:jc m:val="centerGroup"/>
                    </m:oMathParaPr>
                    <m:oMath xmlns:m="http://schemas.openxmlformats.org/officeDocument/2006/math">
                      <m:r>
                        <a:rPr lang="en-US" i="1" dirty="0" smtClean="0">
                          <a:latin typeface="Cambria Math"/>
                        </a:rPr>
                        <m:t>𝑓</m:t>
                      </m:r>
                      <m:r>
                        <a:rPr lang="en-US" i="1" dirty="0" smtClean="0">
                          <a:latin typeface="Cambria Math"/>
                        </a:rPr>
                        <m:t>(</m:t>
                      </m:r>
                      <m:r>
                        <a:rPr lang="en-US" i="1" dirty="0" err="1" smtClean="0">
                          <a:latin typeface="Cambria Math"/>
                        </a:rPr>
                        <m:t>𝑥</m:t>
                      </m:r>
                      <m:r>
                        <a:rPr lang="en-US" i="1" dirty="0" err="1" smtClean="0">
                          <a:latin typeface="Cambria Math"/>
                        </a:rPr>
                        <m:t>,</m:t>
                      </m:r>
                      <m:r>
                        <a:rPr lang="en-US" i="1" dirty="0" err="1" smtClean="0">
                          <a:latin typeface="Cambria Math"/>
                        </a:rPr>
                        <m:t>𝑦</m:t>
                      </m:r>
                      <m:r>
                        <a:rPr lang="en-US" i="1" dirty="0" smtClean="0">
                          <a:latin typeface="Cambria Math"/>
                        </a:rPr>
                        <m:t>) = </m:t>
                      </m:r>
                      <m:r>
                        <a:rPr lang="en-US" i="1" dirty="0" smtClean="0">
                          <a:latin typeface="Cambria Math"/>
                        </a:rPr>
                        <m:t>𝑟</m:t>
                      </m:r>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1">
                <a:blip r:embed="rId4"/>
                <a:stretch>
                  <a:fillRect l="-611" t="-13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611688" y="1676400"/>
                <a:ext cx="4532312" cy="4560888"/>
              </a:xfrm>
            </p:spPr>
            <p:txBody>
              <a:bodyPr>
                <a:normAutofit fontScale="92500" lnSpcReduction="10000"/>
              </a:bodyPr>
              <a:lstStyle/>
              <a:p>
                <a:r>
                  <a:rPr lang="en-US" dirty="0" smtClean="0"/>
                  <a:t>Notational Patterns</a:t>
                </a:r>
              </a:p>
              <a:p>
                <a:pPr lvl="1"/>
                <a:r>
                  <a:rPr lang="en-US" dirty="0"/>
                  <a:t>d</a:t>
                </a:r>
                <a:r>
                  <a:rPr lang="en-US" dirty="0" smtClean="0"/>
                  <a:t>ecomposition of mathematical objects</a:t>
                </a:r>
              </a:p>
              <a:p>
                <a:pPr lvl="1"/>
                <a14:m>
                  <m:oMath xmlns:m="http://schemas.openxmlformats.org/officeDocument/2006/math">
                    <m:f>
                      <m:fPr>
                        <m:ctrlPr>
                          <a:rPr lang="en-US" i="1" smtClean="0">
                            <a:latin typeface="Cambria Math"/>
                          </a:rPr>
                        </m:ctrlPr>
                      </m:fPr>
                      <m:num>
                        <m:r>
                          <a:rPr lang="en-US" b="0" i="1" smtClean="0">
                            <a:latin typeface="Cambria Math"/>
                          </a:rPr>
                          <m:t>𝑛</m:t>
                        </m:r>
                      </m:num>
                      <m:den>
                        <m:r>
                          <a:rPr lang="en-US" b="0" i="1" smtClean="0">
                            <a:latin typeface="Cambria Math"/>
                          </a:rPr>
                          <m:t>𝑚</m:t>
                        </m:r>
                      </m:den>
                    </m:f>
                  </m:oMath>
                </a14:m>
                <a:r>
                  <a:rPr lang="en-US" dirty="0" smtClean="0"/>
                  <a:t> </a:t>
                </a:r>
                <a:r>
                  <a:rPr lang="en-US" dirty="0"/>
                  <a:t>–</a:t>
                </a:r>
                <a:r>
                  <a:rPr lang="en-US" dirty="0" smtClean="0"/>
                  <a:t> rational number</a:t>
                </a:r>
              </a:p>
              <a:p>
                <a:pPr lvl="1"/>
                <a14:m>
                  <m:oMath xmlns:m="http://schemas.openxmlformats.org/officeDocument/2006/math">
                    <m:r>
                      <a:rPr lang="en-US" b="0" i="1" smtClean="0">
                        <a:latin typeface="Cambria Math"/>
                      </a:rPr>
                      <m:t>3</m:t>
                    </m:r>
                    <m:r>
                      <a:rPr lang="en-US" b="0" i="1" smtClean="0">
                        <a:latin typeface="Cambria Math"/>
                      </a:rPr>
                      <m:t>𝑞</m:t>
                    </m:r>
                    <m:r>
                      <a:rPr lang="en-US" b="0" i="1" smtClean="0">
                        <a:latin typeface="Cambria Math"/>
                      </a:rPr>
                      <m:t>+</m:t>
                    </m:r>
                    <m:r>
                      <a:rPr lang="en-US" b="0" i="1" smtClean="0">
                        <a:latin typeface="Cambria Math"/>
                      </a:rPr>
                      <m:t>𝑟</m:t>
                    </m:r>
                  </m:oMath>
                </a14:m>
                <a:r>
                  <a:rPr lang="en-US" dirty="0" smtClean="0"/>
                  <a:t> – quotient and remainder</a:t>
                </a:r>
              </a:p>
              <a:p>
                <a:pPr lvl="1"/>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𝑏𝑖</m:t>
                    </m:r>
                  </m:oMath>
                </a14:m>
                <a:r>
                  <a:rPr lang="en-US" dirty="0" smtClean="0"/>
                  <a:t> – complex number</a:t>
                </a:r>
              </a:p>
              <a:p>
                <a:pPr lvl="1"/>
                <a14:m>
                  <m:oMath xmlns:m="http://schemas.openxmlformats.org/officeDocument/2006/math">
                    <m:r>
                      <a:rPr lang="en-US" b="0" i="1" smtClean="0">
                        <a:latin typeface="Cambria Math"/>
                      </a:rPr>
                      <m:t>2</m:t>
                    </m:r>
                    <m:r>
                      <a:rPr lang="en-US" b="0" i="1" smtClean="0">
                        <a:latin typeface="Cambria Math"/>
                      </a:rPr>
                      <m:t>𝐷</m:t>
                    </m:r>
                  </m:oMath>
                </a14:m>
                <a:r>
                  <a:rPr lang="en-US" dirty="0" smtClean="0"/>
                  <a:t> line:</a:t>
                </a:r>
              </a:p>
              <a:p>
                <a:pPr marL="736600" lvl="2" indent="0">
                  <a:buNone/>
                </a:pPr>
                <a14:m>
                  <m:oMath xmlns:m="http://schemas.openxmlformats.org/officeDocument/2006/math">
                    <m:r>
                      <a:rPr lang="en-US" b="0" i="1" smtClean="0">
                        <a:latin typeface="Cambria Math"/>
                      </a:rPr>
                      <m:t>𝑚𝑋</m:t>
                    </m:r>
                    <m:r>
                      <a:rPr lang="en-US" b="0" i="1" smtClean="0">
                        <a:latin typeface="Cambria Math"/>
                      </a:rPr>
                      <m:t>+</m:t>
                    </m:r>
                    <m:r>
                      <a:rPr lang="en-US" b="0" i="1" smtClean="0">
                        <a:latin typeface="Cambria Math"/>
                      </a:rPr>
                      <m:t>𝑐</m:t>
                    </m:r>
                  </m:oMath>
                </a14:m>
                <a:r>
                  <a:rPr lang="en-US" dirty="0" smtClean="0"/>
                  <a:t> slope-intercept form</a:t>
                </a:r>
              </a:p>
              <a:p>
                <a:pPr marL="736600" lvl="2" indent="0">
                  <a:buNone/>
                </a:pPr>
                <a14:m>
                  <m:oMath xmlns:m="http://schemas.openxmlformats.org/officeDocument/2006/math">
                    <m:r>
                      <a:rPr lang="en-US" b="0" i="1" smtClean="0">
                        <a:latin typeface="Cambria Math"/>
                      </a:rPr>
                      <m:t>𝑎𝑋</m:t>
                    </m:r>
                    <m:r>
                      <a:rPr lang="en-US" b="0" i="1" smtClean="0">
                        <a:latin typeface="Cambria Math"/>
                      </a:rPr>
                      <m:t>+</m:t>
                    </m:r>
                    <m:r>
                      <a:rPr lang="en-US" b="0" i="1" smtClean="0">
                        <a:latin typeface="Cambria Math"/>
                      </a:rPr>
                      <m:t>𝑏𝑌</m:t>
                    </m:r>
                    <m:r>
                      <a:rPr lang="en-US" b="0" i="1" smtClean="0">
                        <a:latin typeface="Cambria Math"/>
                      </a:rPr>
                      <m:t>=</m:t>
                    </m:r>
                    <m:r>
                      <a:rPr lang="en-US" b="0" i="1" smtClean="0">
                        <a:latin typeface="Cambria Math"/>
                      </a:rPr>
                      <m:t>𝑐</m:t>
                    </m:r>
                  </m:oMath>
                </a14:m>
                <a:r>
                  <a:rPr lang="en-US" dirty="0" smtClean="0"/>
                  <a:t> linear equation form</a:t>
                </a:r>
              </a:p>
              <a:p>
                <a:pPr marL="736600" lvl="2" indent="0">
                  <a:buNone/>
                </a:pPr>
                <a14:m>
                  <m:oMath xmlns:m="http://schemas.openxmlformats.org/officeDocument/2006/math">
                    <m:f>
                      <m:fPr>
                        <m:ctrlPr>
                          <a:rPr lang="en-US" b="0" i="1" smtClean="0">
                            <a:latin typeface="Cambria Math"/>
                          </a:rPr>
                        </m:ctrlPr>
                      </m:fPr>
                      <m:num>
                        <m:d>
                          <m:dPr>
                            <m:ctrlPr>
                              <a:rPr lang="en-US" i="1">
                                <a:latin typeface="Cambria Math"/>
                              </a:rPr>
                            </m:ctrlPr>
                          </m:dPr>
                          <m:e>
                            <m:r>
                              <a:rPr lang="en-US" i="1">
                                <a:latin typeface="Cambria Math"/>
                              </a:rPr>
                              <m:t>𝑌</m:t>
                            </m:r>
                            <m:r>
                              <a:rPr lang="en-US" i="1">
                                <a:latin typeface="Cambria Math"/>
                              </a:rPr>
                              <m:t>−</m:t>
                            </m:r>
                            <m:r>
                              <a:rPr lang="en-US" i="1">
                                <a:latin typeface="Cambria Math"/>
                              </a:rPr>
                              <m:t>𝑦</m:t>
                            </m:r>
                            <m:r>
                              <a:rPr lang="en-US" i="1" baseline="-25000">
                                <a:latin typeface="Cambria Math"/>
                              </a:rPr>
                              <m:t>0</m:t>
                            </m:r>
                          </m:e>
                        </m:d>
                      </m:num>
                      <m:den>
                        <m:r>
                          <a:rPr lang="en-US" i="1">
                            <a:latin typeface="Cambria Math"/>
                          </a:rPr>
                          <m:t>(</m:t>
                        </m:r>
                        <m:r>
                          <a:rPr lang="en-US" i="1">
                            <a:latin typeface="Cambria Math"/>
                          </a:rPr>
                          <m:t>𝑦</m:t>
                        </m:r>
                        <m:r>
                          <a:rPr lang="en-US" i="1" baseline="-25000">
                            <a:latin typeface="Cambria Math"/>
                          </a:rPr>
                          <m:t>1</m:t>
                        </m:r>
                        <m:r>
                          <a:rPr lang="en-US" i="1">
                            <a:latin typeface="Cambria Math"/>
                          </a:rPr>
                          <m:t>−</m:t>
                        </m:r>
                        <m:r>
                          <a:rPr lang="en-US" i="1">
                            <a:latin typeface="Cambria Math"/>
                          </a:rPr>
                          <m:t>𝑦</m:t>
                        </m:r>
                        <m:r>
                          <a:rPr lang="en-US" i="1" baseline="-25000">
                            <a:latin typeface="Cambria Math"/>
                          </a:rPr>
                          <m:t>0</m:t>
                        </m:r>
                        <m:r>
                          <a:rPr lang="en-US" i="1">
                            <a:latin typeface="Cambria Math"/>
                          </a:rPr>
                          <m:t>)</m:t>
                        </m:r>
                      </m:den>
                    </m:f>
                    <m:r>
                      <a:rPr lang="en-US" b="0" i="1" smtClean="0">
                        <a:latin typeface="Cambria Math"/>
                      </a:rPr>
                      <m:t>=</m:t>
                    </m:r>
                    <m:f>
                      <m:fPr>
                        <m:ctrlPr>
                          <a:rPr lang="en-US" b="0" i="1" smtClean="0">
                            <a:latin typeface="Cambria Math"/>
                          </a:rPr>
                        </m:ctrlPr>
                      </m:fPr>
                      <m:num>
                        <m:r>
                          <a:rPr lang="en-US" i="1">
                            <a:latin typeface="Cambria Math"/>
                          </a:rPr>
                          <m:t>(</m:t>
                        </m:r>
                        <m:r>
                          <a:rPr lang="en-US" i="1">
                            <a:latin typeface="Cambria Math"/>
                          </a:rPr>
                          <m:t>𝑋</m:t>
                        </m:r>
                        <m:r>
                          <a:rPr lang="en-US" i="1">
                            <a:latin typeface="Cambria Math"/>
                          </a:rPr>
                          <m:t>−</m:t>
                        </m:r>
                        <m:r>
                          <a:rPr lang="en-US" i="1">
                            <a:latin typeface="Cambria Math"/>
                          </a:rPr>
                          <m:t>𝑥</m:t>
                        </m:r>
                        <m:r>
                          <a:rPr lang="en-US" i="1" baseline="-25000">
                            <a:latin typeface="Cambria Math"/>
                          </a:rPr>
                          <m:t>0</m:t>
                        </m:r>
                        <m:r>
                          <a:rPr lang="en-US" i="1">
                            <a:latin typeface="Cambria Math"/>
                          </a:rPr>
                          <m:t>)</m:t>
                        </m:r>
                      </m:num>
                      <m:den>
                        <m:d>
                          <m:dPr>
                            <m:ctrlPr>
                              <a:rPr lang="en-US" i="1">
                                <a:latin typeface="Cambria Math"/>
                              </a:rPr>
                            </m:ctrlPr>
                          </m:dPr>
                          <m:e>
                            <m:r>
                              <a:rPr lang="en-US" i="1">
                                <a:latin typeface="Cambria Math"/>
                              </a:rPr>
                              <m:t>𝑥</m:t>
                            </m:r>
                            <m:r>
                              <a:rPr lang="en-US" i="1" baseline="-25000">
                                <a:latin typeface="Cambria Math"/>
                              </a:rPr>
                              <m:t>1</m:t>
                            </m:r>
                            <m:r>
                              <a:rPr lang="en-US" i="1">
                                <a:latin typeface="Cambria Math"/>
                              </a:rPr>
                              <m:t>−</m:t>
                            </m:r>
                            <m:r>
                              <a:rPr lang="en-US" i="1">
                                <a:latin typeface="Cambria Math"/>
                              </a:rPr>
                              <m:t>𝑥</m:t>
                            </m:r>
                            <m:r>
                              <a:rPr lang="en-US" i="1" baseline="-25000">
                                <a:latin typeface="Cambria Math"/>
                              </a:rPr>
                              <m:t>0</m:t>
                            </m:r>
                          </m:e>
                        </m:d>
                      </m:den>
                    </m:f>
                  </m:oMath>
                </a14:m>
                <a:r>
                  <a:rPr lang="en-US" dirty="0" smtClean="0"/>
                  <a:t> two points form</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611688" y="1676400"/>
                <a:ext cx="4532312" cy="4560888"/>
              </a:xfrm>
              <a:blipFill rotWithShape="1">
                <a:blip r:embed="rId5"/>
                <a:stretch>
                  <a:fillRect l="-269" t="-2139"/>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
        <p:nvSpPr>
          <p:cNvPr id="6" name="Slide Number Placeholder 5"/>
          <p:cNvSpPr>
            <a:spLocks noGrp="1"/>
          </p:cNvSpPr>
          <p:nvPr>
            <p:ph type="sldNum" sz="quarter" idx="12"/>
          </p:nvPr>
        </p:nvSpPr>
        <p:spPr/>
        <p:txBody>
          <a:bodyPr/>
          <a:lstStyle/>
          <a:p>
            <a:fld id="{7CB0F8AB-AB33-4A54-BEC3-89055AD5FA98}" type="slidenum">
              <a:rPr lang="en-US" smtClean="0"/>
              <a:t>15</a:t>
            </a:fld>
            <a:endParaRPr lang="en-US" dirty="0"/>
          </a:p>
        </p:txBody>
      </p:sp>
    </p:spTree>
    <p:custDataLst>
      <p:tags r:id="rId1"/>
    </p:custDataLst>
    <p:extLst>
      <p:ext uri="{BB962C8B-B14F-4D97-AF65-F5344CB8AC3E}">
        <p14:creationId xmlns:p14="http://schemas.microsoft.com/office/powerpoint/2010/main" val="1264402224"/>
      </p:ext>
    </p:extLst>
  </p:cSld>
  <p:clrMapOvr>
    <a:masterClrMapping/>
  </p:clrMapOvr>
  <mc:AlternateContent xmlns:mc="http://schemas.openxmlformats.org/markup-compatibility/2006" xmlns:p14="http://schemas.microsoft.com/office/powerpoint/2010/main">
    <mc:Choice Requires="p14">
      <p:transition spd="slow" p14:dur="2000" advTm="197447"/>
    </mc:Choice>
    <mc:Fallback xmlns="">
      <p:transition spd="slow" advTm="1974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Mach7</a:t>
            </a:r>
            <a:r>
              <a:rPr lang="en-US" dirty="0" smtClean="0"/>
              <a:t>: Algebraic Decomposition</a:t>
            </a:r>
            <a:endParaRPr lang="en-US" dirty="0"/>
          </a:p>
        </p:txBody>
      </p:sp>
      <p:sp>
        <p:nvSpPr>
          <p:cNvPr id="3" name="Content Placeholder 2"/>
          <p:cNvSpPr>
            <a:spLocks noGrp="1"/>
          </p:cNvSpPr>
          <p:nvPr>
            <p:ph sz="half" idx="1"/>
          </p:nvPr>
        </p:nvSpPr>
        <p:spPr>
          <a:xfrm>
            <a:off x="468312" y="1676400"/>
            <a:ext cx="4434763" cy="4560888"/>
          </a:xfrm>
          <a:noFill/>
        </p:spPr>
        <p:txBody>
          <a:bodyPr/>
          <a:lstStyle/>
          <a:p>
            <a:pPr marL="0" indent="0">
              <a:spcBef>
                <a:spcPts val="0"/>
              </a:spcBef>
              <a:spcAft>
                <a:spcPts val="0"/>
              </a:spcAft>
              <a:buNone/>
            </a:pPr>
            <a:r>
              <a:rPr lang="en-US" sz="1400" b="1" kern="1400" dirty="0" smtClean="0">
                <a:solidFill>
                  <a:srgbClr val="0000FF"/>
                </a:solidFill>
                <a:latin typeface="Consolas" pitchFamily="49" charset="0"/>
                <a:cs typeface="Consolas" pitchFamily="49" charset="0"/>
              </a:rPr>
              <a:t>double</a:t>
            </a:r>
            <a:r>
              <a:rPr lang="en-US" sz="1400" b="1" kern="1400" dirty="0" smtClean="0">
                <a:solidFill>
                  <a:srgbClr val="000000"/>
                </a:solidFill>
                <a:latin typeface="Consolas" pitchFamily="49" charset="0"/>
                <a:cs typeface="Consolas" pitchFamily="49" charset="0"/>
              </a:rPr>
              <a:t> </a:t>
            </a:r>
            <a:r>
              <a:rPr lang="en-US" sz="1400" b="1" kern="1400" dirty="0">
                <a:solidFill>
                  <a:srgbClr val="800000"/>
                </a:solidFill>
                <a:latin typeface="Consolas" pitchFamily="49" charset="0"/>
                <a:cs typeface="Consolas" pitchFamily="49" charset="0"/>
              </a:rPr>
              <a:t>power</a:t>
            </a:r>
            <a:r>
              <a:rPr lang="en-US" sz="1400" b="1" kern="1400" dirty="0">
                <a:solidFill>
                  <a:srgbClr val="000000"/>
                </a:solidFill>
                <a:latin typeface="Consolas" pitchFamily="49" charset="0"/>
                <a:cs typeface="Consolas" pitchFamily="49" charset="0"/>
              </a:rPr>
              <a:t>(</a:t>
            </a:r>
            <a:r>
              <a:rPr lang="en-US" sz="1400" b="1" kern="1400" dirty="0">
                <a:solidFill>
                  <a:srgbClr val="0000FF"/>
                </a:solidFill>
                <a:latin typeface="Consolas" pitchFamily="49" charset="0"/>
                <a:cs typeface="Consolas" pitchFamily="49" charset="0"/>
              </a:rPr>
              <a:t>double</a:t>
            </a:r>
            <a:r>
              <a:rPr lang="en-US" sz="1400" b="1" kern="1400" dirty="0">
                <a:solidFill>
                  <a:srgbClr val="000000"/>
                </a:solidFill>
                <a:latin typeface="Consolas" pitchFamily="49" charset="0"/>
                <a:cs typeface="Consolas" pitchFamily="49" charset="0"/>
              </a:rPr>
              <a:t> </a:t>
            </a:r>
            <a:r>
              <a:rPr lang="en-US" sz="1400" b="1" kern="1400" dirty="0">
                <a:solidFill>
                  <a:srgbClr val="808080"/>
                </a:solidFill>
                <a:latin typeface="Consolas" pitchFamily="49" charset="0"/>
                <a:cs typeface="Consolas" pitchFamily="49" charset="0"/>
              </a:rPr>
              <a:t>x</a:t>
            </a:r>
            <a:r>
              <a:rPr lang="en-US" sz="1400" b="1" kern="1400" dirty="0">
                <a:solidFill>
                  <a:srgbClr val="000000"/>
                </a:solidFill>
                <a:latin typeface="Consolas" pitchFamily="49" charset="0"/>
                <a:cs typeface="Consolas" pitchFamily="49" charset="0"/>
              </a:rPr>
              <a:t>, </a:t>
            </a:r>
            <a:r>
              <a:rPr lang="en-US" sz="1400" b="1" kern="1400" dirty="0">
                <a:solidFill>
                  <a:srgbClr val="0000FF"/>
                </a:solidFill>
                <a:latin typeface="Consolas" pitchFamily="49" charset="0"/>
                <a:cs typeface="Consolas" pitchFamily="49" charset="0"/>
              </a:rPr>
              <a:t>int</a:t>
            </a:r>
            <a:r>
              <a:rPr lang="en-US" sz="1400" b="1" kern="1400" dirty="0">
                <a:solidFill>
                  <a:srgbClr val="000000"/>
                </a:solidFill>
                <a:latin typeface="Consolas" pitchFamily="49" charset="0"/>
                <a:cs typeface="Consolas" pitchFamily="49" charset="0"/>
              </a:rPr>
              <a:t> </a:t>
            </a:r>
            <a:r>
              <a:rPr lang="en-US" sz="1400" b="1" kern="1400" dirty="0">
                <a:solidFill>
                  <a:srgbClr val="808080"/>
                </a:solidFill>
                <a:latin typeface="Consolas" pitchFamily="49" charset="0"/>
                <a:cs typeface="Consolas" pitchFamily="49" charset="0"/>
              </a:rPr>
              <a:t>n</a:t>
            </a:r>
            <a:r>
              <a:rPr lang="en-US" sz="1400" b="1" kern="1400" dirty="0">
                <a:solidFill>
                  <a:srgbClr val="000000"/>
                </a:solidFill>
                <a:latin typeface="Consolas" pitchFamily="49" charset="0"/>
                <a:cs typeface="Consolas" pitchFamily="49" charset="0"/>
              </a:rPr>
              <a:t>)</a:t>
            </a:r>
          </a:p>
          <a:p>
            <a:pPr marL="0" indent="0">
              <a:spcBef>
                <a:spcPts val="0"/>
              </a:spcBef>
              <a:spcAft>
                <a:spcPts val="0"/>
              </a:spcAft>
              <a:buNone/>
            </a:pPr>
            <a:r>
              <a:rPr lang="en-US" sz="1400" b="1" kern="1400" dirty="0">
                <a:solidFill>
                  <a:srgbClr val="000000"/>
                </a:solidFill>
                <a:latin typeface="Consolas" pitchFamily="49" charset="0"/>
                <a:cs typeface="Consolas" pitchFamily="49" charset="0"/>
              </a:rPr>
              <a:t>{</a:t>
            </a:r>
          </a:p>
          <a:p>
            <a:pPr marL="0" indent="0">
              <a:spcBef>
                <a:spcPts val="0"/>
              </a:spcBef>
              <a:spcAft>
                <a:spcPts val="0"/>
              </a:spcAft>
              <a:buNone/>
            </a:pPr>
            <a:r>
              <a:rPr lang="en-US" sz="1400" b="1" kern="1400" dirty="0" smtClean="0">
                <a:solidFill>
                  <a:srgbClr val="000000"/>
                </a:solidFill>
                <a:latin typeface="Consolas" pitchFamily="49" charset="0"/>
                <a:cs typeface="Consolas" pitchFamily="49" charset="0"/>
              </a:rPr>
              <a:t>  </a:t>
            </a:r>
            <a:r>
              <a:rPr lang="en-US" sz="1400" b="1" kern="1400" dirty="0">
                <a:solidFill>
                  <a:srgbClr val="006699"/>
                </a:solidFill>
                <a:latin typeface="Consolas" pitchFamily="49" charset="0"/>
                <a:cs typeface="Consolas" pitchFamily="49" charset="0"/>
              </a:rPr>
              <a:t>var</a:t>
            </a:r>
            <a:r>
              <a:rPr lang="en-US" sz="1400" b="1" kern="1400" dirty="0">
                <a:solidFill>
                  <a:srgbClr val="000000"/>
                </a:solidFill>
                <a:latin typeface="Consolas" pitchFamily="49" charset="0"/>
                <a:cs typeface="Consolas" pitchFamily="49" charset="0"/>
              </a:rPr>
              <a:t>&lt;</a:t>
            </a:r>
            <a:r>
              <a:rPr lang="en-US" sz="1400" b="1" kern="1400" dirty="0">
                <a:solidFill>
                  <a:srgbClr val="0000FF"/>
                </a:solidFill>
                <a:latin typeface="Consolas" pitchFamily="49" charset="0"/>
                <a:cs typeface="Consolas" pitchFamily="49" charset="0"/>
              </a:rPr>
              <a:t>int</a:t>
            </a:r>
            <a:r>
              <a:rPr lang="en-US" sz="1400" b="1" kern="1400" dirty="0">
                <a:solidFill>
                  <a:srgbClr val="000000"/>
                </a:solidFill>
                <a:latin typeface="Consolas" pitchFamily="49" charset="0"/>
                <a:cs typeface="Consolas" pitchFamily="49" charset="0"/>
              </a:rPr>
              <a:t>&gt; </a:t>
            </a:r>
            <a:r>
              <a:rPr lang="en-US" sz="1400" b="1" kern="1400" dirty="0">
                <a:solidFill>
                  <a:srgbClr val="808080"/>
                </a:solidFill>
                <a:latin typeface="Consolas" pitchFamily="49" charset="0"/>
                <a:cs typeface="Consolas" pitchFamily="49" charset="0"/>
              </a:rPr>
              <a:t>m</a:t>
            </a:r>
            <a:r>
              <a:rPr lang="en-US" sz="1400" b="1" kern="1400" dirty="0">
                <a:solidFill>
                  <a:srgbClr val="000000"/>
                </a:solidFill>
                <a:latin typeface="Consolas" pitchFamily="49" charset="0"/>
                <a:cs typeface="Consolas" pitchFamily="49" charset="0"/>
              </a:rPr>
              <a:t>;</a:t>
            </a:r>
          </a:p>
          <a:p>
            <a:pPr marL="0" indent="0">
              <a:spcBef>
                <a:spcPts val="0"/>
              </a:spcBef>
              <a:spcAft>
                <a:spcPts val="0"/>
              </a:spcAft>
              <a:buNone/>
            </a:pPr>
            <a:r>
              <a:rPr lang="en-US" sz="1400" b="1" kern="1400" dirty="0" smtClean="0">
                <a:solidFill>
                  <a:srgbClr val="000000"/>
                </a:solidFill>
                <a:latin typeface="Consolas" pitchFamily="49" charset="0"/>
                <a:cs typeface="Consolas" pitchFamily="49" charset="0"/>
              </a:rPr>
              <a:t>  </a:t>
            </a:r>
            <a:r>
              <a:rPr lang="en-US" sz="1400" b="1" kern="1400" dirty="0">
                <a:solidFill>
                  <a:srgbClr val="6F008A"/>
                </a:solidFill>
                <a:latin typeface="Consolas" pitchFamily="49" charset="0"/>
                <a:cs typeface="Consolas" pitchFamily="49" charset="0"/>
              </a:rPr>
              <a:t>Match</a:t>
            </a:r>
            <a:r>
              <a:rPr lang="en-US" sz="1400" b="1" kern="1400" dirty="0">
                <a:solidFill>
                  <a:srgbClr val="000000"/>
                </a:solidFill>
                <a:latin typeface="Consolas" pitchFamily="49" charset="0"/>
                <a:cs typeface="Consolas" pitchFamily="49" charset="0"/>
              </a:rPr>
              <a:t>(</a:t>
            </a:r>
            <a:r>
              <a:rPr lang="en-US" sz="1400" b="1" kern="1400" dirty="0">
                <a:solidFill>
                  <a:srgbClr val="808080"/>
                </a:solidFill>
                <a:latin typeface="Consolas" pitchFamily="49" charset="0"/>
                <a:cs typeface="Consolas" pitchFamily="49" charset="0"/>
              </a:rPr>
              <a:t>n</a:t>
            </a:r>
            <a:r>
              <a:rPr lang="en-US" sz="1400" b="1" kern="1400" dirty="0">
                <a:solidFill>
                  <a:srgbClr val="000000"/>
                </a:solidFill>
                <a:latin typeface="Consolas" pitchFamily="49" charset="0"/>
                <a:cs typeface="Consolas" pitchFamily="49" charset="0"/>
              </a:rPr>
              <a:t>)</a:t>
            </a:r>
          </a:p>
          <a:p>
            <a:pPr marL="0" indent="0">
              <a:spcBef>
                <a:spcPts val="0"/>
              </a:spcBef>
              <a:spcAft>
                <a:spcPts val="0"/>
              </a:spcAft>
              <a:buNone/>
            </a:pPr>
            <a:r>
              <a:rPr lang="en-US" sz="1400" b="1" kern="1400" dirty="0" smtClean="0">
                <a:solidFill>
                  <a:srgbClr val="000000"/>
                </a:solidFill>
                <a:latin typeface="Consolas" pitchFamily="49" charset="0"/>
                <a:cs typeface="Consolas" pitchFamily="49" charset="0"/>
              </a:rPr>
              <a:t>  </a:t>
            </a:r>
            <a:r>
              <a:rPr lang="en-US" sz="1400" b="1" kern="1400" dirty="0">
                <a:solidFill>
                  <a:srgbClr val="000000"/>
                </a:solidFill>
                <a:latin typeface="Consolas" pitchFamily="49" charset="0"/>
                <a:cs typeface="Consolas" pitchFamily="49" charset="0"/>
              </a:rPr>
              <a:t>{</a:t>
            </a:r>
          </a:p>
          <a:p>
            <a:pPr marL="0" indent="0">
              <a:spcBef>
                <a:spcPts val="0"/>
              </a:spcBef>
              <a:spcAft>
                <a:spcPts val="0"/>
              </a:spcAft>
              <a:buNone/>
            </a:pPr>
            <a:r>
              <a:rPr lang="en-US" sz="1400" b="1" kern="1400" dirty="0" smtClean="0">
                <a:solidFill>
                  <a:srgbClr val="000000"/>
                </a:solidFill>
                <a:latin typeface="Consolas" pitchFamily="49" charset="0"/>
                <a:cs typeface="Consolas" pitchFamily="49" charset="0"/>
              </a:rPr>
              <a:t>    </a:t>
            </a:r>
            <a:r>
              <a:rPr lang="en-US" sz="1400" b="1" kern="1400" dirty="0">
                <a:solidFill>
                  <a:srgbClr val="6F008A"/>
                </a:solidFill>
                <a:latin typeface="Consolas" pitchFamily="49" charset="0"/>
                <a:cs typeface="Consolas" pitchFamily="49" charset="0"/>
              </a:rPr>
              <a:t>Case</a:t>
            </a:r>
            <a:r>
              <a:rPr lang="en-US" sz="1400" b="1" kern="1400" dirty="0">
                <a:solidFill>
                  <a:srgbClr val="000000"/>
                </a:solidFill>
                <a:latin typeface="Consolas" pitchFamily="49" charset="0"/>
                <a:cs typeface="Consolas" pitchFamily="49" charset="0"/>
              </a:rPr>
              <a:t>(0)     </a:t>
            </a:r>
            <a:r>
              <a:rPr lang="en-US" sz="1400" b="1" kern="1400" dirty="0">
                <a:solidFill>
                  <a:srgbClr val="0000FF"/>
                </a:solidFill>
                <a:latin typeface="Consolas" pitchFamily="49" charset="0"/>
                <a:cs typeface="Consolas" pitchFamily="49" charset="0"/>
              </a:rPr>
              <a:t>return</a:t>
            </a:r>
            <a:r>
              <a:rPr lang="en-US" sz="1400" b="1" kern="1400" dirty="0">
                <a:solidFill>
                  <a:srgbClr val="000000"/>
                </a:solidFill>
                <a:latin typeface="Consolas" pitchFamily="49" charset="0"/>
                <a:cs typeface="Consolas" pitchFamily="49" charset="0"/>
              </a:rPr>
              <a:t> 1.0;</a:t>
            </a:r>
          </a:p>
          <a:p>
            <a:pPr marL="0" indent="0">
              <a:spcBef>
                <a:spcPts val="0"/>
              </a:spcBef>
              <a:spcAft>
                <a:spcPts val="0"/>
              </a:spcAft>
              <a:buNone/>
            </a:pPr>
            <a:r>
              <a:rPr lang="en-US" sz="1400" b="1" kern="1400" dirty="0" smtClean="0">
                <a:solidFill>
                  <a:srgbClr val="000000"/>
                </a:solidFill>
                <a:latin typeface="Consolas" pitchFamily="49" charset="0"/>
                <a:cs typeface="Consolas" pitchFamily="49" charset="0"/>
              </a:rPr>
              <a:t>    </a:t>
            </a:r>
            <a:r>
              <a:rPr lang="en-US" sz="1400" b="1" kern="1400" dirty="0">
                <a:solidFill>
                  <a:srgbClr val="6F008A"/>
                </a:solidFill>
                <a:latin typeface="Consolas" pitchFamily="49" charset="0"/>
                <a:cs typeface="Consolas" pitchFamily="49" charset="0"/>
              </a:rPr>
              <a:t>Case</a:t>
            </a:r>
            <a:r>
              <a:rPr lang="en-US" sz="1400" b="1" kern="1400" dirty="0">
                <a:solidFill>
                  <a:srgbClr val="000000"/>
                </a:solidFill>
                <a:latin typeface="Consolas" pitchFamily="49" charset="0"/>
                <a:cs typeface="Consolas" pitchFamily="49" charset="0"/>
              </a:rPr>
              <a:t>(1)     </a:t>
            </a:r>
            <a:r>
              <a:rPr lang="en-US" sz="1400" b="1" kern="1400" dirty="0">
                <a:solidFill>
                  <a:srgbClr val="0000FF"/>
                </a:solidFill>
                <a:latin typeface="Consolas" pitchFamily="49" charset="0"/>
                <a:cs typeface="Consolas" pitchFamily="49" charset="0"/>
              </a:rPr>
              <a:t>return</a:t>
            </a:r>
            <a:r>
              <a:rPr lang="en-US" sz="1400" b="1" kern="1400" dirty="0">
                <a:solidFill>
                  <a:srgbClr val="000000"/>
                </a:solidFill>
                <a:latin typeface="Consolas" pitchFamily="49" charset="0"/>
                <a:cs typeface="Consolas" pitchFamily="49" charset="0"/>
              </a:rPr>
              <a:t> </a:t>
            </a:r>
            <a:r>
              <a:rPr lang="en-US" sz="1400" b="1" kern="1400" dirty="0">
                <a:solidFill>
                  <a:srgbClr val="808080"/>
                </a:solidFill>
                <a:latin typeface="Consolas" pitchFamily="49" charset="0"/>
                <a:cs typeface="Consolas" pitchFamily="49" charset="0"/>
              </a:rPr>
              <a:t>x</a:t>
            </a:r>
            <a:r>
              <a:rPr lang="en-US" sz="1400" b="1" kern="1400" dirty="0">
                <a:solidFill>
                  <a:srgbClr val="000000"/>
                </a:solidFill>
                <a:latin typeface="Consolas" pitchFamily="49" charset="0"/>
                <a:cs typeface="Consolas" pitchFamily="49" charset="0"/>
              </a:rPr>
              <a:t>;</a:t>
            </a:r>
          </a:p>
          <a:p>
            <a:pPr marL="0" indent="0">
              <a:spcBef>
                <a:spcPts val="0"/>
              </a:spcBef>
              <a:spcAft>
                <a:spcPts val="0"/>
              </a:spcAft>
              <a:buNone/>
            </a:pPr>
            <a:r>
              <a:rPr lang="en-US" sz="1400" b="1" kern="1400" dirty="0" smtClean="0">
                <a:solidFill>
                  <a:srgbClr val="000000"/>
                </a:solidFill>
                <a:latin typeface="Consolas" pitchFamily="49" charset="0"/>
                <a:cs typeface="Consolas" pitchFamily="49" charset="0"/>
              </a:rPr>
              <a:t>    </a:t>
            </a:r>
            <a:r>
              <a:rPr lang="en-US" sz="1400" b="1" kern="1400" dirty="0">
                <a:solidFill>
                  <a:srgbClr val="6F008A"/>
                </a:solidFill>
                <a:latin typeface="Consolas" pitchFamily="49" charset="0"/>
                <a:cs typeface="Consolas" pitchFamily="49" charset="0"/>
              </a:rPr>
              <a:t>Case</a:t>
            </a:r>
            <a:r>
              <a:rPr lang="en-US" sz="1400" b="1" kern="1400" dirty="0">
                <a:solidFill>
                  <a:srgbClr val="000000"/>
                </a:solidFill>
                <a:latin typeface="Consolas" pitchFamily="49" charset="0"/>
                <a:cs typeface="Consolas" pitchFamily="49" charset="0"/>
              </a:rPr>
              <a:t>(2*</a:t>
            </a:r>
            <a:r>
              <a:rPr lang="en-US" sz="1400" b="1" kern="1400" dirty="0">
                <a:solidFill>
                  <a:srgbClr val="808080"/>
                </a:solidFill>
                <a:latin typeface="Consolas" pitchFamily="49" charset="0"/>
                <a:cs typeface="Consolas" pitchFamily="49" charset="0"/>
              </a:rPr>
              <a:t>m</a:t>
            </a:r>
            <a:r>
              <a:rPr lang="en-US" sz="1400" b="1" kern="1400" dirty="0">
                <a:solidFill>
                  <a:srgbClr val="000000"/>
                </a:solidFill>
                <a:latin typeface="Consolas" pitchFamily="49" charset="0"/>
                <a:cs typeface="Consolas" pitchFamily="49" charset="0"/>
              </a:rPr>
              <a:t>)   </a:t>
            </a:r>
            <a:r>
              <a:rPr lang="en-US" sz="1400" b="1" kern="1400" dirty="0">
                <a:solidFill>
                  <a:srgbClr val="0000FF"/>
                </a:solidFill>
                <a:latin typeface="Consolas" pitchFamily="49" charset="0"/>
                <a:cs typeface="Consolas" pitchFamily="49" charset="0"/>
              </a:rPr>
              <a:t>return</a:t>
            </a:r>
            <a:r>
              <a:rPr lang="en-US" sz="1400" b="1" kern="1400" dirty="0">
                <a:solidFill>
                  <a:srgbClr val="000000"/>
                </a:solidFill>
                <a:latin typeface="Consolas" pitchFamily="49" charset="0"/>
                <a:cs typeface="Consolas" pitchFamily="49" charset="0"/>
              </a:rPr>
              <a:t>   </a:t>
            </a:r>
            <a:r>
              <a:rPr lang="en-US" sz="1400" b="1" kern="1400" dirty="0">
                <a:solidFill>
                  <a:srgbClr val="800000"/>
                </a:solidFill>
                <a:latin typeface="Consolas" pitchFamily="49" charset="0"/>
                <a:cs typeface="Consolas" pitchFamily="49" charset="0"/>
              </a:rPr>
              <a:t>sqr</a:t>
            </a:r>
            <a:r>
              <a:rPr lang="en-US" sz="1400" b="1" kern="1400" dirty="0">
                <a:solidFill>
                  <a:srgbClr val="000000"/>
                </a:solidFill>
                <a:latin typeface="Consolas" pitchFamily="49" charset="0"/>
                <a:cs typeface="Consolas" pitchFamily="49" charset="0"/>
              </a:rPr>
              <a:t>(</a:t>
            </a:r>
            <a:r>
              <a:rPr lang="en-US" sz="1400" b="1" kern="1400" dirty="0">
                <a:solidFill>
                  <a:srgbClr val="800000"/>
                </a:solidFill>
                <a:latin typeface="Consolas" pitchFamily="49" charset="0"/>
                <a:cs typeface="Consolas" pitchFamily="49" charset="0"/>
              </a:rPr>
              <a:t>power</a:t>
            </a:r>
            <a:r>
              <a:rPr lang="en-US" sz="1400" b="1" kern="1400" dirty="0">
                <a:solidFill>
                  <a:srgbClr val="000000"/>
                </a:solidFill>
                <a:latin typeface="Consolas" pitchFamily="49" charset="0"/>
                <a:cs typeface="Consolas" pitchFamily="49" charset="0"/>
              </a:rPr>
              <a:t>(</a:t>
            </a:r>
            <a:r>
              <a:rPr lang="en-US" sz="1400" b="1" kern="1400" dirty="0">
                <a:solidFill>
                  <a:srgbClr val="808080"/>
                </a:solidFill>
                <a:latin typeface="Consolas" pitchFamily="49" charset="0"/>
                <a:cs typeface="Consolas" pitchFamily="49" charset="0"/>
              </a:rPr>
              <a:t>x</a:t>
            </a:r>
            <a:r>
              <a:rPr lang="en-US" sz="1400" b="1" kern="1400" dirty="0">
                <a:solidFill>
                  <a:srgbClr val="000000"/>
                </a:solidFill>
                <a:latin typeface="Consolas" pitchFamily="49" charset="0"/>
                <a:cs typeface="Consolas" pitchFamily="49" charset="0"/>
              </a:rPr>
              <a:t>,</a:t>
            </a:r>
            <a:r>
              <a:rPr lang="en-US" sz="1400" b="1" kern="1400" dirty="0">
                <a:solidFill>
                  <a:srgbClr val="808080"/>
                </a:solidFill>
                <a:latin typeface="Consolas" pitchFamily="49" charset="0"/>
                <a:cs typeface="Consolas" pitchFamily="49" charset="0"/>
              </a:rPr>
              <a:t>m</a:t>
            </a:r>
            <a:r>
              <a:rPr lang="en-US" sz="1400" b="1" kern="1400" dirty="0">
                <a:solidFill>
                  <a:srgbClr val="000000"/>
                </a:solidFill>
                <a:latin typeface="Consolas" pitchFamily="49" charset="0"/>
                <a:cs typeface="Consolas" pitchFamily="49" charset="0"/>
              </a:rPr>
              <a:t>));</a:t>
            </a:r>
          </a:p>
          <a:p>
            <a:pPr marL="0" indent="0">
              <a:spcBef>
                <a:spcPts val="0"/>
              </a:spcBef>
              <a:spcAft>
                <a:spcPts val="0"/>
              </a:spcAft>
              <a:buNone/>
            </a:pPr>
            <a:r>
              <a:rPr lang="en-US" sz="1400" b="1" kern="1400" dirty="0" smtClean="0">
                <a:solidFill>
                  <a:srgbClr val="000000"/>
                </a:solidFill>
                <a:latin typeface="Consolas" pitchFamily="49" charset="0"/>
                <a:cs typeface="Consolas" pitchFamily="49" charset="0"/>
              </a:rPr>
              <a:t>    </a:t>
            </a:r>
            <a:r>
              <a:rPr lang="en-US" sz="1400" b="1" kern="1400" dirty="0">
                <a:solidFill>
                  <a:srgbClr val="6F008A"/>
                </a:solidFill>
                <a:latin typeface="Consolas" pitchFamily="49" charset="0"/>
                <a:cs typeface="Consolas" pitchFamily="49" charset="0"/>
              </a:rPr>
              <a:t>Case</a:t>
            </a:r>
            <a:r>
              <a:rPr lang="en-US" sz="1400" b="1" kern="1400" dirty="0">
                <a:solidFill>
                  <a:srgbClr val="000000"/>
                </a:solidFill>
                <a:latin typeface="Consolas" pitchFamily="49" charset="0"/>
                <a:cs typeface="Consolas" pitchFamily="49" charset="0"/>
              </a:rPr>
              <a:t>(2*</a:t>
            </a:r>
            <a:r>
              <a:rPr lang="en-US" sz="1400" b="1" kern="1400" dirty="0">
                <a:solidFill>
                  <a:srgbClr val="808080"/>
                </a:solidFill>
                <a:latin typeface="Consolas" pitchFamily="49" charset="0"/>
                <a:cs typeface="Consolas" pitchFamily="49" charset="0"/>
              </a:rPr>
              <a:t>m</a:t>
            </a:r>
            <a:r>
              <a:rPr lang="en-US" sz="1400" b="1" kern="1400" dirty="0">
                <a:solidFill>
                  <a:srgbClr val="000000"/>
                </a:solidFill>
                <a:latin typeface="Consolas" pitchFamily="49" charset="0"/>
                <a:cs typeface="Consolas" pitchFamily="49" charset="0"/>
              </a:rPr>
              <a:t>+1) </a:t>
            </a:r>
            <a:r>
              <a:rPr lang="en-US" sz="1400" b="1" kern="1400" dirty="0">
                <a:solidFill>
                  <a:srgbClr val="0000FF"/>
                </a:solidFill>
                <a:latin typeface="Consolas" pitchFamily="49" charset="0"/>
                <a:cs typeface="Consolas" pitchFamily="49" charset="0"/>
              </a:rPr>
              <a:t>return</a:t>
            </a:r>
            <a:r>
              <a:rPr lang="en-US" sz="1400" b="1" kern="1400" dirty="0">
                <a:solidFill>
                  <a:srgbClr val="000000"/>
                </a:solidFill>
                <a:latin typeface="Consolas" pitchFamily="49" charset="0"/>
                <a:cs typeface="Consolas" pitchFamily="49" charset="0"/>
              </a:rPr>
              <a:t> </a:t>
            </a:r>
            <a:r>
              <a:rPr lang="en-US" sz="1400" b="1" kern="1400" dirty="0">
                <a:solidFill>
                  <a:srgbClr val="808080"/>
                </a:solidFill>
                <a:latin typeface="Consolas" pitchFamily="49" charset="0"/>
                <a:cs typeface="Consolas" pitchFamily="49" charset="0"/>
              </a:rPr>
              <a:t>x</a:t>
            </a:r>
            <a:r>
              <a:rPr lang="en-US" sz="1400" b="1" kern="1400" dirty="0">
                <a:solidFill>
                  <a:srgbClr val="000000"/>
                </a:solidFill>
                <a:latin typeface="Consolas" pitchFamily="49" charset="0"/>
                <a:cs typeface="Consolas" pitchFamily="49" charset="0"/>
              </a:rPr>
              <a:t>*</a:t>
            </a:r>
            <a:r>
              <a:rPr lang="en-US" sz="1400" b="1" kern="1400" dirty="0">
                <a:solidFill>
                  <a:srgbClr val="800000"/>
                </a:solidFill>
                <a:latin typeface="Consolas" pitchFamily="49" charset="0"/>
                <a:cs typeface="Consolas" pitchFamily="49" charset="0"/>
              </a:rPr>
              <a:t>sqr</a:t>
            </a:r>
            <a:r>
              <a:rPr lang="en-US" sz="1400" b="1" kern="1400" dirty="0">
                <a:solidFill>
                  <a:srgbClr val="000000"/>
                </a:solidFill>
                <a:latin typeface="Consolas" pitchFamily="49" charset="0"/>
                <a:cs typeface="Consolas" pitchFamily="49" charset="0"/>
              </a:rPr>
              <a:t>(</a:t>
            </a:r>
            <a:r>
              <a:rPr lang="en-US" sz="1400" b="1" kern="1400" dirty="0">
                <a:solidFill>
                  <a:srgbClr val="800000"/>
                </a:solidFill>
                <a:latin typeface="Consolas" pitchFamily="49" charset="0"/>
                <a:cs typeface="Consolas" pitchFamily="49" charset="0"/>
              </a:rPr>
              <a:t>power</a:t>
            </a:r>
            <a:r>
              <a:rPr lang="en-US" sz="1400" b="1" kern="1400" dirty="0">
                <a:solidFill>
                  <a:srgbClr val="000000"/>
                </a:solidFill>
                <a:latin typeface="Consolas" pitchFamily="49" charset="0"/>
                <a:cs typeface="Consolas" pitchFamily="49" charset="0"/>
              </a:rPr>
              <a:t>(</a:t>
            </a:r>
            <a:r>
              <a:rPr lang="en-US" sz="1400" b="1" kern="1400" dirty="0">
                <a:solidFill>
                  <a:srgbClr val="808080"/>
                </a:solidFill>
                <a:latin typeface="Consolas" pitchFamily="49" charset="0"/>
                <a:cs typeface="Consolas" pitchFamily="49" charset="0"/>
              </a:rPr>
              <a:t>x</a:t>
            </a:r>
            <a:r>
              <a:rPr lang="en-US" sz="1400" b="1" kern="1400" dirty="0">
                <a:solidFill>
                  <a:srgbClr val="000000"/>
                </a:solidFill>
                <a:latin typeface="Consolas" pitchFamily="49" charset="0"/>
                <a:cs typeface="Consolas" pitchFamily="49" charset="0"/>
              </a:rPr>
              <a:t>,</a:t>
            </a:r>
            <a:r>
              <a:rPr lang="en-US" sz="1400" b="1" kern="1400" dirty="0">
                <a:solidFill>
                  <a:srgbClr val="808080"/>
                </a:solidFill>
                <a:latin typeface="Consolas" pitchFamily="49" charset="0"/>
                <a:cs typeface="Consolas" pitchFamily="49" charset="0"/>
              </a:rPr>
              <a:t>m</a:t>
            </a:r>
            <a:r>
              <a:rPr lang="en-US" sz="1400" b="1" kern="1400" dirty="0">
                <a:solidFill>
                  <a:srgbClr val="000000"/>
                </a:solidFill>
                <a:latin typeface="Consolas" pitchFamily="49" charset="0"/>
                <a:cs typeface="Consolas" pitchFamily="49" charset="0"/>
              </a:rPr>
              <a:t>));</a:t>
            </a:r>
          </a:p>
          <a:p>
            <a:pPr marL="0" indent="0">
              <a:spcBef>
                <a:spcPts val="0"/>
              </a:spcBef>
              <a:spcAft>
                <a:spcPts val="0"/>
              </a:spcAft>
              <a:buNone/>
            </a:pPr>
            <a:r>
              <a:rPr lang="en-US" sz="1400" b="1" kern="1400" dirty="0" smtClean="0">
                <a:solidFill>
                  <a:srgbClr val="000000"/>
                </a:solidFill>
                <a:latin typeface="Consolas" pitchFamily="49" charset="0"/>
                <a:cs typeface="Consolas" pitchFamily="49" charset="0"/>
              </a:rPr>
              <a:t>  </a:t>
            </a:r>
            <a:r>
              <a:rPr lang="en-US" sz="1400" b="1" kern="1400" dirty="0">
                <a:solidFill>
                  <a:srgbClr val="000000"/>
                </a:solidFill>
                <a:latin typeface="Consolas" pitchFamily="49" charset="0"/>
                <a:cs typeface="Consolas" pitchFamily="49" charset="0"/>
              </a:rPr>
              <a:t>}</a:t>
            </a:r>
          </a:p>
          <a:p>
            <a:pPr marL="0" indent="0">
              <a:spcBef>
                <a:spcPts val="0"/>
              </a:spcBef>
              <a:spcAft>
                <a:spcPts val="0"/>
              </a:spcAft>
              <a:buNone/>
            </a:pPr>
            <a:r>
              <a:rPr lang="en-US" sz="1400" b="1" kern="1400" dirty="0" smtClean="0">
                <a:solidFill>
                  <a:srgbClr val="000000"/>
                </a:solidFill>
                <a:latin typeface="Consolas" pitchFamily="49" charset="0"/>
                <a:cs typeface="Consolas" pitchFamily="49" charset="0"/>
              </a:rPr>
              <a:t>  </a:t>
            </a:r>
            <a:r>
              <a:rPr lang="en-US" sz="1400" b="1" kern="1400" dirty="0">
                <a:solidFill>
                  <a:srgbClr val="6F008A"/>
                </a:solidFill>
                <a:latin typeface="Consolas" pitchFamily="49" charset="0"/>
                <a:cs typeface="Consolas" pitchFamily="49" charset="0"/>
              </a:rPr>
              <a:t>EndMatch</a:t>
            </a:r>
            <a:endParaRPr lang="en-US" sz="1400" b="1" kern="1400" dirty="0">
              <a:solidFill>
                <a:srgbClr val="000000"/>
              </a:solidFill>
              <a:latin typeface="Consolas" pitchFamily="49" charset="0"/>
              <a:cs typeface="Consolas" pitchFamily="49" charset="0"/>
            </a:endParaRPr>
          </a:p>
          <a:p>
            <a:pPr marL="0" indent="0">
              <a:spcBef>
                <a:spcPts val="0"/>
              </a:spcBef>
              <a:spcAft>
                <a:spcPts val="0"/>
              </a:spcAft>
              <a:buNone/>
            </a:pPr>
            <a:r>
              <a:rPr lang="en-US" sz="1400" b="1" kern="1400" dirty="0" smtClean="0">
                <a:solidFill>
                  <a:srgbClr val="000000"/>
                </a:solidFill>
                <a:latin typeface="Consolas" pitchFamily="49" charset="0"/>
                <a:cs typeface="Consolas" pitchFamily="49" charset="0"/>
              </a:rPr>
              <a:t>}</a:t>
            </a:r>
          </a:p>
          <a:p>
            <a:pPr marL="0" indent="0">
              <a:spcBef>
                <a:spcPts val="0"/>
              </a:spcBef>
              <a:spcAft>
                <a:spcPts val="0"/>
              </a:spcAft>
              <a:buNone/>
            </a:pPr>
            <a:endParaRPr lang="en-US" sz="1400" b="1" kern="1400" dirty="0">
              <a:solidFill>
                <a:srgbClr val="000000"/>
              </a:solidFill>
              <a:latin typeface="Consolas" pitchFamily="49" charset="0"/>
              <a:cs typeface="Consolas" pitchFamily="49" charset="0"/>
            </a:endParaRPr>
          </a:p>
          <a:p>
            <a:pPr marL="0" indent="0">
              <a:spcBef>
                <a:spcPts val="0"/>
              </a:spcBef>
              <a:buNone/>
            </a:pPr>
            <a:r>
              <a:rPr lang="en-US" sz="1400" b="1" dirty="0">
                <a:solidFill>
                  <a:srgbClr val="2B91AF"/>
                </a:solidFill>
                <a:highlight>
                  <a:srgbClr val="FFFFFF"/>
                </a:highlight>
                <a:latin typeface="Consolas"/>
              </a:rPr>
              <a:t>size_t</a:t>
            </a:r>
            <a:r>
              <a:rPr lang="en-US" sz="1400" b="1" dirty="0">
                <a:solidFill>
                  <a:srgbClr val="000000"/>
                </a:solidFill>
                <a:highlight>
                  <a:srgbClr val="FFFFFF"/>
                </a:highlight>
                <a:latin typeface="Consolas"/>
              </a:rPr>
              <a:t> </a:t>
            </a:r>
            <a:r>
              <a:rPr lang="en-US" sz="1400" b="1" dirty="0">
                <a:solidFill>
                  <a:srgbClr val="800000"/>
                </a:solidFill>
                <a:highlight>
                  <a:srgbClr val="FFFFFF"/>
                </a:highlight>
                <a:latin typeface="Consolas"/>
              </a:rPr>
              <a:t>gcd</a:t>
            </a:r>
            <a:r>
              <a:rPr lang="en-US" sz="1400" b="1" dirty="0">
                <a:solidFill>
                  <a:srgbClr val="000000"/>
                </a:solidFill>
                <a:highlight>
                  <a:srgbClr val="FFFFFF"/>
                </a:highlight>
                <a:latin typeface="Consolas"/>
              </a:rPr>
              <a:t>(</a:t>
            </a:r>
            <a:r>
              <a:rPr lang="en-US" sz="1400" b="1" dirty="0">
                <a:solidFill>
                  <a:srgbClr val="0000FF"/>
                </a:solidFill>
                <a:highlight>
                  <a:srgbClr val="FFFFFF"/>
                </a:highlight>
                <a:latin typeface="Consolas"/>
              </a:rPr>
              <a:t>const</a:t>
            </a:r>
            <a:r>
              <a:rPr lang="en-US" sz="1400" b="1" dirty="0">
                <a:solidFill>
                  <a:srgbClr val="000000"/>
                </a:solidFill>
                <a:highlight>
                  <a:srgbClr val="FFFFFF"/>
                </a:highlight>
                <a:latin typeface="Consolas"/>
              </a:rPr>
              <a:t> </a:t>
            </a:r>
            <a:r>
              <a:rPr lang="en-US" sz="1400" b="1" dirty="0">
                <a:solidFill>
                  <a:srgbClr val="2B91AF"/>
                </a:solidFill>
                <a:highlight>
                  <a:srgbClr val="FFFFFF"/>
                </a:highlight>
                <a:latin typeface="Consolas"/>
              </a:rPr>
              <a:t>size_t</a:t>
            </a:r>
            <a:r>
              <a:rPr lang="en-US" sz="1400" b="1" dirty="0">
                <a:solidFill>
                  <a:srgbClr val="000000"/>
                </a:solidFill>
                <a:highlight>
                  <a:srgbClr val="FFFFFF"/>
                </a:highlight>
                <a:latin typeface="Consolas"/>
              </a:rPr>
              <a:t> </a:t>
            </a:r>
            <a:r>
              <a:rPr lang="en-US" sz="1400" b="1" dirty="0">
                <a:solidFill>
                  <a:srgbClr val="808080"/>
                </a:solidFill>
                <a:highlight>
                  <a:srgbClr val="FFFFFF"/>
                </a:highlight>
                <a:latin typeface="Consolas"/>
              </a:rPr>
              <a:t>a</a:t>
            </a:r>
            <a:r>
              <a:rPr lang="en-US" sz="1400" b="1" dirty="0">
                <a:solidFill>
                  <a:srgbClr val="000000"/>
                </a:solidFill>
                <a:highlight>
                  <a:srgbClr val="FFFFFF"/>
                </a:highlight>
                <a:latin typeface="Consolas"/>
              </a:rPr>
              <a:t>, </a:t>
            </a:r>
            <a:r>
              <a:rPr lang="en-US" sz="1400" b="1" dirty="0">
                <a:solidFill>
                  <a:srgbClr val="0000FF"/>
                </a:solidFill>
                <a:highlight>
                  <a:srgbClr val="FFFFFF"/>
                </a:highlight>
                <a:latin typeface="Consolas"/>
              </a:rPr>
              <a:t>const</a:t>
            </a:r>
            <a:r>
              <a:rPr lang="en-US" sz="1400" b="1" dirty="0">
                <a:solidFill>
                  <a:srgbClr val="000000"/>
                </a:solidFill>
                <a:highlight>
                  <a:srgbClr val="FFFFFF"/>
                </a:highlight>
                <a:latin typeface="Consolas"/>
              </a:rPr>
              <a:t> </a:t>
            </a:r>
            <a:r>
              <a:rPr lang="en-US" sz="1400" b="1" dirty="0">
                <a:solidFill>
                  <a:srgbClr val="2B91AF"/>
                </a:solidFill>
                <a:highlight>
                  <a:srgbClr val="FFFFFF"/>
                </a:highlight>
                <a:latin typeface="Consolas"/>
              </a:rPr>
              <a:t>size_t</a:t>
            </a:r>
            <a:r>
              <a:rPr lang="en-US" sz="1400" b="1" dirty="0">
                <a:solidFill>
                  <a:srgbClr val="000000"/>
                </a:solidFill>
                <a:highlight>
                  <a:srgbClr val="FFFFFF"/>
                </a:highlight>
                <a:latin typeface="Consolas"/>
              </a:rPr>
              <a:t> </a:t>
            </a:r>
            <a:r>
              <a:rPr lang="en-US" sz="1400" b="1" dirty="0">
                <a:solidFill>
                  <a:srgbClr val="808080"/>
                </a:solidFill>
                <a:highlight>
                  <a:srgbClr val="FFFFFF"/>
                </a:highlight>
                <a:latin typeface="Consolas"/>
              </a:rPr>
              <a:t>b</a:t>
            </a:r>
            <a:r>
              <a:rPr lang="en-US" sz="1400" b="1" dirty="0">
                <a:solidFill>
                  <a:srgbClr val="000000"/>
                </a:solidFill>
                <a:highlight>
                  <a:srgbClr val="FFFFFF"/>
                </a:highlight>
                <a:latin typeface="Consolas"/>
              </a:rPr>
              <a:t>)</a:t>
            </a:r>
          </a:p>
          <a:p>
            <a:pPr marL="0" indent="0">
              <a:spcBef>
                <a:spcPts val="0"/>
              </a:spcBef>
              <a:buNone/>
            </a:pPr>
            <a:r>
              <a:rPr lang="en-US" sz="1400" b="1" dirty="0">
                <a:solidFill>
                  <a:srgbClr val="000000"/>
                </a:solidFill>
                <a:highlight>
                  <a:srgbClr val="FFFFFF"/>
                </a:highlight>
                <a:latin typeface="Consolas"/>
              </a:rPr>
              <a:t>{</a:t>
            </a:r>
          </a:p>
          <a:p>
            <a:pPr marL="0" indent="0">
              <a:spcBef>
                <a:spcPts val="0"/>
              </a:spcBef>
              <a:buNone/>
            </a:pPr>
            <a:r>
              <a:rPr lang="en-US" sz="1400" b="1" dirty="0">
                <a:solidFill>
                  <a:srgbClr val="000000"/>
                </a:solidFill>
                <a:highlight>
                  <a:srgbClr val="FFFFFF"/>
                </a:highlight>
                <a:latin typeface="Consolas"/>
              </a:rPr>
              <a:t> </a:t>
            </a:r>
            <a:r>
              <a:rPr lang="en-US" sz="1400" b="1" dirty="0" smtClean="0">
                <a:solidFill>
                  <a:srgbClr val="000000"/>
                </a:solidFill>
                <a:highlight>
                  <a:srgbClr val="FFFFFF"/>
                </a:highlight>
                <a:latin typeface="Consolas"/>
              </a:rPr>
              <a:t> </a:t>
            </a:r>
            <a:r>
              <a:rPr lang="en-US" sz="1400" b="1" dirty="0">
                <a:solidFill>
                  <a:srgbClr val="2B91AF"/>
                </a:solidFill>
                <a:highlight>
                  <a:srgbClr val="FFFFFF"/>
                </a:highlight>
                <a:latin typeface="Consolas"/>
              </a:rPr>
              <a:t>var</a:t>
            </a:r>
            <a:r>
              <a:rPr lang="en-US" sz="1400" b="1" dirty="0">
                <a:solidFill>
                  <a:srgbClr val="000000"/>
                </a:solidFill>
                <a:highlight>
                  <a:srgbClr val="FFFFFF"/>
                </a:highlight>
                <a:latin typeface="Consolas"/>
              </a:rPr>
              <a:t>&lt;</a:t>
            </a:r>
            <a:r>
              <a:rPr lang="en-US" sz="1400" b="1" dirty="0">
                <a:solidFill>
                  <a:srgbClr val="2B91AF"/>
                </a:solidFill>
                <a:highlight>
                  <a:srgbClr val="FFFFFF"/>
                </a:highlight>
                <a:latin typeface="Consolas"/>
              </a:rPr>
              <a:t>size_t</a:t>
            </a:r>
            <a:r>
              <a:rPr lang="en-US" sz="1400" b="1" dirty="0">
                <a:solidFill>
                  <a:srgbClr val="000000"/>
                </a:solidFill>
                <a:highlight>
                  <a:srgbClr val="FFFFFF"/>
                </a:highlight>
                <a:latin typeface="Consolas"/>
              </a:rPr>
              <a:t>&gt; x;</a:t>
            </a:r>
          </a:p>
          <a:p>
            <a:pPr marL="0" indent="0">
              <a:spcBef>
                <a:spcPts val="0"/>
              </a:spcBef>
              <a:buNone/>
            </a:pPr>
            <a:r>
              <a:rPr lang="en-US" sz="1400" b="1" dirty="0">
                <a:solidFill>
                  <a:srgbClr val="000000"/>
                </a:solidFill>
                <a:highlight>
                  <a:srgbClr val="FFFFFF"/>
                </a:highlight>
                <a:latin typeface="Consolas"/>
              </a:rPr>
              <a:t> </a:t>
            </a:r>
            <a:r>
              <a:rPr lang="en-US" sz="1400" b="1" dirty="0" smtClean="0">
                <a:solidFill>
                  <a:srgbClr val="000000"/>
                </a:solidFill>
                <a:highlight>
                  <a:srgbClr val="FFFFFF"/>
                </a:highlight>
                <a:latin typeface="Consolas"/>
              </a:rPr>
              <a:t> </a:t>
            </a:r>
            <a:r>
              <a:rPr lang="en-US" sz="1400" b="1" dirty="0">
                <a:solidFill>
                  <a:srgbClr val="6F008A"/>
                </a:solidFill>
                <a:highlight>
                  <a:srgbClr val="FFFFFF"/>
                </a:highlight>
                <a:latin typeface="Consolas"/>
              </a:rPr>
              <a:t>Match</a:t>
            </a:r>
            <a:r>
              <a:rPr lang="en-US" sz="1400" b="1" dirty="0">
                <a:solidFill>
                  <a:srgbClr val="000000"/>
                </a:solidFill>
                <a:highlight>
                  <a:srgbClr val="FFFFFF"/>
                </a:highlight>
                <a:latin typeface="Consolas"/>
              </a:rPr>
              <a:t>(</a:t>
            </a:r>
            <a:r>
              <a:rPr lang="en-US" sz="1400" b="1" dirty="0">
                <a:solidFill>
                  <a:srgbClr val="808080"/>
                </a:solidFill>
                <a:highlight>
                  <a:srgbClr val="FFFFFF"/>
                </a:highlight>
                <a:latin typeface="Consolas"/>
              </a:rPr>
              <a:t>a</a:t>
            </a:r>
            <a:r>
              <a:rPr lang="en-US" sz="1400" b="1" dirty="0">
                <a:solidFill>
                  <a:srgbClr val="000000"/>
                </a:solidFill>
                <a:highlight>
                  <a:srgbClr val="FFFFFF"/>
                </a:highlight>
                <a:latin typeface="Consolas"/>
              </a:rPr>
              <a:t>,</a:t>
            </a:r>
            <a:r>
              <a:rPr lang="en-US" sz="1400" b="1" dirty="0">
                <a:solidFill>
                  <a:srgbClr val="808080"/>
                </a:solidFill>
                <a:highlight>
                  <a:srgbClr val="FFFFFF"/>
                </a:highlight>
                <a:latin typeface="Consolas"/>
              </a:rPr>
              <a:t>b</a:t>
            </a:r>
            <a:r>
              <a:rPr lang="en-US" sz="1400" b="1" dirty="0">
                <a:solidFill>
                  <a:srgbClr val="000000"/>
                </a:solidFill>
                <a:highlight>
                  <a:srgbClr val="FFFFFF"/>
                </a:highlight>
                <a:latin typeface="Consolas"/>
              </a:rPr>
              <a:t>)</a:t>
            </a:r>
          </a:p>
          <a:p>
            <a:pPr marL="0" indent="0">
              <a:spcBef>
                <a:spcPts val="0"/>
              </a:spcBef>
              <a:buNone/>
            </a:pPr>
            <a:r>
              <a:rPr lang="en-US" sz="1400" b="1" dirty="0">
                <a:solidFill>
                  <a:srgbClr val="000000"/>
                </a:solidFill>
                <a:highlight>
                  <a:srgbClr val="FFFFFF"/>
                </a:highlight>
                <a:latin typeface="Consolas"/>
              </a:rPr>
              <a:t>    </a:t>
            </a:r>
            <a:r>
              <a:rPr lang="en-US" sz="1400" b="1" dirty="0">
                <a:solidFill>
                  <a:srgbClr val="6F008A"/>
                </a:solidFill>
                <a:highlight>
                  <a:srgbClr val="FFFFFF"/>
                </a:highlight>
                <a:latin typeface="Consolas"/>
              </a:rPr>
              <a:t>Case</a:t>
            </a:r>
            <a:r>
              <a:rPr lang="en-US" sz="1400" b="1" dirty="0">
                <a:solidFill>
                  <a:srgbClr val="000000"/>
                </a:solidFill>
                <a:highlight>
                  <a:srgbClr val="FFFFFF"/>
                </a:highlight>
                <a:latin typeface="Consolas"/>
              </a:rPr>
              <a:t>(_,</a:t>
            </a:r>
            <a:r>
              <a:rPr lang="en-US" sz="1400" b="1" dirty="0">
                <a:solidFill>
                  <a:srgbClr val="808080"/>
                </a:solidFill>
                <a:highlight>
                  <a:srgbClr val="FFFFFF"/>
                </a:highlight>
                <a:latin typeface="Consolas"/>
              </a:rPr>
              <a:t>a</a:t>
            </a:r>
            <a:r>
              <a:rPr lang="en-US" sz="1400" b="1" dirty="0">
                <a:solidFill>
                  <a:srgbClr val="000000"/>
                </a:solidFill>
                <a:highlight>
                  <a:srgbClr val="FFFFFF"/>
                </a:highlight>
                <a:latin typeface="Consolas"/>
              </a:rPr>
              <a:t>)   </a:t>
            </a:r>
            <a:r>
              <a:rPr lang="en-US" sz="1400" b="1" dirty="0">
                <a:solidFill>
                  <a:srgbClr val="0000FF"/>
                </a:solidFill>
                <a:highlight>
                  <a:srgbClr val="FFFFFF"/>
                </a:highlight>
                <a:latin typeface="Consolas"/>
              </a:rPr>
              <a:t>return</a:t>
            </a:r>
            <a:r>
              <a:rPr lang="en-US" sz="1400" b="1" dirty="0">
                <a:solidFill>
                  <a:srgbClr val="000000"/>
                </a:solidFill>
                <a:highlight>
                  <a:srgbClr val="FFFFFF"/>
                </a:highlight>
                <a:latin typeface="Consolas"/>
              </a:rPr>
              <a:t> </a:t>
            </a:r>
            <a:r>
              <a:rPr lang="en-US" sz="1400" b="1" dirty="0">
                <a:solidFill>
                  <a:srgbClr val="808080"/>
                </a:solidFill>
                <a:highlight>
                  <a:srgbClr val="FFFFFF"/>
                </a:highlight>
                <a:latin typeface="Consolas"/>
              </a:rPr>
              <a:t>a</a:t>
            </a:r>
            <a:r>
              <a:rPr lang="en-US" sz="1400" b="1" dirty="0" smtClean="0">
                <a:solidFill>
                  <a:srgbClr val="000000"/>
                </a:solidFill>
                <a:highlight>
                  <a:srgbClr val="FFFFFF"/>
                </a:highlight>
                <a:latin typeface="Consolas"/>
              </a:rPr>
              <a:t>;</a:t>
            </a:r>
            <a:endParaRPr lang="en-US" sz="1400" b="1" dirty="0">
              <a:solidFill>
                <a:srgbClr val="000000"/>
              </a:solidFill>
              <a:highlight>
                <a:srgbClr val="FFFFFF"/>
              </a:highlight>
              <a:latin typeface="Consolas"/>
            </a:endParaRPr>
          </a:p>
          <a:p>
            <a:pPr marL="0" indent="0">
              <a:spcBef>
                <a:spcPts val="0"/>
              </a:spcBef>
              <a:buNone/>
            </a:pPr>
            <a:r>
              <a:rPr lang="en-US" sz="1400" b="1" dirty="0">
                <a:solidFill>
                  <a:srgbClr val="000000"/>
                </a:solidFill>
                <a:highlight>
                  <a:srgbClr val="FFFFFF"/>
                </a:highlight>
                <a:latin typeface="Consolas"/>
              </a:rPr>
              <a:t>    </a:t>
            </a:r>
            <a:r>
              <a:rPr lang="en-US" sz="1400" b="1" dirty="0">
                <a:solidFill>
                  <a:srgbClr val="6F008A"/>
                </a:solidFill>
                <a:highlight>
                  <a:srgbClr val="FFFFFF"/>
                </a:highlight>
                <a:latin typeface="Consolas"/>
              </a:rPr>
              <a:t>Case</a:t>
            </a:r>
            <a:r>
              <a:rPr lang="en-US" sz="1400" b="1" dirty="0">
                <a:solidFill>
                  <a:srgbClr val="000000"/>
                </a:solidFill>
                <a:highlight>
                  <a:srgbClr val="FFFFFF"/>
                </a:highlight>
                <a:latin typeface="Consolas"/>
              </a:rPr>
              <a:t>(_,</a:t>
            </a:r>
            <a:r>
              <a:rPr lang="en-US" sz="1400" b="1" dirty="0">
                <a:solidFill>
                  <a:srgbClr val="808080"/>
                </a:solidFill>
                <a:highlight>
                  <a:srgbClr val="FFFFFF"/>
                </a:highlight>
                <a:latin typeface="Consolas"/>
              </a:rPr>
              <a:t>a</a:t>
            </a:r>
            <a:r>
              <a:rPr lang="en-US" sz="1400" b="1" dirty="0">
                <a:solidFill>
                  <a:srgbClr val="000000"/>
                </a:solidFill>
                <a:highlight>
                  <a:srgbClr val="FFFFFF"/>
                </a:highlight>
                <a:latin typeface="Consolas"/>
              </a:rPr>
              <a:t>+x) </a:t>
            </a:r>
            <a:r>
              <a:rPr lang="en-US" sz="1400" b="1" dirty="0">
                <a:solidFill>
                  <a:srgbClr val="0000FF"/>
                </a:solidFill>
                <a:highlight>
                  <a:srgbClr val="FFFFFF"/>
                </a:highlight>
                <a:latin typeface="Consolas"/>
              </a:rPr>
              <a:t>return</a:t>
            </a:r>
            <a:r>
              <a:rPr lang="en-US" sz="1400" b="1" dirty="0">
                <a:solidFill>
                  <a:srgbClr val="000000"/>
                </a:solidFill>
                <a:highlight>
                  <a:srgbClr val="FFFFFF"/>
                </a:highlight>
                <a:latin typeface="Consolas"/>
              </a:rPr>
              <a:t> </a:t>
            </a:r>
            <a:r>
              <a:rPr lang="en-US" sz="1400" b="1" dirty="0" smtClean="0">
                <a:solidFill>
                  <a:srgbClr val="800000"/>
                </a:solidFill>
                <a:highlight>
                  <a:srgbClr val="FFFFFF"/>
                </a:highlight>
                <a:latin typeface="Consolas"/>
              </a:rPr>
              <a:t>gcd</a:t>
            </a:r>
            <a:r>
              <a:rPr lang="en-US" sz="1400" b="1" dirty="0" smtClean="0">
                <a:solidFill>
                  <a:srgbClr val="000000"/>
                </a:solidFill>
                <a:highlight>
                  <a:srgbClr val="FFFFFF"/>
                </a:highlight>
                <a:latin typeface="Consolas"/>
              </a:rPr>
              <a:t>(</a:t>
            </a:r>
            <a:r>
              <a:rPr lang="en-US" sz="1400" b="1" dirty="0">
                <a:solidFill>
                  <a:srgbClr val="808080"/>
                </a:solidFill>
                <a:highlight>
                  <a:srgbClr val="FFFFFF"/>
                </a:highlight>
                <a:latin typeface="Consolas"/>
              </a:rPr>
              <a:t>a</a:t>
            </a:r>
            <a:r>
              <a:rPr lang="en-US" sz="1400" b="1" dirty="0" smtClean="0">
                <a:solidFill>
                  <a:srgbClr val="000000"/>
                </a:solidFill>
                <a:highlight>
                  <a:srgbClr val="FFFFFF"/>
                </a:highlight>
                <a:latin typeface="Consolas"/>
              </a:rPr>
              <a:t>,x</a:t>
            </a:r>
            <a:r>
              <a:rPr lang="en-US" sz="1400" b="1" dirty="0">
                <a:solidFill>
                  <a:srgbClr val="000000"/>
                </a:solidFill>
                <a:highlight>
                  <a:srgbClr val="FFFFFF"/>
                </a:highlight>
                <a:latin typeface="Consolas"/>
              </a:rPr>
              <a:t>);</a:t>
            </a:r>
          </a:p>
          <a:p>
            <a:pPr marL="0" indent="0">
              <a:spcBef>
                <a:spcPts val="0"/>
              </a:spcBef>
              <a:buNone/>
            </a:pPr>
            <a:r>
              <a:rPr lang="en-US" sz="1400" b="1" dirty="0">
                <a:solidFill>
                  <a:srgbClr val="000000"/>
                </a:solidFill>
                <a:highlight>
                  <a:srgbClr val="FFFFFF"/>
                </a:highlight>
                <a:latin typeface="Consolas"/>
              </a:rPr>
              <a:t>    </a:t>
            </a:r>
            <a:r>
              <a:rPr lang="en-US" sz="1400" b="1" dirty="0">
                <a:solidFill>
                  <a:srgbClr val="6F008A"/>
                </a:solidFill>
                <a:highlight>
                  <a:srgbClr val="FFFFFF"/>
                </a:highlight>
                <a:latin typeface="Consolas"/>
              </a:rPr>
              <a:t>Case</a:t>
            </a:r>
            <a:r>
              <a:rPr lang="en-US" sz="1400" b="1" dirty="0">
                <a:solidFill>
                  <a:srgbClr val="000000"/>
                </a:solidFill>
                <a:highlight>
                  <a:srgbClr val="FFFFFF"/>
                </a:highlight>
                <a:latin typeface="Consolas"/>
              </a:rPr>
              <a:t>(</a:t>
            </a:r>
            <a:r>
              <a:rPr lang="en-US" sz="1400" b="1" dirty="0">
                <a:solidFill>
                  <a:srgbClr val="808080"/>
                </a:solidFill>
                <a:highlight>
                  <a:srgbClr val="FFFFFF"/>
                </a:highlight>
                <a:latin typeface="Consolas"/>
              </a:rPr>
              <a:t>b</a:t>
            </a:r>
            <a:r>
              <a:rPr lang="en-US" sz="1400" b="1" dirty="0">
                <a:solidFill>
                  <a:srgbClr val="000000"/>
                </a:solidFill>
                <a:highlight>
                  <a:srgbClr val="FFFFFF"/>
                </a:highlight>
                <a:latin typeface="Consolas"/>
              </a:rPr>
              <a:t>+x,_) </a:t>
            </a:r>
            <a:r>
              <a:rPr lang="en-US" sz="1400" b="1" dirty="0">
                <a:solidFill>
                  <a:srgbClr val="0000FF"/>
                </a:solidFill>
                <a:highlight>
                  <a:srgbClr val="FFFFFF"/>
                </a:highlight>
                <a:latin typeface="Consolas"/>
              </a:rPr>
              <a:t>return</a:t>
            </a:r>
            <a:r>
              <a:rPr lang="en-US" sz="1400" b="1" dirty="0">
                <a:solidFill>
                  <a:srgbClr val="000000"/>
                </a:solidFill>
                <a:highlight>
                  <a:srgbClr val="FFFFFF"/>
                </a:highlight>
                <a:latin typeface="Consolas"/>
              </a:rPr>
              <a:t> </a:t>
            </a:r>
            <a:r>
              <a:rPr lang="en-US" sz="1400" b="1" dirty="0" smtClean="0">
                <a:solidFill>
                  <a:srgbClr val="800000"/>
                </a:solidFill>
                <a:highlight>
                  <a:srgbClr val="FFFFFF"/>
                </a:highlight>
                <a:latin typeface="Consolas"/>
              </a:rPr>
              <a:t>gcd</a:t>
            </a:r>
            <a:r>
              <a:rPr lang="en-US" sz="1400" b="1" dirty="0" smtClean="0">
                <a:solidFill>
                  <a:srgbClr val="000000"/>
                </a:solidFill>
                <a:highlight>
                  <a:srgbClr val="FFFFFF"/>
                </a:highlight>
                <a:latin typeface="Consolas"/>
              </a:rPr>
              <a:t>(</a:t>
            </a:r>
            <a:r>
              <a:rPr lang="en-US" sz="1400" b="1" dirty="0">
                <a:solidFill>
                  <a:srgbClr val="808080"/>
                </a:solidFill>
                <a:highlight>
                  <a:srgbClr val="FFFFFF"/>
                </a:highlight>
                <a:latin typeface="Consolas"/>
              </a:rPr>
              <a:t>b</a:t>
            </a:r>
            <a:r>
              <a:rPr lang="en-US" sz="1400" b="1" dirty="0" smtClean="0">
                <a:solidFill>
                  <a:srgbClr val="000000"/>
                </a:solidFill>
                <a:highlight>
                  <a:srgbClr val="FFFFFF"/>
                </a:highlight>
                <a:latin typeface="Consolas"/>
              </a:rPr>
              <a:t>,x</a:t>
            </a:r>
            <a:r>
              <a:rPr lang="en-US" sz="1400" b="1" dirty="0">
                <a:solidFill>
                  <a:srgbClr val="000000"/>
                </a:solidFill>
                <a:highlight>
                  <a:srgbClr val="FFFFFF"/>
                </a:highlight>
                <a:latin typeface="Consolas"/>
              </a:rPr>
              <a:t>);</a:t>
            </a:r>
          </a:p>
          <a:p>
            <a:pPr marL="0" indent="0">
              <a:spcBef>
                <a:spcPts val="0"/>
              </a:spcBef>
              <a:buNone/>
            </a:pPr>
            <a:r>
              <a:rPr lang="en-US" sz="1400" b="1" dirty="0">
                <a:solidFill>
                  <a:srgbClr val="000000"/>
                </a:solidFill>
                <a:highlight>
                  <a:srgbClr val="FFFFFF"/>
                </a:highlight>
                <a:latin typeface="Consolas"/>
              </a:rPr>
              <a:t> </a:t>
            </a:r>
            <a:r>
              <a:rPr lang="en-US" sz="1400" b="1" dirty="0" smtClean="0">
                <a:solidFill>
                  <a:srgbClr val="000000"/>
                </a:solidFill>
                <a:highlight>
                  <a:srgbClr val="FFFFFF"/>
                </a:highlight>
                <a:latin typeface="Consolas"/>
              </a:rPr>
              <a:t> </a:t>
            </a:r>
            <a:r>
              <a:rPr lang="en-US" sz="1400" b="1" dirty="0">
                <a:solidFill>
                  <a:srgbClr val="6F008A"/>
                </a:solidFill>
                <a:highlight>
                  <a:srgbClr val="FFFFFF"/>
                </a:highlight>
                <a:latin typeface="Consolas"/>
              </a:rPr>
              <a:t>EndMatch</a:t>
            </a:r>
            <a:endParaRPr lang="en-US" sz="1400" b="1" dirty="0">
              <a:solidFill>
                <a:srgbClr val="000000"/>
              </a:solidFill>
              <a:highlight>
                <a:srgbClr val="FFFFFF"/>
              </a:highlight>
              <a:latin typeface="Consolas"/>
            </a:endParaRPr>
          </a:p>
          <a:p>
            <a:pPr marL="0" indent="0">
              <a:spcBef>
                <a:spcPts val="0"/>
              </a:spcBef>
              <a:buNone/>
            </a:pPr>
            <a:r>
              <a:rPr lang="en-US" sz="1400" b="1" dirty="0" smtClean="0">
                <a:solidFill>
                  <a:srgbClr val="000000"/>
                </a:solidFill>
                <a:highlight>
                  <a:srgbClr val="FFFFFF"/>
                </a:highlight>
                <a:latin typeface="Consolas"/>
              </a:rPr>
              <a:t>}</a:t>
            </a:r>
            <a:endParaRPr lang="en-US" sz="1400" b="1" kern="1400" dirty="0" smtClean="0">
              <a:solidFill>
                <a:srgbClr val="000000"/>
              </a:solidFill>
              <a:latin typeface="Consolas" pitchFamily="49" charset="0"/>
              <a:cs typeface="Consolas" pitchFamily="49" charset="0"/>
            </a:endParaRPr>
          </a:p>
        </p:txBody>
      </p:sp>
      <p:sp>
        <p:nvSpPr>
          <p:cNvPr id="7" name="Content Placeholder 6"/>
          <p:cNvSpPr>
            <a:spLocks noGrp="1"/>
          </p:cNvSpPr>
          <p:nvPr>
            <p:ph sz="half" idx="2"/>
          </p:nvPr>
        </p:nvSpPr>
        <p:spPr/>
        <p:txBody>
          <a:bodyPr/>
          <a:lstStyle/>
          <a:p>
            <a:r>
              <a:rPr lang="en-US" dirty="0" smtClean="0"/>
              <a:t>Equational reasoning</a:t>
            </a:r>
          </a:p>
          <a:p>
            <a:pPr lvl="1"/>
            <a:r>
              <a:rPr lang="en-US" dirty="0" smtClean="0"/>
              <a:t>Since n is of integral type:</a:t>
            </a:r>
          </a:p>
          <a:p>
            <a:pPr lvl="1"/>
            <a:r>
              <a:rPr lang="en-US" b="1" i="1" dirty="0" smtClean="0">
                <a:latin typeface="Times New Roman" pitchFamily="18" charset="0"/>
                <a:cs typeface="Times New Roman" pitchFamily="18" charset="0"/>
              </a:rPr>
              <a:t>n=2*m</a:t>
            </a:r>
            <a:r>
              <a:rPr lang="en-US" dirty="0" smtClean="0"/>
              <a:t> </a:t>
            </a:r>
            <a:r>
              <a:rPr lang="en-US" b="1" dirty="0"/>
              <a:t>→</a:t>
            </a:r>
            <a:r>
              <a:rPr lang="en-US" dirty="0" smtClean="0"/>
              <a:t> </a:t>
            </a:r>
            <a:r>
              <a:rPr lang="en-US" b="1" i="1" dirty="0">
                <a:latin typeface="Times New Roman" pitchFamily="18" charset="0"/>
                <a:cs typeface="Times New Roman" pitchFamily="18" charset="0"/>
              </a:rPr>
              <a:t>n</a:t>
            </a:r>
            <a:r>
              <a:rPr lang="en-US" dirty="0" smtClean="0"/>
              <a:t> must be even and </a:t>
            </a:r>
            <a:r>
              <a:rPr lang="en-US" b="1" i="1" dirty="0" smtClean="0">
                <a:latin typeface="Times New Roman" pitchFamily="18" charset="0"/>
                <a:cs typeface="Times New Roman" pitchFamily="18" charset="0"/>
              </a:rPr>
              <a:t>m=n/2</a:t>
            </a:r>
          </a:p>
          <a:p>
            <a:pPr lvl="1"/>
            <a:r>
              <a:rPr lang="en-US" b="1" i="1" dirty="0" smtClean="0">
                <a:latin typeface="Times New Roman" pitchFamily="18" charset="0"/>
                <a:cs typeface="Times New Roman" pitchFamily="18" charset="0"/>
              </a:rPr>
              <a:t>n=2*m+1</a:t>
            </a:r>
            <a:r>
              <a:rPr lang="en-US" dirty="0" smtClean="0"/>
              <a:t> </a:t>
            </a:r>
            <a:r>
              <a:rPr lang="en-US" b="1" dirty="0" smtClean="0"/>
              <a:t>→</a:t>
            </a:r>
            <a:r>
              <a:rPr lang="en-US" dirty="0" smtClean="0"/>
              <a:t> </a:t>
            </a:r>
            <a:r>
              <a:rPr lang="en-US" b="1" i="1" dirty="0">
                <a:latin typeface="Times New Roman" pitchFamily="18" charset="0"/>
                <a:cs typeface="Times New Roman" pitchFamily="18" charset="0"/>
              </a:rPr>
              <a:t>n</a:t>
            </a:r>
            <a:r>
              <a:rPr lang="en-US" dirty="0"/>
              <a:t> must be </a:t>
            </a:r>
            <a:r>
              <a:rPr lang="en-US" dirty="0" smtClean="0"/>
              <a:t>odd </a:t>
            </a:r>
            <a:r>
              <a:rPr lang="en-US" dirty="0"/>
              <a:t>and </a:t>
            </a:r>
            <a:r>
              <a:rPr lang="en-US" b="1" i="1" dirty="0" smtClean="0">
                <a:latin typeface="Times New Roman" pitchFamily="18" charset="0"/>
                <a:cs typeface="Times New Roman" pitchFamily="18" charset="0"/>
              </a:rPr>
              <a:t>m=(n-1)/2</a:t>
            </a:r>
            <a:endParaRPr lang="en-US" b="1" i="1" dirty="0">
              <a:latin typeface="Times New Roman" pitchFamily="18" charset="0"/>
              <a:cs typeface="Times New Roman" pitchFamily="18" charset="0"/>
            </a:endParaRPr>
          </a:p>
          <a:p>
            <a:pPr lvl="0">
              <a:buClr>
                <a:srgbClr val="333399"/>
              </a:buClr>
            </a:pPr>
            <a:r>
              <a:rPr lang="en-US" dirty="0" smtClean="0">
                <a:solidFill>
                  <a:srgbClr val="333399"/>
                </a:solidFill>
              </a:rPr>
              <a:t>Type matters</a:t>
            </a:r>
            <a:endParaRPr lang="en-US" dirty="0">
              <a:solidFill>
                <a:srgbClr val="333399"/>
              </a:solidFill>
            </a:endParaRPr>
          </a:p>
          <a:p>
            <a:pPr lvl="1"/>
            <a:r>
              <a:rPr lang="en-US" b="1" i="1" dirty="0" smtClean="0">
                <a:latin typeface="Times New Roman" pitchFamily="18" charset="0"/>
                <a:cs typeface="Times New Roman" pitchFamily="18" charset="0"/>
              </a:rPr>
              <a:t>b+x=a </a:t>
            </a:r>
            <a:r>
              <a:rPr lang="en-US" dirty="0" smtClean="0">
                <a:cs typeface="Times New Roman" pitchFamily="18" charset="0"/>
              </a:rPr>
              <a:t>for unsigned </a:t>
            </a:r>
            <a:r>
              <a:rPr lang="en-US" b="1" i="1" dirty="0">
                <a:latin typeface="Times New Roman" pitchFamily="18" charset="0"/>
                <a:cs typeface="Times New Roman" pitchFamily="18" charset="0"/>
              </a:rPr>
              <a:t>x</a:t>
            </a:r>
            <a:r>
              <a:rPr lang="en-US" dirty="0" smtClean="0">
                <a:cs typeface="Times New Roman" pitchFamily="18" charset="0"/>
              </a:rPr>
              <a:t> will match only when</a:t>
            </a:r>
            <a:r>
              <a:rPr lang="en-US" b="1" i="1" dirty="0" smtClean="0">
                <a:latin typeface="Times New Roman" pitchFamily="18" charset="0"/>
                <a:cs typeface="Times New Roman" pitchFamily="18" charset="0"/>
              </a:rPr>
              <a:t> b &gt; a</a:t>
            </a:r>
          </a:p>
          <a:p>
            <a:pPr lvl="1"/>
            <a:endParaRPr lang="en-US" b="1" i="1"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pic>
        <p:nvPicPr>
          <p:cNvPr id="2050"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38752" y="2396358"/>
            <a:ext cx="4194897" cy="1702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sp>
        <p:nvSpPr>
          <p:cNvPr id="4" name="Slide Number Placeholder 3"/>
          <p:cNvSpPr>
            <a:spLocks noGrp="1"/>
          </p:cNvSpPr>
          <p:nvPr>
            <p:ph type="sldNum" sz="quarter" idx="12"/>
          </p:nvPr>
        </p:nvSpPr>
        <p:spPr/>
        <p:txBody>
          <a:bodyPr/>
          <a:lstStyle/>
          <a:p>
            <a:fld id="{7CB0F8AB-AB33-4A54-BEC3-89055AD5FA98}" type="slidenum">
              <a:rPr lang="en-US" smtClean="0"/>
              <a:t>16</a:t>
            </a:fld>
            <a:endParaRPr lang="en-US" dirty="0"/>
          </a:p>
        </p:txBody>
      </p:sp>
    </p:spTree>
    <p:custDataLst>
      <p:tags r:id="rId1"/>
    </p:custDataLst>
    <p:extLst>
      <p:ext uri="{BB962C8B-B14F-4D97-AF65-F5344CB8AC3E}">
        <p14:creationId xmlns:p14="http://schemas.microsoft.com/office/powerpoint/2010/main" val="3143107515"/>
      </p:ext>
    </p:extLst>
  </p:cSld>
  <p:clrMapOvr>
    <a:masterClrMapping/>
  </p:clrMapOvr>
  <mc:AlternateContent xmlns:mc="http://schemas.openxmlformats.org/markup-compatibility/2006" xmlns:p14="http://schemas.microsoft.com/office/powerpoint/2010/main">
    <mc:Choice Requires="p14">
      <p:transition spd="slow" p14:dur="2000" advTm="5291"/>
    </mc:Choice>
    <mc:Fallback xmlns="">
      <p:transition spd="slow" advTm="52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50"/>
                                        </p:tgtEl>
                                      </p:cBhvr>
                                    </p:animEffect>
                                    <p:set>
                                      <p:cBhvr>
                                        <p:cTn id="7" dur="1" fill="hold">
                                          <p:stCondLst>
                                            <p:cond delay="499"/>
                                          </p:stCondLst>
                                        </p:cTn>
                                        <p:tgtEl>
                                          <p:spTgt spid="205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3" end="13"/>
                                            </p:txEl>
                                          </p:spTgt>
                                        </p:tgtEl>
                                        <p:attrNameLst>
                                          <p:attrName>style.visibility</p:attrName>
                                        </p:attrNameLst>
                                      </p:cBhvr>
                                      <p:to>
                                        <p:strVal val="visible"/>
                                      </p:to>
                                    </p:set>
                                    <p:animEffect transition="in" filter="fade">
                                      <p:cBhvr>
                                        <p:cTn id="24" dur="500"/>
                                        <p:tgtEl>
                                          <p:spTgt spid="3">
                                            <p:txEl>
                                              <p:pRg st="13" end="1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7" end="17"/>
                                            </p:txEl>
                                          </p:spTgt>
                                        </p:tgtEl>
                                        <p:attrNameLst>
                                          <p:attrName>style.visibility</p:attrName>
                                        </p:attrNameLst>
                                      </p:cBhvr>
                                      <p:to>
                                        <p:strVal val="visible"/>
                                      </p:to>
                                    </p:set>
                                    <p:animEffect transition="in" filter="fade">
                                      <p:cBhvr>
                                        <p:cTn id="36" dur="500"/>
                                        <p:tgtEl>
                                          <p:spTgt spid="3">
                                            <p:txEl>
                                              <p:pRg st="17" end="1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8" end="18"/>
                                            </p:txEl>
                                          </p:spTgt>
                                        </p:tgtEl>
                                        <p:attrNameLst>
                                          <p:attrName>style.visibility</p:attrName>
                                        </p:attrNameLst>
                                      </p:cBhvr>
                                      <p:to>
                                        <p:strVal val="visible"/>
                                      </p:to>
                                    </p:set>
                                    <p:animEffect transition="in" filter="fade">
                                      <p:cBhvr>
                                        <p:cTn id="39" dur="500"/>
                                        <p:tgtEl>
                                          <p:spTgt spid="3">
                                            <p:txEl>
                                              <p:pRg st="18" end="1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9" end="19"/>
                                            </p:txEl>
                                          </p:spTgt>
                                        </p:tgtEl>
                                        <p:attrNameLst>
                                          <p:attrName>style.visibility</p:attrName>
                                        </p:attrNameLst>
                                      </p:cBhvr>
                                      <p:to>
                                        <p:strVal val="visible"/>
                                      </p:to>
                                    </p:set>
                                    <p:animEffect transition="in" filter="fade">
                                      <p:cBhvr>
                                        <p:cTn id="42" dur="500"/>
                                        <p:tgtEl>
                                          <p:spTgt spid="3">
                                            <p:txEl>
                                              <p:pRg st="19" end="1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20" end="20"/>
                                            </p:txEl>
                                          </p:spTgt>
                                        </p:tgtEl>
                                        <p:attrNameLst>
                                          <p:attrName>style.visibility</p:attrName>
                                        </p:attrNameLst>
                                      </p:cBhvr>
                                      <p:to>
                                        <p:strVal val="visible"/>
                                      </p:to>
                                    </p:set>
                                    <p:animEffect transition="in" filter="fade">
                                      <p:cBhvr>
                                        <p:cTn id="45" dur="500"/>
                                        <p:tgtEl>
                                          <p:spTgt spid="3">
                                            <p:txEl>
                                              <p:pRg st="20" end="2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21" end="21"/>
                                            </p:txEl>
                                          </p:spTgt>
                                        </p:tgtEl>
                                        <p:attrNameLst>
                                          <p:attrName>style.visibility</p:attrName>
                                        </p:attrNameLst>
                                      </p:cBhvr>
                                      <p:to>
                                        <p:strVal val="visible"/>
                                      </p:to>
                                    </p:set>
                                    <p:animEffect transition="in" filter="fade">
                                      <p:cBhvr>
                                        <p:cTn id="48" dur="500"/>
                                        <p:tgtEl>
                                          <p:spTgt spid="3">
                                            <p:txEl>
                                              <p:pRg st="21" end="2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animEffect transition="in" filter="fade">
                                      <p:cBhvr>
                                        <p:cTn id="51" dur="500"/>
                                        <p:tgtEl>
                                          <p:spTgt spid="7">
                                            <p:txEl>
                                              <p:pRg st="4" end="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
                                            <p:txEl>
                                              <p:pRg st="5" end="5"/>
                                            </p:txEl>
                                          </p:spTgt>
                                        </p:tgtEl>
                                        <p:attrNameLst>
                                          <p:attrName>style.visibility</p:attrName>
                                        </p:attrNameLst>
                                      </p:cBhvr>
                                      <p:to>
                                        <p:strVal val="visible"/>
                                      </p:to>
                                    </p:set>
                                    <p:animEffect transition="in" filter="fade">
                                      <p:cBhvr>
                                        <p:cTn id="54"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Mach7</a:t>
            </a:r>
            <a:r>
              <a:rPr lang="en-US" dirty="0" smtClean="0"/>
              <a:t>: Other Patterns</a:t>
            </a:r>
            <a:endParaRPr lang="en-US" dirty="0"/>
          </a:p>
        </p:txBody>
      </p:sp>
      <p:sp>
        <p:nvSpPr>
          <p:cNvPr id="7" name="Content Placeholder 6"/>
          <p:cNvSpPr>
            <a:spLocks noGrp="1"/>
          </p:cNvSpPr>
          <p:nvPr>
            <p:ph idx="1"/>
          </p:nvPr>
        </p:nvSpPr>
        <p:spPr/>
        <p:txBody>
          <a:bodyPr>
            <a:normAutofit fontScale="92500" lnSpcReduction="10000"/>
          </a:bodyPr>
          <a:lstStyle/>
          <a:p>
            <a:pPr marL="0" indent="0">
              <a:buNone/>
            </a:pPr>
            <a:r>
              <a:rPr lang="en-US" sz="1700" b="1" dirty="0" smtClean="0">
                <a:solidFill>
                  <a:srgbClr val="2B91AF"/>
                </a:solidFill>
                <a:highlight>
                  <a:srgbClr val="FFFFFF"/>
                </a:highlight>
                <a:latin typeface="Consolas"/>
              </a:rPr>
              <a:t>var</a:t>
            </a:r>
            <a:r>
              <a:rPr lang="en-US" sz="1700" b="1" dirty="0" smtClean="0">
                <a:solidFill>
                  <a:srgbClr val="000000"/>
                </a:solidFill>
                <a:highlight>
                  <a:srgbClr val="FFFFFF"/>
                </a:highlight>
                <a:latin typeface="Consolas"/>
              </a:rPr>
              <a:t>&lt;</a:t>
            </a:r>
            <a:r>
              <a:rPr lang="en-US" sz="1700" b="1" dirty="0" smtClean="0">
                <a:solidFill>
                  <a:srgbClr val="0000FF"/>
                </a:solidFill>
                <a:highlight>
                  <a:srgbClr val="FFFFFF"/>
                </a:highlight>
                <a:latin typeface="Consolas"/>
              </a:rPr>
              <a:t>int</a:t>
            </a:r>
            <a:r>
              <a:rPr lang="en-US" sz="1700" b="1" dirty="0">
                <a:solidFill>
                  <a:srgbClr val="000000"/>
                </a:solidFill>
                <a:highlight>
                  <a:srgbClr val="FFFFFF"/>
                </a:highlight>
                <a:latin typeface="Consolas"/>
              </a:rPr>
              <a:t>&gt; n,m,y,d,m</a:t>
            </a:r>
            <a:r>
              <a:rPr lang="en-US" sz="1700" b="1" dirty="0" smtClean="0">
                <a:solidFill>
                  <a:srgbClr val="000000"/>
                </a:solidFill>
                <a:highlight>
                  <a:srgbClr val="FFFFFF"/>
                </a:highlight>
                <a:latin typeface="Consolas"/>
              </a:rPr>
              <a:t>;</a:t>
            </a:r>
          </a:p>
          <a:p>
            <a:pPr marL="0" indent="0">
              <a:buNone/>
            </a:pPr>
            <a:r>
              <a:rPr lang="en-US" sz="1700" b="1" dirty="0" smtClean="0">
                <a:solidFill>
                  <a:srgbClr val="0000FF"/>
                </a:solidFill>
                <a:highlight>
                  <a:srgbClr val="FFFFFF"/>
                </a:highlight>
                <a:latin typeface="Consolas"/>
              </a:rPr>
              <a:t>auto</a:t>
            </a:r>
            <a:r>
              <a:rPr lang="en-US" sz="1700" b="1" dirty="0" smtClean="0">
                <a:solidFill>
                  <a:srgbClr val="000000"/>
                </a:solidFill>
                <a:highlight>
                  <a:srgbClr val="FFFFFF"/>
                </a:highlight>
                <a:latin typeface="Consolas"/>
              </a:rPr>
              <a:t> </a:t>
            </a:r>
            <a:r>
              <a:rPr lang="en-US" sz="1700" b="1" dirty="0">
                <a:solidFill>
                  <a:srgbClr val="000000"/>
                </a:solidFill>
                <a:highlight>
                  <a:srgbClr val="FFFFFF"/>
                </a:highlight>
                <a:latin typeface="Consolas"/>
              </a:rPr>
              <a:t>month = m |= m &gt; 0 &amp;&amp; m &lt; 13; </a:t>
            </a:r>
            <a:r>
              <a:rPr lang="en-US" sz="1700" b="1" dirty="0">
                <a:solidFill>
                  <a:srgbClr val="008000"/>
                </a:solidFill>
                <a:highlight>
                  <a:srgbClr val="FFFFFF"/>
                </a:highlight>
                <a:latin typeface="Consolas"/>
              </a:rPr>
              <a:t>// Save pattern to variable</a:t>
            </a:r>
            <a:endParaRPr lang="en-US" sz="1700" b="1" dirty="0">
              <a:solidFill>
                <a:srgbClr val="000000"/>
              </a:solidFill>
              <a:highlight>
                <a:srgbClr val="FFFFFF"/>
              </a:highlight>
              <a:latin typeface="Consolas"/>
            </a:endParaRPr>
          </a:p>
          <a:p>
            <a:pPr marL="0" indent="0">
              <a:buNone/>
            </a:pPr>
            <a:r>
              <a:rPr lang="en-US" sz="1700" b="1" dirty="0" smtClean="0">
                <a:solidFill>
                  <a:srgbClr val="0000FF"/>
                </a:solidFill>
                <a:highlight>
                  <a:srgbClr val="FFFFFF"/>
                </a:highlight>
                <a:latin typeface="Consolas"/>
              </a:rPr>
              <a:t>auto</a:t>
            </a:r>
            <a:r>
              <a:rPr lang="en-US" sz="1700" b="1" dirty="0" smtClean="0">
                <a:solidFill>
                  <a:srgbClr val="000000"/>
                </a:solidFill>
                <a:highlight>
                  <a:srgbClr val="FFFFFF"/>
                </a:highlight>
                <a:latin typeface="Consolas"/>
              </a:rPr>
              <a:t> </a:t>
            </a:r>
            <a:r>
              <a:rPr lang="en-US" sz="1700" b="1" dirty="0">
                <a:solidFill>
                  <a:srgbClr val="000000"/>
                </a:solidFill>
                <a:highlight>
                  <a:srgbClr val="FFFFFF"/>
                </a:highlight>
                <a:latin typeface="Consolas"/>
              </a:rPr>
              <a:t>day   = d |= d &gt; 0 &amp;&amp; d &lt; 31; </a:t>
            </a:r>
            <a:r>
              <a:rPr lang="en-US" sz="1700" b="1" dirty="0">
                <a:solidFill>
                  <a:srgbClr val="008000"/>
                </a:solidFill>
                <a:highlight>
                  <a:srgbClr val="FFFFFF"/>
                </a:highlight>
                <a:latin typeface="Consolas"/>
              </a:rPr>
              <a:t>// Day pattern</a:t>
            </a:r>
            <a:endParaRPr lang="en-US" sz="1700" b="1" dirty="0" smtClean="0">
              <a:solidFill>
                <a:srgbClr val="000000"/>
              </a:solidFill>
              <a:highlight>
                <a:srgbClr val="FFFFFF"/>
              </a:highlight>
              <a:latin typeface="Consolas"/>
            </a:endParaRPr>
          </a:p>
          <a:p>
            <a:pPr marL="0" indent="0">
              <a:buNone/>
            </a:pPr>
            <a:r>
              <a:rPr lang="en-US" sz="1700" b="1" dirty="0" smtClean="0">
                <a:solidFill>
                  <a:srgbClr val="6F008A"/>
                </a:solidFill>
                <a:highlight>
                  <a:srgbClr val="FFFFFF"/>
                </a:highlight>
                <a:latin typeface="Consolas"/>
              </a:rPr>
              <a:t>Match</a:t>
            </a:r>
            <a:r>
              <a:rPr lang="en-US" sz="1700" b="1" dirty="0" smtClean="0">
                <a:solidFill>
                  <a:srgbClr val="000000"/>
                </a:solidFill>
                <a:highlight>
                  <a:srgbClr val="FFFFFF"/>
                </a:highlight>
                <a:latin typeface="Consolas"/>
              </a:rPr>
              <a:t>(</a:t>
            </a:r>
            <a:r>
              <a:rPr lang="en-US" sz="1700" b="1" dirty="0" smtClean="0">
                <a:solidFill>
                  <a:srgbClr val="808080"/>
                </a:solidFill>
                <a:highlight>
                  <a:srgbClr val="FFFFFF"/>
                </a:highlight>
                <a:latin typeface="Consolas"/>
              </a:rPr>
              <a:t>s</a:t>
            </a:r>
            <a:r>
              <a:rPr lang="en-US" sz="1700" b="1" dirty="0">
                <a:solidFill>
                  <a:srgbClr val="000000"/>
                </a:solidFill>
                <a:highlight>
                  <a:srgbClr val="FFFFFF"/>
                </a:highlight>
                <a:latin typeface="Consolas"/>
              </a:rPr>
              <a:t>)</a:t>
            </a:r>
          </a:p>
          <a:p>
            <a:pPr marL="0" indent="0">
              <a:buNone/>
            </a:pPr>
            <a:r>
              <a:rPr lang="en-US" sz="1700" b="1" dirty="0" smtClean="0">
                <a:solidFill>
                  <a:srgbClr val="000000"/>
                </a:solidFill>
                <a:highlight>
                  <a:srgbClr val="FFFFFF"/>
                </a:highlight>
                <a:latin typeface="Consolas"/>
              </a:rPr>
              <a:t>{</a:t>
            </a:r>
            <a:endParaRPr lang="en-US" sz="1700" b="1" dirty="0">
              <a:solidFill>
                <a:srgbClr val="000000"/>
              </a:solidFill>
              <a:highlight>
                <a:srgbClr val="FFFFFF"/>
              </a:highlight>
              <a:latin typeface="Consolas"/>
            </a:endParaRPr>
          </a:p>
          <a:p>
            <a:pPr marL="0" indent="0">
              <a:buNone/>
            </a:pPr>
            <a:r>
              <a:rPr lang="en-US" sz="1700" b="1" dirty="0" smtClean="0">
                <a:solidFill>
                  <a:srgbClr val="000000"/>
                </a:solidFill>
                <a:highlight>
                  <a:srgbClr val="FFFFFF"/>
                </a:highlight>
                <a:latin typeface="Consolas"/>
              </a:rPr>
              <a:t>  </a:t>
            </a:r>
            <a:r>
              <a:rPr lang="en-US" sz="1700" b="1" dirty="0">
                <a:solidFill>
                  <a:srgbClr val="6F008A"/>
                </a:solidFill>
                <a:highlight>
                  <a:srgbClr val="FFFFFF"/>
                </a:highlight>
                <a:latin typeface="Consolas"/>
              </a:rPr>
              <a:t>Case</a:t>
            </a:r>
            <a:r>
              <a:rPr lang="en-US" sz="1700" b="1" dirty="0">
                <a:solidFill>
                  <a:srgbClr val="000000"/>
                </a:solidFill>
                <a:highlight>
                  <a:srgbClr val="FFFFFF"/>
                </a:highlight>
                <a:latin typeface="Consolas"/>
              </a:rPr>
              <a:t>(</a:t>
            </a:r>
            <a:r>
              <a:rPr lang="en-US" sz="1700" b="1" dirty="0">
                <a:solidFill>
                  <a:srgbClr val="800000"/>
                </a:solidFill>
                <a:highlight>
                  <a:srgbClr val="FFFFFF"/>
                </a:highlight>
                <a:latin typeface="Consolas"/>
              </a:rPr>
              <a:t>rex</a:t>
            </a:r>
            <a:r>
              <a:rPr lang="en-US" sz="1700" b="1" dirty="0">
                <a:solidFill>
                  <a:srgbClr val="000000"/>
                </a:solidFill>
                <a:highlight>
                  <a:srgbClr val="FFFFFF"/>
                </a:highlight>
                <a:latin typeface="Consolas"/>
              </a:rPr>
              <a:t>(</a:t>
            </a:r>
            <a:r>
              <a:rPr lang="en-US" sz="1700" b="1" dirty="0">
                <a:solidFill>
                  <a:srgbClr val="A31515"/>
                </a:solidFill>
                <a:highlight>
                  <a:srgbClr val="FFFFFF"/>
                </a:highlight>
                <a:latin typeface="Consolas"/>
              </a:rPr>
              <a:t>"([0-9]+)-([0-9]+)-([0-9]+)"</a:t>
            </a:r>
            <a:r>
              <a:rPr lang="en-US" sz="1700" b="1" dirty="0">
                <a:solidFill>
                  <a:srgbClr val="000000"/>
                </a:solidFill>
                <a:highlight>
                  <a:srgbClr val="FFFFFF"/>
                </a:highlight>
                <a:latin typeface="Consolas"/>
              </a:rPr>
              <a:t>, 979)) </a:t>
            </a:r>
            <a:r>
              <a:rPr lang="en-US" sz="1700" b="1" dirty="0" smtClean="0">
                <a:solidFill>
                  <a:srgbClr val="008000"/>
                </a:solidFill>
                <a:highlight>
                  <a:srgbClr val="FFFFFF"/>
                </a:highlight>
                <a:latin typeface="Consolas"/>
              </a:rPr>
              <a:t>// </a:t>
            </a:r>
            <a:r>
              <a:rPr lang="en-US" sz="1700" b="1" dirty="0">
                <a:solidFill>
                  <a:srgbClr val="008000"/>
                </a:solidFill>
                <a:highlight>
                  <a:srgbClr val="FFFFFF"/>
                </a:highlight>
                <a:latin typeface="Consolas"/>
              </a:rPr>
              <a:t>Local phone</a:t>
            </a:r>
            <a:endParaRPr lang="en-US" sz="1700" b="1" dirty="0">
              <a:solidFill>
                <a:srgbClr val="000000"/>
              </a:solidFill>
              <a:highlight>
                <a:srgbClr val="FFFFFF"/>
              </a:highlight>
              <a:latin typeface="Consolas"/>
            </a:endParaRPr>
          </a:p>
          <a:p>
            <a:pPr marL="0" indent="0">
              <a:buNone/>
            </a:pPr>
            <a:r>
              <a:rPr lang="en-US" sz="1700" b="1" dirty="0" smtClean="0">
                <a:solidFill>
                  <a:srgbClr val="000000"/>
                </a:solidFill>
                <a:highlight>
                  <a:srgbClr val="FFFFFF"/>
                </a:highlight>
                <a:latin typeface="Consolas"/>
              </a:rPr>
              <a:t>  </a:t>
            </a:r>
            <a:r>
              <a:rPr lang="en-US" sz="1700" b="1" dirty="0" smtClean="0">
                <a:solidFill>
                  <a:srgbClr val="6F008A"/>
                </a:solidFill>
                <a:highlight>
                  <a:srgbClr val="FFFFFF"/>
                </a:highlight>
                <a:latin typeface="Consolas"/>
              </a:rPr>
              <a:t>Case</a:t>
            </a:r>
            <a:r>
              <a:rPr lang="en-US" sz="1700" b="1" dirty="0" smtClean="0">
                <a:solidFill>
                  <a:srgbClr val="000000"/>
                </a:solidFill>
                <a:highlight>
                  <a:srgbClr val="FFFFFF"/>
                </a:highlight>
                <a:latin typeface="Consolas"/>
              </a:rPr>
              <a:t>(</a:t>
            </a:r>
            <a:r>
              <a:rPr lang="en-US" sz="1700" b="1" dirty="0">
                <a:solidFill>
                  <a:srgbClr val="800000"/>
                </a:solidFill>
                <a:highlight>
                  <a:srgbClr val="FFFFFF"/>
                </a:highlight>
                <a:latin typeface="Consolas"/>
              </a:rPr>
              <a:t>rex</a:t>
            </a:r>
            <a:r>
              <a:rPr lang="en-US" sz="1700" b="1" dirty="0" smtClean="0">
                <a:solidFill>
                  <a:srgbClr val="000000"/>
                </a:solidFill>
                <a:highlight>
                  <a:srgbClr val="FFFFFF"/>
                </a:highlight>
                <a:latin typeface="Consolas"/>
              </a:rPr>
              <a:t>(</a:t>
            </a:r>
            <a:r>
              <a:rPr lang="en-US" sz="1700" b="1" dirty="0" smtClean="0">
                <a:solidFill>
                  <a:srgbClr val="A31515"/>
                </a:solidFill>
                <a:highlight>
                  <a:srgbClr val="FFFFFF"/>
                </a:highlight>
                <a:latin typeface="Consolas"/>
              </a:rPr>
              <a:t>"([</a:t>
            </a:r>
            <a:r>
              <a:rPr lang="en-US" sz="1700" b="1" dirty="0">
                <a:solidFill>
                  <a:srgbClr val="A31515"/>
                </a:solidFill>
                <a:highlight>
                  <a:srgbClr val="FFFFFF"/>
                </a:highlight>
                <a:latin typeface="Consolas"/>
              </a:rPr>
              <a:t>0-9]+)-([0-9]+)-([0-9]+)"</a:t>
            </a:r>
            <a:r>
              <a:rPr lang="en-US" sz="1700" b="1" dirty="0">
                <a:solidFill>
                  <a:srgbClr val="000000"/>
                </a:solidFill>
                <a:highlight>
                  <a:srgbClr val="FFFFFF"/>
                </a:highlight>
                <a:latin typeface="Consolas"/>
              </a:rPr>
              <a:t>, </a:t>
            </a:r>
            <a:endParaRPr lang="en-US" sz="1700" b="1" dirty="0" smtClean="0">
              <a:solidFill>
                <a:srgbClr val="000000"/>
              </a:solidFill>
              <a:highlight>
                <a:srgbClr val="FFFFFF"/>
              </a:highlight>
              <a:latin typeface="Consolas"/>
            </a:endParaRPr>
          </a:p>
          <a:p>
            <a:pPr marL="0" indent="0">
              <a:buNone/>
            </a:pPr>
            <a:r>
              <a:rPr lang="en-US" sz="1700" b="1" dirty="0">
                <a:solidFill>
                  <a:srgbClr val="000000"/>
                </a:solidFill>
                <a:highlight>
                  <a:srgbClr val="FFFFFF"/>
                </a:highlight>
                <a:latin typeface="Consolas"/>
              </a:rPr>
              <a:t> </a:t>
            </a:r>
            <a:r>
              <a:rPr lang="en-US" sz="1700" b="1" dirty="0" smtClean="0">
                <a:solidFill>
                  <a:srgbClr val="000000"/>
                </a:solidFill>
                <a:highlight>
                  <a:srgbClr val="FFFFFF"/>
                </a:highlight>
                <a:latin typeface="Consolas"/>
              </a:rPr>
              <a:t>          </a:t>
            </a:r>
            <a:r>
              <a:rPr lang="en-US" sz="1700" b="1" dirty="0" smtClean="0">
                <a:solidFill>
                  <a:srgbClr val="800000"/>
                </a:solidFill>
                <a:highlight>
                  <a:srgbClr val="FFFFFF"/>
                </a:highlight>
                <a:latin typeface="Consolas"/>
              </a:rPr>
              <a:t>any</a:t>
            </a:r>
            <a:r>
              <a:rPr lang="en-US" sz="1700" b="1" dirty="0" smtClean="0">
                <a:solidFill>
                  <a:srgbClr val="000000"/>
                </a:solidFill>
                <a:highlight>
                  <a:srgbClr val="FFFFFF"/>
                </a:highlight>
                <a:latin typeface="Consolas"/>
              </a:rPr>
              <a:t>({</a:t>
            </a:r>
            <a:r>
              <a:rPr lang="en-US" sz="1700" b="1" dirty="0">
                <a:solidFill>
                  <a:srgbClr val="000000"/>
                </a:solidFill>
                <a:highlight>
                  <a:srgbClr val="FFFFFF"/>
                </a:highlight>
                <a:latin typeface="Consolas"/>
              </a:rPr>
              <a:t>800,888,877,866,855}), n, m) </a:t>
            </a:r>
            <a:r>
              <a:rPr lang="en-US" sz="1700" b="1" dirty="0" smtClean="0">
                <a:solidFill>
                  <a:srgbClr val="000000"/>
                </a:solidFill>
                <a:highlight>
                  <a:srgbClr val="FFFFFF"/>
                </a:highlight>
                <a:latin typeface="Consolas"/>
              </a:rPr>
              <a:t>  </a:t>
            </a:r>
            <a:r>
              <a:rPr lang="en-US" sz="1700" b="1" dirty="0" smtClean="0">
                <a:solidFill>
                  <a:srgbClr val="008000"/>
                </a:solidFill>
                <a:highlight>
                  <a:srgbClr val="FFFFFF"/>
                </a:highlight>
                <a:latin typeface="Consolas"/>
              </a:rPr>
              <a:t>// </a:t>
            </a:r>
            <a:r>
              <a:rPr lang="en-US" sz="1700" b="1" dirty="0">
                <a:solidFill>
                  <a:srgbClr val="008000"/>
                </a:solidFill>
                <a:highlight>
                  <a:srgbClr val="FFFFFF"/>
                </a:highlight>
                <a:latin typeface="Consolas"/>
              </a:rPr>
              <a:t>Toll-free phone</a:t>
            </a:r>
            <a:endParaRPr lang="en-US" sz="1700" b="1" dirty="0">
              <a:solidFill>
                <a:srgbClr val="000000"/>
              </a:solidFill>
              <a:highlight>
                <a:srgbClr val="FFFFFF"/>
              </a:highlight>
              <a:latin typeface="Consolas"/>
            </a:endParaRPr>
          </a:p>
          <a:p>
            <a:pPr marL="0" indent="0">
              <a:buNone/>
            </a:pPr>
            <a:r>
              <a:rPr lang="en-US" sz="1700" b="1" dirty="0" smtClean="0">
                <a:solidFill>
                  <a:srgbClr val="000000"/>
                </a:solidFill>
                <a:highlight>
                  <a:srgbClr val="FFFFFF"/>
                </a:highlight>
                <a:latin typeface="Consolas"/>
              </a:rPr>
              <a:t>  </a:t>
            </a:r>
            <a:r>
              <a:rPr lang="en-US" sz="1700" b="1" dirty="0" smtClean="0">
                <a:solidFill>
                  <a:srgbClr val="6F008A"/>
                </a:solidFill>
                <a:highlight>
                  <a:srgbClr val="FFFFFF"/>
                </a:highlight>
                <a:latin typeface="Consolas"/>
              </a:rPr>
              <a:t>Case</a:t>
            </a:r>
            <a:r>
              <a:rPr lang="en-US" sz="1700" b="1" dirty="0" smtClean="0">
                <a:solidFill>
                  <a:srgbClr val="000000"/>
                </a:solidFill>
                <a:highlight>
                  <a:srgbClr val="FFFFFF"/>
                </a:highlight>
                <a:latin typeface="Consolas"/>
              </a:rPr>
              <a:t>(</a:t>
            </a:r>
            <a:r>
              <a:rPr lang="en-US" sz="1700" b="1" dirty="0">
                <a:solidFill>
                  <a:srgbClr val="800000"/>
                </a:solidFill>
                <a:highlight>
                  <a:srgbClr val="FFFFFF"/>
                </a:highlight>
                <a:latin typeface="Consolas"/>
              </a:rPr>
              <a:t>rex</a:t>
            </a:r>
            <a:r>
              <a:rPr lang="en-US" sz="1700" b="1" dirty="0" smtClean="0">
                <a:solidFill>
                  <a:srgbClr val="000000"/>
                </a:solidFill>
                <a:highlight>
                  <a:srgbClr val="FFFFFF"/>
                </a:highlight>
                <a:latin typeface="Consolas"/>
              </a:rPr>
              <a:t>(</a:t>
            </a:r>
            <a:r>
              <a:rPr lang="en-US" sz="1700" b="1" dirty="0" smtClean="0">
                <a:solidFill>
                  <a:srgbClr val="A31515"/>
                </a:solidFill>
                <a:highlight>
                  <a:srgbClr val="FFFFFF"/>
                </a:highlight>
                <a:latin typeface="Consolas"/>
              </a:rPr>
              <a:t>"([</a:t>
            </a:r>
            <a:r>
              <a:rPr lang="en-US" sz="1700" b="1" dirty="0">
                <a:solidFill>
                  <a:srgbClr val="A31515"/>
                </a:solidFill>
                <a:highlight>
                  <a:srgbClr val="FFFFFF"/>
                </a:highlight>
                <a:latin typeface="Consolas"/>
              </a:rPr>
              <a:t>0-9]{4})-([0-9]{2})-([0-9]{2})"</a:t>
            </a:r>
            <a:r>
              <a:rPr lang="en-US" sz="1700" b="1" dirty="0">
                <a:solidFill>
                  <a:srgbClr val="000000"/>
                </a:solidFill>
                <a:highlight>
                  <a:srgbClr val="FFFFFF"/>
                </a:highlight>
                <a:latin typeface="Consolas"/>
              </a:rPr>
              <a:t>, </a:t>
            </a:r>
            <a:endParaRPr lang="en-US" sz="1700" b="1" dirty="0" smtClean="0">
              <a:solidFill>
                <a:srgbClr val="000000"/>
              </a:solidFill>
              <a:highlight>
                <a:srgbClr val="FFFFFF"/>
              </a:highlight>
              <a:latin typeface="Consolas"/>
            </a:endParaRPr>
          </a:p>
          <a:p>
            <a:pPr marL="0" indent="0">
              <a:buNone/>
            </a:pPr>
            <a:r>
              <a:rPr lang="en-US" sz="1700" b="1" dirty="0">
                <a:solidFill>
                  <a:srgbClr val="000000"/>
                </a:solidFill>
                <a:highlight>
                  <a:srgbClr val="FFFFFF"/>
                </a:highlight>
                <a:latin typeface="Consolas"/>
              </a:rPr>
              <a:t> </a:t>
            </a:r>
            <a:r>
              <a:rPr lang="en-US" sz="1700" b="1" dirty="0" smtClean="0">
                <a:solidFill>
                  <a:srgbClr val="000000"/>
                </a:solidFill>
                <a:highlight>
                  <a:srgbClr val="FFFFFF"/>
                </a:highlight>
                <a:latin typeface="Consolas"/>
              </a:rPr>
              <a:t>          y</a:t>
            </a:r>
            <a:r>
              <a:rPr lang="en-US" sz="1700" b="1" dirty="0">
                <a:solidFill>
                  <a:srgbClr val="000000"/>
                </a:solidFill>
                <a:highlight>
                  <a:srgbClr val="FFFFFF"/>
                </a:highlight>
                <a:latin typeface="Consolas"/>
              </a:rPr>
              <a:t>, </a:t>
            </a:r>
            <a:r>
              <a:rPr lang="en-US" sz="1700" b="1" dirty="0" smtClean="0">
                <a:solidFill>
                  <a:srgbClr val="000000"/>
                </a:solidFill>
                <a:highlight>
                  <a:srgbClr val="FFFFFF"/>
                </a:highlight>
                <a:latin typeface="Consolas"/>
              </a:rPr>
              <a:t>month, </a:t>
            </a:r>
            <a:r>
              <a:rPr lang="en-US" sz="1700" b="1" dirty="0">
                <a:solidFill>
                  <a:srgbClr val="000000"/>
                </a:solidFill>
                <a:highlight>
                  <a:srgbClr val="FFFFFF"/>
                </a:highlight>
                <a:latin typeface="Consolas"/>
              </a:rPr>
              <a:t>d |= d &gt; 0 &amp;&amp; d </a:t>
            </a:r>
            <a:r>
              <a:rPr lang="en-US" sz="1700" b="1" dirty="0" smtClean="0">
                <a:solidFill>
                  <a:srgbClr val="000000"/>
                </a:solidFill>
                <a:highlight>
                  <a:srgbClr val="FFFFFF"/>
                </a:highlight>
                <a:latin typeface="Consolas"/>
              </a:rPr>
              <a:t>&lt;= </a:t>
            </a:r>
            <a:r>
              <a:rPr lang="en-US" sz="1700" b="1" dirty="0">
                <a:solidFill>
                  <a:srgbClr val="000000"/>
                </a:solidFill>
                <a:highlight>
                  <a:srgbClr val="FFFFFF"/>
                </a:highlight>
                <a:latin typeface="Consolas"/>
              </a:rPr>
              <a:t>31</a:t>
            </a:r>
            <a:r>
              <a:rPr lang="en-US" sz="1700" b="1" dirty="0" smtClean="0">
                <a:solidFill>
                  <a:srgbClr val="000000"/>
                </a:solidFill>
                <a:highlight>
                  <a:srgbClr val="FFFFFF"/>
                </a:highlight>
                <a:latin typeface="Consolas"/>
              </a:rPr>
              <a:t>))</a:t>
            </a:r>
            <a:r>
              <a:rPr lang="en-US" sz="1700" b="1" dirty="0">
                <a:solidFill>
                  <a:srgbClr val="008000"/>
                </a:solidFill>
                <a:highlight>
                  <a:srgbClr val="FFFFFF"/>
                </a:highlight>
                <a:latin typeface="Consolas"/>
              </a:rPr>
              <a:t> </a:t>
            </a:r>
            <a:r>
              <a:rPr lang="en-US" sz="1700" b="1" dirty="0" smtClean="0">
                <a:solidFill>
                  <a:srgbClr val="008000"/>
                </a:solidFill>
                <a:highlight>
                  <a:srgbClr val="FFFFFF"/>
                </a:highlight>
                <a:latin typeface="Consolas"/>
              </a:rPr>
              <a:t>  // Date</a:t>
            </a:r>
            <a:endParaRPr lang="en-US" sz="1700" b="1" dirty="0">
              <a:solidFill>
                <a:srgbClr val="000000"/>
              </a:solidFill>
              <a:highlight>
                <a:srgbClr val="FFFFFF"/>
              </a:highlight>
              <a:latin typeface="Consolas"/>
            </a:endParaRPr>
          </a:p>
          <a:p>
            <a:pPr marL="0" indent="0">
              <a:buNone/>
            </a:pPr>
            <a:r>
              <a:rPr lang="en-US" sz="1700" b="1" dirty="0" smtClean="0">
                <a:solidFill>
                  <a:srgbClr val="000000"/>
                </a:solidFill>
                <a:highlight>
                  <a:srgbClr val="FFFFFF"/>
                </a:highlight>
                <a:latin typeface="Consolas"/>
              </a:rPr>
              <a:t>  </a:t>
            </a:r>
            <a:r>
              <a:rPr lang="en-US" sz="1700" b="1" dirty="0">
                <a:solidFill>
                  <a:srgbClr val="6F008A"/>
                </a:solidFill>
                <a:highlight>
                  <a:srgbClr val="FFFFFF"/>
                </a:highlight>
                <a:latin typeface="Consolas"/>
              </a:rPr>
              <a:t>Otherwise</a:t>
            </a:r>
            <a:r>
              <a:rPr lang="en-US" sz="1700" b="1" dirty="0">
                <a:solidFill>
                  <a:srgbClr val="000000"/>
                </a:solidFill>
                <a:highlight>
                  <a:srgbClr val="FFFFFF"/>
                </a:highlight>
                <a:latin typeface="Consolas"/>
              </a:rPr>
              <a:t>() </a:t>
            </a:r>
            <a:r>
              <a:rPr lang="en-US" sz="1700" b="1" dirty="0">
                <a:solidFill>
                  <a:srgbClr val="008000"/>
                </a:solidFill>
                <a:highlight>
                  <a:srgbClr val="FFFFFF"/>
                </a:highlight>
                <a:latin typeface="Consolas"/>
              </a:rPr>
              <a:t>// Something else</a:t>
            </a:r>
            <a:endParaRPr lang="en-US" sz="1700" b="1" dirty="0">
              <a:solidFill>
                <a:srgbClr val="000000"/>
              </a:solidFill>
              <a:highlight>
                <a:srgbClr val="FFFFFF"/>
              </a:highlight>
              <a:latin typeface="Consolas"/>
            </a:endParaRPr>
          </a:p>
          <a:p>
            <a:pPr marL="0" indent="0">
              <a:buNone/>
            </a:pPr>
            <a:r>
              <a:rPr lang="en-US" sz="1700" b="1" dirty="0" smtClean="0">
                <a:solidFill>
                  <a:srgbClr val="000000"/>
                </a:solidFill>
                <a:highlight>
                  <a:srgbClr val="FFFFFF"/>
                </a:highlight>
                <a:latin typeface="Consolas"/>
              </a:rPr>
              <a:t>}</a:t>
            </a:r>
            <a:endParaRPr lang="en-US" sz="1700" b="1" dirty="0">
              <a:solidFill>
                <a:srgbClr val="000000"/>
              </a:solidFill>
              <a:highlight>
                <a:srgbClr val="FFFFFF"/>
              </a:highlight>
              <a:latin typeface="Consolas"/>
            </a:endParaRPr>
          </a:p>
          <a:p>
            <a:pPr marL="0" indent="0">
              <a:buNone/>
            </a:pPr>
            <a:r>
              <a:rPr lang="en-US" sz="1700" b="1" dirty="0" smtClean="0">
                <a:solidFill>
                  <a:srgbClr val="6F008A"/>
                </a:solidFill>
                <a:highlight>
                  <a:srgbClr val="FFFFFF"/>
                </a:highlight>
                <a:latin typeface="Consolas"/>
              </a:rPr>
              <a:t>EndMatch</a:t>
            </a:r>
          </a:p>
          <a:p>
            <a:pPr marL="0" indent="0">
              <a:buNone/>
            </a:pPr>
            <a:endParaRPr lang="en-US" sz="1600" b="1" dirty="0">
              <a:solidFill>
                <a:srgbClr val="6F008A"/>
              </a:solidFill>
              <a:highlight>
                <a:srgbClr val="FFFFFF"/>
              </a:highlight>
              <a:latin typeface="Consolas"/>
            </a:endParaRPr>
          </a:p>
          <a:p>
            <a:pPr>
              <a:buFont typeface="Arial" pitchFamily="34" charset="0"/>
              <a:buChar char="•"/>
            </a:pPr>
            <a:r>
              <a:rPr lang="en-US" sz="2400" dirty="0" smtClean="0">
                <a:highlight>
                  <a:srgbClr val="FFFFFF"/>
                </a:highlight>
                <a:latin typeface="+mj-lt"/>
              </a:rPr>
              <a:t>All Patterns in the library are user-defined</a:t>
            </a:r>
          </a:p>
          <a:p>
            <a:pPr>
              <a:buFont typeface="Arial" pitchFamily="34" charset="0"/>
              <a:buChar char="•"/>
            </a:pPr>
            <a:r>
              <a:rPr lang="en-US" sz="2400" dirty="0" smtClean="0">
                <a:highlight>
                  <a:srgbClr val="FFFFFF"/>
                </a:highlight>
                <a:latin typeface="+mj-lt"/>
              </a:rPr>
              <a:t>Patterns can be saved in variables and passed to functions</a:t>
            </a:r>
            <a:endParaRPr lang="en-US" sz="2400" dirty="0">
              <a:latin typeface="+mj-lt"/>
            </a:endParaRPr>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
        <p:nvSpPr>
          <p:cNvPr id="3" name="Slide Number Placeholder 2"/>
          <p:cNvSpPr>
            <a:spLocks noGrp="1"/>
          </p:cNvSpPr>
          <p:nvPr>
            <p:ph type="sldNum" sz="quarter" idx="12"/>
          </p:nvPr>
        </p:nvSpPr>
        <p:spPr/>
        <p:txBody>
          <a:bodyPr/>
          <a:lstStyle/>
          <a:p>
            <a:fld id="{7CB0F8AB-AB33-4A54-BEC3-89055AD5FA98}" type="slidenum">
              <a:rPr lang="en-US" smtClean="0"/>
              <a:t>17</a:t>
            </a:fld>
            <a:endParaRPr lang="en-US" dirty="0"/>
          </a:p>
        </p:txBody>
      </p:sp>
    </p:spTree>
    <p:extLst>
      <p:ext uri="{BB962C8B-B14F-4D97-AF65-F5344CB8AC3E}">
        <p14:creationId xmlns:p14="http://schemas.microsoft.com/office/powerpoint/2010/main" val="114879187"/>
      </p:ext>
    </p:extLst>
  </p:cSld>
  <p:clrMapOvr>
    <a:masterClrMapping/>
  </p:clrMapOvr>
  <mc:AlternateContent xmlns:mc="http://schemas.openxmlformats.org/markup-compatibility/2006" xmlns:p14="http://schemas.microsoft.com/office/powerpoint/2010/main">
    <mc:Choice Requires="p14">
      <p:transition spd="slow" p14:dur="2000" advTm="41712"/>
    </mc:Choice>
    <mc:Fallback xmlns="">
      <p:transition spd="slow" advTm="4171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as Objects</a:t>
            </a:r>
            <a:endParaRPr lang="en-US" dirty="0"/>
          </a:p>
        </p:txBody>
      </p:sp>
      <p:sp>
        <p:nvSpPr>
          <p:cNvPr id="6" name="Content Placeholder 5"/>
          <p:cNvSpPr>
            <a:spLocks noGrp="1"/>
          </p:cNvSpPr>
          <p:nvPr>
            <p:ph sz="half" idx="1"/>
          </p:nvPr>
        </p:nvSpPr>
        <p:spPr>
          <a:xfrm>
            <a:off x="468313" y="4572000"/>
            <a:ext cx="3990975" cy="1981200"/>
          </a:xfrm>
        </p:spPr>
        <p:txBody>
          <a:bodyPr>
            <a:normAutofit/>
          </a:bodyPr>
          <a:lstStyle/>
          <a:p>
            <a:pPr marL="0" indent="0">
              <a:lnSpc>
                <a:spcPct val="120000"/>
              </a:lnSpc>
              <a:spcBef>
                <a:spcPts val="0"/>
              </a:spcBef>
              <a:buNone/>
            </a:pPr>
            <a:r>
              <a:rPr lang="en-US" dirty="0" smtClean="0"/>
              <a:t>Pros</a:t>
            </a:r>
          </a:p>
          <a:p>
            <a:pPr marL="402336" lvl="1">
              <a:spcBef>
                <a:spcPts val="0"/>
              </a:spcBef>
            </a:pPr>
            <a:r>
              <a:rPr lang="en-US" dirty="0" smtClean="0"/>
              <a:t>Open patterns</a:t>
            </a:r>
          </a:p>
          <a:p>
            <a:pPr marL="402336" lvl="1">
              <a:spcBef>
                <a:spcPts val="0"/>
              </a:spcBef>
            </a:pPr>
            <a:r>
              <a:rPr lang="en-US" dirty="0" smtClean="0"/>
              <a:t>First-class patterns</a:t>
            </a:r>
          </a:p>
          <a:p>
            <a:pPr marL="402336" lvl="1">
              <a:spcBef>
                <a:spcPts val="0"/>
              </a:spcBef>
            </a:pPr>
            <a:r>
              <a:rPr lang="en-US" dirty="0" smtClean="0"/>
              <a:t>Dynamic composition</a:t>
            </a:r>
            <a:endParaRPr lang="en-US" dirty="0"/>
          </a:p>
        </p:txBody>
      </p:sp>
      <p:sp>
        <p:nvSpPr>
          <p:cNvPr id="7" name="Content Placeholder 6"/>
          <p:cNvSpPr>
            <a:spLocks noGrp="1"/>
          </p:cNvSpPr>
          <p:nvPr>
            <p:ph sz="half" idx="2"/>
          </p:nvPr>
        </p:nvSpPr>
        <p:spPr>
          <a:xfrm>
            <a:off x="4611688" y="4572000"/>
            <a:ext cx="3992562" cy="1981200"/>
          </a:xfrm>
        </p:spPr>
        <p:txBody>
          <a:bodyPr>
            <a:normAutofit/>
          </a:bodyPr>
          <a:lstStyle/>
          <a:p>
            <a:pPr marL="0" indent="0">
              <a:buNone/>
            </a:pPr>
            <a:r>
              <a:rPr lang="en-US" dirty="0" smtClean="0"/>
              <a:t>Cons</a:t>
            </a:r>
          </a:p>
          <a:p>
            <a:pPr marL="401638" lvl="1">
              <a:spcBef>
                <a:spcPts val="0"/>
              </a:spcBef>
            </a:pPr>
            <a:r>
              <a:rPr lang="en-US" dirty="0" smtClean="0"/>
              <a:t>Intrusive</a:t>
            </a:r>
          </a:p>
          <a:p>
            <a:pPr marL="401638" lvl="1">
              <a:spcBef>
                <a:spcPts val="0"/>
              </a:spcBef>
            </a:pPr>
            <a:r>
              <a:rPr lang="en-US" dirty="0" smtClean="0"/>
              <a:t>Type errors at run-time</a:t>
            </a:r>
          </a:p>
          <a:p>
            <a:pPr marL="401638" lvl="1">
              <a:spcBef>
                <a:spcPts val="0"/>
              </a:spcBef>
            </a:pPr>
            <a:r>
              <a:rPr lang="en-US" dirty="0" smtClean="0"/>
              <a:t>Extremely slow</a:t>
            </a:r>
            <a:endParaRPr lang="en-US" dirty="0"/>
          </a:p>
        </p:txBody>
      </p:sp>
      <p:sp>
        <p:nvSpPr>
          <p:cNvPr id="4" name="Footer Placeholder 3"/>
          <p:cNvSpPr>
            <a:spLocks noGrp="1"/>
          </p:cNvSpPr>
          <p:nvPr>
            <p:ph type="ftr" sz="quarter" idx="11"/>
          </p:nvPr>
        </p:nvSpPr>
        <p:spPr/>
        <p:txBody>
          <a:bodyPr/>
          <a:lstStyle/>
          <a:p>
            <a:r>
              <a:rPr lang="en-US" dirty="0" smtClean="0"/>
              <a:t>GPCE'13: Open Pattern Matching for C++</a:t>
            </a:r>
            <a:endParaRPr lang="en-US" dirty="0"/>
          </a:p>
        </p:txBody>
      </p:sp>
      <p:sp>
        <p:nvSpPr>
          <p:cNvPr id="8" name="Content Placeholder 2"/>
          <p:cNvSpPr txBox="1">
            <a:spLocks/>
          </p:cNvSpPr>
          <p:nvPr/>
        </p:nvSpPr>
        <p:spPr bwMode="auto">
          <a:xfrm>
            <a:off x="457200" y="1676400"/>
            <a:ext cx="8135937" cy="2743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accent2"/>
              </a:buClr>
              <a:buSzPct val="55000"/>
              <a:buFont typeface="Monotype Sorts" pitchFamily="2" charset="2"/>
              <a:buChar char="l"/>
              <a:defRPr sz="2800">
                <a:solidFill>
                  <a:schemeClr val="tx2"/>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bg1">
                    <a:lumMod val="10000"/>
                  </a:schemeClr>
                </a:solidFill>
                <a:latin typeface="+mn-lt"/>
              </a:defRPr>
            </a:lvl2pPr>
            <a:lvl3pPr marL="1143000" indent="-228600" algn="l" rtl="0" eaLnBrk="1" fontAlgn="base" hangingPunct="1">
              <a:spcBef>
                <a:spcPct val="20000"/>
              </a:spcBef>
              <a:spcAft>
                <a:spcPct val="0"/>
              </a:spcAft>
              <a:buClr>
                <a:schemeClr val="tx2"/>
              </a:buClr>
              <a:buSzPct val="50000"/>
              <a:buFont typeface="Monotype Sorts" pitchFamily="2" charset="2"/>
              <a:buChar char="l"/>
              <a:defRPr sz="2000">
                <a:solidFill>
                  <a:schemeClr val="tx2"/>
                </a:solidFill>
                <a:latin typeface="+mn-lt"/>
              </a:defRPr>
            </a:lvl3pPr>
            <a:lvl4pPr marL="1600200" indent="-228600" algn="l" rtl="0" eaLnBrk="1" fontAlgn="base" hangingPunct="1">
              <a:spcBef>
                <a:spcPct val="20000"/>
              </a:spcBef>
              <a:spcAft>
                <a:spcPct val="0"/>
              </a:spcAft>
              <a:buClr>
                <a:schemeClr val="accent2"/>
              </a:buClr>
              <a:buSzPct val="65000"/>
              <a:buFont typeface="Monotype Sorts" pitchFamily="2" charset="2"/>
              <a:buChar char="u"/>
              <a:defRPr sz="1800">
                <a:solidFill>
                  <a:schemeClr val="tx2"/>
                </a:solidFill>
                <a:latin typeface="+mn-lt"/>
              </a:defRPr>
            </a:lvl4pPr>
            <a:lvl5pPr marL="2057400" indent="-228600" algn="l" rtl="0" eaLnBrk="1" fontAlgn="base" hangingPunct="1">
              <a:spcBef>
                <a:spcPct val="20000"/>
              </a:spcBef>
              <a:spcAft>
                <a:spcPct val="0"/>
              </a:spcAft>
              <a:buClr>
                <a:schemeClr val="tx1"/>
              </a:buClr>
              <a:buChar char="–"/>
              <a:defRPr sz="1800">
                <a:solidFill>
                  <a:schemeClr val="tx2"/>
                </a:solidFill>
                <a:latin typeface="+mn-lt"/>
              </a:defRPr>
            </a:lvl5pPr>
            <a:lvl6pPr marL="2514600" indent="-228600" algn="l" rtl="0" eaLnBrk="1" fontAlgn="base" hangingPunct="1">
              <a:spcBef>
                <a:spcPct val="20000"/>
              </a:spcBef>
              <a:spcAft>
                <a:spcPct val="0"/>
              </a:spcAft>
              <a:buClr>
                <a:schemeClr val="tx1"/>
              </a:buClr>
              <a:buChar char="–"/>
              <a:defRPr sz="1800">
                <a:solidFill>
                  <a:schemeClr val="tx2"/>
                </a:solidFill>
                <a:latin typeface="+mn-lt"/>
              </a:defRPr>
            </a:lvl6pPr>
            <a:lvl7pPr marL="2971800" indent="-228600" algn="l" rtl="0" eaLnBrk="1" fontAlgn="base" hangingPunct="1">
              <a:spcBef>
                <a:spcPct val="20000"/>
              </a:spcBef>
              <a:spcAft>
                <a:spcPct val="0"/>
              </a:spcAft>
              <a:buClr>
                <a:schemeClr val="tx1"/>
              </a:buClr>
              <a:buChar char="–"/>
              <a:defRPr sz="1800">
                <a:solidFill>
                  <a:schemeClr val="tx2"/>
                </a:solidFill>
                <a:latin typeface="+mn-lt"/>
              </a:defRPr>
            </a:lvl7pPr>
            <a:lvl8pPr marL="3429000" indent="-228600" algn="l" rtl="0" eaLnBrk="1" fontAlgn="base" hangingPunct="1">
              <a:spcBef>
                <a:spcPct val="20000"/>
              </a:spcBef>
              <a:spcAft>
                <a:spcPct val="0"/>
              </a:spcAft>
              <a:buClr>
                <a:schemeClr val="tx1"/>
              </a:buClr>
              <a:buChar char="–"/>
              <a:defRPr sz="1800">
                <a:solidFill>
                  <a:schemeClr val="tx2"/>
                </a:solidFill>
                <a:latin typeface="+mn-lt"/>
              </a:defRPr>
            </a:lvl8pPr>
            <a:lvl9pPr marL="3886200" indent="-228600" algn="l" rtl="0" eaLnBrk="1" fontAlgn="base" hangingPunct="1">
              <a:spcBef>
                <a:spcPct val="20000"/>
              </a:spcBef>
              <a:spcAft>
                <a:spcPct val="0"/>
              </a:spcAft>
              <a:buClr>
                <a:schemeClr val="tx1"/>
              </a:buClr>
              <a:buChar char="–"/>
              <a:defRPr sz="1800">
                <a:solidFill>
                  <a:schemeClr val="tx2"/>
                </a:solidFill>
                <a:latin typeface="+mn-lt"/>
              </a:defRPr>
            </a:lvl9pPr>
          </a:lstStyle>
          <a:p>
            <a:pPr marL="0" indent="0">
              <a:spcBef>
                <a:spcPts val="0"/>
              </a:spcBef>
              <a:buFont typeface="Monotype Sorts" pitchFamily="2" charset="2"/>
              <a:buNone/>
            </a:pPr>
            <a:r>
              <a:rPr lang="en-US" sz="1800" b="1" kern="0" dirty="0" smtClean="0">
                <a:solidFill>
                  <a:srgbClr val="0000FF"/>
                </a:solidFill>
                <a:highlight>
                  <a:srgbClr val="FFFFFF"/>
                </a:highlight>
                <a:latin typeface="Consolas"/>
              </a:rPr>
              <a:t>struct</a:t>
            </a:r>
            <a:r>
              <a:rPr lang="en-US" sz="1800" b="1" kern="0" dirty="0" smtClean="0">
                <a:solidFill>
                  <a:srgbClr val="000000"/>
                </a:solidFill>
                <a:highlight>
                  <a:srgbClr val="FFFFFF"/>
                </a:highlight>
                <a:latin typeface="Consolas"/>
              </a:rPr>
              <a:t> </a:t>
            </a:r>
            <a:r>
              <a:rPr lang="en-US" sz="1800" b="1" kern="0" dirty="0" smtClean="0">
                <a:solidFill>
                  <a:schemeClr val="accent3"/>
                </a:solidFill>
                <a:highlight>
                  <a:srgbClr val="FFFFFF"/>
                </a:highlight>
                <a:latin typeface="Consolas"/>
              </a:rPr>
              <a:t>object</a:t>
            </a:r>
            <a:r>
              <a:rPr lang="en-US" sz="1800" b="1" kern="0" dirty="0" smtClean="0">
                <a:solidFill>
                  <a:srgbClr val="000000"/>
                </a:solidFill>
                <a:highlight>
                  <a:srgbClr val="FFFFFF"/>
                </a:highlight>
                <a:latin typeface="Consolas"/>
              </a:rPr>
              <a:t> { </a:t>
            </a:r>
            <a:r>
              <a:rPr lang="en-US" sz="1800" b="1" kern="0" dirty="0" smtClean="0">
                <a:solidFill>
                  <a:srgbClr val="008000"/>
                </a:solidFill>
                <a:highlight>
                  <a:srgbClr val="FFFFFF"/>
                </a:highlight>
                <a:latin typeface="Consolas"/>
              </a:rPr>
              <a:t>// root of the object class hierarchy</a:t>
            </a:r>
            <a:endParaRPr lang="en-US" sz="1800" b="1" kern="0" dirty="0" smtClean="0">
              <a:solidFill>
                <a:srgbClr val="000000"/>
              </a:solidFill>
              <a:highlight>
                <a:srgbClr val="FFFFFF"/>
              </a:highlight>
              <a:latin typeface="Consolas"/>
            </a:endParaRPr>
          </a:p>
          <a:p>
            <a:pPr marL="0" indent="0">
              <a:spcBef>
                <a:spcPts val="0"/>
              </a:spcBef>
              <a:buFont typeface="Monotype Sorts" pitchFamily="2" charset="2"/>
              <a:buNone/>
            </a:pPr>
            <a:r>
              <a:rPr lang="en-US" sz="1800" b="1" kern="0" dirty="0" smtClean="0">
                <a:solidFill>
                  <a:srgbClr val="000000"/>
                </a:solidFill>
                <a:highlight>
                  <a:srgbClr val="FFFFFF"/>
                </a:highlight>
                <a:latin typeface="Consolas"/>
              </a:rPr>
              <a:t>  </a:t>
            </a:r>
            <a:r>
              <a:rPr lang="en-US" sz="1800" b="1" kern="0" dirty="0" smtClean="0">
                <a:solidFill>
                  <a:srgbClr val="0000FF"/>
                </a:solidFill>
                <a:highlight>
                  <a:srgbClr val="FFFFFF"/>
                </a:highlight>
                <a:latin typeface="Consolas"/>
              </a:rPr>
              <a:t>virtual</a:t>
            </a:r>
            <a:r>
              <a:rPr lang="en-US" sz="1800" b="1" kern="0" dirty="0" smtClean="0">
                <a:solidFill>
                  <a:srgbClr val="000000"/>
                </a:solidFill>
                <a:highlight>
                  <a:srgbClr val="FFFFFF"/>
                </a:highlight>
                <a:latin typeface="Consolas"/>
              </a:rPr>
              <a:t> </a:t>
            </a:r>
            <a:r>
              <a:rPr lang="en-US" sz="1800" b="1" kern="0" dirty="0" smtClean="0">
                <a:solidFill>
                  <a:srgbClr val="0000FF"/>
                </a:solidFill>
                <a:highlight>
                  <a:srgbClr val="FFFFFF"/>
                </a:highlight>
                <a:latin typeface="Consolas"/>
              </a:rPr>
              <a:t>bool</a:t>
            </a:r>
            <a:r>
              <a:rPr lang="en-US" sz="1800" b="1" kern="0" dirty="0" smtClean="0">
                <a:solidFill>
                  <a:srgbClr val="000000"/>
                </a:solidFill>
                <a:highlight>
                  <a:srgbClr val="FFFFFF"/>
                </a:highlight>
                <a:latin typeface="Consolas"/>
              </a:rPr>
              <a:t> </a:t>
            </a:r>
            <a:r>
              <a:rPr lang="en-US" sz="1800" b="1" kern="0" dirty="0" smtClean="0">
                <a:solidFill>
                  <a:srgbClr val="0000FF"/>
                </a:solidFill>
                <a:highlight>
                  <a:srgbClr val="FFFFFF"/>
                </a:highlight>
                <a:latin typeface="Consolas"/>
              </a:rPr>
              <a:t>operator</a:t>
            </a:r>
            <a:r>
              <a:rPr lang="en-US" sz="1800" b="1" kern="0" dirty="0" smtClean="0">
                <a:solidFill>
                  <a:srgbClr val="000000"/>
                </a:solidFill>
                <a:highlight>
                  <a:srgbClr val="FFFFFF"/>
                </a:highlight>
                <a:latin typeface="Consolas"/>
              </a:rPr>
              <a:t>==(</a:t>
            </a:r>
            <a:r>
              <a:rPr lang="en-US" sz="1800" b="1" kern="0" dirty="0" smtClean="0">
                <a:solidFill>
                  <a:srgbClr val="0000FF"/>
                </a:solidFill>
                <a:highlight>
                  <a:srgbClr val="FFFFFF"/>
                </a:highlight>
                <a:latin typeface="Consolas"/>
              </a:rPr>
              <a:t>const</a:t>
            </a:r>
            <a:r>
              <a:rPr lang="en-US" sz="1800" b="1" kern="0" dirty="0" smtClean="0">
                <a:solidFill>
                  <a:srgbClr val="000000"/>
                </a:solidFill>
                <a:highlight>
                  <a:srgbClr val="FFFFFF"/>
                </a:highlight>
                <a:latin typeface="Consolas"/>
              </a:rPr>
              <a:t> </a:t>
            </a:r>
            <a:r>
              <a:rPr lang="en-US" sz="1800" b="1" kern="0" dirty="0" smtClean="0">
                <a:solidFill>
                  <a:schemeClr val="accent3"/>
                </a:solidFill>
                <a:highlight>
                  <a:srgbClr val="FFFFFF"/>
                </a:highlight>
                <a:latin typeface="Consolas"/>
              </a:rPr>
              <a:t>object</a:t>
            </a:r>
            <a:r>
              <a:rPr lang="en-US" sz="1800" b="1" kern="0" dirty="0" smtClean="0">
                <a:solidFill>
                  <a:srgbClr val="000000"/>
                </a:solidFill>
                <a:highlight>
                  <a:srgbClr val="FFFFFF"/>
                </a:highlight>
                <a:latin typeface="Consolas"/>
              </a:rPr>
              <a:t>&amp;) </a:t>
            </a:r>
            <a:r>
              <a:rPr lang="en-US" sz="1800" b="1" kern="0" dirty="0" smtClean="0">
                <a:solidFill>
                  <a:srgbClr val="0000FF"/>
                </a:solidFill>
                <a:highlight>
                  <a:srgbClr val="FFFFFF"/>
                </a:highlight>
                <a:latin typeface="Consolas"/>
              </a:rPr>
              <a:t>const</a:t>
            </a:r>
            <a:r>
              <a:rPr lang="en-US" sz="1800" b="1" kern="0" dirty="0" smtClean="0">
                <a:solidFill>
                  <a:srgbClr val="000000"/>
                </a:solidFill>
                <a:highlight>
                  <a:srgbClr val="FFFFFF"/>
                </a:highlight>
                <a:latin typeface="Consolas"/>
              </a:rPr>
              <a:t> = 0;</a:t>
            </a:r>
          </a:p>
          <a:p>
            <a:pPr marL="0" indent="0">
              <a:spcBef>
                <a:spcPts val="0"/>
              </a:spcBef>
              <a:buFont typeface="Monotype Sorts" pitchFamily="2" charset="2"/>
              <a:buNone/>
            </a:pPr>
            <a:r>
              <a:rPr lang="en-US" sz="1800" b="1" kern="0" dirty="0" smtClean="0">
                <a:solidFill>
                  <a:srgbClr val="000000"/>
                </a:solidFill>
                <a:highlight>
                  <a:srgbClr val="FFFFFF"/>
                </a:highlight>
                <a:latin typeface="Consolas"/>
              </a:rPr>
              <a:t>};</a:t>
            </a:r>
          </a:p>
          <a:p>
            <a:pPr marL="0" indent="0">
              <a:spcBef>
                <a:spcPts val="0"/>
              </a:spcBef>
              <a:buFont typeface="Monotype Sorts" pitchFamily="2" charset="2"/>
              <a:buNone/>
            </a:pPr>
            <a:endParaRPr lang="en-US" sz="1800" b="1" kern="0" dirty="0" smtClean="0">
              <a:solidFill>
                <a:srgbClr val="000000"/>
              </a:solidFill>
              <a:highlight>
                <a:srgbClr val="FFFFFF"/>
              </a:highlight>
              <a:latin typeface="Consolas"/>
            </a:endParaRPr>
          </a:p>
          <a:p>
            <a:pPr marL="0" indent="0">
              <a:spcBef>
                <a:spcPts val="0"/>
              </a:spcBef>
              <a:buFont typeface="Monotype Sorts" pitchFamily="2" charset="2"/>
              <a:buNone/>
            </a:pPr>
            <a:r>
              <a:rPr lang="en-US" sz="1800" b="1" kern="0" dirty="0" smtClean="0">
                <a:solidFill>
                  <a:srgbClr val="0000FF"/>
                </a:solidFill>
                <a:highlight>
                  <a:srgbClr val="FFFFFF"/>
                </a:highlight>
                <a:latin typeface="Consolas"/>
              </a:rPr>
              <a:t>struct</a:t>
            </a:r>
            <a:r>
              <a:rPr lang="en-US" sz="1800" b="1" kern="0" dirty="0" smtClean="0">
                <a:solidFill>
                  <a:srgbClr val="000000"/>
                </a:solidFill>
                <a:highlight>
                  <a:srgbClr val="FFFFFF"/>
                </a:highlight>
                <a:latin typeface="Consolas"/>
              </a:rPr>
              <a:t> </a:t>
            </a:r>
            <a:r>
              <a:rPr lang="en-US" sz="1800" b="1" kern="0" dirty="0" smtClean="0">
                <a:solidFill>
                  <a:schemeClr val="accent3"/>
                </a:solidFill>
                <a:highlight>
                  <a:srgbClr val="FFFFFF"/>
                </a:highlight>
                <a:latin typeface="Consolas"/>
              </a:rPr>
              <a:t>pattern</a:t>
            </a:r>
            <a:r>
              <a:rPr lang="en-US" sz="1800" b="1" kern="0" dirty="0" smtClean="0">
                <a:solidFill>
                  <a:srgbClr val="000000"/>
                </a:solidFill>
                <a:highlight>
                  <a:srgbClr val="FFFFFF"/>
                </a:highlight>
                <a:latin typeface="Consolas"/>
              </a:rPr>
              <a:t> { </a:t>
            </a:r>
            <a:r>
              <a:rPr lang="en-US" sz="1800" b="1" kern="0" dirty="0" smtClean="0">
                <a:solidFill>
                  <a:srgbClr val="008000"/>
                </a:solidFill>
                <a:highlight>
                  <a:srgbClr val="FFFFFF"/>
                </a:highlight>
                <a:latin typeface="Consolas"/>
              </a:rPr>
              <a:t>// pattern interface</a:t>
            </a:r>
            <a:endParaRPr lang="en-US" sz="1800" b="1" kern="0" dirty="0" smtClean="0">
              <a:solidFill>
                <a:srgbClr val="000000"/>
              </a:solidFill>
              <a:highlight>
                <a:srgbClr val="FFFFFF"/>
              </a:highlight>
              <a:latin typeface="Consolas"/>
            </a:endParaRPr>
          </a:p>
          <a:p>
            <a:pPr marL="0" indent="0">
              <a:spcBef>
                <a:spcPts val="0"/>
              </a:spcBef>
              <a:buFont typeface="Monotype Sorts" pitchFamily="2" charset="2"/>
              <a:buNone/>
            </a:pPr>
            <a:r>
              <a:rPr lang="en-US" sz="1800" b="1" kern="0" dirty="0" smtClean="0">
                <a:solidFill>
                  <a:srgbClr val="000000"/>
                </a:solidFill>
                <a:highlight>
                  <a:srgbClr val="FFFFFF"/>
                </a:highlight>
                <a:latin typeface="Consolas"/>
              </a:rPr>
              <a:t>  </a:t>
            </a:r>
            <a:r>
              <a:rPr lang="en-US" sz="1800" b="1" kern="0" dirty="0" smtClean="0">
                <a:solidFill>
                  <a:srgbClr val="0000FF"/>
                </a:solidFill>
                <a:highlight>
                  <a:srgbClr val="FFFFFF"/>
                </a:highlight>
                <a:latin typeface="Consolas"/>
              </a:rPr>
              <a:t>virtual</a:t>
            </a:r>
            <a:r>
              <a:rPr lang="en-US" sz="1800" b="1" kern="0" dirty="0" smtClean="0">
                <a:solidFill>
                  <a:srgbClr val="000000"/>
                </a:solidFill>
                <a:highlight>
                  <a:srgbClr val="FFFFFF"/>
                </a:highlight>
                <a:latin typeface="Consolas"/>
              </a:rPr>
              <a:t> </a:t>
            </a:r>
            <a:r>
              <a:rPr lang="en-US" sz="1800" b="1" kern="0" dirty="0" smtClean="0">
                <a:solidFill>
                  <a:srgbClr val="0000FF"/>
                </a:solidFill>
                <a:highlight>
                  <a:srgbClr val="FFFFFF"/>
                </a:highlight>
                <a:latin typeface="Consolas"/>
              </a:rPr>
              <a:t>bool</a:t>
            </a:r>
            <a:r>
              <a:rPr lang="en-US" sz="1800" b="1" kern="0" dirty="0" smtClean="0">
                <a:solidFill>
                  <a:srgbClr val="000000"/>
                </a:solidFill>
                <a:highlight>
                  <a:srgbClr val="FFFFFF"/>
                </a:highlight>
                <a:latin typeface="Consolas"/>
              </a:rPr>
              <a:t> </a:t>
            </a:r>
            <a:r>
              <a:rPr lang="en-US" sz="1800" b="1" kern="0" dirty="0" smtClean="0">
                <a:solidFill>
                  <a:srgbClr val="C00000"/>
                </a:solidFill>
                <a:highlight>
                  <a:srgbClr val="FFFFFF"/>
                </a:highlight>
                <a:latin typeface="Consolas"/>
              </a:rPr>
              <a:t>match</a:t>
            </a:r>
            <a:r>
              <a:rPr lang="en-US" sz="1800" b="1" kern="0" dirty="0" smtClean="0">
                <a:solidFill>
                  <a:srgbClr val="000000"/>
                </a:solidFill>
                <a:highlight>
                  <a:srgbClr val="FFFFFF"/>
                </a:highlight>
                <a:latin typeface="Consolas"/>
              </a:rPr>
              <a:t>(</a:t>
            </a:r>
            <a:r>
              <a:rPr lang="en-US" sz="1800" b="1" kern="0" dirty="0" smtClean="0">
                <a:solidFill>
                  <a:srgbClr val="0000FF"/>
                </a:solidFill>
                <a:highlight>
                  <a:srgbClr val="FFFFFF"/>
                </a:highlight>
                <a:latin typeface="Consolas"/>
              </a:rPr>
              <a:t>const</a:t>
            </a:r>
            <a:r>
              <a:rPr lang="en-US" sz="1800" b="1" kern="0" dirty="0" smtClean="0">
                <a:solidFill>
                  <a:srgbClr val="000000"/>
                </a:solidFill>
                <a:highlight>
                  <a:srgbClr val="FFFFFF"/>
                </a:highlight>
                <a:latin typeface="Consolas"/>
              </a:rPr>
              <a:t> </a:t>
            </a:r>
            <a:r>
              <a:rPr lang="en-US" sz="1800" b="1" kern="0" dirty="0" smtClean="0">
                <a:solidFill>
                  <a:schemeClr val="accent3"/>
                </a:solidFill>
                <a:highlight>
                  <a:srgbClr val="FFFFFF"/>
                </a:highlight>
                <a:latin typeface="Consolas"/>
              </a:rPr>
              <a:t>object</a:t>
            </a:r>
            <a:r>
              <a:rPr lang="en-US" sz="1800" b="1" kern="0" dirty="0" smtClean="0">
                <a:solidFill>
                  <a:srgbClr val="000000"/>
                </a:solidFill>
                <a:highlight>
                  <a:srgbClr val="FFFFFF"/>
                </a:highlight>
                <a:latin typeface="Consolas"/>
              </a:rPr>
              <a:t>&amp;) = 0;</a:t>
            </a:r>
          </a:p>
          <a:p>
            <a:pPr marL="0" indent="0">
              <a:spcBef>
                <a:spcPts val="0"/>
              </a:spcBef>
              <a:buFont typeface="Monotype Sorts" pitchFamily="2" charset="2"/>
              <a:buNone/>
            </a:pPr>
            <a:r>
              <a:rPr lang="en-US" sz="1800" b="1" kern="0" dirty="0" smtClean="0">
                <a:solidFill>
                  <a:srgbClr val="000000"/>
                </a:solidFill>
                <a:highlight>
                  <a:srgbClr val="FFFFFF"/>
                </a:highlight>
                <a:latin typeface="Consolas"/>
              </a:rPr>
              <a:t>};</a:t>
            </a:r>
          </a:p>
          <a:p>
            <a:pPr marL="0" lvl="1" indent="0" algn="ctr">
              <a:lnSpc>
                <a:spcPct val="120000"/>
              </a:lnSpc>
              <a:spcBef>
                <a:spcPts val="0"/>
              </a:spcBef>
              <a:buClr>
                <a:schemeClr val="accent2"/>
              </a:buClr>
              <a:buSzPct val="55000"/>
              <a:buNone/>
            </a:pPr>
            <a:r>
              <a:rPr lang="en-US" sz="2800" dirty="0">
                <a:solidFill>
                  <a:schemeClr val="tx2"/>
                </a:solidFill>
              </a:rPr>
              <a:t>Run-time composition of patterns</a:t>
            </a:r>
          </a:p>
        </p:txBody>
      </p:sp>
      <p:sp>
        <p:nvSpPr>
          <p:cNvPr id="9" name="Slide Number Placeholder 8"/>
          <p:cNvSpPr>
            <a:spLocks noGrp="1"/>
          </p:cNvSpPr>
          <p:nvPr>
            <p:ph type="sldNum" sz="quarter" idx="12"/>
          </p:nvPr>
        </p:nvSpPr>
        <p:spPr/>
        <p:txBody>
          <a:bodyPr/>
          <a:lstStyle/>
          <a:p>
            <a:fld id="{7CB0F8AB-AB33-4A54-BEC3-89055AD5FA98}" type="slidenum">
              <a:rPr lang="en-US" smtClean="0"/>
              <a:t>18</a:t>
            </a:fld>
            <a:endParaRPr lang="en-US" dirty="0"/>
          </a:p>
        </p:txBody>
      </p:sp>
    </p:spTree>
    <p:extLst>
      <p:ext uri="{BB962C8B-B14F-4D97-AF65-F5344CB8AC3E}">
        <p14:creationId xmlns:p14="http://schemas.microsoft.com/office/powerpoint/2010/main" val="551182187"/>
      </p:ext>
    </p:extLst>
  </p:cSld>
  <p:clrMapOvr>
    <a:masterClrMapping/>
  </p:clrMapOvr>
  <mc:AlternateContent xmlns:mc="http://schemas.openxmlformats.org/markup-compatibility/2006" xmlns:p14="http://schemas.microsoft.com/office/powerpoint/2010/main">
    <mc:Choice Requires="p14">
      <p:transition spd="slow" p14:dur="2000" advTm="132104"/>
    </mc:Choice>
    <mc:Fallback xmlns="">
      <p:transition spd="slow" advTm="13210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as </a:t>
            </a:r>
            <a:r>
              <a:rPr lang="en-US" dirty="0"/>
              <a:t>Expression Templates</a:t>
            </a:r>
          </a:p>
        </p:txBody>
      </p:sp>
      <p:sp>
        <p:nvSpPr>
          <p:cNvPr id="6" name="Content Placeholder 5"/>
          <p:cNvSpPr>
            <a:spLocks noGrp="1"/>
          </p:cNvSpPr>
          <p:nvPr>
            <p:ph sz="half" idx="1"/>
          </p:nvPr>
        </p:nvSpPr>
        <p:spPr>
          <a:xfrm>
            <a:off x="468313" y="4572000"/>
            <a:ext cx="4332287" cy="1981200"/>
          </a:xfrm>
        </p:spPr>
        <p:txBody>
          <a:bodyPr>
            <a:noAutofit/>
          </a:bodyPr>
          <a:lstStyle/>
          <a:p>
            <a:pPr marL="0" indent="0">
              <a:lnSpc>
                <a:spcPct val="120000"/>
              </a:lnSpc>
              <a:spcBef>
                <a:spcPts val="0"/>
              </a:spcBef>
              <a:buNone/>
            </a:pPr>
            <a:r>
              <a:rPr lang="en-US" dirty="0" smtClean="0"/>
              <a:t>Pros</a:t>
            </a:r>
          </a:p>
          <a:p>
            <a:pPr marL="402336" lvl="1">
              <a:spcBef>
                <a:spcPts val="0"/>
              </a:spcBef>
            </a:pPr>
            <a:r>
              <a:rPr lang="en-US" dirty="0" smtClean="0"/>
              <a:t>Open patterns</a:t>
            </a:r>
          </a:p>
          <a:p>
            <a:pPr marL="402336" lvl="1">
              <a:spcBef>
                <a:spcPts val="0"/>
              </a:spcBef>
            </a:pPr>
            <a:r>
              <a:rPr lang="en-US" dirty="0" smtClean="0"/>
              <a:t>First-class patterns</a:t>
            </a:r>
          </a:p>
          <a:p>
            <a:pPr marL="402336" lvl="1">
              <a:spcBef>
                <a:spcPts val="0"/>
              </a:spcBef>
            </a:pPr>
            <a:r>
              <a:rPr lang="en-US" dirty="0"/>
              <a:t>Non-intrusive</a:t>
            </a:r>
          </a:p>
          <a:p>
            <a:pPr marL="402336" lvl="1">
              <a:spcBef>
                <a:spcPts val="0"/>
              </a:spcBef>
            </a:pPr>
            <a:r>
              <a:rPr lang="en-US" dirty="0" smtClean="0"/>
              <a:t>Type </a:t>
            </a:r>
            <a:r>
              <a:rPr lang="en-US" dirty="0"/>
              <a:t>errors </a:t>
            </a:r>
            <a:r>
              <a:rPr lang="en-US" dirty="0" smtClean="0"/>
              <a:t>at compile-time</a:t>
            </a:r>
            <a:endParaRPr lang="en-US" dirty="0"/>
          </a:p>
        </p:txBody>
      </p:sp>
      <p:sp>
        <p:nvSpPr>
          <p:cNvPr id="7" name="Content Placeholder 6"/>
          <p:cNvSpPr>
            <a:spLocks noGrp="1"/>
          </p:cNvSpPr>
          <p:nvPr>
            <p:ph sz="half" idx="2"/>
          </p:nvPr>
        </p:nvSpPr>
        <p:spPr>
          <a:xfrm>
            <a:off x="4611688" y="4572000"/>
            <a:ext cx="4151312" cy="1981200"/>
          </a:xfrm>
        </p:spPr>
        <p:txBody>
          <a:bodyPr>
            <a:normAutofit/>
          </a:bodyPr>
          <a:lstStyle/>
          <a:p>
            <a:pPr marL="0" indent="0">
              <a:buNone/>
            </a:pPr>
            <a:r>
              <a:rPr lang="en-US" dirty="0" smtClean="0"/>
              <a:t>Cons</a:t>
            </a:r>
          </a:p>
          <a:p>
            <a:pPr marL="401638" lvl="1">
              <a:spcBef>
                <a:spcPts val="0"/>
              </a:spcBef>
            </a:pPr>
            <a:r>
              <a:rPr lang="en-US" dirty="0"/>
              <a:t>Compile-time composition</a:t>
            </a:r>
          </a:p>
        </p:txBody>
      </p:sp>
      <p:sp>
        <p:nvSpPr>
          <p:cNvPr id="8" name="Content Placeholder 2"/>
          <p:cNvSpPr txBox="1">
            <a:spLocks/>
          </p:cNvSpPr>
          <p:nvPr/>
        </p:nvSpPr>
        <p:spPr bwMode="auto">
          <a:xfrm>
            <a:off x="457200" y="1676400"/>
            <a:ext cx="9144000" cy="2743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accent2"/>
              </a:buClr>
              <a:buSzPct val="55000"/>
              <a:buFont typeface="Monotype Sorts" pitchFamily="2" charset="2"/>
              <a:buChar char="l"/>
              <a:defRPr sz="2800">
                <a:solidFill>
                  <a:schemeClr val="tx2"/>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bg1">
                    <a:lumMod val="10000"/>
                  </a:schemeClr>
                </a:solidFill>
                <a:latin typeface="+mn-lt"/>
              </a:defRPr>
            </a:lvl2pPr>
            <a:lvl3pPr marL="1143000" indent="-228600" algn="l" rtl="0" eaLnBrk="1" fontAlgn="base" hangingPunct="1">
              <a:spcBef>
                <a:spcPct val="20000"/>
              </a:spcBef>
              <a:spcAft>
                <a:spcPct val="0"/>
              </a:spcAft>
              <a:buClr>
                <a:schemeClr val="tx2"/>
              </a:buClr>
              <a:buSzPct val="50000"/>
              <a:buFont typeface="Monotype Sorts" pitchFamily="2" charset="2"/>
              <a:buChar char="l"/>
              <a:defRPr sz="2000">
                <a:solidFill>
                  <a:schemeClr val="tx2"/>
                </a:solidFill>
                <a:latin typeface="+mn-lt"/>
              </a:defRPr>
            </a:lvl3pPr>
            <a:lvl4pPr marL="1600200" indent="-228600" algn="l" rtl="0" eaLnBrk="1" fontAlgn="base" hangingPunct="1">
              <a:spcBef>
                <a:spcPct val="20000"/>
              </a:spcBef>
              <a:spcAft>
                <a:spcPct val="0"/>
              </a:spcAft>
              <a:buClr>
                <a:schemeClr val="accent2"/>
              </a:buClr>
              <a:buSzPct val="65000"/>
              <a:buFont typeface="Monotype Sorts" pitchFamily="2" charset="2"/>
              <a:buChar char="u"/>
              <a:defRPr sz="1800">
                <a:solidFill>
                  <a:schemeClr val="tx2"/>
                </a:solidFill>
                <a:latin typeface="+mn-lt"/>
              </a:defRPr>
            </a:lvl4pPr>
            <a:lvl5pPr marL="2057400" indent="-228600" algn="l" rtl="0" eaLnBrk="1" fontAlgn="base" hangingPunct="1">
              <a:spcBef>
                <a:spcPct val="20000"/>
              </a:spcBef>
              <a:spcAft>
                <a:spcPct val="0"/>
              </a:spcAft>
              <a:buClr>
                <a:schemeClr val="tx1"/>
              </a:buClr>
              <a:buChar char="–"/>
              <a:defRPr sz="1800">
                <a:solidFill>
                  <a:schemeClr val="tx2"/>
                </a:solidFill>
                <a:latin typeface="+mn-lt"/>
              </a:defRPr>
            </a:lvl5pPr>
            <a:lvl6pPr marL="2514600" indent="-228600" algn="l" rtl="0" eaLnBrk="1" fontAlgn="base" hangingPunct="1">
              <a:spcBef>
                <a:spcPct val="20000"/>
              </a:spcBef>
              <a:spcAft>
                <a:spcPct val="0"/>
              </a:spcAft>
              <a:buClr>
                <a:schemeClr val="tx1"/>
              </a:buClr>
              <a:buChar char="–"/>
              <a:defRPr sz="1800">
                <a:solidFill>
                  <a:schemeClr val="tx2"/>
                </a:solidFill>
                <a:latin typeface="+mn-lt"/>
              </a:defRPr>
            </a:lvl6pPr>
            <a:lvl7pPr marL="2971800" indent="-228600" algn="l" rtl="0" eaLnBrk="1" fontAlgn="base" hangingPunct="1">
              <a:spcBef>
                <a:spcPct val="20000"/>
              </a:spcBef>
              <a:spcAft>
                <a:spcPct val="0"/>
              </a:spcAft>
              <a:buClr>
                <a:schemeClr val="tx1"/>
              </a:buClr>
              <a:buChar char="–"/>
              <a:defRPr sz="1800">
                <a:solidFill>
                  <a:schemeClr val="tx2"/>
                </a:solidFill>
                <a:latin typeface="+mn-lt"/>
              </a:defRPr>
            </a:lvl7pPr>
            <a:lvl8pPr marL="3429000" indent="-228600" algn="l" rtl="0" eaLnBrk="1" fontAlgn="base" hangingPunct="1">
              <a:spcBef>
                <a:spcPct val="20000"/>
              </a:spcBef>
              <a:spcAft>
                <a:spcPct val="0"/>
              </a:spcAft>
              <a:buClr>
                <a:schemeClr val="tx1"/>
              </a:buClr>
              <a:buChar char="–"/>
              <a:defRPr sz="1800">
                <a:solidFill>
                  <a:schemeClr val="tx2"/>
                </a:solidFill>
                <a:latin typeface="+mn-lt"/>
              </a:defRPr>
            </a:lvl8pPr>
            <a:lvl9pPr marL="3886200" indent="-228600" algn="l" rtl="0" eaLnBrk="1" fontAlgn="base" hangingPunct="1">
              <a:spcBef>
                <a:spcPct val="20000"/>
              </a:spcBef>
              <a:spcAft>
                <a:spcPct val="0"/>
              </a:spcAft>
              <a:buClr>
                <a:schemeClr val="tx1"/>
              </a:buClr>
              <a:buChar char="–"/>
              <a:defRPr sz="1800">
                <a:solidFill>
                  <a:schemeClr val="tx2"/>
                </a:solidFill>
                <a:latin typeface="+mn-lt"/>
              </a:defRPr>
            </a:lvl9pPr>
          </a:lstStyle>
          <a:p>
            <a:pPr marL="0" indent="0">
              <a:spcBef>
                <a:spcPts val="0"/>
              </a:spcBef>
              <a:buNone/>
            </a:pPr>
            <a:r>
              <a:rPr lang="en-US" sz="1800" b="1" dirty="0">
                <a:solidFill>
                  <a:srgbClr val="0000FF"/>
                </a:solidFill>
                <a:highlight>
                  <a:srgbClr val="FFFFFF"/>
                </a:highlight>
                <a:latin typeface="Consolas"/>
              </a:rPr>
              <a:t>template</a:t>
            </a:r>
            <a:r>
              <a:rPr lang="en-US" sz="1800" b="1" dirty="0">
                <a:solidFill>
                  <a:srgbClr val="000000"/>
                </a:solidFill>
                <a:highlight>
                  <a:srgbClr val="FFFFFF"/>
                </a:highlight>
                <a:latin typeface="Consolas"/>
              </a:rPr>
              <a:t> &lt;</a:t>
            </a:r>
            <a:r>
              <a:rPr lang="en-US" sz="1800" b="1" dirty="0">
                <a:solidFill>
                  <a:srgbClr val="0000FF"/>
                </a:solidFill>
                <a:highlight>
                  <a:srgbClr val="FFFFFF"/>
                </a:highlight>
                <a:latin typeface="Consolas"/>
              </a:rPr>
              <a:t>typename</a:t>
            </a:r>
            <a:r>
              <a:rPr lang="en-US" sz="1800" b="1" dirty="0">
                <a:solidFill>
                  <a:srgbClr val="000000"/>
                </a:solidFill>
                <a:highlight>
                  <a:srgbClr val="FFFFFF"/>
                </a:highlight>
                <a:latin typeface="Consolas"/>
              </a:rPr>
              <a:t>... P&gt;</a:t>
            </a:r>
          </a:p>
          <a:p>
            <a:pPr marL="0" indent="0">
              <a:spcBef>
                <a:spcPts val="0"/>
              </a:spcBef>
              <a:buNone/>
            </a:pPr>
            <a:r>
              <a:rPr lang="en-US" sz="1800" b="1" dirty="0">
                <a:solidFill>
                  <a:srgbClr val="0000FF"/>
                </a:solidFill>
                <a:highlight>
                  <a:srgbClr val="FFFFFF"/>
                </a:highlight>
                <a:latin typeface="Consolas"/>
              </a:rPr>
              <a:t>struct</a:t>
            </a:r>
            <a:r>
              <a:rPr lang="en-US" sz="1800" b="1" dirty="0">
                <a:solidFill>
                  <a:srgbClr val="000000"/>
                </a:solidFill>
                <a:highlight>
                  <a:srgbClr val="FFFFFF"/>
                </a:highlight>
                <a:latin typeface="Consolas"/>
              </a:rPr>
              <a:t> </a:t>
            </a:r>
            <a:r>
              <a:rPr lang="en-US" sz="1800" b="1" dirty="0">
                <a:solidFill>
                  <a:schemeClr val="accent3"/>
                </a:solidFill>
                <a:highlight>
                  <a:srgbClr val="FFFFFF"/>
                </a:highlight>
                <a:latin typeface="Consolas"/>
              </a:rPr>
              <a:t>some_pattern</a:t>
            </a:r>
            <a:r>
              <a:rPr lang="en-US" sz="1800" b="1" dirty="0">
                <a:solidFill>
                  <a:srgbClr val="000000"/>
                </a:solidFill>
                <a:highlight>
                  <a:srgbClr val="FFFFFF"/>
                </a:highlight>
                <a:latin typeface="Consolas"/>
              </a:rPr>
              <a:t> : std::</a:t>
            </a:r>
            <a:r>
              <a:rPr lang="en-US" sz="1800" b="1" dirty="0">
                <a:solidFill>
                  <a:schemeClr val="accent3"/>
                </a:solidFill>
                <a:highlight>
                  <a:srgbClr val="FFFFFF"/>
                </a:highlight>
                <a:latin typeface="Consolas"/>
              </a:rPr>
              <a:t>tuple</a:t>
            </a:r>
            <a:r>
              <a:rPr lang="en-US" sz="1800" b="1" dirty="0">
                <a:solidFill>
                  <a:srgbClr val="000000"/>
                </a:solidFill>
                <a:highlight>
                  <a:srgbClr val="FFFFFF"/>
                </a:highlight>
                <a:latin typeface="Consolas"/>
              </a:rPr>
              <a:t>&lt;P...&gt; {</a:t>
            </a:r>
          </a:p>
          <a:p>
            <a:pPr marL="0" indent="0">
              <a:spcBef>
                <a:spcPts val="0"/>
              </a:spcBef>
              <a:buNone/>
            </a:pPr>
            <a:r>
              <a:rPr lang="en-US" sz="1800" b="1" dirty="0" smtClean="0">
                <a:solidFill>
                  <a:srgbClr val="000000"/>
                </a:solidFill>
                <a:highlight>
                  <a:srgbClr val="FFFFFF"/>
                </a:highlight>
                <a:latin typeface="Consolas"/>
              </a:rPr>
              <a:t> </a:t>
            </a:r>
            <a:r>
              <a:rPr lang="en-US" sz="1800" b="1" dirty="0" smtClean="0">
                <a:solidFill>
                  <a:srgbClr val="0000FF"/>
                </a:solidFill>
                <a:highlight>
                  <a:srgbClr val="FFFFFF"/>
                </a:highlight>
                <a:latin typeface="Consolas"/>
              </a:rPr>
              <a:t>static_assert</a:t>
            </a:r>
            <a:r>
              <a:rPr lang="en-US" sz="1800" b="1" dirty="0" smtClean="0">
                <a:solidFill>
                  <a:srgbClr val="000000"/>
                </a:solidFill>
                <a:highlight>
                  <a:srgbClr val="FFFFFF"/>
                </a:highlight>
                <a:latin typeface="Consolas"/>
              </a:rPr>
              <a:t>(</a:t>
            </a:r>
            <a:r>
              <a:rPr lang="en-US" sz="1800" b="1" dirty="0" smtClean="0">
                <a:solidFill>
                  <a:schemeClr val="accent3"/>
                </a:solidFill>
                <a:highlight>
                  <a:srgbClr val="FFFFFF"/>
                </a:highlight>
                <a:latin typeface="Consolas"/>
              </a:rPr>
              <a:t>conjunction</a:t>
            </a:r>
            <a:r>
              <a:rPr lang="en-US" sz="1800" b="1" dirty="0" smtClean="0">
                <a:solidFill>
                  <a:srgbClr val="000000"/>
                </a:solidFill>
                <a:highlight>
                  <a:srgbClr val="FFFFFF"/>
                </a:highlight>
                <a:latin typeface="Consolas"/>
              </a:rPr>
              <a:t>&lt;</a:t>
            </a:r>
            <a:r>
              <a:rPr lang="en-US" sz="1800" b="1" dirty="0" smtClean="0">
                <a:solidFill>
                  <a:schemeClr val="accent3"/>
                </a:solidFill>
                <a:highlight>
                  <a:srgbClr val="FFFFFF"/>
                </a:highlight>
                <a:latin typeface="Consolas"/>
              </a:rPr>
              <a:t>is_pattern</a:t>
            </a:r>
            <a:r>
              <a:rPr lang="en-US" sz="1800" b="1" dirty="0" smtClean="0">
                <a:solidFill>
                  <a:srgbClr val="000000"/>
                </a:solidFill>
                <a:highlight>
                  <a:srgbClr val="FFFFFF"/>
                </a:highlight>
                <a:latin typeface="Consolas"/>
              </a:rPr>
              <a:t>&lt;P</a:t>
            </a:r>
            <a:r>
              <a:rPr lang="en-US" sz="1800" b="1" dirty="0">
                <a:solidFill>
                  <a:srgbClr val="000000"/>
                </a:solidFill>
                <a:highlight>
                  <a:srgbClr val="FFFFFF"/>
                </a:highlight>
                <a:latin typeface="Consolas"/>
              </a:rPr>
              <a:t>&gt;...&gt;::value</a:t>
            </a:r>
            <a:r>
              <a:rPr lang="en-US" sz="1800" b="1" dirty="0" smtClean="0">
                <a:solidFill>
                  <a:srgbClr val="000000"/>
                </a:solidFill>
                <a:highlight>
                  <a:srgbClr val="FFFFFF"/>
                </a:highlight>
                <a:latin typeface="Consolas"/>
              </a:rPr>
              <a:t>,</a:t>
            </a:r>
            <a:r>
              <a:rPr lang="en-US" sz="1800" b="1" dirty="0" smtClean="0">
                <a:solidFill>
                  <a:srgbClr val="A31515"/>
                </a:solidFill>
                <a:highlight>
                  <a:srgbClr val="FFFFFF"/>
                </a:highlight>
                <a:latin typeface="Consolas"/>
              </a:rPr>
              <a:t>“Not a pattern"</a:t>
            </a:r>
            <a:r>
              <a:rPr lang="en-US" sz="1800" b="1" dirty="0" smtClean="0">
                <a:solidFill>
                  <a:srgbClr val="000000"/>
                </a:solidFill>
                <a:highlight>
                  <a:srgbClr val="FFFFFF"/>
                </a:highlight>
                <a:latin typeface="Consolas"/>
              </a:rPr>
              <a:t>);</a:t>
            </a:r>
            <a:endParaRPr lang="en-US" sz="1800" b="1" dirty="0">
              <a:solidFill>
                <a:srgbClr val="000000"/>
              </a:solidFill>
              <a:highlight>
                <a:srgbClr val="FFFFFF"/>
              </a:highlight>
              <a:latin typeface="Consolas"/>
            </a:endParaRPr>
          </a:p>
          <a:p>
            <a:pPr marL="0" indent="0">
              <a:spcBef>
                <a:spcPts val="0"/>
              </a:spcBef>
              <a:buNone/>
            </a:pPr>
            <a:r>
              <a:rPr lang="en-US" sz="1800" b="1" dirty="0" smtClean="0">
                <a:solidFill>
                  <a:srgbClr val="000000"/>
                </a:solidFill>
                <a:highlight>
                  <a:srgbClr val="FFFFFF"/>
                </a:highlight>
                <a:latin typeface="Consolas"/>
              </a:rPr>
              <a:t> </a:t>
            </a:r>
            <a:r>
              <a:rPr lang="en-US" sz="1800" b="1" dirty="0" smtClean="0">
                <a:solidFill>
                  <a:schemeClr val="accent3"/>
                </a:solidFill>
                <a:highlight>
                  <a:srgbClr val="FFFFFF"/>
                </a:highlight>
                <a:latin typeface="Consolas"/>
              </a:rPr>
              <a:t>some_pattern</a:t>
            </a:r>
            <a:r>
              <a:rPr lang="en-US" sz="1800" b="1" dirty="0" smtClean="0">
                <a:solidFill>
                  <a:srgbClr val="000000"/>
                </a:solidFill>
                <a:highlight>
                  <a:srgbClr val="FFFFFF"/>
                </a:highlight>
                <a:latin typeface="Consolas"/>
              </a:rPr>
              <a:t>(P</a:t>
            </a:r>
            <a:r>
              <a:rPr lang="en-US" sz="1800" b="1" dirty="0">
                <a:solidFill>
                  <a:srgbClr val="000000"/>
                </a:solidFill>
                <a:highlight>
                  <a:srgbClr val="FFFFFF"/>
                </a:highlight>
                <a:latin typeface="Consolas"/>
              </a:rPr>
              <a:t>&amp;&amp;... p);</a:t>
            </a:r>
          </a:p>
          <a:p>
            <a:pPr marL="0" indent="0">
              <a:spcBef>
                <a:spcPts val="0"/>
              </a:spcBef>
              <a:buNone/>
            </a:pPr>
            <a:r>
              <a:rPr lang="en-US" sz="1800" b="1" dirty="0" smtClean="0">
                <a:solidFill>
                  <a:srgbClr val="000000"/>
                </a:solidFill>
                <a:highlight>
                  <a:srgbClr val="FFFFFF"/>
                </a:highlight>
                <a:latin typeface="Consolas"/>
              </a:rPr>
              <a:t> </a:t>
            </a:r>
            <a:r>
              <a:rPr lang="en-US" sz="1800" b="1" dirty="0" smtClean="0">
                <a:solidFill>
                  <a:srgbClr val="0000FF"/>
                </a:solidFill>
                <a:highlight>
                  <a:srgbClr val="FFFFFF"/>
                </a:highlight>
                <a:latin typeface="Consolas"/>
              </a:rPr>
              <a:t>template</a:t>
            </a:r>
            <a:r>
              <a:rPr lang="en-US" sz="1800" b="1" dirty="0" smtClean="0">
                <a:solidFill>
                  <a:srgbClr val="000000"/>
                </a:solidFill>
                <a:highlight>
                  <a:srgbClr val="FFFFFF"/>
                </a:highlight>
                <a:latin typeface="Consolas"/>
              </a:rPr>
              <a:t> </a:t>
            </a:r>
            <a:r>
              <a:rPr lang="en-US" sz="1800" b="1" dirty="0">
                <a:solidFill>
                  <a:srgbClr val="000000"/>
                </a:solidFill>
                <a:highlight>
                  <a:srgbClr val="FFFFFF"/>
                </a:highlight>
                <a:latin typeface="Consolas"/>
              </a:rPr>
              <a:t>&lt;</a:t>
            </a:r>
            <a:r>
              <a:rPr lang="en-US" sz="1800" b="1" dirty="0">
                <a:solidFill>
                  <a:srgbClr val="0000FF"/>
                </a:solidFill>
                <a:highlight>
                  <a:srgbClr val="FFFFFF"/>
                </a:highlight>
                <a:latin typeface="Consolas"/>
              </a:rPr>
              <a:t>typename</a:t>
            </a:r>
            <a:r>
              <a:rPr lang="en-US" sz="1800" b="1" dirty="0">
                <a:solidFill>
                  <a:srgbClr val="000000"/>
                </a:solidFill>
                <a:highlight>
                  <a:srgbClr val="FFFFFF"/>
                </a:highlight>
                <a:latin typeface="Consolas"/>
              </a:rPr>
              <a:t> S&gt; </a:t>
            </a:r>
            <a:r>
              <a:rPr lang="en-US" sz="1800" b="1" dirty="0">
                <a:solidFill>
                  <a:srgbClr val="0000FF"/>
                </a:solidFill>
                <a:highlight>
                  <a:srgbClr val="FFFFFF"/>
                </a:highlight>
                <a:latin typeface="Consolas"/>
              </a:rPr>
              <a:t>struct</a:t>
            </a:r>
            <a:r>
              <a:rPr lang="en-US" sz="1800" b="1" dirty="0">
                <a:solidFill>
                  <a:srgbClr val="000000"/>
                </a:solidFill>
                <a:highlight>
                  <a:srgbClr val="FFFFFF"/>
                </a:highlight>
                <a:latin typeface="Consolas"/>
              </a:rPr>
              <a:t> </a:t>
            </a:r>
            <a:r>
              <a:rPr lang="en-US" sz="1800" b="1" dirty="0">
                <a:solidFill>
                  <a:schemeClr val="accent3"/>
                </a:solidFill>
                <a:highlight>
                  <a:srgbClr val="FFFFFF"/>
                </a:highlight>
                <a:latin typeface="Consolas"/>
              </a:rPr>
              <a:t>accepted_type_for</a:t>
            </a:r>
            <a:r>
              <a:rPr lang="en-US" sz="1800" b="1" dirty="0">
                <a:solidFill>
                  <a:srgbClr val="000000"/>
                </a:solidFill>
                <a:highlight>
                  <a:srgbClr val="FFFFFF"/>
                </a:highlight>
                <a:latin typeface="Consolas"/>
              </a:rPr>
              <a:t> { </a:t>
            </a:r>
            <a:r>
              <a:rPr lang="en-US" sz="1800" b="1" dirty="0">
                <a:solidFill>
                  <a:srgbClr val="0000FF"/>
                </a:solidFill>
                <a:highlight>
                  <a:srgbClr val="FFFFFF"/>
                </a:highlight>
                <a:latin typeface="Consolas"/>
              </a:rPr>
              <a:t>typedef</a:t>
            </a:r>
            <a:r>
              <a:rPr lang="en-US" sz="1800" b="1" dirty="0">
                <a:solidFill>
                  <a:srgbClr val="000000"/>
                </a:solidFill>
                <a:highlight>
                  <a:srgbClr val="FFFFFF"/>
                </a:highlight>
                <a:latin typeface="Consolas"/>
              </a:rPr>
              <a:t> S type; };</a:t>
            </a:r>
          </a:p>
          <a:p>
            <a:pPr marL="0" indent="0">
              <a:spcBef>
                <a:spcPts val="0"/>
              </a:spcBef>
              <a:buNone/>
            </a:pPr>
            <a:r>
              <a:rPr lang="en-US" sz="1800" b="1" dirty="0" smtClean="0">
                <a:solidFill>
                  <a:srgbClr val="000000"/>
                </a:solidFill>
                <a:highlight>
                  <a:srgbClr val="FFFFFF"/>
                </a:highlight>
                <a:latin typeface="Consolas"/>
              </a:rPr>
              <a:t> </a:t>
            </a:r>
            <a:r>
              <a:rPr lang="en-US" sz="1800" b="1" dirty="0" smtClean="0">
                <a:solidFill>
                  <a:srgbClr val="0000FF"/>
                </a:solidFill>
                <a:highlight>
                  <a:srgbClr val="FFFFFF"/>
                </a:highlight>
                <a:latin typeface="Consolas"/>
              </a:rPr>
              <a:t>template</a:t>
            </a:r>
            <a:r>
              <a:rPr lang="en-US" sz="1800" b="1" dirty="0" smtClean="0">
                <a:solidFill>
                  <a:srgbClr val="000000"/>
                </a:solidFill>
                <a:highlight>
                  <a:srgbClr val="FFFFFF"/>
                </a:highlight>
                <a:latin typeface="Consolas"/>
              </a:rPr>
              <a:t> </a:t>
            </a:r>
            <a:r>
              <a:rPr lang="en-US" sz="1800" b="1" dirty="0">
                <a:solidFill>
                  <a:srgbClr val="000000"/>
                </a:solidFill>
                <a:highlight>
                  <a:srgbClr val="FFFFFF"/>
                </a:highlight>
                <a:latin typeface="Consolas"/>
              </a:rPr>
              <a:t>&lt;</a:t>
            </a:r>
            <a:r>
              <a:rPr lang="en-US" sz="1800" b="1" dirty="0">
                <a:solidFill>
                  <a:srgbClr val="0000FF"/>
                </a:solidFill>
                <a:highlight>
                  <a:srgbClr val="FFFFFF"/>
                </a:highlight>
                <a:latin typeface="Consolas"/>
              </a:rPr>
              <a:t>typename</a:t>
            </a:r>
            <a:r>
              <a:rPr lang="en-US" sz="1800" b="1" dirty="0">
                <a:solidFill>
                  <a:srgbClr val="000000"/>
                </a:solidFill>
                <a:highlight>
                  <a:srgbClr val="FFFFFF"/>
                </a:highlight>
                <a:latin typeface="Consolas"/>
              </a:rPr>
              <a:t> S&gt; </a:t>
            </a:r>
            <a:r>
              <a:rPr lang="en-US" sz="1800" b="1" dirty="0">
                <a:solidFill>
                  <a:srgbClr val="0000FF"/>
                </a:solidFill>
                <a:highlight>
                  <a:srgbClr val="FFFFFF"/>
                </a:highlight>
                <a:latin typeface="Consolas"/>
              </a:rPr>
              <a:t>bool</a:t>
            </a:r>
            <a:r>
              <a:rPr lang="en-US" sz="1800" b="1" dirty="0">
                <a:solidFill>
                  <a:srgbClr val="000000"/>
                </a:solidFill>
                <a:highlight>
                  <a:srgbClr val="FFFFFF"/>
                </a:highlight>
                <a:latin typeface="Consolas"/>
              </a:rPr>
              <a:t> </a:t>
            </a:r>
            <a:r>
              <a:rPr lang="en-US" sz="1800" b="1" dirty="0">
                <a:solidFill>
                  <a:srgbClr val="0000FF"/>
                </a:solidFill>
                <a:highlight>
                  <a:srgbClr val="FFFFFF"/>
                </a:highlight>
                <a:latin typeface="Consolas"/>
              </a:rPr>
              <a:t>operator</a:t>
            </a:r>
            <a:r>
              <a:rPr lang="en-US" sz="1800" b="1" dirty="0">
                <a:solidFill>
                  <a:srgbClr val="000000"/>
                </a:solidFill>
                <a:highlight>
                  <a:srgbClr val="FFFFFF"/>
                </a:highlight>
                <a:latin typeface="Consolas"/>
              </a:rPr>
              <a:t>()(</a:t>
            </a:r>
            <a:r>
              <a:rPr lang="en-US" sz="1800" b="1" dirty="0">
                <a:solidFill>
                  <a:srgbClr val="0000FF"/>
                </a:solidFill>
                <a:highlight>
                  <a:srgbClr val="FFFFFF"/>
                </a:highlight>
                <a:latin typeface="Consolas"/>
              </a:rPr>
              <a:t>const</a:t>
            </a:r>
            <a:r>
              <a:rPr lang="en-US" sz="1800" b="1" dirty="0">
                <a:solidFill>
                  <a:srgbClr val="000000"/>
                </a:solidFill>
                <a:highlight>
                  <a:srgbClr val="FFFFFF"/>
                </a:highlight>
                <a:latin typeface="Consolas"/>
              </a:rPr>
              <a:t> S&amp; s) </a:t>
            </a:r>
            <a:r>
              <a:rPr lang="en-US" sz="1800" b="1" dirty="0">
                <a:solidFill>
                  <a:srgbClr val="0000FF"/>
                </a:solidFill>
                <a:highlight>
                  <a:srgbClr val="FFFFFF"/>
                </a:highlight>
                <a:latin typeface="Consolas"/>
              </a:rPr>
              <a:t>const</a:t>
            </a:r>
            <a:r>
              <a:rPr lang="en-US" sz="1800" b="1" dirty="0">
                <a:solidFill>
                  <a:srgbClr val="000000"/>
                </a:solidFill>
                <a:highlight>
                  <a:srgbClr val="FFFFFF"/>
                </a:highlight>
                <a:latin typeface="Consolas"/>
              </a:rPr>
              <a:t>;</a:t>
            </a:r>
          </a:p>
          <a:p>
            <a:pPr marL="0" indent="0">
              <a:spcBef>
                <a:spcPts val="0"/>
              </a:spcBef>
              <a:buNone/>
            </a:pPr>
            <a:r>
              <a:rPr lang="en-US" sz="1800" b="1" dirty="0">
                <a:solidFill>
                  <a:srgbClr val="000000"/>
                </a:solidFill>
                <a:highlight>
                  <a:srgbClr val="FFFFFF"/>
                </a:highlight>
                <a:latin typeface="Consolas"/>
              </a:rPr>
              <a:t>};</a:t>
            </a:r>
          </a:p>
          <a:p>
            <a:pPr marL="0" lvl="1" indent="0" algn="ctr">
              <a:lnSpc>
                <a:spcPct val="120000"/>
              </a:lnSpc>
              <a:spcBef>
                <a:spcPts val="0"/>
              </a:spcBef>
              <a:buClr>
                <a:schemeClr val="accent2"/>
              </a:buClr>
              <a:buSzPct val="55000"/>
              <a:buNone/>
            </a:pPr>
            <a:r>
              <a:rPr lang="en-US" sz="2800" dirty="0" smtClean="0">
                <a:solidFill>
                  <a:schemeClr val="tx2"/>
                </a:solidFill>
              </a:rPr>
              <a:t>Compile-time </a:t>
            </a:r>
            <a:r>
              <a:rPr lang="en-US" sz="2800" dirty="0">
                <a:solidFill>
                  <a:schemeClr val="tx2"/>
                </a:solidFill>
              </a:rPr>
              <a:t>composition of patterns</a:t>
            </a:r>
          </a:p>
        </p:txBody>
      </p:sp>
      <p:sp>
        <p:nvSpPr>
          <p:cNvPr id="5" name="Slide Number Placeholder 4"/>
          <p:cNvSpPr>
            <a:spLocks noGrp="1"/>
          </p:cNvSpPr>
          <p:nvPr>
            <p:ph type="sldNum" sz="quarter" idx="12"/>
          </p:nvPr>
        </p:nvSpPr>
        <p:spPr/>
        <p:txBody>
          <a:bodyPr/>
          <a:lstStyle/>
          <a:p>
            <a:fld id="{7CB0F8AB-AB33-4A54-BEC3-89055AD5FA98}" type="slidenum">
              <a:rPr lang="en-US" smtClean="0"/>
              <a:t>19</a:t>
            </a:fld>
            <a:endParaRPr lang="en-US" dirty="0"/>
          </a:p>
        </p:txBody>
      </p:sp>
    </p:spTree>
    <p:extLst>
      <p:ext uri="{BB962C8B-B14F-4D97-AF65-F5344CB8AC3E}">
        <p14:creationId xmlns:p14="http://schemas.microsoft.com/office/powerpoint/2010/main" val="792347313"/>
      </p:ext>
    </p:extLst>
  </p:cSld>
  <p:clrMapOvr>
    <a:masterClrMapping/>
  </p:clrMapOvr>
  <mc:AlternateContent xmlns:mc="http://schemas.openxmlformats.org/markup-compatibility/2006" xmlns:p14="http://schemas.microsoft.com/office/powerpoint/2010/main">
    <mc:Choice Requires="p14">
      <p:transition spd="slow" p14:dur="2000" advTm="2825"/>
    </mc:Choice>
    <mc:Fallback xmlns="">
      <p:transition spd="slow" advTm="282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Mach7</a:t>
            </a:r>
            <a:endParaRPr lang="en-US" i="1" dirty="0"/>
          </a:p>
        </p:txBody>
      </p:sp>
      <p:sp>
        <p:nvSpPr>
          <p:cNvPr id="6" name="Content Placeholder 5"/>
          <p:cNvSpPr>
            <a:spLocks noGrp="1"/>
          </p:cNvSpPr>
          <p:nvPr>
            <p:ph idx="1"/>
          </p:nvPr>
        </p:nvSpPr>
        <p:spPr/>
        <p:txBody>
          <a:bodyPr>
            <a:normAutofit fontScale="70000" lnSpcReduction="20000"/>
          </a:bodyPr>
          <a:lstStyle/>
          <a:p>
            <a:r>
              <a:rPr lang="en-US" dirty="0" smtClean="0"/>
              <a:t>A library solution to pattern matching in C++</a:t>
            </a:r>
          </a:p>
          <a:p>
            <a:pPr lvl="1"/>
            <a:r>
              <a:rPr lang="en-US" dirty="0" smtClean="0"/>
              <a:t>Implemented in standard C++ (mostly 03, but benefits from 11)</a:t>
            </a:r>
          </a:p>
          <a:p>
            <a:r>
              <a:rPr lang="en-US" dirty="0" smtClean="0"/>
              <a:t>Open to new patterns</a:t>
            </a:r>
          </a:p>
          <a:p>
            <a:pPr lvl="1"/>
            <a:r>
              <a:rPr lang="en-US" dirty="0" smtClean="0"/>
              <a:t>All patterns are user-definable</a:t>
            </a:r>
          </a:p>
          <a:p>
            <a:r>
              <a:rPr lang="en-US" dirty="0" smtClean="0"/>
              <a:t>First-class patterns</a:t>
            </a:r>
          </a:p>
          <a:p>
            <a:pPr lvl="1"/>
            <a:r>
              <a:rPr lang="en-US" dirty="0" smtClean="0"/>
              <a:t>Patterns can be saved in variables and passed to functions</a:t>
            </a:r>
          </a:p>
          <a:p>
            <a:r>
              <a:rPr lang="en-US" dirty="0" smtClean="0"/>
              <a:t>Type safe</a:t>
            </a:r>
          </a:p>
          <a:p>
            <a:pPr lvl="1"/>
            <a:r>
              <a:rPr lang="en-US" dirty="0" smtClean="0"/>
              <a:t>Incorrect application is manifested at compile time</a:t>
            </a:r>
          </a:p>
          <a:p>
            <a:r>
              <a:rPr lang="en-US" dirty="0" smtClean="0"/>
              <a:t>Non-intrusive</a:t>
            </a:r>
          </a:p>
          <a:p>
            <a:pPr lvl="1"/>
            <a:r>
              <a:rPr lang="en-US" dirty="0" smtClean="0"/>
              <a:t>Can be applied retroactively</a:t>
            </a:r>
          </a:p>
          <a:p>
            <a:r>
              <a:rPr lang="en-US" dirty="0" smtClean="0"/>
              <a:t>Efficient</a:t>
            </a:r>
          </a:p>
          <a:p>
            <a:pPr lvl="1"/>
            <a:r>
              <a:rPr lang="en-US" dirty="0" smtClean="0"/>
              <a:t>Works on top of an efficient type switch construct</a:t>
            </a:r>
          </a:p>
          <a:p>
            <a:pPr lvl="1"/>
            <a:r>
              <a:rPr lang="en-US" dirty="0" smtClean="0"/>
              <a:t>Faster than existing alternatives to open pattern matching in C++</a:t>
            </a:r>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
        <p:nvSpPr>
          <p:cNvPr id="3" name="Slide Number Placeholder 2"/>
          <p:cNvSpPr>
            <a:spLocks noGrp="1"/>
          </p:cNvSpPr>
          <p:nvPr>
            <p:ph type="sldNum" sz="quarter" idx="12"/>
          </p:nvPr>
        </p:nvSpPr>
        <p:spPr/>
        <p:txBody>
          <a:bodyPr/>
          <a:lstStyle/>
          <a:p>
            <a:fld id="{7CB0F8AB-AB33-4A54-BEC3-89055AD5FA98}" type="slidenum">
              <a:rPr lang="en-US" smtClean="0"/>
              <a:t>2</a:t>
            </a:fld>
            <a:endParaRPr lang="en-US" dirty="0"/>
          </a:p>
        </p:txBody>
      </p:sp>
    </p:spTree>
    <p:extLst>
      <p:ext uri="{BB962C8B-B14F-4D97-AF65-F5344CB8AC3E}">
        <p14:creationId xmlns:p14="http://schemas.microsoft.com/office/powerpoint/2010/main" val="800356610"/>
      </p:ext>
    </p:extLst>
  </p:cSld>
  <p:clrMapOvr>
    <a:masterClrMapping/>
  </p:clrMapOvr>
  <mc:AlternateContent xmlns:mc="http://schemas.openxmlformats.org/markup-compatibility/2006" xmlns:p14="http://schemas.microsoft.com/office/powerpoint/2010/main">
    <mc:Choice Requires="p14">
      <p:transition spd="slow" p14:dur="2000" advTm="42977"/>
    </mc:Choice>
    <mc:Fallback xmlns="">
      <p:transition spd="slow" advTm="42977"/>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Matching Overhead</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766282555"/>
              </p:ext>
            </p:extLst>
          </p:nvPr>
        </p:nvGraphicFramePr>
        <p:xfrm>
          <a:off x="236297" y="1676400"/>
          <a:ext cx="8568042" cy="4475480"/>
        </p:xfrm>
        <a:graphic>
          <a:graphicData uri="http://schemas.openxmlformats.org/drawingml/2006/table">
            <a:tbl>
              <a:tblPr firstRow="1" firstCol="1" bandRow="1">
                <a:tableStyleId>{5C22544A-7EE6-4342-B048-85BDC9FD1C3A}</a:tableStyleId>
              </a:tblPr>
              <a:tblGrid>
                <a:gridCol w="843344"/>
                <a:gridCol w="996950"/>
                <a:gridCol w="625793"/>
                <a:gridCol w="677995"/>
                <a:gridCol w="677995"/>
                <a:gridCol w="677995"/>
                <a:gridCol w="677995"/>
                <a:gridCol w="677995"/>
                <a:gridCol w="677995"/>
                <a:gridCol w="677995"/>
                <a:gridCol w="677995"/>
                <a:gridCol w="677995"/>
              </a:tblGrid>
              <a:tr h="370840">
                <a:tc rowSpan="2" gridSpan="2">
                  <a:txBody>
                    <a:bodyPr/>
                    <a:lstStyle/>
                    <a:p>
                      <a:pPr algn="ctr"/>
                      <a:endParaRPr lang="en-US" sz="2000" b="1" dirty="0">
                        <a:solidFill>
                          <a:schemeClr val="bg1"/>
                        </a:solidFill>
                      </a:endParaRPr>
                    </a:p>
                  </a:txBody>
                  <a:tcPr anchor="ctr"/>
                </a:tc>
                <a:tc rowSpan="2" hMerge="1">
                  <a:txBody>
                    <a:bodyPr/>
                    <a:lstStyle/>
                    <a:p>
                      <a:pPr algn="ctr"/>
                      <a:endParaRPr lang="en-US" sz="2000" b="1" dirty="0">
                        <a:solidFill>
                          <a:schemeClr val="bg1"/>
                        </a:solidFill>
                      </a:endParaRPr>
                    </a:p>
                  </a:txBody>
                  <a:tcPr anchor="ctr"/>
                </a:tc>
                <a:tc gridSpan="5">
                  <a:txBody>
                    <a:bodyPr/>
                    <a:lstStyle/>
                    <a:p>
                      <a:pPr algn="ctr"/>
                      <a:r>
                        <a:rPr lang="en-US" sz="2000" dirty="0" smtClean="0"/>
                        <a:t>Patterns as Expr. Templ.</a:t>
                      </a:r>
                      <a:endParaRPr lang="en-US" sz="2000" dirty="0"/>
                    </a:p>
                  </a:txBody>
                  <a:tcPr anchor="ctr"/>
                </a:tc>
                <a:tc hMerge="1">
                  <a:txBody>
                    <a:bodyPr/>
                    <a:lstStyle/>
                    <a:p>
                      <a:pPr algn="r"/>
                      <a:endParaRPr lang="en-US" sz="2000" dirty="0"/>
                    </a:p>
                  </a:txBody>
                  <a:tcPr/>
                </a:tc>
                <a:tc hMerge="1">
                  <a:txBody>
                    <a:bodyPr/>
                    <a:lstStyle/>
                    <a:p>
                      <a:pPr algn="r"/>
                      <a:endParaRPr lang="en-US" sz="2000" dirty="0"/>
                    </a:p>
                  </a:txBody>
                  <a:tcPr/>
                </a:tc>
                <a:tc hMerge="1">
                  <a:txBody>
                    <a:bodyPr/>
                    <a:lstStyle/>
                    <a:p>
                      <a:pPr algn="r"/>
                      <a:endParaRPr lang="en-US" sz="2000" dirty="0"/>
                    </a:p>
                  </a:txBody>
                  <a:tcPr/>
                </a:tc>
                <a:tc hMerge="1">
                  <a:txBody>
                    <a:bodyPr/>
                    <a:lstStyle/>
                    <a:p>
                      <a:pPr algn="r"/>
                      <a:endParaRPr lang="en-US" sz="2000" dirty="0"/>
                    </a:p>
                  </a:txBody>
                  <a:tcPr/>
                </a:tc>
                <a:tc gridSpan="5">
                  <a:txBody>
                    <a:bodyPr/>
                    <a:lstStyle/>
                    <a:p>
                      <a:pPr algn="ctr"/>
                      <a:r>
                        <a:rPr lang="en-US" sz="2000" dirty="0" smtClean="0"/>
                        <a:t>Patterns as Objects</a:t>
                      </a:r>
                      <a:endParaRPr lang="en-US" sz="2000" dirty="0"/>
                    </a:p>
                  </a:txBody>
                  <a:tcPr anchor="ctr"/>
                </a:tc>
                <a:tc hMerge="1">
                  <a:txBody>
                    <a:bodyPr/>
                    <a:lstStyle/>
                    <a:p>
                      <a:pPr algn="r"/>
                      <a:endParaRPr lang="en-US" sz="2000" dirty="0"/>
                    </a:p>
                  </a:txBody>
                  <a:tcPr/>
                </a:tc>
                <a:tc hMerge="1">
                  <a:txBody>
                    <a:bodyPr/>
                    <a:lstStyle/>
                    <a:p>
                      <a:pPr algn="r"/>
                      <a:endParaRPr lang="en-US" sz="2000" dirty="0"/>
                    </a:p>
                  </a:txBody>
                  <a:tcPr/>
                </a:tc>
                <a:tc hMerge="1">
                  <a:txBody>
                    <a:bodyPr/>
                    <a:lstStyle/>
                    <a:p>
                      <a:pPr algn="r"/>
                      <a:endParaRPr lang="en-US" sz="2000" dirty="0"/>
                    </a:p>
                  </a:txBody>
                  <a:tcPr/>
                </a:tc>
                <a:tc hMerge="1">
                  <a:txBody>
                    <a:bodyPr/>
                    <a:lstStyle/>
                    <a:p>
                      <a:pPr algn="r"/>
                      <a:endParaRPr lang="en-US" sz="2000" dirty="0"/>
                    </a:p>
                  </a:txBody>
                  <a:tcPr/>
                </a:tc>
              </a:tr>
              <a:tr h="370840">
                <a:tc gridSpan="2" vMerge="1">
                  <a:txBody>
                    <a:bodyPr/>
                    <a:lstStyle/>
                    <a:p>
                      <a:pPr algn="ctr"/>
                      <a:endParaRPr lang="en-US" sz="1800" b="1" dirty="0">
                        <a:solidFill>
                          <a:schemeClr val="bg1"/>
                        </a:solidFill>
                      </a:endParaRPr>
                    </a:p>
                  </a:txBody>
                  <a:tcPr anchor="ctr">
                    <a:solidFill>
                      <a:schemeClr val="accent1"/>
                    </a:solidFill>
                  </a:tcPr>
                </a:tc>
                <a:tc hMerge="1" vMerge="1">
                  <a:txBody>
                    <a:bodyPr/>
                    <a:lstStyle/>
                    <a:p>
                      <a:pPr algn="ctr"/>
                      <a:endParaRPr lang="en-US" sz="1800" b="1" dirty="0">
                        <a:solidFill>
                          <a:schemeClr val="bg1"/>
                        </a:solidFill>
                      </a:endParaRPr>
                    </a:p>
                  </a:txBody>
                  <a:tcPr anchor="ctr">
                    <a:solidFill>
                      <a:schemeClr val="accent1"/>
                    </a:solidFill>
                  </a:tcPr>
                </a:tc>
                <a:tc gridSpan="3">
                  <a:txBody>
                    <a:bodyPr/>
                    <a:lstStyle/>
                    <a:p>
                      <a:pPr algn="ctr"/>
                      <a:r>
                        <a:rPr lang="en-US" sz="1800" b="1" dirty="0" smtClean="0">
                          <a:solidFill>
                            <a:schemeClr val="bg1"/>
                          </a:solidFill>
                        </a:rPr>
                        <a:t>G++</a:t>
                      </a:r>
                      <a:endParaRPr lang="en-US" sz="1800" b="1" dirty="0">
                        <a:solidFill>
                          <a:schemeClr val="bg1"/>
                        </a:solidFill>
                      </a:endParaRPr>
                    </a:p>
                  </a:txBody>
                  <a:tcPr anchor="ctr">
                    <a:solidFill>
                      <a:schemeClr val="accent1"/>
                    </a:solidFill>
                  </a:tcPr>
                </a:tc>
                <a:tc hMerge="1">
                  <a:txBody>
                    <a:bodyPr/>
                    <a:lstStyle/>
                    <a:p>
                      <a:pPr algn="r"/>
                      <a:endParaRPr lang="en-US" sz="2000" dirty="0"/>
                    </a:p>
                  </a:txBody>
                  <a:tcPr/>
                </a:tc>
                <a:tc hMerge="1">
                  <a:txBody>
                    <a:bodyPr/>
                    <a:lstStyle/>
                    <a:p>
                      <a:pPr algn="r"/>
                      <a:endParaRPr lang="en-US" sz="2000" dirty="0"/>
                    </a:p>
                  </a:txBody>
                  <a:tcPr/>
                </a:tc>
                <a:tc gridSpan="2">
                  <a:txBody>
                    <a:bodyPr/>
                    <a:lstStyle/>
                    <a:p>
                      <a:pPr algn="ctr"/>
                      <a:r>
                        <a:rPr lang="en-US" sz="1800" b="1" dirty="0" smtClean="0">
                          <a:solidFill>
                            <a:schemeClr val="bg1"/>
                          </a:solidFill>
                        </a:rPr>
                        <a:t>Visual C++</a:t>
                      </a:r>
                      <a:endParaRPr lang="en-US" sz="1800" b="1" dirty="0">
                        <a:solidFill>
                          <a:schemeClr val="bg1"/>
                        </a:solidFill>
                      </a:endParaRPr>
                    </a:p>
                  </a:txBody>
                  <a:tcPr anchor="ctr">
                    <a:solidFill>
                      <a:schemeClr val="accent1"/>
                    </a:solidFill>
                  </a:tcPr>
                </a:tc>
                <a:tc hMerge="1">
                  <a:txBody>
                    <a:bodyPr/>
                    <a:lstStyle/>
                    <a:p>
                      <a:pPr algn="r"/>
                      <a:endParaRPr lang="en-US" sz="2000" dirty="0"/>
                    </a:p>
                  </a:txBody>
                  <a:tcPr/>
                </a:tc>
                <a:tc gridSpan="3">
                  <a:txBody>
                    <a:bodyPr/>
                    <a:lstStyle/>
                    <a:p>
                      <a:pPr algn="ctr"/>
                      <a:r>
                        <a:rPr lang="en-US" sz="1800" b="1" dirty="0" smtClean="0">
                          <a:solidFill>
                            <a:schemeClr val="bg1"/>
                          </a:solidFill>
                        </a:rPr>
                        <a:t>G++</a:t>
                      </a:r>
                      <a:endParaRPr lang="en-US" sz="1800" b="1" dirty="0">
                        <a:solidFill>
                          <a:schemeClr val="bg1"/>
                        </a:solidFill>
                      </a:endParaRPr>
                    </a:p>
                  </a:txBody>
                  <a:tcPr anchor="ctr">
                    <a:solidFill>
                      <a:schemeClr val="accent1"/>
                    </a:solidFill>
                  </a:tcPr>
                </a:tc>
                <a:tc hMerge="1">
                  <a:txBody>
                    <a:bodyPr/>
                    <a:lstStyle/>
                    <a:p>
                      <a:pPr algn="r"/>
                      <a:endParaRPr lang="en-US" sz="2000" dirty="0"/>
                    </a:p>
                  </a:txBody>
                  <a:tcPr/>
                </a:tc>
                <a:tc hMerge="1">
                  <a:txBody>
                    <a:bodyPr/>
                    <a:lstStyle/>
                    <a:p>
                      <a:pPr algn="r"/>
                      <a:endParaRPr lang="en-US" sz="2000" dirty="0"/>
                    </a:p>
                  </a:txBody>
                  <a:tcPr/>
                </a:tc>
                <a:tc gridSpan="2">
                  <a:txBody>
                    <a:bodyPr/>
                    <a:lstStyle/>
                    <a:p>
                      <a:pPr algn="ctr"/>
                      <a:r>
                        <a:rPr lang="en-US" sz="1800" b="1" dirty="0" smtClean="0">
                          <a:solidFill>
                            <a:schemeClr val="bg1"/>
                          </a:solidFill>
                        </a:rPr>
                        <a:t>Visual C++</a:t>
                      </a:r>
                      <a:endParaRPr lang="en-US" sz="1800" b="1" dirty="0">
                        <a:solidFill>
                          <a:schemeClr val="bg1"/>
                        </a:solidFill>
                      </a:endParaRPr>
                    </a:p>
                  </a:txBody>
                  <a:tcPr anchor="ctr">
                    <a:solidFill>
                      <a:schemeClr val="accent1"/>
                    </a:solidFill>
                  </a:tcPr>
                </a:tc>
                <a:tc hMerge="1">
                  <a:txBody>
                    <a:bodyPr/>
                    <a:lstStyle/>
                    <a:p>
                      <a:pPr algn="r"/>
                      <a:endParaRPr lang="en-US" sz="2000" dirty="0"/>
                    </a:p>
                  </a:txBody>
                  <a:tcPr/>
                </a:tc>
              </a:tr>
              <a:tr h="370840">
                <a:tc>
                  <a:txBody>
                    <a:bodyPr/>
                    <a:lstStyle/>
                    <a:p>
                      <a:pPr algn="r" fontAlgn="b"/>
                      <a:r>
                        <a:rPr lang="en-US" sz="1800" b="1" i="0" u="none" strike="noStrike" dirty="0">
                          <a:solidFill>
                            <a:schemeClr val="bg1"/>
                          </a:solidFill>
                          <a:effectLst/>
                          <a:latin typeface="+mn-lt"/>
                        </a:rPr>
                        <a:t>Test</a:t>
                      </a:r>
                    </a:p>
                  </a:txBody>
                  <a:tcPr marL="9525" marR="9525" marT="9525" marB="0" anchor="ctr">
                    <a:solidFill>
                      <a:schemeClr val="accent1"/>
                    </a:solidFill>
                  </a:tcPr>
                </a:tc>
                <a:tc>
                  <a:txBody>
                    <a:bodyPr/>
                    <a:lstStyle/>
                    <a:p>
                      <a:pPr algn="r" fontAlgn="b"/>
                      <a:r>
                        <a:rPr lang="en-US" sz="1800" b="1" i="0" u="none" strike="noStrike" dirty="0">
                          <a:solidFill>
                            <a:schemeClr val="bg1"/>
                          </a:solidFill>
                          <a:effectLst/>
                          <a:latin typeface="+mn-lt"/>
                        </a:rPr>
                        <a:t>Patterns</a:t>
                      </a:r>
                    </a:p>
                  </a:txBody>
                  <a:tcPr marL="9525" marR="9525" marT="9525" marB="0" anchor="ctr">
                    <a:solidFill>
                      <a:schemeClr val="accent1"/>
                    </a:solidFill>
                  </a:tcPr>
                </a:tc>
                <a:tc>
                  <a:txBody>
                    <a:bodyPr/>
                    <a:lstStyle/>
                    <a:p>
                      <a:pPr algn="ctr" fontAlgn="b"/>
                      <a:r>
                        <a:rPr lang="en-US" sz="1800" b="1" i="0" u="none" strike="noStrike" dirty="0">
                          <a:solidFill>
                            <a:schemeClr val="bg1"/>
                          </a:solidFill>
                          <a:effectLst/>
                          <a:latin typeface="+mn-lt"/>
                        </a:rPr>
                        <a:t>4.5.2</a:t>
                      </a:r>
                    </a:p>
                  </a:txBody>
                  <a:tcPr marL="9525" marR="9525" marT="9525" marB="0" anchor="ctr">
                    <a:solidFill>
                      <a:schemeClr val="accent1"/>
                    </a:solidFill>
                  </a:tcPr>
                </a:tc>
                <a:tc>
                  <a:txBody>
                    <a:bodyPr/>
                    <a:lstStyle/>
                    <a:p>
                      <a:pPr algn="ctr" fontAlgn="b"/>
                      <a:r>
                        <a:rPr lang="en-US" sz="1800" b="1" i="0" u="none" strike="noStrike" dirty="0">
                          <a:solidFill>
                            <a:schemeClr val="bg1"/>
                          </a:solidFill>
                          <a:effectLst/>
                          <a:latin typeface="+mn-lt"/>
                        </a:rPr>
                        <a:t>4.6.1</a:t>
                      </a:r>
                    </a:p>
                  </a:txBody>
                  <a:tcPr marL="9525" marR="9525" marT="9525" marB="0" anchor="ctr">
                    <a:solidFill>
                      <a:schemeClr val="accent1"/>
                    </a:solidFill>
                  </a:tcPr>
                </a:tc>
                <a:tc>
                  <a:txBody>
                    <a:bodyPr/>
                    <a:lstStyle/>
                    <a:p>
                      <a:pPr algn="ctr" fontAlgn="b"/>
                      <a:r>
                        <a:rPr lang="en-US" sz="1800" b="1" i="0" u="none" strike="noStrike" dirty="0">
                          <a:solidFill>
                            <a:schemeClr val="bg1"/>
                          </a:solidFill>
                          <a:effectLst/>
                          <a:latin typeface="+mn-lt"/>
                        </a:rPr>
                        <a:t>4.7.2</a:t>
                      </a:r>
                    </a:p>
                  </a:txBody>
                  <a:tcPr marL="9525" marR="9525" marT="9525" marB="0" anchor="ctr">
                    <a:solidFill>
                      <a:schemeClr val="accent1"/>
                    </a:solidFill>
                  </a:tcPr>
                </a:tc>
                <a:tc>
                  <a:txBody>
                    <a:bodyPr/>
                    <a:lstStyle/>
                    <a:p>
                      <a:pPr algn="ctr" fontAlgn="b"/>
                      <a:r>
                        <a:rPr lang="en-US" sz="1800" b="1" i="0" u="none" strike="noStrike" dirty="0">
                          <a:solidFill>
                            <a:schemeClr val="bg1"/>
                          </a:solidFill>
                          <a:effectLst/>
                          <a:latin typeface="+mn-lt"/>
                        </a:rPr>
                        <a:t>10</a:t>
                      </a:r>
                    </a:p>
                  </a:txBody>
                  <a:tcPr marL="9525" marR="9525" marT="9525" marB="0" anchor="ctr">
                    <a:solidFill>
                      <a:schemeClr val="accent1"/>
                    </a:solidFill>
                  </a:tcPr>
                </a:tc>
                <a:tc>
                  <a:txBody>
                    <a:bodyPr/>
                    <a:lstStyle/>
                    <a:p>
                      <a:pPr algn="ctr" fontAlgn="b"/>
                      <a:r>
                        <a:rPr lang="en-US" sz="1800" b="1" i="0" u="none" strike="noStrike" dirty="0">
                          <a:solidFill>
                            <a:schemeClr val="bg1"/>
                          </a:solidFill>
                          <a:effectLst/>
                          <a:latin typeface="+mn-lt"/>
                        </a:rPr>
                        <a:t>11</a:t>
                      </a:r>
                    </a:p>
                  </a:txBody>
                  <a:tcPr marL="9525" marR="9525" marT="9525" marB="0" anchor="ctr">
                    <a:solidFill>
                      <a:schemeClr val="accent1"/>
                    </a:solidFill>
                  </a:tcPr>
                </a:tc>
                <a:tc>
                  <a:txBody>
                    <a:bodyPr/>
                    <a:lstStyle/>
                    <a:p>
                      <a:pPr algn="ctr" fontAlgn="b"/>
                      <a:r>
                        <a:rPr lang="en-US" sz="1800" b="1" i="0" u="none" strike="noStrike" dirty="0">
                          <a:solidFill>
                            <a:schemeClr val="bg1"/>
                          </a:solidFill>
                          <a:effectLst/>
                          <a:latin typeface="+mn-lt"/>
                        </a:rPr>
                        <a:t>4.5.2</a:t>
                      </a:r>
                    </a:p>
                  </a:txBody>
                  <a:tcPr marL="9525" marR="9525" marT="9525" marB="0" anchor="ctr">
                    <a:solidFill>
                      <a:schemeClr val="accent1"/>
                    </a:solidFill>
                  </a:tcPr>
                </a:tc>
                <a:tc>
                  <a:txBody>
                    <a:bodyPr/>
                    <a:lstStyle/>
                    <a:p>
                      <a:pPr algn="ctr" fontAlgn="b"/>
                      <a:r>
                        <a:rPr lang="en-US" sz="1800" b="1" i="0" u="none" strike="noStrike" dirty="0">
                          <a:solidFill>
                            <a:schemeClr val="bg1"/>
                          </a:solidFill>
                          <a:effectLst/>
                          <a:latin typeface="+mn-lt"/>
                        </a:rPr>
                        <a:t>4.6.1</a:t>
                      </a:r>
                    </a:p>
                  </a:txBody>
                  <a:tcPr marL="9525" marR="9525" marT="9525" marB="0" anchor="ctr">
                    <a:solidFill>
                      <a:schemeClr val="accent1"/>
                    </a:solidFill>
                  </a:tcPr>
                </a:tc>
                <a:tc>
                  <a:txBody>
                    <a:bodyPr/>
                    <a:lstStyle/>
                    <a:p>
                      <a:pPr algn="ctr" fontAlgn="b"/>
                      <a:r>
                        <a:rPr lang="en-US" sz="1800" b="1" i="0" u="none" strike="noStrike" dirty="0">
                          <a:solidFill>
                            <a:schemeClr val="bg1"/>
                          </a:solidFill>
                          <a:effectLst/>
                          <a:latin typeface="+mn-lt"/>
                        </a:rPr>
                        <a:t>4.7.2</a:t>
                      </a:r>
                    </a:p>
                  </a:txBody>
                  <a:tcPr marL="9525" marR="9525" marT="9525" marB="0" anchor="ctr">
                    <a:solidFill>
                      <a:schemeClr val="accent1"/>
                    </a:solidFill>
                  </a:tcPr>
                </a:tc>
                <a:tc>
                  <a:txBody>
                    <a:bodyPr/>
                    <a:lstStyle/>
                    <a:p>
                      <a:pPr algn="ctr" fontAlgn="b"/>
                      <a:r>
                        <a:rPr lang="en-US" sz="1800" b="1" i="0" u="none" strike="noStrike" dirty="0">
                          <a:solidFill>
                            <a:schemeClr val="bg1"/>
                          </a:solidFill>
                          <a:effectLst/>
                          <a:latin typeface="+mn-lt"/>
                        </a:rPr>
                        <a:t>10</a:t>
                      </a:r>
                    </a:p>
                  </a:txBody>
                  <a:tcPr marL="9525" marR="9525" marT="9525" marB="0" anchor="ctr">
                    <a:solidFill>
                      <a:schemeClr val="accent1"/>
                    </a:solidFill>
                  </a:tcPr>
                </a:tc>
                <a:tc>
                  <a:txBody>
                    <a:bodyPr/>
                    <a:lstStyle/>
                    <a:p>
                      <a:pPr algn="ctr" fontAlgn="b"/>
                      <a:r>
                        <a:rPr lang="en-US" sz="1800" b="1" i="0" u="none" strike="noStrike" dirty="0">
                          <a:solidFill>
                            <a:schemeClr val="bg1"/>
                          </a:solidFill>
                          <a:effectLst/>
                          <a:latin typeface="+mn-lt"/>
                        </a:rPr>
                        <a:t>11</a:t>
                      </a:r>
                    </a:p>
                  </a:txBody>
                  <a:tcPr marL="9525" marR="9525" marT="9525" marB="0" anchor="ctr">
                    <a:solidFill>
                      <a:schemeClr val="accent1"/>
                    </a:solidFill>
                  </a:tcPr>
                </a:tc>
              </a:tr>
              <a:tr h="370840">
                <a:tc>
                  <a:txBody>
                    <a:bodyPr/>
                    <a:lstStyle/>
                    <a:p>
                      <a:pPr algn="r" fontAlgn="b"/>
                      <a:r>
                        <a:rPr lang="en-US" sz="1600" b="1" i="0" u="none" strike="noStrike" dirty="0">
                          <a:solidFill>
                            <a:schemeClr val="bg1"/>
                          </a:solidFill>
                          <a:effectLst/>
                          <a:latin typeface="Calibri"/>
                        </a:rPr>
                        <a:t>factorial</a:t>
                      </a:r>
                      <a:r>
                        <a:rPr lang="en-US" sz="1600" b="1" i="0" u="none" strike="noStrike" baseline="-25000" dirty="0">
                          <a:solidFill>
                            <a:schemeClr val="bg1"/>
                          </a:solidFill>
                          <a:effectLst/>
                          <a:latin typeface="Calibri"/>
                        </a:rPr>
                        <a:t>0</a:t>
                      </a:r>
                    </a:p>
                  </a:txBody>
                  <a:tcPr marL="9525" marR="9525" marT="9525" marB="0" anchor="ctr"/>
                </a:tc>
                <a:tc>
                  <a:txBody>
                    <a:bodyPr/>
                    <a:lstStyle/>
                    <a:p>
                      <a:pPr algn="ctr" fontAlgn="b"/>
                      <a:r>
                        <a:rPr lang="en-US" sz="1600" b="1" i="0" u="none" strike="noStrike" dirty="0">
                          <a:solidFill>
                            <a:schemeClr val="bg1"/>
                          </a:solidFill>
                          <a:effectLst/>
                          <a:latin typeface="Calibri"/>
                        </a:rPr>
                        <a:t>1,v</a:t>
                      </a:r>
                      <a:r>
                        <a:rPr lang="en-US" sz="1600" b="1" i="0" u="none" strike="noStrike" dirty="0" smtClean="0">
                          <a:solidFill>
                            <a:schemeClr val="bg1"/>
                          </a:solidFill>
                          <a:effectLst/>
                          <a:latin typeface="Calibri"/>
                        </a:rPr>
                        <a:t>,_</a:t>
                      </a:r>
                      <a:endParaRPr lang="en-US" sz="1600" b="1" i="0" u="none" strike="noStrike" dirty="0">
                        <a:solidFill>
                          <a:schemeClr val="bg1"/>
                        </a:solidFill>
                        <a:effectLst/>
                        <a:latin typeface="Calibri"/>
                      </a:endParaRPr>
                    </a:p>
                  </a:txBody>
                  <a:tcPr marL="9525" marR="9525" marT="9525" marB="0" anchor="ctr">
                    <a:solidFill>
                      <a:schemeClr val="accent1"/>
                    </a:solidFill>
                  </a:tcPr>
                </a:tc>
                <a:tc>
                  <a:txBody>
                    <a:bodyPr/>
                    <a:lstStyle/>
                    <a:p>
                      <a:pPr algn="r" fontAlgn="b"/>
                      <a:r>
                        <a:rPr lang="en-US" sz="1600" b="0" i="0" u="none" strike="noStrike" dirty="0">
                          <a:solidFill>
                            <a:srgbClr val="0000FF"/>
                          </a:solidFill>
                          <a:effectLst/>
                          <a:latin typeface="Calibri"/>
                        </a:rPr>
                        <a:t>15%</a:t>
                      </a:r>
                    </a:p>
                  </a:txBody>
                  <a:tcPr marL="9525" marR="9525" marT="9525" marB="0" anchor="ctr"/>
                </a:tc>
                <a:tc>
                  <a:txBody>
                    <a:bodyPr/>
                    <a:lstStyle/>
                    <a:p>
                      <a:pPr algn="r" fontAlgn="b"/>
                      <a:r>
                        <a:rPr lang="en-US" sz="1600" b="0" i="0" u="none" strike="noStrike" dirty="0">
                          <a:solidFill>
                            <a:srgbClr val="0000FF"/>
                          </a:solidFill>
                          <a:effectLst/>
                          <a:latin typeface="Calibri"/>
                        </a:rPr>
                        <a:t>13%</a:t>
                      </a:r>
                    </a:p>
                  </a:txBody>
                  <a:tcPr marL="9525" marR="9525" marT="9525" marB="0" anchor="ctr"/>
                </a:tc>
                <a:tc>
                  <a:txBody>
                    <a:bodyPr/>
                    <a:lstStyle/>
                    <a:p>
                      <a:pPr algn="r" fontAlgn="b"/>
                      <a:r>
                        <a:rPr lang="en-US" sz="1600" b="0" i="0" u="none" strike="noStrike" dirty="0">
                          <a:solidFill>
                            <a:srgbClr val="0000FF"/>
                          </a:solidFill>
                          <a:effectLst/>
                          <a:latin typeface="Calibri"/>
                        </a:rPr>
                        <a:t>17%</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85%</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35%</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chemeClr val="bg1">
                              <a:lumMod val="10000"/>
                            </a:schemeClr>
                          </a:solidFill>
                          <a:effectLst/>
                          <a:latin typeface="Calibri"/>
                        </a:rPr>
                        <a:t>347%</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chemeClr val="bg1">
                              <a:lumMod val="10000"/>
                            </a:schemeClr>
                          </a:solidFill>
                          <a:effectLst/>
                          <a:latin typeface="Calibri"/>
                        </a:rPr>
                        <a:t>408%</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419%</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2121%</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1788%</a:t>
                      </a:r>
                    </a:p>
                  </a:txBody>
                  <a:tcPr marL="9525" marR="9525" marT="9525" marB="0" anchor="ctr"/>
                </a:tc>
              </a:tr>
              <a:tr h="370840">
                <a:tc>
                  <a:txBody>
                    <a:bodyPr/>
                    <a:lstStyle/>
                    <a:p>
                      <a:pPr algn="r" fontAlgn="b"/>
                      <a:r>
                        <a:rPr lang="en-US" sz="1600" b="1" i="0" u="none" strike="noStrike" dirty="0">
                          <a:solidFill>
                            <a:schemeClr val="bg1"/>
                          </a:solidFill>
                          <a:effectLst/>
                          <a:latin typeface="Calibri"/>
                        </a:rPr>
                        <a:t>factorial</a:t>
                      </a:r>
                      <a:r>
                        <a:rPr lang="en-US" sz="1600" b="1" i="0" u="none" strike="noStrike" baseline="-25000" dirty="0">
                          <a:solidFill>
                            <a:schemeClr val="bg1"/>
                          </a:solidFill>
                          <a:effectLst/>
                          <a:latin typeface="Calibri"/>
                        </a:rPr>
                        <a:t>1</a:t>
                      </a:r>
                    </a:p>
                  </a:txBody>
                  <a:tcPr marL="9525" marR="9525" marT="9525" marB="0" anchor="ctr"/>
                </a:tc>
                <a:tc>
                  <a:txBody>
                    <a:bodyPr/>
                    <a:lstStyle/>
                    <a:p>
                      <a:pPr algn="ctr" fontAlgn="b"/>
                      <a:r>
                        <a:rPr lang="en-US" sz="1600" b="1" i="0" u="none" strike="noStrike" dirty="0">
                          <a:solidFill>
                            <a:schemeClr val="bg1"/>
                          </a:solidFill>
                          <a:effectLst/>
                          <a:latin typeface="Calibri"/>
                        </a:rPr>
                        <a:t>1,v</a:t>
                      </a:r>
                    </a:p>
                  </a:txBody>
                  <a:tcPr marL="9525" marR="9525" marT="9525" marB="0" anchor="ctr">
                    <a:solidFill>
                      <a:schemeClr val="accent1"/>
                    </a:solidFill>
                  </a:tcPr>
                </a:tc>
                <a:tc>
                  <a:txBody>
                    <a:bodyPr/>
                    <a:lstStyle/>
                    <a:p>
                      <a:pPr algn="r" fontAlgn="b"/>
                      <a:r>
                        <a:rPr lang="en-US" sz="1600" b="0" i="0" u="none" strike="noStrike" dirty="0">
                          <a:solidFill>
                            <a:schemeClr val="bg1">
                              <a:lumMod val="10000"/>
                            </a:schemeClr>
                          </a:solidFill>
                          <a:effectLst/>
                          <a:latin typeface="Calibri"/>
                        </a:rPr>
                        <a:t>0%</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6%</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0%</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83%</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21%</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chemeClr val="bg1">
                              <a:lumMod val="10000"/>
                            </a:schemeClr>
                          </a:solidFill>
                          <a:effectLst/>
                          <a:latin typeface="Calibri"/>
                        </a:rPr>
                        <a:t>410%</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chemeClr val="bg1">
                              <a:lumMod val="10000"/>
                            </a:schemeClr>
                          </a:solidFill>
                          <a:effectLst/>
                          <a:latin typeface="Calibri"/>
                        </a:rPr>
                        <a:t>519%</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504%</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2380%</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1812%</a:t>
                      </a:r>
                    </a:p>
                  </a:txBody>
                  <a:tcPr marL="9525" marR="9525" marT="9525" marB="0" anchor="ctr"/>
                </a:tc>
              </a:tr>
              <a:tr h="370840">
                <a:tc>
                  <a:txBody>
                    <a:bodyPr/>
                    <a:lstStyle/>
                    <a:p>
                      <a:pPr algn="r" fontAlgn="b"/>
                      <a:r>
                        <a:rPr lang="en-US" sz="1600" b="1" i="0" u="none" strike="noStrike" dirty="0">
                          <a:solidFill>
                            <a:schemeClr val="bg1"/>
                          </a:solidFill>
                          <a:effectLst/>
                          <a:latin typeface="Calibri"/>
                        </a:rPr>
                        <a:t>factorial</a:t>
                      </a:r>
                      <a:r>
                        <a:rPr lang="en-US" sz="1600" b="1" i="0" u="none" strike="noStrike" baseline="-25000" dirty="0">
                          <a:solidFill>
                            <a:schemeClr val="bg1"/>
                          </a:solidFill>
                          <a:effectLst/>
                          <a:latin typeface="Calibri"/>
                        </a:rPr>
                        <a:t>2</a:t>
                      </a:r>
                    </a:p>
                  </a:txBody>
                  <a:tcPr marL="9525" marR="9525" marT="9525" marB="0" anchor="ctr"/>
                </a:tc>
                <a:tc>
                  <a:txBody>
                    <a:bodyPr/>
                    <a:lstStyle/>
                    <a:p>
                      <a:pPr algn="ctr" fontAlgn="b"/>
                      <a:r>
                        <a:rPr lang="en-US" sz="1600" b="1" i="0" u="none" strike="noStrike" dirty="0">
                          <a:solidFill>
                            <a:schemeClr val="bg1"/>
                          </a:solidFill>
                          <a:effectLst/>
                          <a:latin typeface="Calibri"/>
                        </a:rPr>
                        <a:t>1,n+k</a:t>
                      </a:r>
                    </a:p>
                  </a:txBody>
                  <a:tcPr marL="9525" marR="9525" marT="9525" marB="0" anchor="ctr">
                    <a:solidFill>
                      <a:schemeClr val="accent1"/>
                    </a:solidFill>
                  </a:tcPr>
                </a:tc>
                <a:tc>
                  <a:txBody>
                    <a:bodyPr/>
                    <a:lstStyle/>
                    <a:p>
                      <a:pPr algn="r" fontAlgn="b"/>
                      <a:r>
                        <a:rPr lang="en-US" sz="1600" b="0" i="0" u="none" strike="noStrike" dirty="0">
                          <a:solidFill>
                            <a:schemeClr val="bg1">
                              <a:lumMod val="10000"/>
                            </a:schemeClr>
                          </a:solidFill>
                          <a:effectLst/>
                          <a:latin typeface="Calibri"/>
                        </a:rPr>
                        <a:t>7%</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9%</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6%</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78%</a:t>
                      </a:r>
                    </a:p>
                  </a:txBody>
                  <a:tcPr marL="9525" marR="9525" marT="9525" marB="0" anchor="ctr"/>
                </a:tc>
                <a:tc>
                  <a:txBody>
                    <a:bodyPr/>
                    <a:lstStyle/>
                    <a:p>
                      <a:pPr algn="r" fontAlgn="b"/>
                      <a:r>
                        <a:rPr lang="en-US" sz="1600" b="0" i="0" u="none" strike="noStrike" dirty="0" smtClean="0">
                          <a:solidFill>
                            <a:schemeClr val="bg1">
                              <a:lumMod val="10000"/>
                            </a:schemeClr>
                          </a:solidFill>
                          <a:effectLst/>
                          <a:latin typeface="Calibri"/>
                        </a:rPr>
                        <a:t>18%</a:t>
                      </a:r>
                      <a:endParaRPr lang="en-US" sz="1600" b="0" i="0" u="none" strike="noStrike" dirty="0">
                        <a:solidFill>
                          <a:schemeClr val="bg1">
                            <a:lumMod val="10000"/>
                          </a:schemeClr>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chemeClr val="bg1">
                              <a:lumMod val="10000"/>
                            </a:schemeClr>
                          </a:solidFill>
                          <a:effectLst/>
                          <a:latin typeface="Calibri"/>
                        </a:rPr>
                        <a:t>797%</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chemeClr val="bg1">
                              <a:lumMod val="10000"/>
                            </a:schemeClr>
                          </a:solidFill>
                          <a:effectLst/>
                          <a:latin typeface="Calibri"/>
                        </a:rPr>
                        <a:t>911%</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803%</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3554%</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3057%</a:t>
                      </a:r>
                    </a:p>
                  </a:txBody>
                  <a:tcPr marL="9525" marR="9525" marT="9525" marB="0" anchor="ctr"/>
                </a:tc>
              </a:tr>
              <a:tr h="370840">
                <a:tc>
                  <a:txBody>
                    <a:bodyPr/>
                    <a:lstStyle/>
                    <a:p>
                      <a:pPr algn="r" fontAlgn="b"/>
                      <a:r>
                        <a:rPr lang="en-US" sz="1600" b="1" i="0" u="none" strike="noStrike" dirty="0">
                          <a:solidFill>
                            <a:schemeClr val="bg1"/>
                          </a:solidFill>
                          <a:effectLst/>
                          <a:latin typeface="Calibri"/>
                        </a:rPr>
                        <a:t>fibonacci</a:t>
                      </a:r>
                    </a:p>
                  </a:txBody>
                  <a:tcPr marL="9525" marR="9525" marT="9525" marB="0" anchor="ctr"/>
                </a:tc>
                <a:tc>
                  <a:txBody>
                    <a:bodyPr/>
                    <a:lstStyle/>
                    <a:p>
                      <a:pPr algn="ctr" fontAlgn="b"/>
                      <a:r>
                        <a:rPr lang="en-US" sz="1600" b="1" i="0" u="none" strike="noStrike" dirty="0" smtClean="0">
                          <a:solidFill>
                            <a:schemeClr val="bg1"/>
                          </a:solidFill>
                          <a:effectLst/>
                          <a:latin typeface="Calibri"/>
                        </a:rPr>
                        <a:t>1,n+k,_</a:t>
                      </a:r>
                      <a:endParaRPr lang="en-US" sz="1600" b="1" i="0" u="none" strike="noStrike" dirty="0">
                        <a:solidFill>
                          <a:schemeClr val="bg1"/>
                        </a:solidFill>
                        <a:effectLst/>
                        <a:latin typeface="Calibri"/>
                      </a:endParaRPr>
                    </a:p>
                  </a:txBody>
                  <a:tcPr marL="9525" marR="9525" marT="9525" marB="0" anchor="ctr">
                    <a:solidFill>
                      <a:schemeClr val="accent1"/>
                    </a:solidFill>
                  </a:tcPr>
                </a:tc>
                <a:tc>
                  <a:txBody>
                    <a:bodyPr/>
                    <a:lstStyle/>
                    <a:p>
                      <a:pPr algn="r" fontAlgn="b"/>
                      <a:r>
                        <a:rPr lang="en-US" sz="1600" b="0" i="0" u="none" strike="noStrike" dirty="0">
                          <a:solidFill>
                            <a:schemeClr val="bg1">
                              <a:lumMod val="10000"/>
                            </a:schemeClr>
                          </a:solidFill>
                          <a:effectLst/>
                          <a:latin typeface="Calibri"/>
                        </a:rPr>
                        <a:t>17%</a:t>
                      </a:r>
                    </a:p>
                  </a:txBody>
                  <a:tcPr marL="9525" marR="9525" marT="9525" marB="0" anchor="ctr"/>
                </a:tc>
                <a:tc>
                  <a:txBody>
                    <a:bodyPr/>
                    <a:lstStyle/>
                    <a:p>
                      <a:pPr algn="r" fontAlgn="b"/>
                      <a:r>
                        <a:rPr lang="en-US" sz="1600" b="0" i="0" u="none" strike="noStrike" dirty="0">
                          <a:solidFill>
                            <a:srgbClr val="0000FF"/>
                          </a:solidFill>
                          <a:effectLst/>
                          <a:latin typeface="Calibri"/>
                        </a:rPr>
                        <a:t>2%</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2%</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62%</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15%</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chemeClr val="bg1">
                              <a:lumMod val="10000"/>
                            </a:schemeClr>
                          </a:solidFill>
                          <a:effectLst/>
                          <a:latin typeface="Calibri"/>
                        </a:rPr>
                        <a:t>340%</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chemeClr val="bg1">
                              <a:lumMod val="10000"/>
                            </a:schemeClr>
                          </a:solidFill>
                          <a:effectLst/>
                          <a:latin typeface="Calibri"/>
                        </a:rPr>
                        <a:t>431%</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395%</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2730%</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2597%</a:t>
                      </a:r>
                    </a:p>
                  </a:txBody>
                  <a:tcPr marL="9525" marR="9525" marT="9525" marB="0" anchor="ctr"/>
                </a:tc>
              </a:tr>
              <a:tr h="370840">
                <a:tc>
                  <a:txBody>
                    <a:bodyPr/>
                    <a:lstStyle/>
                    <a:p>
                      <a:pPr algn="r" fontAlgn="b"/>
                      <a:r>
                        <a:rPr lang="en-US" sz="1600" b="1" i="0" u="none" strike="noStrike" dirty="0">
                          <a:solidFill>
                            <a:schemeClr val="bg1"/>
                          </a:solidFill>
                          <a:effectLst/>
                          <a:latin typeface="Calibri"/>
                        </a:rPr>
                        <a:t>gcd</a:t>
                      </a:r>
                      <a:r>
                        <a:rPr lang="en-US" sz="1600" b="1" i="0" u="none" strike="noStrike" baseline="-25000" dirty="0">
                          <a:solidFill>
                            <a:schemeClr val="bg1"/>
                          </a:solidFill>
                          <a:effectLst/>
                          <a:latin typeface="Calibri"/>
                        </a:rPr>
                        <a:t>1</a:t>
                      </a:r>
                    </a:p>
                  </a:txBody>
                  <a:tcPr marL="9525" marR="9525" marT="9525" marB="0" anchor="ctr"/>
                </a:tc>
                <a:tc>
                  <a:txBody>
                    <a:bodyPr/>
                    <a:lstStyle/>
                    <a:p>
                      <a:pPr algn="ctr" fontAlgn="b"/>
                      <a:r>
                        <a:rPr lang="en-US" sz="1600" b="1" i="0" u="none" strike="noStrike" dirty="0">
                          <a:solidFill>
                            <a:schemeClr val="bg1"/>
                          </a:solidFill>
                          <a:effectLst/>
                          <a:latin typeface="Calibri"/>
                        </a:rPr>
                        <a:t>v,n+k,+</a:t>
                      </a:r>
                    </a:p>
                  </a:txBody>
                  <a:tcPr marL="9525" marR="9525" marT="9525" marB="0" anchor="ctr">
                    <a:solidFill>
                      <a:schemeClr val="accent1"/>
                    </a:solidFill>
                  </a:tcPr>
                </a:tc>
                <a:tc>
                  <a:txBody>
                    <a:bodyPr/>
                    <a:lstStyle/>
                    <a:p>
                      <a:pPr algn="r" fontAlgn="b"/>
                      <a:r>
                        <a:rPr lang="en-US" sz="1600" b="0" i="0" u="none" strike="noStrike" dirty="0">
                          <a:solidFill>
                            <a:schemeClr val="bg1">
                              <a:lumMod val="10000"/>
                            </a:schemeClr>
                          </a:solidFill>
                          <a:effectLst/>
                          <a:latin typeface="Calibri"/>
                        </a:rPr>
                        <a:t>21%</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25%</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25%</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309%</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179%</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chemeClr val="bg1">
                              <a:lumMod val="10000"/>
                            </a:schemeClr>
                          </a:solidFill>
                          <a:effectLst/>
                          <a:latin typeface="Calibri"/>
                        </a:rPr>
                        <a:t>1503%</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chemeClr val="bg1">
                              <a:lumMod val="10000"/>
                            </a:schemeClr>
                          </a:solidFill>
                          <a:effectLst/>
                          <a:latin typeface="Calibri"/>
                        </a:rPr>
                        <a:t>1333%</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1208%</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8876%</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7810%</a:t>
                      </a:r>
                    </a:p>
                  </a:txBody>
                  <a:tcPr marL="9525" marR="9525" marT="9525" marB="0" anchor="ctr"/>
                </a:tc>
              </a:tr>
              <a:tr h="370840">
                <a:tc>
                  <a:txBody>
                    <a:bodyPr/>
                    <a:lstStyle/>
                    <a:p>
                      <a:pPr algn="r" fontAlgn="b"/>
                      <a:r>
                        <a:rPr lang="en-US" sz="1600" b="1" i="0" u="none" strike="noStrike" dirty="0">
                          <a:solidFill>
                            <a:schemeClr val="bg1"/>
                          </a:solidFill>
                          <a:effectLst/>
                          <a:latin typeface="Calibri"/>
                        </a:rPr>
                        <a:t>gcd</a:t>
                      </a:r>
                      <a:r>
                        <a:rPr lang="en-US" sz="1600" b="1" i="0" u="none" strike="noStrike" baseline="-25000" dirty="0">
                          <a:solidFill>
                            <a:schemeClr val="bg1"/>
                          </a:solidFill>
                          <a:effectLst/>
                          <a:latin typeface="Calibri"/>
                        </a:rPr>
                        <a:t>2</a:t>
                      </a:r>
                    </a:p>
                  </a:txBody>
                  <a:tcPr marL="9525" marR="9525" marT="9525" marB="0" anchor="ctr"/>
                </a:tc>
                <a:tc>
                  <a:txBody>
                    <a:bodyPr/>
                    <a:lstStyle/>
                    <a:p>
                      <a:pPr algn="ctr" fontAlgn="b"/>
                      <a:r>
                        <a:rPr lang="en-US" sz="1600" b="1" i="0" u="none" strike="noStrike" dirty="0">
                          <a:solidFill>
                            <a:schemeClr val="bg1"/>
                          </a:solidFill>
                          <a:effectLst/>
                          <a:latin typeface="Calibri"/>
                        </a:rPr>
                        <a:t>1,n+k,</a:t>
                      </a:r>
                    </a:p>
                  </a:txBody>
                  <a:tcPr marL="9525" marR="9525" marT="9525" marB="0" anchor="ctr">
                    <a:solidFill>
                      <a:schemeClr val="accent1"/>
                    </a:solidFill>
                  </a:tcPr>
                </a:tc>
                <a:tc>
                  <a:txBody>
                    <a:bodyPr/>
                    <a:lstStyle/>
                    <a:p>
                      <a:pPr algn="r" fontAlgn="b"/>
                      <a:r>
                        <a:rPr lang="en-US" sz="1600" b="0" i="0" u="none" strike="noStrike" dirty="0">
                          <a:solidFill>
                            <a:schemeClr val="bg1">
                              <a:lumMod val="10000"/>
                            </a:schemeClr>
                          </a:solidFill>
                          <a:effectLst/>
                          <a:latin typeface="Calibri"/>
                        </a:rPr>
                        <a:t>5%</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13%</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19%</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373%</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303%</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chemeClr val="bg1">
                              <a:lumMod val="10000"/>
                            </a:schemeClr>
                          </a:solidFill>
                          <a:effectLst/>
                          <a:latin typeface="Calibri"/>
                        </a:rPr>
                        <a:t>962%</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chemeClr val="bg1">
                              <a:lumMod val="10000"/>
                            </a:schemeClr>
                          </a:solidFill>
                          <a:effectLst/>
                          <a:latin typeface="Calibri"/>
                        </a:rPr>
                        <a:t>1080%</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779%</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5332%</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4674%</a:t>
                      </a:r>
                    </a:p>
                  </a:txBody>
                  <a:tcPr marL="9525" marR="9525" marT="9525" marB="0" anchor="ctr"/>
                </a:tc>
              </a:tr>
              <a:tr h="370840">
                <a:tc>
                  <a:txBody>
                    <a:bodyPr/>
                    <a:lstStyle/>
                    <a:p>
                      <a:pPr algn="r" fontAlgn="b"/>
                      <a:r>
                        <a:rPr lang="en-US" sz="1600" b="1" i="0" u="none" strike="noStrike" dirty="0">
                          <a:solidFill>
                            <a:schemeClr val="bg1"/>
                          </a:solidFill>
                          <a:effectLst/>
                          <a:latin typeface="Calibri"/>
                        </a:rPr>
                        <a:t>gcd</a:t>
                      </a:r>
                      <a:r>
                        <a:rPr lang="en-US" sz="1600" b="1" i="0" u="none" strike="noStrike" baseline="-25000" dirty="0">
                          <a:solidFill>
                            <a:schemeClr val="bg1"/>
                          </a:solidFill>
                          <a:effectLst/>
                          <a:latin typeface="Calibri"/>
                        </a:rPr>
                        <a:t>3</a:t>
                      </a:r>
                    </a:p>
                  </a:txBody>
                  <a:tcPr marL="9525" marR="9525" marT="9525" marB="0" anchor="ctr"/>
                </a:tc>
                <a:tc>
                  <a:txBody>
                    <a:bodyPr/>
                    <a:lstStyle/>
                    <a:p>
                      <a:pPr algn="ctr" fontAlgn="b"/>
                      <a:r>
                        <a:rPr lang="en-US" sz="1600" b="1" i="0" u="none" strike="noStrike" dirty="0">
                          <a:solidFill>
                            <a:schemeClr val="bg1"/>
                          </a:solidFill>
                          <a:effectLst/>
                          <a:latin typeface="Calibri"/>
                        </a:rPr>
                        <a:t>1,v</a:t>
                      </a:r>
                    </a:p>
                  </a:txBody>
                  <a:tcPr marL="9525" marR="9525" marT="9525" marB="0" anchor="ctr">
                    <a:solidFill>
                      <a:schemeClr val="accent1"/>
                    </a:solidFill>
                  </a:tcPr>
                </a:tc>
                <a:tc>
                  <a:txBody>
                    <a:bodyPr/>
                    <a:lstStyle/>
                    <a:p>
                      <a:pPr algn="r" fontAlgn="b"/>
                      <a:r>
                        <a:rPr lang="en-US" sz="1600" b="0" i="0" u="none" strike="noStrike" dirty="0">
                          <a:solidFill>
                            <a:srgbClr val="0000FF"/>
                          </a:solidFill>
                          <a:effectLst/>
                          <a:latin typeface="Calibri"/>
                        </a:rPr>
                        <a:t>1%</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0%</a:t>
                      </a:r>
                    </a:p>
                  </a:txBody>
                  <a:tcPr marL="9525" marR="9525" marT="9525" marB="0" anchor="ctr"/>
                </a:tc>
                <a:tc>
                  <a:txBody>
                    <a:bodyPr/>
                    <a:lstStyle/>
                    <a:p>
                      <a:pPr algn="r" fontAlgn="b"/>
                      <a:r>
                        <a:rPr lang="en-US" sz="1600" b="0" i="0" u="none" strike="noStrike" dirty="0">
                          <a:solidFill>
                            <a:srgbClr val="0000FF"/>
                          </a:solidFill>
                          <a:effectLst/>
                          <a:latin typeface="Calibri"/>
                        </a:rPr>
                        <a:t>1%</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38%</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15%</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chemeClr val="bg1">
                              <a:lumMod val="10000"/>
                            </a:schemeClr>
                          </a:solidFill>
                          <a:effectLst/>
                          <a:latin typeface="Calibri"/>
                        </a:rPr>
                        <a:t>119%</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chemeClr val="bg1">
                              <a:lumMod val="10000"/>
                            </a:schemeClr>
                          </a:solidFill>
                          <a:effectLst/>
                          <a:latin typeface="Calibri"/>
                        </a:rPr>
                        <a:t>102%</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108%</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1575%</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1319%</a:t>
                      </a:r>
                    </a:p>
                  </a:txBody>
                  <a:tcPr marL="9525" marR="9525" marT="9525" marB="0" anchor="ctr"/>
                </a:tc>
              </a:tr>
              <a:tr h="370840">
                <a:tc>
                  <a:txBody>
                    <a:bodyPr/>
                    <a:lstStyle/>
                    <a:p>
                      <a:pPr algn="r" fontAlgn="b"/>
                      <a:r>
                        <a:rPr lang="en-US" sz="1600" b="1" i="0" u="none" strike="noStrike" dirty="0">
                          <a:solidFill>
                            <a:schemeClr val="bg1"/>
                          </a:solidFill>
                          <a:effectLst/>
                          <a:latin typeface="Calibri"/>
                        </a:rPr>
                        <a:t>lambdas</a:t>
                      </a:r>
                    </a:p>
                  </a:txBody>
                  <a:tcPr marL="9525" marR="9525" marT="9525" marB="0" anchor="ctr"/>
                </a:tc>
                <a:tc>
                  <a:txBody>
                    <a:bodyPr/>
                    <a:lstStyle/>
                    <a:p>
                      <a:pPr algn="ctr" fontAlgn="b"/>
                      <a:r>
                        <a:rPr lang="en-US" sz="1600" b="1" i="0" u="none" strike="noStrike" dirty="0">
                          <a:solidFill>
                            <a:schemeClr val="bg1"/>
                          </a:solidFill>
                          <a:effectLst/>
                          <a:latin typeface="Calibri"/>
                        </a:rPr>
                        <a:t>&amp;,v,C,+</a:t>
                      </a:r>
                    </a:p>
                  </a:txBody>
                  <a:tcPr marL="9525" marR="9525" marT="9525" marB="0" anchor="ctr">
                    <a:solidFill>
                      <a:schemeClr val="accent1"/>
                    </a:solidFill>
                  </a:tcPr>
                </a:tc>
                <a:tc>
                  <a:txBody>
                    <a:bodyPr/>
                    <a:lstStyle/>
                    <a:p>
                      <a:pPr algn="r" fontAlgn="b"/>
                      <a:r>
                        <a:rPr lang="en-US" sz="1600" b="0" i="0" u="none" strike="noStrike" dirty="0">
                          <a:solidFill>
                            <a:schemeClr val="bg1">
                              <a:lumMod val="10000"/>
                            </a:schemeClr>
                          </a:solidFill>
                          <a:effectLst/>
                          <a:latin typeface="Calibri"/>
                        </a:rPr>
                        <a:t>58%</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54%</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56%</a:t>
                      </a:r>
                    </a:p>
                  </a:txBody>
                  <a:tcPr marL="9525" marR="9525" marT="9525" marB="0" anchor="ctr"/>
                </a:tc>
                <a:tc>
                  <a:txBody>
                    <a:bodyPr/>
                    <a:lstStyle/>
                    <a:p>
                      <a:pPr algn="r" fontAlgn="b"/>
                      <a:r>
                        <a:rPr lang="en-US" sz="1600" b="0" i="0" u="none" strike="noStrike" dirty="0">
                          <a:solidFill>
                            <a:srgbClr val="0000FF"/>
                          </a:solidFill>
                          <a:effectLst/>
                          <a:latin typeface="Calibri"/>
                        </a:rPr>
                        <a:t>29%</a:t>
                      </a:r>
                    </a:p>
                  </a:txBody>
                  <a:tcPr marL="9525" marR="9525" marT="9525" marB="0" anchor="ctr"/>
                </a:tc>
                <a:tc>
                  <a:txBody>
                    <a:bodyPr/>
                    <a:lstStyle/>
                    <a:p>
                      <a:pPr algn="r" fontAlgn="b"/>
                      <a:r>
                        <a:rPr lang="en-US" sz="1600" b="0" i="0" u="none" strike="noStrike" dirty="0">
                          <a:solidFill>
                            <a:srgbClr val="0000FF"/>
                          </a:solidFill>
                          <a:effectLst/>
                          <a:latin typeface="Calibri"/>
                        </a:rPr>
                        <a:t>34%</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chemeClr val="bg1">
                              <a:lumMod val="10000"/>
                            </a:schemeClr>
                          </a:solidFill>
                          <a:effectLst/>
                          <a:latin typeface="Calibri"/>
                        </a:rPr>
                        <a:t>837%</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chemeClr val="bg1">
                              <a:lumMod val="10000"/>
                            </a:schemeClr>
                          </a:solidFill>
                          <a:effectLst/>
                          <a:latin typeface="Calibri"/>
                        </a:rPr>
                        <a:t>780%</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875%</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259%</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289%</a:t>
                      </a:r>
                    </a:p>
                  </a:txBody>
                  <a:tcPr marL="9525" marR="9525" marT="9525" marB="0" anchor="ctr"/>
                </a:tc>
              </a:tr>
              <a:tr h="370840">
                <a:tc>
                  <a:txBody>
                    <a:bodyPr/>
                    <a:lstStyle/>
                    <a:p>
                      <a:pPr algn="r" fontAlgn="b"/>
                      <a:r>
                        <a:rPr lang="en-US" sz="1600" b="1" i="0" u="none" strike="noStrike" dirty="0">
                          <a:solidFill>
                            <a:schemeClr val="bg1"/>
                          </a:solidFill>
                          <a:effectLst/>
                          <a:latin typeface="Calibri"/>
                        </a:rPr>
                        <a:t>power</a:t>
                      </a:r>
                    </a:p>
                  </a:txBody>
                  <a:tcPr marL="9525" marR="9525" marT="9525" marB="0" anchor="ctr"/>
                </a:tc>
                <a:tc>
                  <a:txBody>
                    <a:bodyPr/>
                    <a:lstStyle/>
                    <a:p>
                      <a:pPr algn="ctr" fontAlgn="b"/>
                      <a:r>
                        <a:rPr lang="en-US" sz="1600" b="1" i="0" u="none" strike="noStrike" dirty="0">
                          <a:solidFill>
                            <a:schemeClr val="bg1"/>
                          </a:solidFill>
                          <a:effectLst/>
                          <a:latin typeface="Calibri"/>
                        </a:rPr>
                        <a:t>1,n+k</a:t>
                      </a:r>
                    </a:p>
                  </a:txBody>
                  <a:tcPr marL="9525" marR="9525" marT="9525" marB="0" anchor="ctr">
                    <a:solidFill>
                      <a:schemeClr val="accent1"/>
                    </a:solidFill>
                  </a:tcPr>
                </a:tc>
                <a:tc>
                  <a:txBody>
                    <a:bodyPr/>
                    <a:lstStyle/>
                    <a:p>
                      <a:pPr algn="r" fontAlgn="b"/>
                      <a:r>
                        <a:rPr lang="en-US" sz="1600" b="0" i="0" u="none" strike="noStrike" dirty="0">
                          <a:solidFill>
                            <a:schemeClr val="bg1">
                              <a:lumMod val="10000"/>
                            </a:schemeClr>
                          </a:solidFill>
                          <a:effectLst/>
                          <a:latin typeface="Calibri"/>
                        </a:rPr>
                        <a:t>10%</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8%</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13%</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50%</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6%</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chemeClr val="bg1">
                              <a:lumMod val="10000"/>
                            </a:schemeClr>
                          </a:solidFill>
                          <a:effectLst/>
                          <a:latin typeface="Calibri"/>
                        </a:rPr>
                        <a:t>291%</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chemeClr val="bg1">
                              <a:lumMod val="10000"/>
                            </a:schemeClr>
                          </a:solidFill>
                          <a:effectLst/>
                          <a:latin typeface="Calibri"/>
                        </a:rPr>
                        <a:t>337%</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338%</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1950%</a:t>
                      </a:r>
                    </a:p>
                  </a:txBody>
                  <a:tcPr marL="9525" marR="9525" marT="9525" marB="0" anchor="ctr"/>
                </a:tc>
                <a:tc>
                  <a:txBody>
                    <a:bodyPr/>
                    <a:lstStyle/>
                    <a:p>
                      <a:pPr algn="r" fontAlgn="b"/>
                      <a:r>
                        <a:rPr lang="en-US" sz="1600" b="0" i="0" u="none" strike="noStrike" dirty="0">
                          <a:solidFill>
                            <a:schemeClr val="bg1">
                              <a:lumMod val="10000"/>
                            </a:schemeClr>
                          </a:solidFill>
                          <a:effectLst/>
                          <a:latin typeface="Calibri"/>
                        </a:rPr>
                        <a:t>1648%</a:t>
                      </a:r>
                    </a:p>
                  </a:txBody>
                  <a:tcPr marL="9525" marR="9525" marT="9525" marB="0" anchor="ctr"/>
                </a:tc>
              </a:tr>
            </a:tbl>
          </a:graphicData>
        </a:graphic>
      </p:graphicFrame>
      <p:sp>
        <p:nvSpPr>
          <p:cNvPr id="9" name="Right Brace 8" title="text"/>
          <p:cNvSpPr/>
          <p:nvPr/>
        </p:nvSpPr>
        <p:spPr bwMode="auto">
          <a:xfrm rot="5400000">
            <a:off x="3597167" y="4631199"/>
            <a:ext cx="279112" cy="3335578"/>
          </a:xfrm>
          <a:prstGeom prst="rightBrace">
            <a:avLst>
              <a:gd name="adj1" fmla="val 31597"/>
              <a:gd name="adj2" fmla="val 50000"/>
            </a:avLst>
          </a:prstGeom>
          <a:no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Right Brace 9" title="text"/>
          <p:cNvSpPr/>
          <p:nvPr/>
        </p:nvSpPr>
        <p:spPr bwMode="auto">
          <a:xfrm rot="5400000">
            <a:off x="6970591" y="4593353"/>
            <a:ext cx="245661" cy="3377819"/>
          </a:xfrm>
          <a:prstGeom prst="rightBrace">
            <a:avLst>
              <a:gd name="adj1" fmla="val 31597"/>
              <a:gd name="adj2" fmla="val 50000"/>
            </a:avLst>
          </a:prstGeom>
          <a:no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TextBox 10"/>
          <p:cNvSpPr txBox="1"/>
          <p:nvPr/>
        </p:nvSpPr>
        <p:spPr>
          <a:xfrm>
            <a:off x="2990218" y="6393132"/>
            <a:ext cx="1493010" cy="369332"/>
          </a:xfrm>
          <a:prstGeom prst="rect">
            <a:avLst/>
          </a:prstGeom>
          <a:noFill/>
        </p:spPr>
        <p:txBody>
          <a:bodyPr wrap="square" rtlCol="0">
            <a:spAutoFit/>
          </a:bodyPr>
          <a:lstStyle/>
          <a:p>
            <a:r>
              <a:rPr lang="en-US" dirty="0" smtClean="0"/>
              <a:t>Our Solution</a:t>
            </a:r>
            <a:endParaRPr lang="en-US" dirty="0"/>
          </a:p>
        </p:txBody>
      </p:sp>
      <p:sp>
        <p:nvSpPr>
          <p:cNvPr id="12" name="TextBox 11"/>
          <p:cNvSpPr txBox="1"/>
          <p:nvPr/>
        </p:nvSpPr>
        <p:spPr>
          <a:xfrm>
            <a:off x="5915191" y="6393132"/>
            <a:ext cx="2356459" cy="369332"/>
          </a:xfrm>
          <a:prstGeom prst="rect">
            <a:avLst/>
          </a:prstGeom>
          <a:noFill/>
        </p:spPr>
        <p:txBody>
          <a:bodyPr wrap="square" rtlCol="0">
            <a:spAutoFit/>
          </a:bodyPr>
          <a:lstStyle/>
          <a:p>
            <a:r>
              <a:rPr lang="en-US" dirty="0" smtClean="0"/>
              <a:t>Previous Approaches</a:t>
            </a:r>
            <a:endParaRPr lang="en-US" dirty="0"/>
          </a:p>
        </p:txBody>
      </p:sp>
      <p:sp>
        <p:nvSpPr>
          <p:cNvPr id="13" name="TextBox 12"/>
          <p:cNvSpPr txBox="1"/>
          <p:nvPr/>
        </p:nvSpPr>
        <p:spPr>
          <a:xfrm>
            <a:off x="627792" y="1368595"/>
            <a:ext cx="8202304" cy="307777"/>
          </a:xfrm>
          <a:prstGeom prst="rect">
            <a:avLst/>
          </a:prstGeom>
          <a:noFill/>
        </p:spPr>
        <p:txBody>
          <a:bodyPr wrap="square" rtlCol="0">
            <a:spAutoFit/>
          </a:bodyPr>
          <a:lstStyle/>
          <a:p>
            <a:r>
              <a:rPr lang="en-US" sz="1400" dirty="0" smtClean="0">
                <a:solidFill>
                  <a:schemeClr val="bg1">
                    <a:lumMod val="10000"/>
                  </a:schemeClr>
                </a:solidFill>
              </a:rPr>
              <a:t>15%</a:t>
            </a:r>
            <a:r>
              <a:rPr lang="en-US" sz="1400" dirty="0" smtClean="0"/>
              <a:t> </a:t>
            </a:r>
            <a:r>
              <a:rPr lang="en-US" sz="1400" dirty="0" smtClean="0">
                <a:solidFill>
                  <a:schemeClr val="bg1">
                    <a:lumMod val="10000"/>
                  </a:schemeClr>
                </a:solidFill>
              </a:rPr>
              <a:t>- percentage hand crafted code is faster by  </a:t>
            </a:r>
            <a:r>
              <a:rPr lang="en-US" sz="1400" dirty="0" smtClean="0">
                <a:solidFill>
                  <a:srgbClr val="0000FF"/>
                </a:solidFill>
              </a:rPr>
              <a:t>15%</a:t>
            </a:r>
            <a:r>
              <a:rPr lang="en-US" sz="1400" dirty="0" smtClean="0"/>
              <a:t> </a:t>
            </a:r>
            <a:r>
              <a:rPr lang="en-US" sz="1400" dirty="0">
                <a:solidFill>
                  <a:schemeClr val="bg1">
                    <a:lumMod val="10000"/>
                  </a:schemeClr>
                </a:solidFill>
              </a:rPr>
              <a:t>- percentage </a:t>
            </a:r>
            <a:r>
              <a:rPr lang="en-US" sz="1400" dirty="0" smtClean="0">
                <a:solidFill>
                  <a:schemeClr val="bg1">
                    <a:lumMod val="10000"/>
                  </a:schemeClr>
                </a:solidFill>
              </a:rPr>
              <a:t>pattern matching code is </a:t>
            </a:r>
            <a:r>
              <a:rPr lang="en-US" sz="1400" dirty="0">
                <a:solidFill>
                  <a:schemeClr val="bg1">
                    <a:lumMod val="10000"/>
                  </a:schemeClr>
                </a:solidFill>
              </a:rPr>
              <a:t>faster </a:t>
            </a:r>
            <a:r>
              <a:rPr lang="en-US" sz="1400" dirty="0" smtClean="0">
                <a:solidFill>
                  <a:schemeClr val="bg1">
                    <a:lumMod val="10000"/>
                  </a:schemeClr>
                </a:solidFill>
              </a:rPr>
              <a:t>by</a:t>
            </a:r>
            <a:endParaRPr lang="en-US" sz="1400" dirty="0">
              <a:solidFill>
                <a:schemeClr val="bg1">
                  <a:lumMod val="10000"/>
                </a:schemeClr>
              </a:solidFill>
            </a:endParaRPr>
          </a:p>
        </p:txBody>
      </p:sp>
      <p:sp>
        <p:nvSpPr>
          <p:cNvPr id="4" name="Slide Number Placeholder 3"/>
          <p:cNvSpPr>
            <a:spLocks noGrp="1"/>
          </p:cNvSpPr>
          <p:nvPr>
            <p:ph type="sldNum" sz="quarter" idx="12"/>
          </p:nvPr>
        </p:nvSpPr>
        <p:spPr/>
        <p:txBody>
          <a:bodyPr/>
          <a:lstStyle/>
          <a:p>
            <a:fld id="{7CB0F8AB-AB33-4A54-BEC3-89055AD5FA98}" type="slidenum">
              <a:rPr lang="en-US" smtClean="0"/>
              <a:t>20</a:t>
            </a:fld>
            <a:endParaRPr lang="en-US" dirty="0"/>
          </a:p>
        </p:txBody>
      </p:sp>
    </p:spTree>
    <p:extLst>
      <p:ext uri="{BB962C8B-B14F-4D97-AF65-F5344CB8AC3E}">
        <p14:creationId xmlns:p14="http://schemas.microsoft.com/office/powerpoint/2010/main" val="2161878316"/>
      </p:ext>
    </p:extLst>
  </p:cSld>
  <p:clrMapOvr>
    <a:masterClrMapping/>
  </p:clrMapOvr>
  <mc:AlternateContent xmlns:mc="http://schemas.openxmlformats.org/markup-compatibility/2006" xmlns:p14="http://schemas.microsoft.com/office/powerpoint/2010/main">
    <mc:Choice Requires="p14">
      <p:transition spd="slow" p14:dur="2000" advTm="36235"/>
    </mc:Choice>
    <mc:Fallback xmlns="">
      <p:transition spd="slow" advTm="3623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Time </a:t>
            </a:r>
            <a:r>
              <a:rPr lang="en-US" dirty="0"/>
              <a:t>Overhead</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7145158"/>
              </p:ext>
            </p:extLst>
          </p:nvPr>
        </p:nvGraphicFramePr>
        <p:xfrm>
          <a:off x="554325" y="1676400"/>
          <a:ext cx="7622738" cy="4475480"/>
        </p:xfrm>
        <a:graphic>
          <a:graphicData uri="http://schemas.openxmlformats.org/drawingml/2006/table">
            <a:tbl>
              <a:tblPr firstRow="1" firstCol="1" bandRow="1">
                <a:tableStyleId>{5C22544A-7EE6-4342-B048-85BDC9FD1C3A}</a:tableStyleId>
              </a:tblPr>
              <a:tblGrid>
                <a:gridCol w="828675"/>
                <a:gridCol w="996950"/>
                <a:gridCol w="1125250"/>
                <a:gridCol w="1066800"/>
                <a:gridCol w="990600"/>
                <a:gridCol w="770291"/>
                <a:gridCol w="922086"/>
                <a:gridCol w="922086"/>
              </a:tblGrid>
              <a:tr h="370840">
                <a:tc rowSpan="2" gridSpan="2">
                  <a:txBody>
                    <a:bodyPr/>
                    <a:lstStyle/>
                    <a:p>
                      <a:pPr algn="ctr"/>
                      <a:endParaRPr lang="en-US" sz="2000" b="1" dirty="0">
                        <a:solidFill>
                          <a:schemeClr val="bg1"/>
                        </a:solidFill>
                      </a:endParaRPr>
                    </a:p>
                  </a:txBody>
                  <a:tcPr anchor="ctr"/>
                </a:tc>
                <a:tc rowSpan="2" hMerge="1">
                  <a:txBody>
                    <a:bodyPr/>
                    <a:lstStyle/>
                    <a:p>
                      <a:pPr algn="ctr"/>
                      <a:endParaRPr lang="en-US" sz="2000" b="1" dirty="0">
                        <a:solidFill>
                          <a:schemeClr val="bg1"/>
                        </a:solidFill>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Patterns as Expr. Templ.</a:t>
                      </a:r>
                    </a:p>
                  </a:txBody>
                  <a:tcPr anchor="ctr"/>
                </a:tc>
                <a:tc hMerge="1">
                  <a:txBody>
                    <a:bodyPr/>
                    <a:lstStyle/>
                    <a:p>
                      <a:pPr algn="r"/>
                      <a:endParaRPr lang="en-US" sz="2000" dirty="0"/>
                    </a:p>
                  </a:txBody>
                  <a:tcPr/>
                </a:tc>
                <a:tc hMerge="1">
                  <a:txBody>
                    <a:bodyPr/>
                    <a:lstStyle/>
                    <a:p>
                      <a:pPr algn="r"/>
                      <a:endParaRPr lang="en-US" sz="2000" dirty="0"/>
                    </a:p>
                  </a:txBody>
                  <a:tcPr/>
                </a:tc>
                <a:tc gridSpan="3">
                  <a:txBody>
                    <a:bodyPr/>
                    <a:lstStyle/>
                    <a:p>
                      <a:pPr algn="ctr"/>
                      <a:r>
                        <a:rPr lang="en-US" sz="2000" dirty="0" smtClean="0"/>
                        <a:t>Patterns as Objects</a:t>
                      </a:r>
                      <a:endParaRPr lang="en-US" sz="2000" dirty="0"/>
                    </a:p>
                  </a:txBody>
                  <a:tcPr anchor="ctr"/>
                </a:tc>
                <a:tc hMerge="1">
                  <a:txBody>
                    <a:bodyPr/>
                    <a:lstStyle/>
                    <a:p>
                      <a:pPr algn="r"/>
                      <a:endParaRPr lang="en-US" sz="2000" dirty="0"/>
                    </a:p>
                  </a:txBody>
                  <a:tcPr/>
                </a:tc>
                <a:tc hMerge="1">
                  <a:txBody>
                    <a:bodyPr/>
                    <a:lstStyle/>
                    <a:p>
                      <a:pPr algn="r"/>
                      <a:endParaRPr lang="en-US" sz="2000" dirty="0"/>
                    </a:p>
                  </a:txBody>
                  <a:tcPr/>
                </a:tc>
              </a:tr>
              <a:tr h="370840">
                <a:tc gridSpan="2" vMerge="1">
                  <a:txBody>
                    <a:bodyPr/>
                    <a:lstStyle/>
                    <a:p>
                      <a:pPr algn="ctr"/>
                      <a:endParaRPr lang="en-US" sz="1800" b="1" dirty="0">
                        <a:solidFill>
                          <a:schemeClr val="bg1"/>
                        </a:solidFill>
                      </a:endParaRPr>
                    </a:p>
                  </a:txBody>
                  <a:tcPr anchor="ctr">
                    <a:solidFill>
                      <a:schemeClr val="accent1"/>
                    </a:solidFill>
                  </a:tcPr>
                </a:tc>
                <a:tc hMerge="1" vMerge="1">
                  <a:txBody>
                    <a:bodyPr/>
                    <a:lstStyle/>
                    <a:p>
                      <a:pPr algn="ctr"/>
                      <a:endParaRPr lang="en-US" sz="1800" b="1" dirty="0">
                        <a:solidFill>
                          <a:schemeClr val="bg1"/>
                        </a:solidFill>
                      </a:endParaRPr>
                    </a:p>
                  </a:txBody>
                  <a:tcPr anchor="ctr">
                    <a:solidFill>
                      <a:schemeClr val="accent1"/>
                    </a:solidFill>
                  </a:tcPr>
                </a:tc>
                <a:tc>
                  <a:txBody>
                    <a:bodyPr/>
                    <a:lstStyle/>
                    <a:p>
                      <a:pPr algn="ctr"/>
                      <a:r>
                        <a:rPr lang="en-US" sz="1800" b="1" dirty="0" smtClean="0">
                          <a:solidFill>
                            <a:schemeClr val="bg1"/>
                          </a:solidFill>
                        </a:rPr>
                        <a:t>G++</a:t>
                      </a:r>
                      <a:endParaRPr lang="en-US" sz="1800" b="1" dirty="0">
                        <a:solidFill>
                          <a:schemeClr val="bg1"/>
                        </a:solidFill>
                      </a:endParaRPr>
                    </a:p>
                  </a:txBody>
                  <a:tcPr anchor="ctr">
                    <a:solidFill>
                      <a:schemeClr val="accent1"/>
                    </a:solidFill>
                  </a:tcPr>
                </a:tc>
                <a:tc gridSpan="2">
                  <a:txBody>
                    <a:bodyPr/>
                    <a:lstStyle/>
                    <a:p>
                      <a:pPr algn="ctr"/>
                      <a:r>
                        <a:rPr lang="en-US" sz="1800" b="1" dirty="0" smtClean="0">
                          <a:solidFill>
                            <a:schemeClr val="bg1"/>
                          </a:solidFill>
                        </a:rPr>
                        <a:t>Visual C++</a:t>
                      </a:r>
                      <a:endParaRPr lang="en-US" sz="1800" b="1" dirty="0">
                        <a:solidFill>
                          <a:schemeClr val="bg1"/>
                        </a:solidFill>
                      </a:endParaRPr>
                    </a:p>
                  </a:txBody>
                  <a:tcPr anchor="ctr">
                    <a:solidFill>
                      <a:schemeClr val="accent1"/>
                    </a:solidFill>
                  </a:tcPr>
                </a:tc>
                <a:tc hMerge="1">
                  <a:txBody>
                    <a:bodyPr/>
                    <a:lstStyle/>
                    <a:p>
                      <a:pPr algn="r"/>
                      <a:endParaRPr lang="en-US" sz="2000" dirty="0"/>
                    </a:p>
                  </a:txBody>
                  <a:tcPr/>
                </a:tc>
                <a:tc>
                  <a:txBody>
                    <a:bodyPr/>
                    <a:lstStyle/>
                    <a:p>
                      <a:pPr algn="ctr"/>
                      <a:r>
                        <a:rPr lang="en-US" sz="1800" b="1" dirty="0" smtClean="0">
                          <a:solidFill>
                            <a:schemeClr val="bg1"/>
                          </a:solidFill>
                        </a:rPr>
                        <a:t>G++</a:t>
                      </a:r>
                      <a:endParaRPr lang="en-US" sz="1800" b="1" dirty="0">
                        <a:solidFill>
                          <a:schemeClr val="bg1"/>
                        </a:solidFill>
                      </a:endParaRPr>
                    </a:p>
                  </a:txBody>
                  <a:tcPr anchor="ctr">
                    <a:solidFill>
                      <a:schemeClr val="accent1"/>
                    </a:solidFill>
                  </a:tcPr>
                </a:tc>
                <a:tc gridSpan="2">
                  <a:txBody>
                    <a:bodyPr/>
                    <a:lstStyle/>
                    <a:p>
                      <a:pPr algn="ctr"/>
                      <a:r>
                        <a:rPr lang="en-US" sz="1800" b="1" dirty="0" smtClean="0">
                          <a:solidFill>
                            <a:schemeClr val="bg1"/>
                          </a:solidFill>
                        </a:rPr>
                        <a:t>Visual C++</a:t>
                      </a:r>
                      <a:endParaRPr lang="en-US" sz="1800" b="1" dirty="0">
                        <a:solidFill>
                          <a:schemeClr val="bg1"/>
                        </a:solidFill>
                      </a:endParaRPr>
                    </a:p>
                  </a:txBody>
                  <a:tcPr anchor="ctr">
                    <a:solidFill>
                      <a:schemeClr val="accent1"/>
                    </a:solidFill>
                  </a:tcPr>
                </a:tc>
                <a:tc hMerge="1">
                  <a:txBody>
                    <a:bodyPr/>
                    <a:lstStyle/>
                    <a:p>
                      <a:pPr algn="r"/>
                      <a:endParaRPr lang="en-US" sz="2000" dirty="0"/>
                    </a:p>
                  </a:txBody>
                  <a:tcPr/>
                </a:tc>
              </a:tr>
              <a:tr h="370840">
                <a:tc>
                  <a:txBody>
                    <a:bodyPr/>
                    <a:lstStyle/>
                    <a:p>
                      <a:pPr algn="r" fontAlgn="b"/>
                      <a:r>
                        <a:rPr lang="en-US" sz="1800" b="1" i="0" u="none" strike="noStrike" dirty="0">
                          <a:solidFill>
                            <a:schemeClr val="bg1"/>
                          </a:solidFill>
                          <a:effectLst/>
                          <a:latin typeface="+mn-lt"/>
                        </a:rPr>
                        <a:t>Test</a:t>
                      </a:r>
                    </a:p>
                  </a:txBody>
                  <a:tcPr marL="9525" marR="9525" marT="9525" marB="0" anchor="ctr">
                    <a:solidFill>
                      <a:schemeClr val="accent1"/>
                    </a:solidFill>
                  </a:tcPr>
                </a:tc>
                <a:tc>
                  <a:txBody>
                    <a:bodyPr/>
                    <a:lstStyle/>
                    <a:p>
                      <a:pPr algn="r" fontAlgn="b"/>
                      <a:r>
                        <a:rPr lang="en-US" sz="1800" b="1" i="0" u="none" strike="noStrike" dirty="0">
                          <a:solidFill>
                            <a:schemeClr val="bg1"/>
                          </a:solidFill>
                          <a:effectLst/>
                          <a:latin typeface="+mn-lt"/>
                        </a:rPr>
                        <a:t>Patterns</a:t>
                      </a:r>
                    </a:p>
                  </a:txBody>
                  <a:tcPr marL="9525" marR="9525" marT="9525" marB="0" anchor="ctr">
                    <a:solidFill>
                      <a:schemeClr val="accent1"/>
                    </a:solidFill>
                  </a:tcPr>
                </a:tc>
                <a:tc>
                  <a:txBody>
                    <a:bodyPr/>
                    <a:lstStyle/>
                    <a:p>
                      <a:pPr algn="ctr" fontAlgn="b"/>
                      <a:r>
                        <a:rPr lang="en-US" sz="1800" b="1" i="0" u="none" strike="noStrike" dirty="0">
                          <a:solidFill>
                            <a:schemeClr val="bg1"/>
                          </a:solidFill>
                          <a:effectLst/>
                          <a:latin typeface="+mn-lt"/>
                        </a:rPr>
                        <a:t>4.7.2</a:t>
                      </a:r>
                    </a:p>
                  </a:txBody>
                  <a:tcPr marL="9525" marR="9525" marT="9525" marB="0" anchor="ctr">
                    <a:solidFill>
                      <a:schemeClr val="accent1"/>
                    </a:solidFill>
                  </a:tcPr>
                </a:tc>
                <a:tc>
                  <a:txBody>
                    <a:bodyPr/>
                    <a:lstStyle/>
                    <a:p>
                      <a:pPr algn="ctr" fontAlgn="b"/>
                      <a:r>
                        <a:rPr lang="en-US" sz="1800" b="1" i="0" u="none" strike="noStrike" dirty="0">
                          <a:solidFill>
                            <a:schemeClr val="bg1"/>
                          </a:solidFill>
                          <a:effectLst/>
                          <a:latin typeface="+mn-lt"/>
                        </a:rPr>
                        <a:t>10</a:t>
                      </a:r>
                    </a:p>
                  </a:txBody>
                  <a:tcPr marL="9525" marR="9525" marT="9525" marB="0" anchor="ctr">
                    <a:solidFill>
                      <a:schemeClr val="accent1"/>
                    </a:solidFill>
                  </a:tcPr>
                </a:tc>
                <a:tc>
                  <a:txBody>
                    <a:bodyPr/>
                    <a:lstStyle/>
                    <a:p>
                      <a:pPr algn="ctr" fontAlgn="b"/>
                      <a:r>
                        <a:rPr lang="en-US" sz="1800" b="1" i="0" u="none" strike="noStrike" dirty="0">
                          <a:solidFill>
                            <a:schemeClr val="bg1"/>
                          </a:solidFill>
                          <a:effectLst/>
                          <a:latin typeface="+mn-lt"/>
                        </a:rPr>
                        <a:t>11</a:t>
                      </a:r>
                    </a:p>
                  </a:txBody>
                  <a:tcPr marL="9525" marR="9525" marT="9525" marB="0" anchor="ctr">
                    <a:solidFill>
                      <a:schemeClr val="accent1"/>
                    </a:solidFill>
                  </a:tcPr>
                </a:tc>
                <a:tc>
                  <a:txBody>
                    <a:bodyPr/>
                    <a:lstStyle/>
                    <a:p>
                      <a:pPr algn="ctr" fontAlgn="b"/>
                      <a:r>
                        <a:rPr lang="en-US" sz="1800" b="1" i="0" u="none" strike="noStrike" dirty="0">
                          <a:solidFill>
                            <a:schemeClr val="bg1"/>
                          </a:solidFill>
                          <a:effectLst/>
                          <a:latin typeface="+mn-lt"/>
                        </a:rPr>
                        <a:t>4.7.2</a:t>
                      </a:r>
                    </a:p>
                  </a:txBody>
                  <a:tcPr marL="9525" marR="9525" marT="9525" marB="0" anchor="ctr">
                    <a:solidFill>
                      <a:schemeClr val="accent1"/>
                    </a:solidFill>
                  </a:tcPr>
                </a:tc>
                <a:tc>
                  <a:txBody>
                    <a:bodyPr/>
                    <a:lstStyle/>
                    <a:p>
                      <a:pPr algn="ctr" fontAlgn="b"/>
                      <a:r>
                        <a:rPr lang="en-US" sz="1800" b="1" i="0" u="none" strike="noStrike" dirty="0">
                          <a:solidFill>
                            <a:schemeClr val="bg1"/>
                          </a:solidFill>
                          <a:effectLst/>
                          <a:latin typeface="+mn-lt"/>
                        </a:rPr>
                        <a:t>10</a:t>
                      </a:r>
                    </a:p>
                  </a:txBody>
                  <a:tcPr marL="9525" marR="9525" marT="9525" marB="0" anchor="ctr">
                    <a:solidFill>
                      <a:schemeClr val="accent1"/>
                    </a:solidFill>
                  </a:tcPr>
                </a:tc>
                <a:tc>
                  <a:txBody>
                    <a:bodyPr/>
                    <a:lstStyle/>
                    <a:p>
                      <a:pPr algn="ctr" fontAlgn="b"/>
                      <a:r>
                        <a:rPr lang="en-US" sz="1800" b="1" i="0" u="none" strike="noStrike" dirty="0">
                          <a:solidFill>
                            <a:schemeClr val="bg1"/>
                          </a:solidFill>
                          <a:effectLst/>
                          <a:latin typeface="+mn-lt"/>
                        </a:rPr>
                        <a:t>11</a:t>
                      </a:r>
                    </a:p>
                  </a:txBody>
                  <a:tcPr marL="9525" marR="9525" marT="9525" marB="0" anchor="ctr">
                    <a:solidFill>
                      <a:schemeClr val="accent1"/>
                    </a:solidFill>
                  </a:tcPr>
                </a:tc>
              </a:tr>
              <a:tr h="370840">
                <a:tc>
                  <a:txBody>
                    <a:bodyPr/>
                    <a:lstStyle/>
                    <a:p>
                      <a:pPr algn="r" fontAlgn="b"/>
                      <a:r>
                        <a:rPr lang="en-US" sz="1600" b="1" i="0" u="none" strike="noStrike" dirty="0">
                          <a:solidFill>
                            <a:schemeClr val="bg1"/>
                          </a:solidFill>
                          <a:effectLst/>
                          <a:latin typeface="Calibri"/>
                        </a:rPr>
                        <a:t>factorial</a:t>
                      </a:r>
                      <a:r>
                        <a:rPr lang="en-US" sz="1600" b="1" i="0" u="none" strike="noStrike" baseline="-25000" dirty="0">
                          <a:solidFill>
                            <a:schemeClr val="bg1"/>
                          </a:solidFill>
                          <a:effectLst/>
                          <a:latin typeface="Calibri"/>
                        </a:rPr>
                        <a:t>0</a:t>
                      </a:r>
                    </a:p>
                  </a:txBody>
                  <a:tcPr marL="9525" marR="9525" marT="9525" marB="0" anchor="ctr"/>
                </a:tc>
                <a:tc>
                  <a:txBody>
                    <a:bodyPr/>
                    <a:lstStyle/>
                    <a:p>
                      <a:pPr algn="ctr" fontAlgn="b"/>
                      <a:r>
                        <a:rPr lang="en-US" sz="1600" b="1" i="0" u="none" strike="noStrike" dirty="0">
                          <a:solidFill>
                            <a:schemeClr val="bg1"/>
                          </a:solidFill>
                          <a:effectLst/>
                          <a:latin typeface="Calibri"/>
                        </a:rPr>
                        <a:t>1,v</a:t>
                      </a:r>
                      <a:r>
                        <a:rPr lang="en-US" sz="1600" b="1" i="0" u="none" strike="noStrike" dirty="0" smtClean="0">
                          <a:solidFill>
                            <a:schemeClr val="bg1"/>
                          </a:solidFill>
                          <a:effectLst/>
                          <a:latin typeface="Calibri"/>
                        </a:rPr>
                        <a:t>,_</a:t>
                      </a:r>
                      <a:endParaRPr lang="en-US" sz="1600" b="1" i="0" u="none" strike="noStrike" dirty="0">
                        <a:solidFill>
                          <a:schemeClr val="bg1"/>
                        </a:solidFill>
                        <a:effectLst/>
                        <a:latin typeface="Calibri"/>
                      </a:endParaRPr>
                    </a:p>
                  </a:txBody>
                  <a:tcPr marL="9525" marR="9525" marT="9525" marB="0" anchor="ctr">
                    <a:solidFill>
                      <a:schemeClr val="accent1"/>
                    </a:solidFill>
                  </a:tcPr>
                </a:tc>
                <a:tc>
                  <a:txBody>
                    <a:bodyPr/>
                    <a:lstStyle/>
                    <a:p>
                      <a:pPr algn="r" fontAlgn="b"/>
                      <a:r>
                        <a:rPr lang="en-US" sz="1600" b="0" i="0" u="none" strike="noStrike" dirty="0">
                          <a:solidFill>
                            <a:srgbClr val="000000"/>
                          </a:solidFill>
                          <a:effectLst/>
                          <a:latin typeface="Calibri"/>
                        </a:rPr>
                        <a:t>1.65%</a:t>
                      </a:r>
                    </a:p>
                  </a:txBody>
                  <a:tcPr marL="9525" marR="9525" marT="9525" marB="0" anchor="ctr"/>
                </a:tc>
                <a:tc>
                  <a:txBody>
                    <a:bodyPr/>
                    <a:lstStyle/>
                    <a:p>
                      <a:pPr algn="r" fontAlgn="b"/>
                      <a:r>
                        <a:rPr lang="en-US" sz="1600" b="0" i="0" u="none" strike="noStrike" dirty="0">
                          <a:solidFill>
                            <a:srgbClr val="000000"/>
                          </a:solidFill>
                          <a:effectLst/>
                          <a:latin typeface="Calibri"/>
                        </a:rPr>
                        <a:t>1.65%</a:t>
                      </a:r>
                    </a:p>
                  </a:txBody>
                  <a:tcPr marL="9525" marR="9525" marT="9525" marB="0" anchor="ctr"/>
                </a:tc>
                <a:tc>
                  <a:txBody>
                    <a:bodyPr/>
                    <a:lstStyle/>
                    <a:p>
                      <a:pPr algn="r" fontAlgn="b"/>
                      <a:r>
                        <a:rPr lang="en-US" sz="1600" b="0" i="0" u="none" strike="noStrike" dirty="0">
                          <a:solidFill>
                            <a:srgbClr val="000000"/>
                          </a:solidFill>
                          <a:effectLst/>
                          <a:latin typeface="Calibri"/>
                        </a:rPr>
                        <a:t>2.95%</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rgbClr val="000000"/>
                          </a:solidFill>
                          <a:effectLst/>
                          <a:latin typeface="Calibri"/>
                        </a:rPr>
                        <a:t>7.10%</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rgbClr val="0000FF"/>
                          </a:solidFill>
                          <a:effectLst/>
                          <a:latin typeface="Calibri"/>
                        </a:rPr>
                        <a:t>10.00%</a:t>
                      </a:r>
                    </a:p>
                  </a:txBody>
                  <a:tcPr marL="9525" marR="9525" marT="9525" marB="0" anchor="ctr"/>
                </a:tc>
                <a:tc>
                  <a:txBody>
                    <a:bodyPr/>
                    <a:lstStyle/>
                    <a:p>
                      <a:pPr algn="r" fontAlgn="b"/>
                      <a:r>
                        <a:rPr lang="en-US" sz="1600" b="0" i="0" u="none" strike="noStrike" dirty="0">
                          <a:solidFill>
                            <a:srgbClr val="000000"/>
                          </a:solidFill>
                          <a:effectLst/>
                          <a:latin typeface="Calibri"/>
                        </a:rPr>
                        <a:t>10.68%</a:t>
                      </a:r>
                    </a:p>
                  </a:txBody>
                  <a:tcPr marL="9525" marR="9525" marT="9525" marB="0" anchor="ctr"/>
                </a:tc>
              </a:tr>
              <a:tr h="370840">
                <a:tc>
                  <a:txBody>
                    <a:bodyPr/>
                    <a:lstStyle/>
                    <a:p>
                      <a:pPr algn="r" fontAlgn="b"/>
                      <a:r>
                        <a:rPr lang="en-US" sz="1600" b="1" i="0" u="none" strike="noStrike" dirty="0">
                          <a:solidFill>
                            <a:schemeClr val="bg1"/>
                          </a:solidFill>
                          <a:effectLst/>
                          <a:latin typeface="Calibri"/>
                        </a:rPr>
                        <a:t>factorial</a:t>
                      </a:r>
                      <a:r>
                        <a:rPr lang="en-US" sz="1600" b="1" i="0" u="none" strike="noStrike" baseline="-25000" dirty="0">
                          <a:solidFill>
                            <a:schemeClr val="bg1"/>
                          </a:solidFill>
                          <a:effectLst/>
                          <a:latin typeface="Calibri"/>
                        </a:rPr>
                        <a:t>1</a:t>
                      </a:r>
                    </a:p>
                  </a:txBody>
                  <a:tcPr marL="9525" marR="9525" marT="9525" marB="0" anchor="ctr"/>
                </a:tc>
                <a:tc>
                  <a:txBody>
                    <a:bodyPr/>
                    <a:lstStyle/>
                    <a:p>
                      <a:pPr algn="ctr" fontAlgn="b"/>
                      <a:r>
                        <a:rPr lang="en-US" sz="1600" b="1" i="0" u="none" strike="noStrike" dirty="0">
                          <a:solidFill>
                            <a:schemeClr val="bg1"/>
                          </a:solidFill>
                          <a:effectLst/>
                          <a:latin typeface="Calibri"/>
                        </a:rPr>
                        <a:t>1,v</a:t>
                      </a:r>
                    </a:p>
                  </a:txBody>
                  <a:tcPr marL="9525" marR="9525" marT="9525" marB="0" anchor="ctr">
                    <a:solidFill>
                      <a:schemeClr val="accent1"/>
                    </a:solidFill>
                  </a:tcPr>
                </a:tc>
                <a:tc>
                  <a:txBody>
                    <a:bodyPr/>
                    <a:lstStyle/>
                    <a:p>
                      <a:pPr algn="r" fontAlgn="b"/>
                      <a:r>
                        <a:rPr lang="en-US" sz="1600" b="0" i="0" u="none" strike="noStrike" dirty="0">
                          <a:solidFill>
                            <a:srgbClr val="000000"/>
                          </a:solidFill>
                          <a:effectLst/>
                          <a:latin typeface="Calibri"/>
                        </a:rPr>
                        <a:t>2.46%</a:t>
                      </a:r>
                    </a:p>
                  </a:txBody>
                  <a:tcPr marL="9525" marR="9525" marT="9525" marB="0" anchor="ctr"/>
                </a:tc>
                <a:tc>
                  <a:txBody>
                    <a:bodyPr/>
                    <a:lstStyle/>
                    <a:p>
                      <a:pPr algn="r" fontAlgn="b"/>
                      <a:r>
                        <a:rPr lang="en-US" sz="1600" b="0" i="0" u="none" strike="noStrike" dirty="0">
                          <a:solidFill>
                            <a:srgbClr val="000000"/>
                          </a:solidFill>
                          <a:effectLst/>
                          <a:latin typeface="Calibri"/>
                        </a:rPr>
                        <a:t>1.60%</a:t>
                      </a:r>
                    </a:p>
                  </a:txBody>
                  <a:tcPr marL="9525" marR="9525" marT="9525" marB="0" anchor="ctr"/>
                </a:tc>
                <a:tc>
                  <a:txBody>
                    <a:bodyPr/>
                    <a:lstStyle/>
                    <a:p>
                      <a:pPr algn="r" fontAlgn="b"/>
                      <a:r>
                        <a:rPr lang="en-US" sz="1600" b="0" i="0" u="none" strike="noStrike" dirty="0">
                          <a:solidFill>
                            <a:srgbClr val="000000"/>
                          </a:solidFill>
                          <a:effectLst/>
                          <a:latin typeface="Calibri"/>
                        </a:rPr>
                        <a:t>10.92%</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rgbClr val="000000"/>
                          </a:solidFill>
                          <a:effectLst/>
                          <a:latin typeface="Calibri"/>
                        </a:rPr>
                        <a:t>7.14%</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rgbClr val="000000"/>
                          </a:solidFill>
                          <a:effectLst/>
                          <a:latin typeface="Calibri"/>
                        </a:rPr>
                        <a:t>0.00%</a:t>
                      </a:r>
                    </a:p>
                  </a:txBody>
                  <a:tcPr marL="9525" marR="9525" marT="9525" marB="0" anchor="ctr"/>
                </a:tc>
                <a:tc>
                  <a:txBody>
                    <a:bodyPr/>
                    <a:lstStyle/>
                    <a:p>
                      <a:pPr algn="r" fontAlgn="b"/>
                      <a:r>
                        <a:rPr lang="en-US" sz="1600" b="0" i="0" u="none" strike="noStrike" dirty="0">
                          <a:solidFill>
                            <a:srgbClr val="000000"/>
                          </a:solidFill>
                          <a:effectLst/>
                          <a:latin typeface="Calibri"/>
                        </a:rPr>
                        <a:t>1.37%</a:t>
                      </a:r>
                    </a:p>
                  </a:txBody>
                  <a:tcPr marL="9525" marR="9525" marT="9525" marB="0" anchor="ctr"/>
                </a:tc>
              </a:tr>
              <a:tr h="370840">
                <a:tc>
                  <a:txBody>
                    <a:bodyPr/>
                    <a:lstStyle/>
                    <a:p>
                      <a:pPr algn="r" fontAlgn="b"/>
                      <a:r>
                        <a:rPr lang="en-US" sz="1600" b="1" i="0" u="none" strike="noStrike" dirty="0">
                          <a:solidFill>
                            <a:schemeClr val="bg1"/>
                          </a:solidFill>
                          <a:effectLst/>
                          <a:latin typeface="Calibri"/>
                        </a:rPr>
                        <a:t>factorial</a:t>
                      </a:r>
                      <a:r>
                        <a:rPr lang="en-US" sz="1600" b="1" i="0" u="none" strike="noStrike" baseline="-25000" dirty="0">
                          <a:solidFill>
                            <a:schemeClr val="bg1"/>
                          </a:solidFill>
                          <a:effectLst/>
                          <a:latin typeface="Calibri"/>
                        </a:rPr>
                        <a:t>2</a:t>
                      </a:r>
                    </a:p>
                  </a:txBody>
                  <a:tcPr marL="9525" marR="9525" marT="9525" marB="0" anchor="ctr"/>
                </a:tc>
                <a:tc>
                  <a:txBody>
                    <a:bodyPr/>
                    <a:lstStyle/>
                    <a:p>
                      <a:pPr algn="ctr" fontAlgn="b"/>
                      <a:r>
                        <a:rPr lang="en-US" sz="1600" b="1" i="0" u="none" strike="noStrike" dirty="0">
                          <a:solidFill>
                            <a:schemeClr val="bg1"/>
                          </a:solidFill>
                          <a:effectLst/>
                          <a:latin typeface="Calibri"/>
                        </a:rPr>
                        <a:t>1,n+k</a:t>
                      </a:r>
                    </a:p>
                  </a:txBody>
                  <a:tcPr marL="9525" marR="9525" marT="9525" marB="0" anchor="ctr">
                    <a:solidFill>
                      <a:schemeClr val="accent1"/>
                    </a:solidFill>
                  </a:tcPr>
                </a:tc>
                <a:tc>
                  <a:txBody>
                    <a:bodyPr/>
                    <a:lstStyle/>
                    <a:p>
                      <a:pPr algn="r" fontAlgn="b"/>
                      <a:r>
                        <a:rPr lang="en-US" sz="1600" b="0" i="0" u="none" strike="noStrike" dirty="0">
                          <a:solidFill>
                            <a:srgbClr val="000000"/>
                          </a:solidFill>
                          <a:effectLst/>
                          <a:latin typeface="Calibri"/>
                        </a:rPr>
                        <a:t>2.87%</a:t>
                      </a:r>
                    </a:p>
                  </a:txBody>
                  <a:tcPr marL="9525" marR="9525" marT="9525" marB="0" anchor="ctr"/>
                </a:tc>
                <a:tc>
                  <a:txBody>
                    <a:bodyPr/>
                    <a:lstStyle/>
                    <a:p>
                      <a:pPr algn="r" fontAlgn="b"/>
                      <a:r>
                        <a:rPr lang="en-US" sz="1600" b="0" i="0" u="none" strike="noStrike" dirty="0">
                          <a:solidFill>
                            <a:srgbClr val="000000"/>
                          </a:solidFill>
                          <a:effectLst/>
                          <a:latin typeface="Calibri"/>
                        </a:rPr>
                        <a:t>3.15%</a:t>
                      </a:r>
                    </a:p>
                  </a:txBody>
                  <a:tcPr marL="9525" marR="9525" marT="9525" marB="0" anchor="ctr"/>
                </a:tc>
                <a:tc>
                  <a:txBody>
                    <a:bodyPr/>
                    <a:lstStyle/>
                    <a:p>
                      <a:pPr algn="r" fontAlgn="b"/>
                      <a:r>
                        <a:rPr lang="en-US" sz="1600" b="0" i="0" u="none" strike="noStrike" dirty="0">
                          <a:solidFill>
                            <a:srgbClr val="000000"/>
                          </a:solidFill>
                          <a:effectLst/>
                          <a:latin typeface="Calibri"/>
                        </a:rPr>
                        <a:t>3.01%</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rgbClr val="000000"/>
                          </a:solidFill>
                          <a:effectLst/>
                          <a:latin typeface="Calibri"/>
                        </a:rPr>
                        <a:t>8.93%</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rgbClr val="000000"/>
                          </a:solidFill>
                          <a:effectLst/>
                          <a:latin typeface="Calibri"/>
                        </a:rPr>
                        <a:t>4.05%</a:t>
                      </a:r>
                    </a:p>
                  </a:txBody>
                  <a:tcPr marL="9525" marR="9525" marT="9525" marB="0" anchor="ctr"/>
                </a:tc>
                <a:tc>
                  <a:txBody>
                    <a:bodyPr/>
                    <a:lstStyle/>
                    <a:p>
                      <a:pPr algn="r" fontAlgn="b"/>
                      <a:r>
                        <a:rPr lang="en-US" sz="1600" b="0" i="0" u="none" strike="noStrike" dirty="0">
                          <a:solidFill>
                            <a:srgbClr val="0000FF"/>
                          </a:solidFill>
                          <a:effectLst/>
                          <a:latin typeface="Calibri"/>
                        </a:rPr>
                        <a:t>3.83%</a:t>
                      </a:r>
                    </a:p>
                  </a:txBody>
                  <a:tcPr marL="9525" marR="9525" marT="9525" marB="0" anchor="ctr"/>
                </a:tc>
              </a:tr>
              <a:tr h="370840">
                <a:tc>
                  <a:txBody>
                    <a:bodyPr/>
                    <a:lstStyle/>
                    <a:p>
                      <a:pPr algn="r" fontAlgn="b"/>
                      <a:r>
                        <a:rPr lang="en-US" sz="1600" b="1" i="0" u="none" strike="noStrike" dirty="0">
                          <a:solidFill>
                            <a:schemeClr val="bg1"/>
                          </a:solidFill>
                          <a:effectLst/>
                          <a:latin typeface="Calibri"/>
                        </a:rPr>
                        <a:t>fibonacci</a:t>
                      </a:r>
                    </a:p>
                  </a:txBody>
                  <a:tcPr marL="9525" marR="9525" marT="9525" marB="0" anchor="ctr"/>
                </a:tc>
                <a:tc>
                  <a:txBody>
                    <a:bodyPr/>
                    <a:lstStyle/>
                    <a:p>
                      <a:pPr algn="ctr" fontAlgn="b"/>
                      <a:r>
                        <a:rPr lang="en-US" sz="1600" b="1" i="0" u="none" strike="noStrike" dirty="0" smtClean="0">
                          <a:solidFill>
                            <a:schemeClr val="bg1"/>
                          </a:solidFill>
                          <a:effectLst/>
                          <a:latin typeface="Calibri"/>
                        </a:rPr>
                        <a:t>1,n+k,_</a:t>
                      </a:r>
                      <a:endParaRPr lang="en-US" sz="1600" b="1" i="0" u="none" strike="noStrike" dirty="0">
                        <a:solidFill>
                          <a:schemeClr val="bg1"/>
                        </a:solidFill>
                        <a:effectLst/>
                        <a:latin typeface="Calibri"/>
                      </a:endParaRPr>
                    </a:p>
                  </a:txBody>
                  <a:tcPr marL="9525" marR="9525" marT="9525" marB="0" anchor="ctr">
                    <a:solidFill>
                      <a:schemeClr val="accent1"/>
                    </a:solidFill>
                  </a:tcPr>
                </a:tc>
                <a:tc>
                  <a:txBody>
                    <a:bodyPr/>
                    <a:lstStyle/>
                    <a:p>
                      <a:pPr algn="r" fontAlgn="b"/>
                      <a:r>
                        <a:rPr lang="en-US" sz="1600" b="0" i="0" u="none" strike="noStrike" dirty="0">
                          <a:solidFill>
                            <a:srgbClr val="000000"/>
                          </a:solidFill>
                          <a:effectLst/>
                          <a:latin typeface="Calibri"/>
                        </a:rPr>
                        <a:t>3.66%</a:t>
                      </a:r>
                    </a:p>
                  </a:txBody>
                  <a:tcPr marL="9525" marR="9525" marT="9525" marB="0" anchor="ctr"/>
                </a:tc>
                <a:tc>
                  <a:txBody>
                    <a:bodyPr/>
                    <a:lstStyle/>
                    <a:p>
                      <a:pPr algn="r" fontAlgn="b"/>
                      <a:r>
                        <a:rPr lang="en-US" sz="1600" b="0" i="0" u="none" strike="noStrike" dirty="0">
                          <a:solidFill>
                            <a:srgbClr val="000000"/>
                          </a:solidFill>
                          <a:effectLst/>
                          <a:latin typeface="Calibri"/>
                        </a:rPr>
                        <a:t>1.60%</a:t>
                      </a:r>
                    </a:p>
                  </a:txBody>
                  <a:tcPr marL="9525" marR="9525" marT="9525" marB="0" anchor="ctr"/>
                </a:tc>
                <a:tc>
                  <a:txBody>
                    <a:bodyPr/>
                    <a:lstStyle/>
                    <a:p>
                      <a:pPr algn="r" fontAlgn="b"/>
                      <a:r>
                        <a:rPr lang="en-US" sz="1600" b="0" i="0" u="none" strike="noStrike" dirty="0">
                          <a:solidFill>
                            <a:srgbClr val="000000"/>
                          </a:solidFill>
                          <a:effectLst/>
                          <a:latin typeface="Calibri"/>
                        </a:rPr>
                        <a:t>2.95%</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rgbClr val="000000"/>
                          </a:solidFill>
                          <a:effectLst/>
                          <a:latin typeface="Calibri"/>
                        </a:rPr>
                        <a:t>11.31%</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rgbClr val="0000FF"/>
                          </a:solidFill>
                          <a:effectLst/>
                          <a:latin typeface="Calibri"/>
                        </a:rPr>
                        <a:t>4.03%</a:t>
                      </a:r>
                    </a:p>
                  </a:txBody>
                  <a:tcPr marL="9525" marR="9525" marT="9525" marB="0" anchor="ctr"/>
                </a:tc>
                <a:tc>
                  <a:txBody>
                    <a:bodyPr/>
                    <a:lstStyle/>
                    <a:p>
                      <a:pPr algn="r" fontAlgn="b"/>
                      <a:r>
                        <a:rPr lang="en-US" sz="1600" b="0" i="0" u="none" strike="noStrike" dirty="0">
                          <a:solidFill>
                            <a:srgbClr val="000000"/>
                          </a:solidFill>
                          <a:effectLst/>
                          <a:latin typeface="Calibri"/>
                        </a:rPr>
                        <a:t>1.37%</a:t>
                      </a:r>
                    </a:p>
                  </a:txBody>
                  <a:tcPr marL="9525" marR="9525" marT="9525" marB="0" anchor="ctr"/>
                </a:tc>
              </a:tr>
              <a:tr h="370840">
                <a:tc>
                  <a:txBody>
                    <a:bodyPr/>
                    <a:lstStyle/>
                    <a:p>
                      <a:pPr algn="r" fontAlgn="b"/>
                      <a:r>
                        <a:rPr lang="en-US" sz="1600" b="1" i="0" u="none" strike="noStrike" dirty="0">
                          <a:solidFill>
                            <a:schemeClr val="bg1"/>
                          </a:solidFill>
                          <a:effectLst/>
                          <a:latin typeface="Calibri"/>
                        </a:rPr>
                        <a:t>gcd</a:t>
                      </a:r>
                      <a:r>
                        <a:rPr lang="en-US" sz="1600" b="1" i="0" u="none" strike="noStrike" baseline="-25000" dirty="0">
                          <a:solidFill>
                            <a:schemeClr val="bg1"/>
                          </a:solidFill>
                          <a:effectLst/>
                          <a:latin typeface="Calibri"/>
                        </a:rPr>
                        <a:t>1</a:t>
                      </a:r>
                    </a:p>
                  </a:txBody>
                  <a:tcPr marL="9525" marR="9525" marT="9525" marB="0" anchor="ctr"/>
                </a:tc>
                <a:tc>
                  <a:txBody>
                    <a:bodyPr/>
                    <a:lstStyle/>
                    <a:p>
                      <a:pPr algn="ctr" fontAlgn="b"/>
                      <a:r>
                        <a:rPr lang="en-US" sz="1600" b="1" i="0" u="none" strike="noStrike" dirty="0">
                          <a:solidFill>
                            <a:schemeClr val="bg1"/>
                          </a:solidFill>
                          <a:effectLst/>
                          <a:latin typeface="Calibri"/>
                        </a:rPr>
                        <a:t>v,n+k,+</a:t>
                      </a:r>
                    </a:p>
                  </a:txBody>
                  <a:tcPr marL="9525" marR="9525" marT="9525" marB="0" anchor="ctr">
                    <a:solidFill>
                      <a:schemeClr val="accent1"/>
                    </a:solidFill>
                  </a:tcPr>
                </a:tc>
                <a:tc>
                  <a:txBody>
                    <a:bodyPr/>
                    <a:lstStyle/>
                    <a:p>
                      <a:pPr algn="r" fontAlgn="b"/>
                      <a:r>
                        <a:rPr lang="en-US" sz="1600" b="0" i="0" u="none" strike="noStrike" dirty="0">
                          <a:solidFill>
                            <a:srgbClr val="000000"/>
                          </a:solidFill>
                          <a:effectLst/>
                          <a:latin typeface="Calibri"/>
                        </a:rPr>
                        <a:t>4.07%</a:t>
                      </a:r>
                    </a:p>
                  </a:txBody>
                  <a:tcPr marL="9525" marR="9525" marT="9525" marB="0" anchor="ctr"/>
                </a:tc>
                <a:tc>
                  <a:txBody>
                    <a:bodyPr/>
                    <a:lstStyle/>
                    <a:p>
                      <a:pPr algn="r" fontAlgn="b"/>
                      <a:r>
                        <a:rPr lang="en-US" sz="1600" b="0" i="0" u="none" strike="noStrike" dirty="0">
                          <a:solidFill>
                            <a:srgbClr val="000000"/>
                          </a:solidFill>
                          <a:effectLst/>
                          <a:latin typeface="Calibri"/>
                        </a:rPr>
                        <a:t>4.68%</a:t>
                      </a:r>
                    </a:p>
                  </a:txBody>
                  <a:tcPr marL="9525" marR="9525" marT="9525" marB="0" anchor="ctr"/>
                </a:tc>
                <a:tc>
                  <a:txBody>
                    <a:bodyPr/>
                    <a:lstStyle/>
                    <a:p>
                      <a:pPr algn="r" fontAlgn="b"/>
                      <a:r>
                        <a:rPr lang="en-US" sz="1600" b="0" i="0" u="none" strike="noStrike" dirty="0">
                          <a:solidFill>
                            <a:srgbClr val="0000FF"/>
                          </a:solidFill>
                          <a:effectLst/>
                          <a:latin typeface="Calibri"/>
                        </a:rPr>
                        <a:t>0.91%</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rgbClr val="000000"/>
                          </a:solidFill>
                          <a:effectLst/>
                          <a:latin typeface="Calibri"/>
                        </a:rPr>
                        <a:t>9.94%</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rgbClr val="000000"/>
                          </a:solidFill>
                          <a:effectLst/>
                          <a:latin typeface="Calibri"/>
                        </a:rPr>
                        <a:t>2.05%</a:t>
                      </a:r>
                    </a:p>
                  </a:txBody>
                  <a:tcPr marL="9525" marR="9525" marT="9525" marB="0" anchor="ctr"/>
                </a:tc>
                <a:tc>
                  <a:txBody>
                    <a:bodyPr/>
                    <a:lstStyle/>
                    <a:p>
                      <a:pPr algn="r" fontAlgn="b"/>
                      <a:r>
                        <a:rPr lang="en-US" sz="1600" b="0" i="0" u="none" strike="noStrike" dirty="0">
                          <a:solidFill>
                            <a:srgbClr val="000000"/>
                          </a:solidFill>
                          <a:effectLst/>
                          <a:latin typeface="Calibri"/>
                        </a:rPr>
                        <a:t>8.05%</a:t>
                      </a:r>
                    </a:p>
                  </a:txBody>
                  <a:tcPr marL="9525" marR="9525" marT="9525" marB="0" anchor="ctr"/>
                </a:tc>
              </a:tr>
              <a:tr h="370840">
                <a:tc>
                  <a:txBody>
                    <a:bodyPr/>
                    <a:lstStyle/>
                    <a:p>
                      <a:pPr algn="r" fontAlgn="b"/>
                      <a:r>
                        <a:rPr lang="en-US" sz="1600" b="1" i="0" u="none" strike="noStrike" dirty="0">
                          <a:solidFill>
                            <a:schemeClr val="bg1"/>
                          </a:solidFill>
                          <a:effectLst/>
                          <a:latin typeface="Calibri"/>
                        </a:rPr>
                        <a:t>gcd</a:t>
                      </a:r>
                      <a:r>
                        <a:rPr lang="en-US" sz="1600" b="1" i="0" u="none" strike="noStrike" baseline="-25000" dirty="0">
                          <a:solidFill>
                            <a:schemeClr val="bg1"/>
                          </a:solidFill>
                          <a:effectLst/>
                          <a:latin typeface="Calibri"/>
                        </a:rPr>
                        <a:t>2</a:t>
                      </a:r>
                    </a:p>
                  </a:txBody>
                  <a:tcPr marL="9525" marR="9525" marT="9525" marB="0" anchor="ctr"/>
                </a:tc>
                <a:tc>
                  <a:txBody>
                    <a:bodyPr/>
                    <a:lstStyle/>
                    <a:p>
                      <a:pPr algn="ctr" fontAlgn="b"/>
                      <a:r>
                        <a:rPr lang="en-US" sz="1600" b="1" i="0" u="none" strike="noStrike" dirty="0">
                          <a:solidFill>
                            <a:schemeClr val="bg1"/>
                          </a:solidFill>
                          <a:effectLst/>
                          <a:latin typeface="Calibri"/>
                        </a:rPr>
                        <a:t>1,n+k,</a:t>
                      </a:r>
                    </a:p>
                  </a:txBody>
                  <a:tcPr marL="9525" marR="9525" marT="9525" marB="0" anchor="ctr">
                    <a:solidFill>
                      <a:schemeClr val="accent1"/>
                    </a:solidFill>
                  </a:tcPr>
                </a:tc>
                <a:tc>
                  <a:txBody>
                    <a:bodyPr/>
                    <a:lstStyle/>
                    <a:p>
                      <a:pPr algn="r" fontAlgn="b"/>
                      <a:r>
                        <a:rPr lang="en-US" sz="1600" b="0" i="0" u="none" strike="noStrike" dirty="0">
                          <a:solidFill>
                            <a:srgbClr val="000000"/>
                          </a:solidFill>
                          <a:effectLst/>
                          <a:latin typeface="Calibri"/>
                        </a:rPr>
                        <a:t>1.21%</a:t>
                      </a:r>
                    </a:p>
                  </a:txBody>
                  <a:tcPr marL="9525" marR="9525" marT="9525" marB="0" anchor="ctr"/>
                </a:tc>
                <a:tc>
                  <a:txBody>
                    <a:bodyPr/>
                    <a:lstStyle/>
                    <a:p>
                      <a:pPr algn="r" fontAlgn="b"/>
                      <a:r>
                        <a:rPr lang="en-US" sz="1600" b="0" i="0" u="none" strike="noStrike" dirty="0">
                          <a:solidFill>
                            <a:srgbClr val="000000"/>
                          </a:solidFill>
                          <a:effectLst/>
                          <a:latin typeface="Calibri"/>
                        </a:rPr>
                        <a:t>1.53%</a:t>
                      </a:r>
                    </a:p>
                  </a:txBody>
                  <a:tcPr marL="9525" marR="9525" marT="9525" marB="0" anchor="ctr"/>
                </a:tc>
                <a:tc>
                  <a:txBody>
                    <a:bodyPr/>
                    <a:lstStyle/>
                    <a:p>
                      <a:pPr algn="r" fontAlgn="b"/>
                      <a:r>
                        <a:rPr lang="en-US" sz="1600" b="0" i="0" u="none" strike="noStrike" dirty="0">
                          <a:solidFill>
                            <a:srgbClr val="0000FF"/>
                          </a:solidFill>
                          <a:effectLst/>
                          <a:latin typeface="Calibri"/>
                        </a:rPr>
                        <a:t>0.92%</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rgbClr val="000000"/>
                          </a:solidFill>
                          <a:effectLst/>
                          <a:latin typeface="Calibri"/>
                        </a:rPr>
                        <a:t>8.19%</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rgbClr val="0000FF"/>
                          </a:solidFill>
                          <a:effectLst/>
                          <a:latin typeface="Calibri"/>
                        </a:rPr>
                        <a:t>2.05%</a:t>
                      </a:r>
                    </a:p>
                  </a:txBody>
                  <a:tcPr marL="9525" marR="9525" marT="9525" marB="0" anchor="ctr"/>
                </a:tc>
                <a:tc>
                  <a:txBody>
                    <a:bodyPr/>
                    <a:lstStyle/>
                    <a:p>
                      <a:pPr algn="r" fontAlgn="b"/>
                      <a:r>
                        <a:rPr lang="en-US" sz="1600" b="0" i="0" u="none" strike="noStrike" dirty="0">
                          <a:solidFill>
                            <a:srgbClr val="0000FF"/>
                          </a:solidFill>
                          <a:effectLst/>
                          <a:latin typeface="Calibri"/>
                        </a:rPr>
                        <a:t>2.58%</a:t>
                      </a:r>
                    </a:p>
                  </a:txBody>
                  <a:tcPr marL="9525" marR="9525" marT="9525" marB="0" anchor="ctr"/>
                </a:tc>
              </a:tr>
              <a:tr h="370840">
                <a:tc>
                  <a:txBody>
                    <a:bodyPr/>
                    <a:lstStyle/>
                    <a:p>
                      <a:pPr algn="r" fontAlgn="b"/>
                      <a:r>
                        <a:rPr lang="en-US" sz="1600" b="1" i="0" u="none" strike="noStrike" dirty="0">
                          <a:solidFill>
                            <a:schemeClr val="bg1"/>
                          </a:solidFill>
                          <a:effectLst/>
                          <a:latin typeface="Calibri"/>
                        </a:rPr>
                        <a:t>gcd</a:t>
                      </a:r>
                      <a:r>
                        <a:rPr lang="en-US" sz="1600" b="1" i="0" u="none" strike="noStrike" baseline="-25000" dirty="0">
                          <a:solidFill>
                            <a:schemeClr val="bg1"/>
                          </a:solidFill>
                          <a:effectLst/>
                          <a:latin typeface="Calibri"/>
                        </a:rPr>
                        <a:t>3</a:t>
                      </a:r>
                    </a:p>
                  </a:txBody>
                  <a:tcPr marL="9525" marR="9525" marT="9525" marB="0" anchor="ctr"/>
                </a:tc>
                <a:tc>
                  <a:txBody>
                    <a:bodyPr/>
                    <a:lstStyle/>
                    <a:p>
                      <a:pPr algn="ctr" fontAlgn="b"/>
                      <a:r>
                        <a:rPr lang="en-US" sz="1600" b="1" i="0" u="none" strike="noStrike" dirty="0">
                          <a:solidFill>
                            <a:schemeClr val="bg1"/>
                          </a:solidFill>
                          <a:effectLst/>
                          <a:latin typeface="Calibri"/>
                        </a:rPr>
                        <a:t>1,v</a:t>
                      </a:r>
                    </a:p>
                  </a:txBody>
                  <a:tcPr marL="9525" marR="9525" marT="9525" marB="0" anchor="ctr">
                    <a:solidFill>
                      <a:schemeClr val="accent1"/>
                    </a:solidFill>
                  </a:tcPr>
                </a:tc>
                <a:tc>
                  <a:txBody>
                    <a:bodyPr/>
                    <a:lstStyle/>
                    <a:p>
                      <a:pPr algn="r" fontAlgn="b"/>
                      <a:r>
                        <a:rPr lang="en-US" sz="1600" b="0" i="0" u="none" strike="noStrike" dirty="0">
                          <a:solidFill>
                            <a:srgbClr val="000000"/>
                          </a:solidFill>
                          <a:effectLst/>
                          <a:latin typeface="Calibri"/>
                        </a:rPr>
                        <a:t>2.03%</a:t>
                      </a:r>
                    </a:p>
                  </a:txBody>
                  <a:tcPr marL="9525" marR="9525" marT="9525" marB="0" anchor="ctr"/>
                </a:tc>
                <a:tc>
                  <a:txBody>
                    <a:bodyPr/>
                    <a:lstStyle/>
                    <a:p>
                      <a:pPr algn="r" fontAlgn="b"/>
                      <a:r>
                        <a:rPr lang="en-US" sz="1600" b="0" i="0" u="none" strike="noStrike" dirty="0">
                          <a:solidFill>
                            <a:srgbClr val="000000"/>
                          </a:solidFill>
                          <a:effectLst/>
                          <a:latin typeface="Calibri"/>
                        </a:rPr>
                        <a:t>3.15%</a:t>
                      </a:r>
                    </a:p>
                  </a:txBody>
                  <a:tcPr marL="9525" marR="9525" marT="9525" marB="0" anchor="ctr"/>
                </a:tc>
                <a:tc>
                  <a:txBody>
                    <a:bodyPr/>
                    <a:lstStyle/>
                    <a:p>
                      <a:pPr algn="r" fontAlgn="b"/>
                      <a:r>
                        <a:rPr lang="en-US" sz="1600" b="0" i="0" u="none" strike="noStrike" dirty="0">
                          <a:solidFill>
                            <a:srgbClr val="000000"/>
                          </a:solidFill>
                          <a:effectLst/>
                          <a:latin typeface="Calibri"/>
                        </a:rPr>
                        <a:t>7.86%</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rgbClr val="000000"/>
                          </a:solidFill>
                          <a:effectLst/>
                          <a:latin typeface="Calibri"/>
                        </a:rPr>
                        <a:t>5.29%</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rgbClr val="000000"/>
                          </a:solidFill>
                          <a:effectLst/>
                          <a:latin typeface="Calibri"/>
                        </a:rPr>
                        <a:t>2.05%</a:t>
                      </a:r>
                    </a:p>
                  </a:txBody>
                  <a:tcPr marL="9525" marR="9525" marT="9525" marB="0" anchor="ctr"/>
                </a:tc>
                <a:tc>
                  <a:txBody>
                    <a:bodyPr/>
                    <a:lstStyle/>
                    <a:p>
                      <a:pPr algn="r" fontAlgn="b"/>
                      <a:r>
                        <a:rPr lang="en-US" sz="1600" b="0" i="0" u="none" strike="noStrike" dirty="0">
                          <a:solidFill>
                            <a:srgbClr val="000000"/>
                          </a:solidFill>
                          <a:effectLst/>
                          <a:latin typeface="Calibri"/>
                        </a:rPr>
                        <a:t>0.08%</a:t>
                      </a:r>
                    </a:p>
                  </a:txBody>
                  <a:tcPr marL="9525" marR="9525" marT="9525" marB="0" anchor="ctr"/>
                </a:tc>
              </a:tr>
              <a:tr h="370840">
                <a:tc>
                  <a:txBody>
                    <a:bodyPr/>
                    <a:lstStyle/>
                    <a:p>
                      <a:pPr algn="r" fontAlgn="b"/>
                      <a:r>
                        <a:rPr lang="en-US" sz="1600" b="1" i="0" u="none" strike="noStrike" dirty="0">
                          <a:solidFill>
                            <a:schemeClr val="bg1"/>
                          </a:solidFill>
                          <a:effectLst/>
                          <a:latin typeface="Calibri"/>
                        </a:rPr>
                        <a:t>lambdas</a:t>
                      </a:r>
                    </a:p>
                  </a:txBody>
                  <a:tcPr marL="9525" marR="9525" marT="9525" marB="0" anchor="ctr"/>
                </a:tc>
                <a:tc>
                  <a:txBody>
                    <a:bodyPr/>
                    <a:lstStyle/>
                    <a:p>
                      <a:pPr algn="ctr" fontAlgn="b"/>
                      <a:r>
                        <a:rPr lang="en-US" sz="1600" b="1" i="0" u="none" strike="noStrike" dirty="0">
                          <a:solidFill>
                            <a:schemeClr val="bg1"/>
                          </a:solidFill>
                          <a:effectLst/>
                          <a:latin typeface="Calibri"/>
                        </a:rPr>
                        <a:t>&amp;,v,C,+</a:t>
                      </a:r>
                    </a:p>
                  </a:txBody>
                  <a:tcPr marL="9525" marR="9525" marT="9525" marB="0" anchor="ctr">
                    <a:solidFill>
                      <a:schemeClr val="accent1"/>
                    </a:solidFill>
                  </a:tcPr>
                </a:tc>
                <a:tc>
                  <a:txBody>
                    <a:bodyPr/>
                    <a:lstStyle/>
                    <a:p>
                      <a:pPr algn="r" fontAlgn="b"/>
                      <a:r>
                        <a:rPr lang="en-US" sz="1600" b="0" i="0" u="none" strike="noStrike" dirty="0">
                          <a:solidFill>
                            <a:srgbClr val="000000"/>
                          </a:solidFill>
                          <a:effectLst/>
                          <a:latin typeface="Calibri"/>
                        </a:rPr>
                        <a:t>18.91%</a:t>
                      </a:r>
                    </a:p>
                  </a:txBody>
                  <a:tcPr marL="9525" marR="9525" marT="9525" marB="0" anchor="ctr"/>
                </a:tc>
                <a:tc>
                  <a:txBody>
                    <a:bodyPr/>
                    <a:lstStyle/>
                    <a:p>
                      <a:pPr algn="r" fontAlgn="b"/>
                      <a:r>
                        <a:rPr lang="en-US" sz="1600" b="0" i="0" u="none" strike="noStrike" dirty="0">
                          <a:solidFill>
                            <a:srgbClr val="000000"/>
                          </a:solidFill>
                          <a:effectLst/>
                          <a:latin typeface="Calibri"/>
                        </a:rPr>
                        <a:t>7.25%</a:t>
                      </a:r>
                    </a:p>
                  </a:txBody>
                  <a:tcPr marL="9525" marR="9525" marT="9525" marB="0" anchor="ctr"/>
                </a:tc>
                <a:tc>
                  <a:txBody>
                    <a:bodyPr/>
                    <a:lstStyle/>
                    <a:p>
                      <a:pPr algn="r" fontAlgn="b"/>
                      <a:r>
                        <a:rPr lang="en-US" sz="1600" b="0" i="0" u="none" strike="noStrike" dirty="0">
                          <a:solidFill>
                            <a:srgbClr val="0000FF"/>
                          </a:solidFill>
                          <a:effectLst/>
                          <a:latin typeface="Calibri"/>
                        </a:rPr>
                        <a:t>4.27%</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rgbClr val="000000"/>
                          </a:solidFill>
                          <a:effectLst/>
                          <a:latin typeface="Calibri"/>
                        </a:rPr>
                        <a:t>4.57%</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rgbClr val="0000FF"/>
                          </a:solidFill>
                          <a:effectLst/>
                          <a:latin typeface="Calibri"/>
                        </a:rPr>
                        <a:t>3.82%</a:t>
                      </a:r>
                    </a:p>
                  </a:txBody>
                  <a:tcPr marL="9525" marR="9525" marT="9525" marB="0" anchor="ctr"/>
                </a:tc>
                <a:tc>
                  <a:txBody>
                    <a:bodyPr/>
                    <a:lstStyle/>
                    <a:p>
                      <a:pPr algn="r" fontAlgn="b"/>
                      <a:r>
                        <a:rPr lang="en-US" sz="1600" b="0" i="0" u="none" strike="noStrike" dirty="0">
                          <a:solidFill>
                            <a:srgbClr val="000000"/>
                          </a:solidFill>
                          <a:effectLst/>
                          <a:latin typeface="Calibri"/>
                        </a:rPr>
                        <a:t>0.00%</a:t>
                      </a:r>
                    </a:p>
                  </a:txBody>
                  <a:tcPr marL="9525" marR="9525" marT="9525" marB="0" anchor="ctr"/>
                </a:tc>
              </a:tr>
              <a:tr h="370840">
                <a:tc>
                  <a:txBody>
                    <a:bodyPr/>
                    <a:lstStyle/>
                    <a:p>
                      <a:pPr algn="r" fontAlgn="b"/>
                      <a:r>
                        <a:rPr lang="en-US" sz="1600" b="1" i="0" u="none" strike="noStrike" dirty="0">
                          <a:solidFill>
                            <a:schemeClr val="bg1"/>
                          </a:solidFill>
                          <a:effectLst/>
                          <a:latin typeface="Calibri"/>
                        </a:rPr>
                        <a:t>power</a:t>
                      </a:r>
                    </a:p>
                  </a:txBody>
                  <a:tcPr marL="9525" marR="9525" marT="9525" marB="0" anchor="ctr"/>
                </a:tc>
                <a:tc>
                  <a:txBody>
                    <a:bodyPr/>
                    <a:lstStyle/>
                    <a:p>
                      <a:pPr algn="ctr" fontAlgn="b"/>
                      <a:r>
                        <a:rPr lang="en-US" sz="1600" b="1" i="0" u="none" strike="noStrike" dirty="0">
                          <a:solidFill>
                            <a:schemeClr val="bg1"/>
                          </a:solidFill>
                          <a:effectLst/>
                          <a:latin typeface="Calibri"/>
                        </a:rPr>
                        <a:t>1,n+k</a:t>
                      </a:r>
                    </a:p>
                  </a:txBody>
                  <a:tcPr marL="9525" marR="9525" marT="9525" marB="0" anchor="ctr">
                    <a:solidFill>
                      <a:schemeClr val="accent1"/>
                    </a:solidFill>
                  </a:tcPr>
                </a:tc>
                <a:tc>
                  <a:txBody>
                    <a:bodyPr/>
                    <a:lstStyle/>
                    <a:p>
                      <a:pPr algn="r" fontAlgn="b"/>
                      <a:r>
                        <a:rPr lang="en-US" sz="1600" b="0" i="0" u="none" strike="noStrike" dirty="0">
                          <a:solidFill>
                            <a:srgbClr val="000000"/>
                          </a:solidFill>
                          <a:effectLst/>
                          <a:latin typeface="Calibri"/>
                        </a:rPr>
                        <a:t>2.00%</a:t>
                      </a:r>
                    </a:p>
                  </a:txBody>
                  <a:tcPr marL="9525" marR="9525" marT="9525" marB="0" anchor="ctr"/>
                </a:tc>
                <a:tc>
                  <a:txBody>
                    <a:bodyPr/>
                    <a:lstStyle/>
                    <a:p>
                      <a:pPr algn="r" fontAlgn="b"/>
                      <a:r>
                        <a:rPr lang="en-US" sz="1600" b="0" i="0" u="none" strike="noStrike" dirty="0">
                          <a:solidFill>
                            <a:srgbClr val="000000"/>
                          </a:solidFill>
                          <a:effectLst/>
                          <a:latin typeface="Calibri"/>
                        </a:rPr>
                        <a:t>6.40%</a:t>
                      </a:r>
                    </a:p>
                  </a:txBody>
                  <a:tcPr marL="9525" marR="9525" marT="9525" marB="0" anchor="ctr"/>
                </a:tc>
                <a:tc>
                  <a:txBody>
                    <a:bodyPr/>
                    <a:lstStyle/>
                    <a:p>
                      <a:pPr algn="r" fontAlgn="b"/>
                      <a:r>
                        <a:rPr lang="en-US" sz="1600" b="0" i="0" u="none" strike="noStrike" dirty="0">
                          <a:solidFill>
                            <a:srgbClr val="000000"/>
                          </a:solidFill>
                          <a:effectLst/>
                          <a:latin typeface="Calibri"/>
                        </a:rPr>
                        <a:t>3.92%</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sz="1600" b="0" i="0" u="none" strike="noStrike" dirty="0">
                          <a:solidFill>
                            <a:srgbClr val="000000"/>
                          </a:solidFill>
                          <a:effectLst/>
                          <a:latin typeface="Calibri"/>
                        </a:rPr>
                        <a:t>8.14%</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b"/>
                      <a:r>
                        <a:rPr lang="en-US" sz="1600" b="0" i="0" u="none" strike="noStrike" dirty="0">
                          <a:solidFill>
                            <a:srgbClr val="000000"/>
                          </a:solidFill>
                          <a:effectLst/>
                          <a:latin typeface="Calibri"/>
                        </a:rPr>
                        <a:t>0.13%</a:t>
                      </a:r>
                    </a:p>
                  </a:txBody>
                  <a:tcPr marL="9525" marR="9525" marT="9525" marB="0" anchor="ctr"/>
                </a:tc>
                <a:tc>
                  <a:txBody>
                    <a:bodyPr/>
                    <a:lstStyle/>
                    <a:p>
                      <a:pPr algn="r" fontAlgn="b"/>
                      <a:r>
                        <a:rPr lang="en-US" sz="1600" b="0" i="0" u="none" strike="noStrike" dirty="0">
                          <a:solidFill>
                            <a:srgbClr val="000000"/>
                          </a:solidFill>
                          <a:effectLst/>
                          <a:latin typeface="Calibri"/>
                        </a:rPr>
                        <a:t>4.02%</a:t>
                      </a:r>
                    </a:p>
                  </a:txBody>
                  <a:tcPr marL="9525" marR="9525" marT="9525" marB="0" anchor="ctr"/>
                </a:tc>
              </a:tr>
            </a:tbl>
          </a:graphicData>
        </a:graphic>
      </p:graphicFrame>
      <p:sp>
        <p:nvSpPr>
          <p:cNvPr id="13" name="TextBox 12"/>
          <p:cNvSpPr txBox="1"/>
          <p:nvPr/>
        </p:nvSpPr>
        <p:spPr>
          <a:xfrm>
            <a:off x="627792" y="1368595"/>
            <a:ext cx="8202304" cy="307777"/>
          </a:xfrm>
          <a:prstGeom prst="rect">
            <a:avLst/>
          </a:prstGeom>
          <a:noFill/>
        </p:spPr>
        <p:txBody>
          <a:bodyPr wrap="square" rtlCol="0">
            <a:spAutoFit/>
          </a:bodyPr>
          <a:lstStyle/>
          <a:p>
            <a:r>
              <a:rPr lang="en-US" sz="1400" dirty="0" smtClean="0">
                <a:solidFill>
                  <a:schemeClr val="bg1">
                    <a:lumMod val="10000"/>
                  </a:schemeClr>
                </a:solidFill>
              </a:rPr>
              <a:t>15%</a:t>
            </a:r>
            <a:r>
              <a:rPr lang="en-US" sz="1400" dirty="0" smtClean="0"/>
              <a:t> </a:t>
            </a:r>
            <a:r>
              <a:rPr lang="en-US" sz="1400" dirty="0" smtClean="0">
                <a:solidFill>
                  <a:schemeClr val="bg1">
                    <a:lumMod val="10000"/>
                  </a:schemeClr>
                </a:solidFill>
              </a:rPr>
              <a:t>- handcrafted compilation is faster by  </a:t>
            </a:r>
            <a:r>
              <a:rPr lang="en-US" sz="1400" dirty="0" smtClean="0">
                <a:solidFill>
                  <a:srgbClr val="0000FF"/>
                </a:solidFill>
              </a:rPr>
              <a:t>15% </a:t>
            </a:r>
            <a:r>
              <a:rPr lang="en-US" sz="1400" dirty="0">
                <a:solidFill>
                  <a:schemeClr val="bg1">
                    <a:lumMod val="10000"/>
                  </a:schemeClr>
                </a:solidFill>
              </a:rPr>
              <a:t>- </a:t>
            </a:r>
            <a:r>
              <a:rPr lang="en-US" sz="1400" dirty="0" smtClean="0">
                <a:solidFill>
                  <a:schemeClr val="bg1">
                    <a:lumMod val="10000"/>
                  </a:schemeClr>
                </a:solidFill>
              </a:rPr>
              <a:t>pattern matching compilation is </a:t>
            </a:r>
            <a:r>
              <a:rPr lang="en-US" sz="1400" dirty="0">
                <a:solidFill>
                  <a:schemeClr val="bg1">
                    <a:lumMod val="10000"/>
                  </a:schemeClr>
                </a:solidFill>
              </a:rPr>
              <a:t>faster </a:t>
            </a:r>
            <a:r>
              <a:rPr lang="en-US" sz="1400" dirty="0" smtClean="0">
                <a:solidFill>
                  <a:schemeClr val="bg1">
                    <a:lumMod val="10000"/>
                  </a:schemeClr>
                </a:solidFill>
              </a:rPr>
              <a:t>by</a:t>
            </a:r>
            <a:endParaRPr lang="en-US" sz="1400" dirty="0">
              <a:solidFill>
                <a:schemeClr val="bg1">
                  <a:lumMod val="10000"/>
                </a:schemeClr>
              </a:solidFill>
            </a:endParaRPr>
          </a:p>
        </p:txBody>
      </p:sp>
      <p:sp>
        <p:nvSpPr>
          <p:cNvPr id="3" name="Footer Placeholder 2"/>
          <p:cNvSpPr>
            <a:spLocks noGrp="1"/>
          </p:cNvSpPr>
          <p:nvPr>
            <p:ph type="ftr" sz="quarter" idx="11"/>
          </p:nvPr>
        </p:nvSpPr>
        <p:spPr/>
        <p:txBody>
          <a:bodyPr/>
          <a:lstStyle/>
          <a:p>
            <a:r>
              <a:rPr lang="en-US" dirty="0" smtClean="0"/>
              <a:t>GPCE'13: Open Pattern Matching for C++</a:t>
            </a:r>
            <a:endParaRPr lang="en-US" dirty="0"/>
          </a:p>
        </p:txBody>
      </p:sp>
      <p:sp>
        <p:nvSpPr>
          <p:cNvPr id="4" name="Slide Number Placeholder 3"/>
          <p:cNvSpPr>
            <a:spLocks noGrp="1"/>
          </p:cNvSpPr>
          <p:nvPr>
            <p:ph type="sldNum" sz="quarter" idx="12"/>
          </p:nvPr>
        </p:nvSpPr>
        <p:spPr/>
        <p:txBody>
          <a:bodyPr/>
          <a:lstStyle/>
          <a:p>
            <a:fld id="{7CB0F8AB-AB33-4A54-BEC3-89055AD5FA98}" type="slidenum">
              <a:rPr lang="en-US" smtClean="0"/>
              <a:t>21</a:t>
            </a:fld>
            <a:endParaRPr lang="en-US" dirty="0"/>
          </a:p>
        </p:txBody>
      </p:sp>
    </p:spTree>
    <p:extLst>
      <p:ext uri="{BB962C8B-B14F-4D97-AF65-F5344CB8AC3E}">
        <p14:creationId xmlns:p14="http://schemas.microsoft.com/office/powerpoint/2010/main" val="1716987909"/>
      </p:ext>
    </p:extLst>
  </p:cSld>
  <p:clrMapOvr>
    <a:masterClrMapping/>
  </p:clrMapOvr>
  <mc:AlternateContent xmlns:mc="http://schemas.openxmlformats.org/markup-compatibility/2006" xmlns:p14="http://schemas.microsoft.com/office/powerpoint/2010/main">
    <mc:Choice Requires="p14">
      <p:transition spd="slow" p14:dur="2000" advTm="32397"/>
    </mc:Choice>
    <mc:Fallback xmlns="">
      <p:transition spd="slow" advTm="32397"/>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Multi-</a:t>
            </a:r>
            <a:r>
              <a:rPr lang="en-US" dirty="0"/>
              <a:t>A</a:t>
            </a:r>
            <a:r>
              <a:rPr lang="en-US" dirty="0" smtClean="0"/>
              <a:t>rgument Comparison</a:t>
            </a:r>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30781926"/>
              </p:ext>
            </p:extLst>
          </p:nvPr>
        </p:nvGraphicFramePr>
        <p:xfrm>
          <a:off x="468313" y="1676400"/>
          <a:ext cx="8135937" cy="456088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764272" y="5745712"/>
            <a:ext cx="877163" cy="1112288"/>
          </a:xfrm>
          <a:prstGeom prst="rect">
            <a:avLst/>
          </a:prstGeom>
          <a:noFill/>
        </p:spPr>
        <p:txBody>
          <a:bodyPr vert="vert270" wrap="square" rtlCol="0" anchor="t">
            <a:spAutoFit/>
          </a:bodyPr>
          <a:lstStyle/>
          <a:p>
            <a:pPr algn="r"/>
            <a:r>
              <a:rPr lang="en-US" sz="900" b="1" dirty="0" smtClean="0"/>
              <a:t>GCC 4.5.2</a:t>
            </a:r>
          </a:p>
          <a:p>
            <a:pPr algn="r"/>
            <a:r>
              <a:rPr lang="en-US" sz="900" b="1" dirty="0" smtClean="0"/>
              <a:t>GCC 4.6.1</a:t>
            </a:r>
          </a:p>
          <a:p>
            <a:pPr algn="r"/>
            <a:r>
              <a:rPr lang="en-US" sz="900" b="1" dirty="0" smtClean="0"/>
              <a:t>GCC 4.7.2</a:t>
            </a:r>
          </a:p>
          <a:p>
            <a:pPr algn="r"/>
            <a:r>
              <a:rPr lang="en-US" sz="900" b="1" dirty="0" smtClean="0"/>
              <a:t>Visual C++ 10</a:t>
            </a:r>
          </a:p>
          <a:p>
            <a:pPr algn="r"/>
            <a:r>
              <a:rPr lang="en-US" sz="900" b="1" dirty="0" smtClean="0"/>
              <a:t>Visual C++ 11</a:t>
            </a:r>
            <a:endParaRPr lang="en-US" sz="900" b="1" dirty="0"/>
          </a:p>
        </p:txBody>
      </p:sp>
      <mc:AlternateContent xmlns:mc="http://schemas.openxmlformats.org/markup-compatibility/2006" xmlns:a14="http://schemas.microsoft.com/office/drawing/2010/main">
        <mc:Choice Requires="a14">
          <p:sp>
            <p:nvSpPr>
              <p:cNvPr id="2" name="TextBox 1"/>
              <p:cNvSpPr txBox="1"/>
              <p:nvPr/>
            </p:nvSpPr>
            <p:spPr>
              <a:xfrm>
                <a:off x="1352173" y="1434755"/>
                <a:ext cx="215199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solidFill>
                                <a:srgbClr val="FF0000"/>
                              </a:solidFill>
                              <a:latin typeface="Cambria Math"/>
                            </a:rPr>
                          </m:ctrlPr>
                        </m:sSupPr>
                        <m:e>
                          <m:r>
                            <a:rPr lang="en-US" sz="1400" b="0" i="1" smtClean="0">
                              <a:solidFill>
                                <a:srgbClr val="FF0000"/>
                              </a:solidFill>
                              <a:latin typeface="Cambria Math"/>
                            </a:rPr>
                            <m:t>𝑛</m:t>
                          </m:r>
                        </m:e>
                        <m:sup>
                          <m:r>
                            <a:rPr lang="en-US" sz="1400" b="0" i="1" smtClean="0">
                              <a:solidFill>
                                <a:srgbClr val="FF0000"/>
                              </a:solidFill>
                              <a:latin typeface="Cambria Math"/>
                            </a:rPr>
                            <m:t>𝑁</m:t>
                          </m:r>
                        </m:sup>
                      </m:sSup>
                      <m:r>
                        <a:rPr lang="en-US" sz="1400" b="0" i="1" smtClean="0">
                          <a:solidFill>
                            <a:srgbClr val="FF0000"/>
                          </a:solidFill>
                          <a:latin typeface="Cambria Math"/>
                        </a:rPr>
                        <m:t>+</m:t>
                      </m:r>
                      <m:sSup>
                        <m:sSupPr>
                          <m:ctrlPr>
                            <a:rPr lang="en-US" sz="1400" b="0" i="1" smtClean="0">
                              <a:solidFill>
                                <a:srgbClr val="FF0000"/>
                              </a:solidFill>
                              <a:latin typeface="Cambria Math"/>
                            </a:rPr>
                          </m:ctrlPr>
                        </m:sSupPr>
                        <m:e>
                          <m:r>
                            <a:rPr lang="en-US" sz="1400" b="0" i="1" smtClean="0">
                              <a:solidFill>
                                <a:srgbClr val="FF0000"/>
                              </a:solidFill>
                              <a:latin typeface="Cambria Math"/>
                            </a:rPr>
                            <m:t>𝑛</m:t>
                          </m:r>
                        </m:e>
                        <m:sup>
                          <m:r>
                            <a:rPr lang="en-US" sz="1400" b="0" i="1" smtClean="0">
                              <a:solidFill>
                                <a:srgbClr val="FF0000"/>
                              </a:solidFill>
                              <a:latin typeface="Cambria Math"/>
                            </a:rPr>
                            <m:t>𝑁</m:t>
                          </m:r>
                          <m:r>
                            <a:rPr lang="en-US" sz="1400" b="0" i="1" smtClean="0">
                              <a:solidFill>
                                <a:srgbClr val="FF0000"/>
                              </a:solidFill>
                              <a:latin typeface="Cambria Math"/>
                            </a:rPr>
                            <m:t>−1</m:t>
                          </m:r>
                        </m:sup>
                      </m:sSup>
                      <m:r>
                        <a:rPr lang="en-US" sz="1400" b="0" i="1" smtClean="0">
                          <a:solidFill>
                            <a:srgbClr val="FF0000"/>
                          </a:solidFill>
                          <a:latin typeface="Cambria Math"/>
                        </a:rPr>
                        <m:t>+…+</m:t>
                      </m:r>
                      <m:sSup>
                        <m:sSupPr>
                          <m:ctrlPr>
                            <a:rPr lang="en-US" sz="1400" b="0" i="1" smtClean="0">
                              <a:solidFill>
                                <a:srgbClr val="FF0000"/>
                              </a:solidFill>
                              <a:latin typeface="Cambria Math"/>
                            </a:rPr>
                          </m:ctrlPr>
                        </m:sSupPr>
                        <m:e>
                          <m:r>
                            <a:rPr lang="en-US" sz="1400" b="0" i="1" smtClean="0">
                              <a:solidFill>
                                <a:srgbClr val="FF0000"/>
                              </a:solidFill>
                              <a:latin typeface="Cambria Math"/>
                            </a:rPr>
                            <m:t>𝑛</m:t>
                          </m:r>
                        </m:e>
                        <m:sup>
                          <m:r>
                            <a:rPr lang="en-US" sz="1400" b="0" i="1" smtClean="0">
                              <a:solidFill>
                                <a:srgbClr val="FF0000"/>
                              </a:solidFill>
                              <a:latin typeface="Cambria Math"/>
                            </a:rPr>
                            <m:t>2</m:t>
                          </m:r>
                        </m:sup>
                      </m:sSup>
                      <m:r>
                        <a:rPr lang="en-US" sz="1400" b="0" i="1" smtClean="0">
                          <a:solidFill>
                            <a:srgbClr val="FF0000"/>
                          </a:solidFill>
                          <a:latin typeface="Cambria Math"/>
                        </a:rPr>
                        <m:t>+</m:t>
                      </m:r>
                      <m:r>
                        <a:rPr lang="en-US" sz="1400" b="0" i="1" smtClean="0">
                          <a:solidFill>
                            <a:srgbClr val="FF0000"/>
                          </a:solidFill>
                          <a:latin typeface="Cambria Math"/>
                        </a:rPr>
                        <m:t>𝑛</m:t>
                      </m:r>
                    </m:oMath>
                  </m:oMathPara>
                </a14:m>
                <a:endParaRPr lang="en-US" sz="1400"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352173" y="1434755"/>
                <a:ext cx="2151999" cy="30777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504172" y="1434755"/>
                <a:ext cx="181197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1400" b="0" i="1" smtClean="0">
                              <a:solidFill>
                                <a:srgbClr val="4F81BD"/>
                              </a:solidFill>
                              <a:latin typeface="Cambria Math"/>
                            </a:rPr>
                          </m:ctrlPr>
                        </m:dPr>
                        <m:e>
                          <m:r>
                            <a:rPr lang="en-US" sz="1400" b="0" i="1" smtClean="0">
                              <a:solidFill>
                                <a:srgbClr val="4F81BD"/>
                              </a:solidFill>
                              <a:latin typeface="Cambria Math"/>
                            </a:rPr>
                            <m:t>2</m:t>
                          </m:r>
                          <m:r>
                            <a:rPr lang="en-US" sz="1400" b="0" i="1" smtClean="0">
                              <a:solidFill>
                                <a:srgbClr val="4F81BD"/>
                              </a:solidFill>
                              <a:latin typeface="Cambria Math"/>
                            </a:rPr>
                            <m:t>𝑁</m:t>
                          </m:r>
                          <m:r>
                            <a:rPr lang="en-US" sz="1400" b="0" i="1" smtClean="0">
                              <a:solidFill>
                                <a:srgbClr val="4F81BD"/>
                              </a:solidFill>
                              <a:latin typeface="Cambria Math"/>
                            </a:rPr>
                            <m:t>+3</m:t>
                          </m:r>
                        </m:e>
                      </m:d>
                      <m:sSup>
                        <m:sSupPr>
                          <m:ctrlPr>
                            <a:rPr lang="en-US" sz="1400" b="0" i="1" smtClean="0">
                              <a:solidFill>
                                <a:srgbClr val="4F81BD"/>
                              </a:solidFill>
                              <a:latin typeface="Cambria Math"/>
                            </a:rPr>
                          </m:ctrlPr>
                        </m:sSupPr>
                        <m:e>
                          <m:r>
                            <a:rPr lang="en-US" sz="1400" b="0" i="1" smtClean="0">
                              <a:solidFill>
                                <a:srgbClr val="4F81BD"/>
                              </a:solidFill>
                              <a:latin typeface="Cambria Math"/>
                            </a:rPr>
                            <m:t>𝑛</m:t>
                          </m:r>
                        </m:e>
                        <m:sup>
                          <m:r>
                            <a:rPr lang="en-US" sz="1400" b="0" i="1" smtClean="0">
                              <a:solidFill>
                                <a:srgbClr val="4F81BD"/>
                              </a:solidFill>
                              <a:latin typeface="Cambria Math"/>
                            </a:rPr>
                            <m:t>𝑁</m:t>
                          </m:r>
                        </m:sup>
                      </m:sSup>
                      <m:r>
                        <a:rPr lang="en-US" sz="1400" b="0" i="1" smtClean="0">
                          <a:solidFill>
                            <a:srgbClr val="4F81BD"/>
                          </a:solidFill>
                          <a:latin typeface="Cambria Math"/>
                        </a:rPr>
                        <m:t>+</m:t>
                      </m:r>
                      <m:r>
                        <a:rPr lang="en-US" sz="1400" b="0" i="1" smtClean="0">
                          <a:solidFill>
                            <a:srgbClr val="4F81BD"/>
                          </a:solidFill>
                          <a:latin typeface="Cambria Math"/>
                        </a:rPr>
                        <m:t>𝑁</m:t>
                      </m:r>
                      <m:r>
                        <a:rPr lang="en-US" sz="1400" b="0" i="1" smtClean="0">
                          <a:solidFill>
                            <a:srgbClr val="4F81BD"/>
                          </a:solidFill>
                          <a:latin typeface="Cambria Math"/>
                        </a:rPr>
                        <m:t>+7</m:t>
                      </m:r>
                    </m:oMath>
                  </m:oMathPara>
                </a14:m>
                <a:endParaRPr lang="en-US" sz="1400" dirty="0">
                  <a:solidFill>
                    <a:srgbClr val="4F81BD"/>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504172" y="1434755"/>
                <a:ext cx="1811970" cy="30777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088987" y="1434755"/>
                <a:ext cx="125168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solidFill>
                                <a:srgbClr val="8064A2"/>
                              </a:solidFill>
                              <a:latin typeface="Cambria Math"/>
                            </a:rPr>
                          </m:ctrlPr>
                        </m:sSupPr>
                        <m:e>
                          <m:r>
                            <a:rPr lang="en-US" sz="1400" b="0" i="1" smtClean="0">
                              <a:solidFill>
                                <a:srgbClr val="8064A2"/>
                              </a:solidFill>
                              <a:latin typeface="Cambria Math"/>
                            </a:rPr>
                            <m:t>𝑛</m:t>
                          </m:r>
                        </m:e>
                        <m:sup>
                          <m:r>
                            <a:rPr lang="en-US" sz="1400" b="0" i="1" smtClean="0">
                              <a:solidFill>
                                <a:srgbClr val="8064A2"/>
                              </a:solidFill>
                              <a:latin typeface="Cambria Math"/>
                            </a:rPr>
                            <m:t>𝑁</m:t>
                          </m:r>
                        </m:sup>
                      </m:sSup>
                      <m:r>
                        <a:rPr lang="en-US" sz="1400" b="0" i="1" smtClean="0">
                          <a:solidFill>
                            <a:srgbClr val="8064A2"/>
                          </a:solidFill>
                          <a:latin typeface="Cambria Math"/>
                        </a:rPr>
                        <m:t>+</m:t>
                      </m:r>
                      <m:r>
                        <a:rPr lang="en-US" sz="1400" b="0" i="1" smtClean="0">
                          <a:solidFill>
                            <a:srgbClr val="8064A2"/>
                          </a:solidFill>
                          <a:latin typeface="Cambria Math"/>
                        </a:rPr>
                        <m:t>𝑁𝑛</m:t>
                      </m:r>
                      <m:r>
                        <a:rPr lang="en-US" sz="1400" b="0" i="1" smtClean="0">
                          <a:solidFill>
                            <a:srgbClr val="8064A2"/>
                          </a:solidFill>
                          <a:latin typeface="Cambria Math"/>
                        </a:rPr>
                        <m:t>+</m:t>
                      </m:r>
                      <m:r>
                        <a:rPr lang="en-US" sz="1400" b="0" i="1" smtClean="0">
                          <a:solidFill>
                            <a:srgbClr val="8064A2"/>
                          </a:solidFill>
                          <a:latin typeface="Cambria Math"/>
                        </a:rPr>
                        <m:t>𝑁</m:t>
                      </m:r>
                    </m:oMath>
                  </m:oMathPara>
                </a14:m>
                <a:endParaRPr lang="en-US" sz="1400" dirty="0">
                  <a:solidFill>
                    <a:srgbClr val="8064A2"/>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088987" y="1434755"/>
                <a:ext cx="1251689" cy="307777"/>
              </a:xfrm>
              <a:prstGeom prst="rect">
                <a:avLst/>
              </a:prstGeom>
              <a:blipFill rotWithShape="1">
                <a:blip r:embed="rId6"/>
                <a:stretch>
                  <a:fillRect/>
                </a:stretch>
              </a:blipFill>
            </p:spPr>
            <p:txBody>
              <a:bodyPr/>
              <a:lstStyle/>
              <a:p>
                <a:r>
                  <a:rPr lang="en-US">
                    <a:noFill/>
                  </a:rPr>
                  <a:t> </a:t>
                </a:r>
              </a:p>
            </p:txBody>
          </p:sp>
        </mc:Fallback>
      </mc:AlternateContent>
      <p:sp>
        <p:nvSpPr>
          <p:cNvPr id="8" name="TextBox 7"/>
          <p:cNvSpPr txBox="1"/>
          <p:nvPr/>
        </p:nvSpPr>
        <p:spPr>
          <a:xfrm>
            <a:off x="444477" y="1434755"/>
            <a:ext cx="967141" cy="307777"/>
          </a:xfrm>
          <a:prstGeom prst="rect">
            <a:avLst/>
          </a:prstGeom>
          <a:noFill/>
        </p:spPr>
        <p:txBody>
          <a:bodyPr wrap="square" rtlCol="0">
            <a:spAutoFit/>
          </a:bodyPr>
          <a:lstStyle/>
          <a:p>
            <a:r>
              <a:rPr lang="en-US" sz="1400" dirty="0" smtClean="0"/>
              <a:t>Memory:</a:t>
            </a:r>
            <a:endParaRPr lang="en-US" sz="1400" dirty="0"/>
          </a:p>
        </p:txBody>
      </p:sp>
      <p:sp>
        <p:nvSpPr>
          <p:cNvPr id="11" name="TextBox 10"/>
          <p:cNvSpPr txBox="1"/>
          <p:nvPr/>
        </p:nvSpPr>
        <p:spPr>
          <a:xfrm>
            <a:off x="7340676" y="1096201"/>
            <a:ext cx="1803324" cy="646331"/>
          </a:xfrm>
          <a:prstGeom prst="rect">
            <a:avLst/>
          </a:prstGeom>
          <a:noFill/>
        </p:spPr>
        <p:txBody>
          <a:bodyPr wrap="square" rtlCol="0">
            <a:spAutoFit/>
          </a:bodyPr>
          <a:lstStyle/>
          <a:p>
            <a:r>
              <a:rPr lang="en-US" sz="1200" i="1" dirty="0">
                <a:latin typeface="Times New Roman" pitchFamily="18" charset="0"/>
                <a:cs typeface="Times New Roman" pitchFamily="18" charset="0"/>
              </a:rPr>
              <a:t>n</a:t>
            </a:r>
            <a:r>
              <a:rPr lang="en-US" sz="1200" dirty="0" smtClean="0"/>
              <a:t> is the number of subobjects in a class hierarchy of arguments</a:t>
            </a:r>
            <a:endParaRPr lang="en-US" sz="1200" dirty="0"/>
          </a:p>
        </p:txBody>
      </p:sp>
      <p:sp>
        <p:nvSpPr>
          <p:cNvPr id="6" name="Slide Number Placeholder 5"/>
          <p:cNvSpPr>
            <a:spLocks noGrp="1"/>
          </p:cNvSpPr>
          <p:nvPr>
            <p:ph type="sldNum" sz="quarter" idx="12"/>
          </p:nvPr>
        </p:nvSpPr>
        <p:spPr/>
        <p:txBody>
          <a:bodyPr/>
          <a:lstStyle/>
          <a:p>
            <a:fld id="{7CB0F8AB-AB33-4A54-BEC3-89055AD5FA98}" type="slidenum">
              <a:rPr lang="en-US" smtClean="0"/>
              <a:t>22</a:t>
            </a:fld>
            <a:endParaRPr lang="en-US" dirty="0"/>
          </a:p>
        </p:txBody>
      </p:sp>
    </p:spTree>
    <p:extLst>
      <p:ext uri="{BB962C8B-B14F-4D97-AF65-F5344CB8AC3E}">
        <p14:creationId xmlns:p14="http://schemas.microsoft.com/office/powerpoint/2010/main" val="3435985969"/>
      </p:ext>
    </p:extLst>
  </p:cSld>
  <p:clrMapOvr>
    <a:masterClrMapping/>
  </p:clrMapOvr>
  <mc:AlternateContent xmlns:mc="http://schemas.openxmlformats.org/markup-compatibility/2006" xmlns:p14="http://schemas.microsoft.com/office/powerpoint/2010/main">
    <mc:Choice Requires="p14">
      <p:transition spd="slow" p14:dur="2000" advTm="65948"/>
    </mc:Choice>
    <mc:Fallback xmlns="">
      <p:transition spd="slow" advTm="65948"/>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68313" y="1676400"/>
            <a:ext cx="8675687" cy="4560888"/>
          </a:xfrm>
        </p:spPr>
        <p:txBody>
          <a:bodyPr>
            <a:noAutofit/>
          </a:bodyPr>
          <a:lstStyle/>
          <a:p>
            <a:r>
              <a:rPr lang="en-US" sz="2000" dirty="0" smtClean="0"/>
              <a:t>Open Pattern Matching for C++:</a:t>
            </a:r>
          </a:p>
          <a:p>
            <a:pPr lvl="1"/>
            <a:r>
              <a:rPr lang="en-US" sz="1800" dirty="0" smtClean="0"/>
              <a:t>Open (w.r.t. Patterns &amp; Objects analyzed)</a:t>
            </a:r>
          </a:p>
          <a:p>
            <a:pPr lvl="1"/>
            <a:r>
              <a:rPr lang="en-US" sz="1800" dirty="0" smtClean="0"/>
              <a:t>Faster than alternatives (visitors, patterns as objects)</a:t>
            </a:r>
          </a:p>
          <a:p>
            <a:pPr lvl="1"/>
            <a:r>
              <a:rPr lang="en-US" sz="1800" dirty="0" smtClean="0"/>
              <a:t>Non-intrusive</a:t>
            </a:r>
          </a:p>
          <a:p>
            <a:r>
              <a:rPr lang="en-US" sz="2000" i="1" dirty="0" smtClean="0"/>
              <a:t>Mach7</a:t>
            </a:r>
            <a:r>
              <a:rPr lang="en-US" sz="2000" dirty="0" smtClean="0"/>
              <a:t>: </a:t>
            </a:r>
          </a:p>
          <a:p>
            <a:pPr lvl="1"/>
            <a:r>
              <a:rPr lang="en-US" sz="1800" dirty="0" smtClean="0"/>
              <a:t>A Library Solution</a:t>
            </a:r>
          </a:p>
          <a:p>
            <a:pPr lvl="1"/>
            <a:r>
              <a:rPr lang="en-US" sz="1800" dirty="0" smtClean="0"/>
              <a:t>Open Sourced under BSD license: </a:t>
            </a:r>
            <a:r>
              <a:rPr lang="en-US" sz="1800" dirty="0">
                <a:solidFill>
                  <a:schemeClr val="accent1">
                    <a:lumMod val="60000"/>
                    <a:lumOff val="40000"/>
                  </a:schemeClr>
                </a:solidFill>
              </a:rPr>
              <a:t>http://parasol.tamu.edu/mach7/</a:t>
            </a:r>
          </a:p>
          <a:p>
            <a:pPr lvl="1"/>
            <a:r>
              <a:rPr lang="en-US" sz="1800" dirty="0" smtClean="0"/>
              <a:t>Currently works for G++ 4.4+ and Visual C++ 2010+</a:t>
            </a:r>
          </a:p>
          <a:p>
            <a:r>
              <a:rPr lang="en-US" sz="2000" dirty="0" smtClean="0"/>
              <a:t>A Roadmap for Future Language Solution</a:t>
            </a:r>
          </a:p>
          <a:p>
            <a:pPr lvl="1"/>
            <a:r>
              <a:rPr lang="en-US" sz="1800" dirty="0" smtClean="0"/>
              <a:t>A baseline for features</a:t>
            </a:r>
          </a:p>
          <a:p>
            <a:pPr lvl="1"/>
            <a:r>
              <a:rPr lang="en-US" sz="1800" dirty="0" smtClean="0"/>
              <a:t>A baseline for performance</a:t>
            </a:r>
          </a:p>
          <a:p>
            <a:pPr lvl="1"/>
            <a:r>
              <a:rPr lang="en-US" sz="1800" dirty="0" smtClean="0"/>
              <a:t>Transition for implementations</a:t>
            </a:r>
          </a:p>
          <a:p>
            <a:r>
              <a:rPr lang="en-US" sz="2000" dirty="0" smtClean="0"/>
              <a:t>A hope that future Object-Oriented languages will consider including support for pattern matching a-priori instead of a-posteriori</a:t>
            </a:r>
            <a:endParaRPr lang="en-US" sz="2000" dirty="0"/>
          </a:p>
        </p:txBody>
      </p:sp>
      <p:sp>
        <p:nvSpPr>
          <p:cNvPr id="4" name="Footer Placeholder 3"/>
          <p:cNvSpPr>
            <a:spLocks noGrp="1"/>
          </p:cNvSpPr>
          <p:nvPr>
            <p:ph type="ftr" sz="quarter" idx="11"/>
          </p:nvPr>
        </p:nvSpPr>
        <p:spPr/>
        <p:txBody>
          <a:bodyPr/>
          <a:lstStyle/>
          <a:p>
            <a:r>
              <a:rPr lang="en-US" dirty="0" smtClean="0"/>
              <a:t>GPCE'13: Open Pattern Matching for C++</a:t>
            </a:r>
            <a:endParaRPr lang="en-US" dirty="0"/>
          </a:p>
        </p:txBody>
      </p:sp>
      <p:sp>
        <p:nvSpPr>
          <p:cNvPr id="5" name="Slide Number Placeholder 4"/>
          <p:cNvSpPr>
            <a:spLocks noGrp="1"/>
          </p:cNvSpPr>
          <p:nvPr>
            <p:ph type="sldNum" sz="quarter" idx="12"/>
          </p:nvPr>
        </p:nvSpPr>
        <p:spPr/>
        <p:txBody>
          <a:bodyPr/>
          <a:lstStyle/>
          <a:p>
            <a:fld id="{7CB0F8AB-AB33-4A54-BEC3-89055AD5FA98}" type="slidenum">
              <a:rPr lang="en-US" smtClean="0"/>
              <a:t>23</a:t>
            </a:fld>
            <a:endParaRPr lang="en-US" dirty="0"/>
          </a:p>
        </p:txBody>
      </p:sp>
    </p:spTree>
    <p:extLst>
      <p:ext uri="{BB962C8B-B14F-4D97-AF65-F5344CB8AC3E}">
        <p14:creationId xmlns:p14="http://schemas.microsoft.com/office/powerpoint/2010/main" val="3901279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hofstetterlandscaping.com/wp-content/uploads/2012/09/questions.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639159"/>
            <a:ext cx="7620000" cy="62293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r"/>
            <a:r>
              <a:rPr lang="en-US" dirty="0" smtClean="0"/>
              <a:t>Thank You!</a:t>
            </a:r>
            <a:endParaRPr lang="en-US" dirty="0"/>
          </a:p>
        </p:txBody>
      </p:sp>
      <p:sp>
        <p:nvSpPr>
          <p:cNvPr id="3" name="Content Placeholder 2"/>
          <p:cNvSpPr>
            <a:spLocks noGrp="1"/>
          </p:cNvSpPr>
          <p:nvPr>
            <p:ph idx="1"/>
          </p:nvPr>
        </p:nvSpPr>
        <p:spPr>
          <a:xfrm>
            <a:off x="5943600" y="1676400"/>
            <a:ext cx="2667000" cy="4560888"/>
          </a:xfrm>
        </p:spPr>
        <p:txBody>
          <a:bodyPr>
            <a:normAutofit/>
          </a:bodyPr>
          <a:lstStyle/>
          <a:p>
            <a:pPr marL="0" indent="0" algn="r">
              <a:buNone/>
            </a:pPr>
            <a:r>
              <a:rPr lang="en-US" sz="2000" dirty="0" smtClean="0"/>
              <a:t>Acknowledgements</a:t>
            </a:r>
          </a:p>
          <a:p>
            <a:pPr marL="468313" lvl="1" indent="0" algn="r">
              <a:buNone/>
            </a:pPr>
            <a:r>
              <a:rPr lang="en-US" sz="1600" b="1" i="1" dirty="0"/>
              <a:t>Abe </a:t>
            </a:r>
            <a:r>
              <a:rPr lang="en-US" sz="1600" b="1" i="1" dirty="0" smtClean="0"/>
              <a:t>Skolnik</a:t>
            </a:r>
          </a:p>
          <a:p>
            <a:pPr marL="468313" lvl="1" indent="0" algn="r">
              <a:buNone/>
            </a:pPr>
            <a:r>
              <a:rPr lang="en-US" sz="1600" b="1" i="1" dirty="0" smtClean="0"/>
              <a:t>Jason Wilkins</a:t>
            </a:r>
          </a:p>
          <a:p>
            <a:pPr marL="468313" lvl="1" indent="0" algn="r">
              <a:buNone/>
            </a:pPr>
            <a:r>
              <a:rPr lang="en-US" sz="1600" b="1" i="1" dirty="0" smtClean="0"/>
              <a:t>Michael Lopez</a:t>
            </a:r>
          </a:p>
          <a:p>
            <a:pPr marL="468313" lvl="1" indent="0" algn="r">
              <a:buNone/>
            </a:pPr>
            <a:r>
              <a:rPr lang="en-US" sz="1600" b="1" i="1" dirty="0" smtClean="0"/>
              <a:t>Jasson Casey</a:t>
            </a:r>
            <a:endParaRPr lang="en-US" sz="1600" b="1" i="1" dirty="0"/>
          </a:p>
          <a:p>
            <a:pPr marL="468313" lvl="1" indent="0" algn="r">
              <a:buNone/>
            </a:pPr>
            <a:r>
              <a:rPr lang="en-US" sz="1600" b="1" i="1" dirty="0" smtClean="0"/>
              <a:t>Peter Pirkelbauer</a:t>
            </a:r>
            <a:endParaRPr lang="en-US" sz="1600" b="1" i="1" dirty="0"/>
          </a:p>
          <a:p>
            <a:pPr marL="468313" lvl="1" indent="0" algn="r">
              <a:buNone/>
            </a:pPr>
            <a:r>
              <a:rPr lang="en-US" sz="1600" b="1" i="1" dirty="0" smtClean="0"/>
              <a:t>Andrew Sutton</a:t>
            </a:r>
          </a:p>
          <a:p>
            <a:pPr marL="468313" lvl="1" indent="0" algn="r">
              <a:buNone/>
            </a:pPr>
            <a:r>
              <a:rPr lang="en-US" sz="1600" b="1" i="1" dirty="0" smtClean="0"/>
              <a:t>Karel Driesen</a:t>
            </a:r>
          </a:p>
          <a:p>
            <a:pPr marL="468313" lvl="1" indent="0" algn="r">
              <a:buNone/>
            </a:pPr>
            <a:r>
              <a:rPr lang="en-US" sz="1600" b="1" i="1" dirty="0"/>
              <a:t>Emil 'Skeen' Madsen</a:t>
            </a:r>
            <a:endParaRPr lang="en-US" sz="1600" b="1" i="1" dirty="0" smtClean="0"/>
          </a:p>
          <a:p>
            <a:pPr marL="468313" lvl="1" indent="0" algn="r">
              <a:buNone/>
            </a:pPr>
            <a:r>
              <a:rPr lang="en-US" sz="1600" b="1" i="1" dirty="0" smtClean="0">
                <a:solidFill>
                  <a:schemeClr val="tx2"/>
                </a:solidFill>
              </a:rPr>
              <a:t>Microsoft</a:t>
            </a:r>
            <a:endParaRPr lang="en-US" sz="2000" b="1" i="1" dirty="0">
              <a:solidFill>
                <a:schemeClr val="tx2"/>
              </a:solidFill>
            </a:endParaRPr>
          </a:p>
        </p:txBody>
      </p:sp>
      <p:sp>
        <p:nvSpPr>
          <p:cNvPr id="7" name="Footer Placeholder 6"/>
          <p:cNvSpPr>
            <a:spLocks noGrp="1"/>
          </p:cNvSpPr>
          <p:nvPr>
            <p:ph type="ftr" sz="quarter" idx="11"/>
          </p:nvPr>
        </p:nvSpPr>
        <p:spPr/>
        <p:txBody>
          <a:bodyPr/>
          <a:lstStyle/>
          <a:p>
            <a:r>
              <a:rPr lang="en-US" dirty="0" smtClean="0"/>
              <a:t>GPCE'13: Open Pattern Matching for C++</a:t>
            </a:r>
            <a:endParaRPr lang="en-US" dirty="0"/>
          </a:p>
        </p:txBody>
      </p:sp>
      <p:sp>
        <p:nvSpPr>
          <p:cNvPr id="8" name="Slide Number Placeholder 7"/>
          <p:cNvSpPr>
            <a:spLocks noGrp="1"/>
          </p:cNvSpPr>
          <p:nvPr>
            <p:ph type="sldNum" sz="quarter" idx="12"/>
          </p:nvPr>
        </p:nvSpPr>
        <p:spPr/>
        <p:txBody>
          <a:bodyPr/>
          <a:lstStyle/>
          <a:p>
            <a:fld id="{7CB0F8AB-AB33-4A54-BEC3-89055AD5FA98}" type="slidenum">
              <a:rPr lang="en-US" smtClean="0"/>
              <a:t>24</a:t>
            </a:fld>
            <a:endParaRPr lang="en-US" dirty="0"/>
          </a:p>
        </p:txBody>
      </p:sp>
      <p:sp>
        <p:nvSpPr>
          <p:cNvPr id="9" name="Rectangle 8"/>
          <p:cNvSpPr/>
          <p:nvPr/>
        </p:nvSpPr>
        <p:spPr>
          <a:xfrm>
            <a:off x="228600" y="673852"/>
            <a:ext cx="3429144" cy="369332"/>
          </a:xfrm>
          <a:prstGeom prst="rect">
            <a:avLst/>
          </a:prstGeom>
        </p:spPr>
        <p:txBody>
          <a:bodyPr wrap="none">
            <a:spAutoFit/>
          </a:bodyPr>
          <a:lstStyle/>
          <a:p>
            <a:r>
              <a:rPr lang="en-US" dirty="0">
                <a:solidFill>
                  <a:schemeClr val="accent1">
                    <a:lumMod val="60000"/>
                    <a:lumOff val="40000"/>
                  </a:schemeClr>
                </a:solidFill>
              </a:rPr>
              <a:t>http://parasol.tamu.edu/mach7/</a:t>
            </a:r>
          </a:p>
        </p:txBody>
      </p:sp>
    </p:spTree>
    <p:extLst>
      <p:ext uri="{BB962C8B-B14F-4D97-AF65-F5344CB8AC3E}">
        <p14:creationId xmlns:p14="http://schemas.microsoft.com/office/powerpoint/2010/main" val="2482942701"/>
      </p:ext>
    </p:extLst>
  </p:cSld>
  <p:clrMapOvr>
    <a:masterClrMapping/>
  </p:clrMapOvr>
  <mc:AlternateContent xmlns:mc="http://schemas.openxmlformats.org/markup-compatibility/2006" xmlns:p14="http://schemas.microsoft.com/office/powerpoint/2010/main">
    <mc:Choice Requires="p14">
      <p:transition spd="slow" p14:dur="2000" advTm="12140"/>
    </mc:Choice>
    <mc:Fallback xmlns="">
      <p:transition spd="slow" advTm="1214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a pattern?</a:t>
            </a:r>
          </a:p>
          <a:p>
            <a:pPr lvl="1"/>
            <a:r>
              <a:rPr lang="en-US" dirty="0" smtClean="0"/>
              <a:t>a term representing an immediate </a:t>
            </a:r>
            <a:r>
              <a:rPr lang="en-US" dirty="0"/>
              <a:t>predicate on an implicit </a:t>
            </a:r>
            <a:r>
              <a:rPr lang="en-US" dirty="0" smtClean="0"/>
              <a:t>argument</a:t>
            </a:r>
          </a:p>
          <a:p>
            <a:r>
              <a:rPr lang="en-US" dirty="0" smtClean="0"/>
              <a:t>What is pattern matching?</a:t>
            </a:r>
          </a:p>
          <a:p>
            <a:pPr lvl="1"/>
            <a:r>
              <a:rPr lang="en-US" dirty="0"/>
              <a:t>a</a:t>
            </a:r>
            <a:r>
              <a:rPr lang="en-US" dirty="0" smtClean="0"/>
              <a:t> way </a:t>
            </a:r>
            <a:r>
              <a:rPr lang="en-US" dirty="0"/>
              <a:t>of </a:t>
            </a:r>
            <a:r>
              <a:rPr lang="en-US" dirty="0" smtClean="0"/>
              <a:t>checking the structure of data and decomposing it into subcomponents</a:t>
            </a:r>
          </a:p>
          <a:p>
            <a:r>
              <a:rPr lang="en-US" dirty="0" smtClean="0"/>
              <a:t>Examples of patterns</a:t>
            </a:r>
          </a:p>
          <a:p>
            <a:pPr lvl="1"/>
            <a:r>
              <a:rPr lang="en-US" dirty="0" smtClean="0"/>
              <a:t>Wildcards, Variables, Values, Regular Expressions, Terms of the above etc.</a:t>
            </a:r>
            <a:endParaRPr lang="en-US" dirty="0"/>
          </a:p>
        </p:txBody>
      </p:sp>
      <p:sp>
        <p:nvSpPr>
          <p:cNvPr id="4" name="Footer Placeholder 3"/>
          <p:cNvSpPr>
            <a:spLocks noGrp="1"/>
          </p:cNvSpPr>
          <p:nvPr>
            <p:ph type="ftr" sz="quarter" idx="11"/>
          </p:nvPr>
        </p:nvSpPr>
        <p:spPr/>
        <p:txBody>
          <a:bodyPr/>
          <a:lstStyle/>
          <a:p>
            <a:r>
              <a:rPr lang="en-US" dirty="0" smtClean="0"/>
              <a:t>GPCE'13: Open Pattern Matching for C++</a:t>
            </a:r>
            <a:endParaRPr lang="en-US" dirty="0"/>
          </a:p>
        </p:txBody>
      </p:sp>
      <p:sp>
        <p:nvSpPr>
          <p:cNvPr id="5" name="Slide Number Placeholder 4"/>
          <p:cNvSpPr>
            <a:spLocks noGrp="1"/>
          </p:cNvSpPr>
          <p:nvPr>
            <p:ph type="sldNum" sz="quarter" idx="12"/>
          </p:nvPr>
        </p:nvSpPr>
        <p:spPr/>
        <p:txBody>
          <a:bodyPr/>
          <a:lstStyle/>
          <a:p>
            <a:fld id="{7CB0F8AB-AB33-4A54-BEC3-89055AD5FA98}" type="slidenum">
              <a:rPr lang="en-US" smtClean="0"/>
              <a:t>3</a:t>
            </a:fld>
            <a:endParaRPr lang="en-US" dirty="0"/>
          </a:p>
        </p:txBody>
      </p:sp>
    </p:spTree>
    <p:extLst>
      <p:ext uri="{BB962C8B-B14F-4D97-AF65-F5344CB8AC3E}">
        <p14:creationId xmlns:p14="http://schemas.microsoft.com/office/powerpoint/2010/main" val="605198763"/>
      </p:ext>
    </p:extLst>
  </p:cSld>
  <p:clrMapOvr>
    <a:masterClrMapping/>
  </p:clrMapOvr>
  <mc:AlternateContent xmlns:mc="http://schemas.openxmlformats.org/markup-compatibility/2006" xmlns:p14="http://schemas.microsoft.com/office/powerpoint/2010/main">
    <mc:Choice Requires="p14">
      <p:transition spd="slow" p14:dur="2000" advTm="48470"/>
    </mc:Choice>
    <mc:Fallback xmlns="">
      <p:transition spd="slow" advTm="4847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Case Analysis in FP</a:t>
            </a:r>
            <a:endParaRPr lang="en-US" dirty="0"/>
          </a:p>
        </p:txBody>
      </p:sp>
      <p:sp>
        <p:nvSpPr>
          <p:cNvPr id="6" name="Content Placeholder 5"/>
          <p:cNvSpPr>
            <a:spLocks noGrp="1"/>
          </p:cNvSpPr>
          <p:nvPr>
            <p:ph sz="half" idx="1"/>
          </p:nvPr>
        </p:nvSpPr>
        <p:spPr>
          <a:xfrm>
            <a:off x="468313" y="1838740"/>
            <a:ext cx="5031735" cy="4398548"/>
          </a:xfrm>
        </p:spPr>
        <p:txBody>
          <a:bodyPr>
            <a:noAutofit/>
          </a:bodyPr>
          <a:lstStyle/>
          <a:p>
            <a:pPr marL="0" indent="0">
              <a:spcBef>
                <a:spcPts val="0"/>
              </a:spcBef>
              <a:buNone/>
            </a:pPr>
            <a:r>
              <a:rPr lang="en-US" sz="2000" b="1" dirty="0" smtClean="0">
                <a:solidFill>
                  <a:srgbClr val="0000FF"/>
                </a:solidFill>
                <a:latin typeface="Consolas"/>
              </a:rPr>
              <a:t>type</a:t>
            </a:r>
            <a:r>
              <a:rPr lang="en-US" sz="2000" b="1" dirty="0" smtClean="0">
                <a:solidFill>
                  <a:prstClr val="black"/>
                </a:solidFill>
                <a:latin typeface="Consolas"/>
              </a:rPr>
              <a:t> </a:t>
            </a:r>
            <a:r>
              <a:rPr lang="en-US" sz="2000" b="1" dirty="0">
                <a:solidFill>
                  <a:srgbClr val="000080"/>
                </a:solidFill>
                <a:latin typeface="Consolas"/>
              </a:rPr>
              <a:t>expr</a:t>
            </a:r>
            <a:r>
              <a:rPr lang="en-US" sz="2000" b="1" dirty="0">
                <a:solidFill>
                  <a:prstClr val="black"/>
                </a:solidFill>
                <a:latin typeface="Consolas"/>
              </a:rPr>
              <a:t> </a:t>
            </a:r>
            <a:r>
              <a:rPr lang="en-US" sz="2000" b="1" dirty="0">
                <a:solidFill>
                  <a:srgbClr val="800080"/>
                </a:solidFill>
                <a:latin typeface="Consolas"/>
              </a:rPr>
              <a:t>=</a:t>
            </a:r>
            <a:r>
              <a:rPr lang="en-US" sz="2000" b="1" dirty="0">
                <a:solidFill>
                  <a:prstClr val="black"/>
                </a:solidFill>
                <a:latin typeface="Consolas"/>
              </a:rPr>
              <a:t> </a:t>
            </a:r>
            <a:endParaRPr lang="en-US" sz="2000" b="1" dirty="0" smtClean="0">
              <a:solidFill>
                <a:prstClr val="black"/>
              </a:solidFill>
              <a:latin typeface="Consolas"/>
            </a:endParaRPr>
          </a:p>
          <a:p>
            <a:pPr marL="0" indent="0">
              <a:spcBef>
                <a:spcPts val="0"/>
              </a:spcBef>
              <a:buNone/>
            </a:pPr>
            <a:r>
              <a:rPr lang="en-US" sz="2000" b="1" dirty="0" smtClean="0">
                <a:solidFill>
                  <a:prstClr val="black"/>
                </a:solidFill>
                <a:latin typeface="Consolas"/>
              </a:rPr>
              <a:t>    </a:t>
            </a:r>
            <a:r>
              <a:rPr lang="en-US" sz="2000" b="1" dirty="0" smtClean="0">
                <a:solidFill>
                  <a:srgbClr val="00B050"/>
                </a:solidFill>
                <a:latin typeface="Consolas"/>
              </a:rPr>
              <a:t>Value</a:t>
            </a:r>
            <a:r>
              <a:rPr lang="en-US" sz="2000" b="1" dirty="0" smtClean="0">
                <a:solidFill>
                  <a:prstClr val="black"/>
                </a:solidFill>
                <a:latin typeface="Consolas"/>
              </a:rPr>
              <a:t>  </a:t>
            </a:r>
            <a:r>
              <a:rPr lang="en-US" sz="2000" b="1" dirty="0">
                <a:solidFill>
                  <a:srgbClr val="0000FF"/>
                </a:solidFill>
                <a:latin typeface="Consolas"/>
              </a:rPr>
              <a:t>of</a:t>
            </a:r>
            <a:r>
              <a:rPr lang="en-US" sz="2000" b="1" dirty="0">
                <a:solidFill>
                  <a:prstClr val="black"/>
                </a:solidFill>
                <a:latin typeface="Consolas"/>
              </a:rPr>
              <a:t> </a:t>
            </a:r>
            <a:r>
              <a:rPr lang="en-US" sz="2000" b="1" dirty="0">
                <a:solidFill>
                  <a:srgbClr val="000080"/>
                </a:solidFill>
                <a:latin typeface="Consolas"/>
              </a:rPr>
              <a:t>int</a:t>
            </a:r>
            <a:r>
              <a:rPr lang="en-US" sz="2000" b="1" dirty="0">
                <a:solidFill>
                  <a:prstClr val="black"/>
                </a:solidFill>
                <a:latin typeface="Consolas"/>
              </a:rPr>
              <a:t> </a:t>
            </a:r>
          </a:p>
          <a:p>
            <a:pPr marL="0" indent="0">
              <a:spcBef>
                <a:spcPts val="0"/>
              </a:spcBef>
              <a:buNone/>
            </a:pPr>
            <a:r>
              <a:rPr lang="en-US" sz="2000" b="1" dirty="0">
                <a:solidFill>
                  <a:prstClr val="black"/>
                </a:solidFill>
                <a:latin typeface="Consolas"/>
              </a:rPr>
              <a:t>  </a:t>
            </a:r>
            <a:r>
              <a:rPr lang="en-US" sz="2000" b="1" dirty="0" smtClean="0">
                <a:solidFill>
                  <a:prstClr val="black"/>
                </a:solidFill>
                <a:latin typeface="Consolas"/>
              </a:rPr>
              <a:t>| </a:t>
            </a:r>
            <a:r>
              <a:rPr lang="en-US" sz="2000" b="1" dirty="0">
                <a:solidFill>
                  <a:srgbClr val="00B050"/>
                </a:solidFill>
                <a:latin typeface="Consolas"/>
              </a:rPr>
              <a:t>Plus</a:t>
            </a:r>
            <a:r>
              <a:rPr lang="en-US" sz="2000" b="1" dirty="0">
                <a:solidFill>
                  <a:prstClr val="black"/>
                </a:solidFill>
                <a:latin typeface="Consolas"/>
              </a:rPr>
              <a:t>   </a:t>
            </a:r>
            <a:r>
              <a:rPr lang="en-US" sz="2000" b="1" dirty="0">
                <a:solidFill>
                  <a:srgbClr val="0000FF"/>
                </a:solidFill>
                <a:latin typeface="Consolas"/>
              </a:rPr>
              <a:t>of</a:t>
            </a:r>
            <a:r>
              <a:rPr lang="en-US" sz="2000" b="1" dirty="0">
                <a:solidFill>
                  <a:prstClr val="black"/>
                </a:solidFill>
                <a:latin typeface="Consolas"/>
              </a:rPr>
              <a:t> </a:t>
            </a:r>
            <a:r>
              <a:rPr lang="en-US" sz="2000" b="1" dirty="0">
                <a:solidFill>
                  <a:srgbClr val="000080"/>
                </a:solidFill>
                <a:latin typeface="Consolas"/>
              </a:rPr>
              <a:t>expr</a:t>
            </a:r>
            <a:r>
              <a:rPr lang="en-US" sz="2000" b="1" dirty="0">
                <a:solidFill>
                  <a:prstClr val="black"/>
                </a:solidFill>
                <a:latin typeface="Consolas"/>
              </a:rPr>
              <a:t> </a:t>
            </a:r>
            <a:r>
              <a:rPr lang="en-US" sz="2000" b="1" dirty="0">
                <a:solidFill>
                  <a:srgbClr val="800080"/>
                </a:solidFill>
                <a:latin typeface="Consolas"/>
              </a:rPr>
              <a:t>*</a:t>
            </a:r>
            <a:r>
              <a:rPr lang="en-US" sz="2000" b="1" dirty="0">
                <a:solidFill>
                  <a:prstClr val="black"/>
                </a:solidFill>
                <a:latin typeface="Consolas"/>
              </a:rPr>
              <a:t> </a:t>
            </a:r>
            <a:r>
              <a:rPr lang="en-US" sz="2000" b="1" dirty="0">
                <a:solidFill>
                  <a:srgbClr val="000080"/>
                </a:solidFill>
                <a:latin typeface="Consolas"/>
              </a:rPr>
              <a:t>expr</a:t>
            </a:r>
            <a:r>
              <a:rPr lang="en-US" sz="2000" b="1" dirty="0">
                <a:solidFill>
                  <a:prstClr val="black"/>
                </a:solidFill>
                <a:latin typeface="Consolas"/>
              </a:rPr>
              <a:t> </a:t>
            </a:r>
            <a:endParaRPr lang="en-US" sz="2000" b="1" dirty="0" smtClean="0">
              <a:solidFill>
                <a:prstClr val="black"/>
              </a:solidFill>
              <a:latin typeface="Consolas"/>
            </a:endParaRPr>
          </a:p>
          <a:p>
            <a:pPr marL="0" indent="0">
              <a:spcBef>
                <a:spcPts val="0"/>
              </a:spcBef>
              <a:buNone/>
            </a:pPr>
            <a:r>
              <a:rPr lang="en-US" sz="2000" b="1" dirty="0" smtClean="0">
                <a:solidFill>
                  <a:prstClr val="black"/>
                </a:solidFill>
                <a:latin typeface="Consolas"/>
              </a:rPr>
              <a:t>  | </a:t>
            </a:r>
            <a:r>
              <a:rPr lang="en-US" sz="2000" b="1" dirty="0" smtClean="0">
                <a:solidFill>
                  <a:srgbClr val="00B050"/>
                </a:solidFill>
                <a:latin typeface="Consolas"/>
              </a:rPr>
              <a:t>Minus</a:t>
            </a:r>
            <a:r>
              <a:rPr lang="en-US" sz="2000" b="1" dirty="0" smtClean="0">
                <a:solidFill>
                  <a:prstClr val="black"/>
                </a:solidFill>
                <a:latin typeface="Consolas"/>
              </a:rPr>
              <a:t>  </a:t>
            </a:r>
            <a:r>
              <a:rPr lang="en-US" sz="2000" b="1" dirty="0" smtClean="0">
                <a:solidFill>
                  <a:srgbClr val="0000FF"/>
                </a:solidFill>
                <a:latin typeface="Consolas"/>
              </a:rPr>
              <a:t>of</a:t>
            </a:r>
            <a:r>
              <a:rPr lang="en-US" sz="2000" b="1" dirty="0" smtClean="0">
                <a:solidFill>
                  <a:prstClr val="black"/>
                </a:solidFill>
                <a:latin typeface="Consolas"/>
              </a:rPr>
              <a:t> </a:t>
            </a:r>
            <a:r>
              <a:rPr lang="en-US" sz="2000" b="1" dirty="0">
                <a:solidFill>
                  <a:srgbClr val="000080"/>
                </a:solidFill>
                <a:latin typeface="Consolas"/>
              </a:rPr>
              <a:t>expr</a:t>
            </a:r>
            <a:r>
              <a:rPr lang="en-US" sz="2000" b="1" dirty="0">
                <a:solidFill>
                  <a:prstClr val="black"/>
                </a:solidFill>
                <a:latin typeface="Consolas"/>
              </a:rPr>
              <a:t> </a:t>
            </a:r>
            <a:r>
              <a:rPr lang="en-US" sz="2000" b="1" dirty="0">
                <a:solidFill>
                  <a:srgbClr val="800080"/>
                </a:solidFill>
                <a:latin typeface="Consolas"/>
              </a:rPr>
              <a:t>*</a:t>
            </a:r>
            <a:r>
              <a:rPr lang="en-US" sz="2000" b="1" dirty="0">
                <a:solidFill>
                  <a:prstClr val="black"/>
                </a:solidFill>
                <a:latin typeface="Consolas"/>
              </a:rPr>
              <a:t> </a:t>
            </a:r>
            <a:r>
              <a:rPr lang="en-US" sz="2000" b="1" dirty="0">
                <a:solidFill>
                  <a:srgbClr val="000080"/>
                </a:solidFill>
                <a:latin typeface="Consolas"/>
              </a:rPr>
              <a:t>expr</a:t>
            </a:r>
            <a:endParaRPr lang="en-US" sz="2000" b="1" dirty="0">
              <a:solidFill>
                <a:prstClr val="black"/>
              </a:solidFill>
              <a:latin typeface="Consolas"/>
            </a:endParaRPr>
          </a:p>
          <a:p>
            <a:pPr marL="0" indent="0">
              <a:spcBef>
                <a:spcPts val="0"/>
              </a:spcBef>
              <a:buNone/>
            </a:pPr>
            <a:r>
              <a:rPr lang="en-US" sz="2000" b="1" dirty="0" smtClean="0">
                <a:solidFill>
                  <a:prstClr val="black"/>
                </a:solidFill>
                <a:latin typeface="Consolas"/>
              </a:rPr>
              <a:t>  </a:t>
            </a:r>
            <a:r>
              <a:rPr lang="en-US" sz="2000" b="1" dirty="0">
                <a:solidFill>
                  <a:prstClr val="black"/>
                </a:solidFill>
                <a:latin typeface="Consolas"/>
              </a:rPr>
              <a:t>| </a:t>
            </a:r>
            <a:r>
              <a:rPr lang="en-US" sz="2000" b="1" dirty="0" smtClean="0">
                <a:solidFill>
                  <a:srgbClr val="00B050"/>
                </a:solidFill>
                <a:latin typeface="Consolas"/>
              </a:rPr>
              <a:t>...</a:t>
            </a:r>
            <a:r>
              <a:rPr lang="en-US" sz="2000" b="1" dirty="0" smtClean="0">
                <a:solidFill>
                  <a:prstClr val="black"/>
                </a:solidFill>
                <a:latin typeface="Consolas"/>
              </a:rPr>
              <a:t> </a:t>
            </a:r>
          </a:p>
          <a:p>
            <a:pPr marL="0" indent="0">
              <a:spcBef>
                <a:spcPts val="0"/>
              </a:spcBef>
              <a:buNone/>
            </a:pPr>
            <a:r>
              <a:rPr lang="en-US" sz="2000" b="1" dirty="0">
                <a:solidFill>
                  <a:prstClr val="black"/>
                </a:solidFill>
                <a:latin typeface="Consolas"/>
              </a:rPr>
              <a:t> </a:t>
            </a:r>
            <a:r>
              <a:rPr lang="en-US" sz="2000" b="1" dirty="0" smtClean="0">
                <a:solidFill>
                  <a:prstClr val="black"/>
                </a:solidFill>
                <a:latin typeface="Consolas"/>
              </a:rPr>
              <a:t> ;;</a:t>
            </a:r>
            <a:endParaRPr lang="en-US" sz="2000" b="1" dirty="0">
              <a:solidFill>
                <a:prstClr val="black"/>
              </a:solidFill>
              <a:latin typeface="Consolas"/>
            </a:endParaRPr>
          </a:p>
          <a:p>
            <a:pPr marL="0" indent="0">
              <a:spcBef>
                <a:spcPts val="0"/>
              </a:spcBef>
              <a:buNone/>
            </a:pPr>
            <a:endParaRPr lang="en-US" sz="2000" b="1" dirty="0">
              <a:solidFill>
                <a:prstClr val="black"/>
              </a:solidFill>
              <a:latin typeface="Consolas"/>
            </a:endParaRPr>
          </a:p>
          <a:p>
            <a:pPr marL="0" indent="0">
              <a:spcBef>
                <a:spcPts val="0"/>
              </a:spcBef>
              <a:buNone/>
            </a:pPr>
            <a:r>
              <a:rPr lang="en-US" sz="2000" b="1" dirty="0">
                <a:solidFill>
                  <a:srgbClr val="0000FF"/>
                </a:solidFill>
                <a:latin typeface="Consolas"/>
              </a:rPr>
              <a:t>let</a:t>
            </a:r>
            <a:r>
              <a:rPr lang="en-US" sz="2000" b="1" dirty="0">
                <a:solidFill>
                  <a:prstClr val="black"/>
                </a:solidFill>
                <a:latin typeface="Consolas"/>
              </a:rPr>
              <a:t> </a:t>
            </a:r>
            <a:r>
              <a:rPr lang="en-US" sz="2000" b="1" dirty="0">
                <a:solidFill>
                  <a:srgbClr val="0000FF"/>
                </a:solidFill>
                <a:latin typeface="Consolas"/>
              </a:rPr>
              <a:t>rec</a:t>
            </a:r>
            <a:r>
              <a:rPr lang="en-US" sz="2000" b="1" dirty="0">
                <a:solidFill>
                  <a:prstClr val="black"/>
                </a:solidFill>
                <a:latin typeface="Consolas"/>
              </a:rPr>
              <a:t> </a:t>
            </a:r>
            <a:r>
              <a:rPr lang="en-US" sz="2000" b="1" dirty="0">
                <a:solidFill>
                  <a:srgbClr val="C00000"/>
                </a:solidFill>
                <a:latin typeface="Consolas"/>
              </a:rPr>
              <a:t>eval</a:t>
            </a:r>
            <a:r>
              <a:rPr lang="en-US" sz="2000" b="1" dirty="0">
                <a:solidFill>
                  <a:prstClr val="black"/>
                </a:solidFill>
                <a:latin typeface="Consolas"/>
              </a:rPr>
              <a:t> </a:t>
            </a:r>
            <a:r>
              <a:rPr lang="en-US" sz="2000" b="1" dirty="0">
                <a:solidFill>
                  <a:srgbClr val="000080"/>
                </a:solidFill>
                <a:latin typeface="Consolas"/>
              </a:rPr>
              <a:t>e</a:t>
            </a:r>
            <a:r>
              <a:rPr lang="en-US" sz="2000" b="1" dirty="0">
                <a:solidFill>
                  <a:prstClr val="black"/>
                </a:solidFill>
                <a:latin typeface="Consolas"/>
              </a:rPr>
              <a:t> </a:t>
            </a:r>
            <a:r>
              <a:rPr lang="en-US" sz="2000" b="1" dirty="0">
                <a:solidFill>
                  <a:srgbClr val="800080"/>
                </a:solidFill>
                <a:latin typeface="Consolas"/>
              </a:rPr>
              <a:t>=</a:t>
            </a:r>
            <a:r>
              <a:rPr lang="en-US" sz="2000" b="1" dirty="0">
                <a:solidFill>
                  <a:prstClr val="black"/>
                </a:solidFill>
                <a:latin typeface="Consolas"/>
              </a:rPr>
              <a:t> </a:t>
            </a:r>
            <a:endParaRPr lang="en-US" sz="2000" b="1" dirty="0" smtClean="0">
              <a:solidFill>
                <a:prstClr val="black"/>
              </a:solidFill>
              <a:latin typeface="Consolas"/>
            </a:endParaRPr>
          </a:p>
          <a:p>
            <a:pPr marL="0" indent="0">
              <a:spcBef>
                <a:spcPts val="0"/>
              </a:spcBef>
              <a:buNone/>
            </a:pPr>
            <a:r>
              <a:rPr lang="en-US" sz="2000" b="1" dirty="0">
                <a:solidFill>
                  <a:prstClr val="black"/>
                </a:solidFill>
                <a:latin typeface="Consolas"/>
              </a:rPr>
              <a:t> </a:t>
            </a:r>
            <a:r>
              <a:rPr lang="en-US" sz="2000" b="1" dirty="0" smtClean="0">
                <a:solidFill>
                  <a:srgbClr val="0000FF"/>
                </a:solidFill>
                <a:latin typeface="Consolas"/>
              </a:rPr>
              <a:t>match</a:t>
            </a:r>
            <a:r>
              <a:rPr lang="en-US" sz="2000" b="1" dirty="0" smtClean="0">
                <a:solidFill>
                  <a:prstClr val="black"/>
                </a:solidFill>
                <a:latin typeface="Consolas"/>
              </a:rPr>
              <a:t> </a:t>
            </a:r>
            <a:r>
              <a:rPr lang="en-US" sz="2000" b="1" dirty="0">
                <a:solidFill>
                  <a:srgbClr val="000080"/>
                </a:solidFill>
                <a:latin typeface="Consolas"/>
              </a:rPr>
              <a:t>e</a:t>
            </a:r>
            <a:r>
              <a:rPr lang="en-US" sz="2000" b="1" dirty="0">
                <a:solidFill>
                  <a:prstClr val="black"/>
                </a:solidFill>
                <a:latin typeface="Consolas"/>
              </a:rPr>
              <a:t> </a:t>
            </a:r>
            <a:r>
              <a:rPr lang="en-US" sz="2000" b="1" dirty="0">
                <a:solidFill>
                  <a:srgbClr val="0000FF"/>
                </a:solidFill>
                <a:latin typeface="Consolas"/>
              </a:rPr>
              <a:t>with</a:t>
            </a:r>
            <a:r>
              <a:rPr lang="en-US" sz="2000" b="1" dirty="0">
                <a:solidFill>
                  <a:prstClr val="black"/>
                </a:solidFill>
                <a:latin typeface="Consolas"/>
              </a:rPr>
              <a:t> </a:t>
            </a:r>
          </a:p>
          <a:p>
            <a:pPr marL="0" indent="0">
              <a:spcBef>
                <a:spcPts val="0"/>
              </a:spcBef>
              <a:buNone/>
            </a:pPr>
            <a:r>
              <a:rPr lang="en-US" sz="2000" b="1" dirty="0" smtClean="0">
                <a:solidFill>
                  <a:srgbClr val="000080"/>
                </a:solidFill>
                <a:latin typeface="Consolas"/>
              </a:rPr>
              <a:t>  </a:t>
            </a:r>
            <a:r>
              <a:rPr lang="en-US" sz="2000" b="1" dirty="0" smtClean="0">
                <a:solidFill>
                  <a:srgbClr val="00B050"/>
                </a:solidFill>
                <a:latin typeface="Consolas"/>
              </a:rPr>
              <a:t>Value</a:t>
            </a:r>
            <a:r>
              <a:rPr lang="en-US" sz="2000" b="1" dirty="0" smtClean="0">
                <a:solidFill>
                  <a:prstClr val="black"/>
                </a:solidFill>
                <a:latin typeface="Consolas"/>
              </a:rPr>
              <a:t>  </a:t>
            </a:r>
            <a:r>
              <a:rPr lang="en-US" sz="2000" b="1" dirty="0">
                <a:solidFill>
                  <a:srgbClr val="000080"/>
                </a:solidFill>
                <a:latin typeface="Consolas"/>
              </a:rPr>
              <a:t>v</a:t>
            </a:r>
            <a:r>
              <a:rPr lang="en-US" sz="2000" b="1" dirty="0">
                <a:solidFill>
                  <a:prstClr val="black"/>
                </a:solidFill>
                <a:latin typeface="Consolas"/>
              </a:rPr>
              <a:t> </a:t>
            </a:r>
            <a:r>
              <a:rPr lang="en-US" sz="2000" b="1" dirty="0" smtClean="0">
                <a:solidFill>
                  <a:prstClr val="black"/>
                </a:solidFill>
                <a:latin typeface="Consolas"/>
              </a:rPr>
              <a:t> </a:t>
            </a:r>
            <a:r>
              <a:rPr lang="en-US" sz="2000" b="1" dirty="0" smtClean="0">
                <a:solidFill>
                  <a:srgbClr val="0000FF"/>
                </a:solidFill>
                <a:latin typeface="Consolas"/>
              </a:rPr>
              <a:t>-&gt;</a:t>
            </a:r>
            <a:r>
              <a:rPr lang="en-US" sz="2000" b="1" dirty="0" smtClean="0">
                <a:solidFill>
                  <a:prstClr val="black"/>
                </a:solidFill>
                <a:latin typeface="Consolas"/>
              </a:rPr>
              <a:t> </a:t>
            </a:r>
            <a:r>
              <a:rPr lang="en-US" sz="2000" b="1" dirty="0">
                <a:solidFill>
                  <a:srgbClr val="000080"/>
                </a:solidFill>
                <a:latin typeface="Consolas"/>
              </a:rPr>
              <a:t>v</a:t>
            </a:r>
            <a:r>
              <a:rPr lang="en-US" sz="2000" b="1" dirty="0">
                <a:solidFill>
                  <a:prstClr val="black"/>
                </a:solidFill>
                <a:latin typeface="Consolas"/>
              </a:rPr>
              <a:t> </a:t>
            </a:r>
          </a:p>
          <a:p>
            <a:pPr marL="0" indent="0">
              <a:spcBef>
                <a:spcPts val="0"/>
              </a:spcBef>
              <a:buNone/>
            </a:pPr>
            <a:r>
              <a:rPr lang="pt-BR" sz="2000" b="1" dirty="0" smtClean="0">
                <a:solidFill>
                  <a:prstClr val="black"/>
                </a:solidFill>
                <a:latin typeface="Consolas"/>
              </a:rPr>
              <a:t>| </a:t>
            </a:r>
            <a:r>
              <a:rPr lang="pt-BR" sz="2000" b="1" dirty="0" smtClean="0">
                <a:solidFill>
                  <a:srgbClr val="00B050"/>
                </a:solidFill>
                <a:latin typeface="Consolas"/>
              </a:rPr>
              <a:t>Plus</a:t>
            </a:r>
            <a:r>
              <a:rPr lang="pt-BR" sz="2000" b="1" dirty="0" smtClean="0">
                <a:solidFill>
                  <a:prstClr val="black"/>
                </a:solidFill>
                <a:latin typeface="Consolas"/>
              </a:rPr>
              <a:t>(</a:t>
            </a:r>
            <a:r>
              <a:rPr lang="pt-BR" sz="2000" b="1" dirty="0" smtClean="0">
                <a:solidFill>
                  <a:srgbClr val="000080"/>
                </a:solidFill>
                <a:latin typeface="Consolas"/>
              </a:rPr>
              <a:t>a</a:t>
            </a:r>
            <a:r>
              <a:rPr lang="pt-BR" sz="2000" b="1" dirty="0" smtClean="0">
                <a:solidFill>
                  <a:prstClr val="black"/>
                </a:solidFill>
                <a:latin typeface="Consolas"/>
              </a:rPr>
              <a:t>,</a:t>
            </a:r>
            <a:r>
              <a:rPr lang="pt-BR" sz="2000" b="1" dirty="0" smtClean="0">
                <a:solidFill>
                  <a:srgbClr val="000080"/>
                </a:solidFill>
                <a:latin typeface="Consolas"/>
              </a:rPr>
              <a:t>b</a:t>
            </a:r>
            <a:r>
              <a:rPr lang="pt-BR" sz="2000" b="1" dirty="0" smtClean="0">
                <a:solidFill>
                  <a:prstClr val="black"/>
                </a:solidFill>
                <a:latin typeface="Consolas"/>
              </a:rPr>
              <a:t>) </a:t>
            </a:r>
            <a:r>
              <a:rPr lang="pt-BR" sz="2000" b="1" dirty="0" smtClean="0">
                <a:solidFill>
                  <a:srgbClr val="0000FF"/>
                </a:solidFill>
                <a:latin typeface="Consolas"/>
              </a:rPr>
              <a:t>-&gt;</a:t>
            </a:r>
            <a:r>
              <a:rPr lang="pt-BR" sz="2000" b="1" dirty="0" smtClean="0">
                <a:solidFill>
                  <a:prstClr val="black"/>
                </a:solidFill>
                <a:latin typeface="Consolas"/>
              </a:rPr>
              <a:t> </a:t>
            </a:r>
            <a:r>
              <a:rPr lang="pt-BR" sz="2000" b="1" dirty="0">
                <a:solidFill>
                  <a:prstClr val="black"/>
                </a:solidFill>
                <a:latin typeface="Consolas"/>
              </a:rPr>
              <a:t>(</a:t>
            </a:r>
            <a:r>
              <a:rPr lang="pt-BR" sz="2000" b="1" dirty="0">
                <a:solidFill>
                  <a:srgbClr val="C00000"/>
                </a:solidFill>
                <a:latin typeface="Consolas"/>
              </a:rPr>
              <a:t>eval</a:t>
            </a:r>
            <a:r>
              <a:rPr lang="pt-BR" sz="2000" b="1" dirty="0">
                <a:solidFill>
                  <a:prstClr val="black"/>
                </a:solidFill>
                <a:latin typeface="Consolas"/>
              </a:rPr>
              <a:t> </a:t>
            </a:r>
            <a:r>
              <a:rPr lang="pt-BR" sz="2000" b="1" dirty="0">
                <a:solidFill>
                  <a:srgbClr val="000080"/>
                </a:solidFill>
                <a:latin typeface="Consolas"/>
              </a:rPr>
              <a:t>a</a:t>
            </a:r>
            <a:r>
              <a:rPr lang="pt-BR" sz="2000" b="1" dirty="0" smtClean="0">
                <a:solidFill>
                  <a:prstClr val="black"/>
                </a:solidFill>
                <a:latin typeface="Consolas"/>
              </a:rPr>
              <a:t>)</a:t>
            </a:r>
            <a:r>
              <a:rPr lang="pt-BR" sz="2000" b="1" dirty="0" smtClean="0">
                <a:solidFill>
                  <a:srgbClr val="800080"/>
                </a:solidFill>
                <a:latin typeface="Consolas"/>
              </a:rPr>
              <a:t>+</a:t>
            </a:r>
            <a:r>
              <a:rPr lang="pt-BR" sz="2000" b="1" dirty="0" smtClean="0">
                <a:solidFill>
                  <a:prstClr val="black"/>
                </a:solidFill>
                <a:latin typeface="Consolas"/>
              </a:rPr>
              <a:t>(</a:t>
            </a:r>
            <a:r>
              <a:rPr lang="pt-BR" sz="2000" b="1" dirty="0" smtClean="0">
                <a:solidFill>
                  <a:srgbClr val="C00000"/>
                </a:solidFill>
                <a:latin typeface="Consolas"/>
              </a:rPr>
              <a:t>eval</a:t>
            </a:r>
            <a:r>
              <a:rPr lang="pt-BR" sz="2000" b="1" dirty="0" smtClean="0">
                <a:solidFill>
                  <a:prstClr val="black"/>
                </a:solidFill>
                <a:latin typeface="Consolas"/>
              </a:rPr>
              <a:t> </a:t>
            </a:r>
            <a:r>
              <a:rPr lang="pt-BR" sz="2000" b="1" dirty="0">
                <a:solidFill>
                  <a:srgbClr val="000080"/>
                </a:solidFill>
                <a:latin typeface="Consolas"/>
              </a:rPr>
              <a:t>b</a:t>
            </a:r>
            <a:r>
              <a:rPr lang="pt-BR" sz="2000" b="1" dirty="0" smtClean="0">
                <a:solidFill>
                  <a:prstClr val="black"/>
                </a:solidFill>
                <a:latin typeface="Consolas"/>
              </a:rPr>
              <a:t>)</a:t>
            </a:r>
          </a:p>
          <a:p>
            <a:pPr marL="0" indent="0">
              <a:spcBef>
                <a:spcPts val="0"/>
              </a:spcBef>
              <a:buNone/>
            </a:pPr>
            <a:r>
              <a:rPr lang="pt-BR" sz="2000" b="1" dirty="0">
                <a:solidFill>
                  <a:prstClr val="black"/>
                </a:solidFill>
                <a:latin typeface="Consolas"/>
              </a:rPr>
              <a:t>| </a:t>
            </a:r>
            <a:r>
              <a:rPr lang="pt-BR" sz="2000" b="1" dirty="0" smtClean="0">
                <a:solidFill>
                  <a:srgbClr val="00B050"/>
                </a:solidFill>
                <a:latin typeface="Consolas"/>
              </a:rPr>
              <a:t>Minus</a:t>
            </a:r>
            <a:r>
              <a:rPr lang="pt-BR" sz="2000" b="1" dirty="0" smtClean="0">
                <a:solidFill>
                  <a:prstClr val="black"/>
                </a:solidFill>
                <a:latin typeface="Consolas"/>
              </a:rPr>
              <a:t>(</a:t>
            </a:r>
            <a:r>
              <a:rPr lang="pt-BR" sz="2000" b="1" dirty="0" smtClean="0">
                <a:solidFill>
                  <a:srgbClr val="000080"/>
                </a:solidFill>
                <a:latin typeface="Consolas"/>
              </a:rPr>
              <a:t>a</a:t>
            </a:r>
            <a:r>
              <a:rPr lang="pt-BR" sz="2000" b="1" dirty="0" smtClean="0">
                <a:solidFill>
                  <a:prstClr val="black"/>
                </a:solidFill>
                <a:latin typeface="Consolas"/>
              </a:rPr>
              <a:t>,</a:t>
            </a:r>
            <a:r>
              <a:rPr lang="pt-BR" sz="2000" b="1" dirty="0" smtClean="0">
                <a:solidFill>
                  <a:srgbClr val="000080"/>
                </a:solidFill>
                <a:latin typeface="Consolas"/>
              </a:rPr>
              <a:t>b</a:t>
            </a:r>
            <a:r>
              <a:rPr lang="pt-BR" sz="2000" b="1" dirty="0" smtClean="0">
                <a:solidFill>
                  <a:prstClr val="black"/>
                </a:solidFill>
                <a:latin typeface="Consolas"/>
              </a:rPr>
              <a:t>)</a:t>
            </a:r>
            <a:r>
              <a:rPr lang="pt-BR" sz="2000" b="1" dirty="0" smtClean="0">
                <a:solidFill>
                  <a:srgbClr val="0000FF"/>
                </a:solidFill>
                <a:latin typeface="Consolas"/>
              </a:rPr>
              <a:t>-&gt;</a:t>
            </a:r>
            <a:r>
              <a:rPr lang="pt-BR" sz="2000" b="1" dirty="0" smtClean="0">
                <a:solidFill>
                  <a:prstClr val="black"/>
                </a:solidFill>
                <a:latin typeface="Consolas"/>
              </a:rPr>
              <a:t> </a:t>
            </a:r>
            <a:r>
              <a:rPr lang="pt-BR" sz="2000" b="1" dirty="0">
                <a:solidFill>
                  <a:prstClr val="black"/>
                </a:solidFill>
                <a:latin typeface="Consolas"/>
              </a:rPr>
              <a:t>(</a:t>
            </a:r>
            <a:r>
              <a:rPr lang="pt-BR" sz="2000" b="1" dirty="0">
                <a:solidFill>
                  <a:srgbClr val="C00000"/>
                </a:solidFill>
                <a:latin typeface="Consolas"/>
              </a:rPr>
              <a:t>eval</a:t>
            </a:r>
            <a:r>
              <a:rPr lang="pt-BR" sz="2000" b="1" dirty="0">
                <a:solidFill>
                  <a:prstClr val="black"/>
                </a:solidFill>
                <a:latin typeface="Consolas"/>
              </a:rPr>
              <a:t> </a:t>
            </a:r>
            <a:r>
              <a:rPr lang="pt-BR" sz="2000" b="1" dirty="0">
                <a:solidFill>
                  <a:srgbClr val="000080"/>
                </a:solidFill>
                <a:latin typeface="Consolas"/>
              </a:rPr>
              <a:t>a</a:t>
            </a:r>
            <a:r>
              <a:rPr lang="pt-BR" sz="2000" b="1" dirty="0" smtClean="0">
                <a:solidFill>
                  <a:prstClr val="black"/>
                </a:solidFill>
                <a:latin typeface="Consolas"/>
              </a:rPr>
              <a:t>)</a:t>
            </a:r>
            <a:r>
              <a:rPr lang="pt-BR" sz="2000" b="1" dirty="0" smtClean="0">
                <a:solidFill>
                  <a:srgbClr val="800080"/>
                </a:solidFill>
                <a:latin typeface="Consolas"/>
              </a:rPr>
              <a:t>-</a:t>
            </a:r>
            <a:r>
              <a:rPr lang="pt-BR" sz="2000" b="1" dirty="0" smtClean="0">
                <a:solidFill>
                  <a:prstClr val="black"/>
                </a:solidFill>
                <a:latin typeface="Consolas"/>
              </a:rPr>
              <a:t>(</a:t>
            </a:r>
            <a:r>
              <a:rPr lang="pt-BR" sz="2000" b="1" dirty="0">
                <a:solidFill>
                  <a:srgbClr val="C00000"/>
                </a:solidFill>
                <a:latin typeface="Consolas"/>
              </a:rPr>
              <a:t>eval</a:t>
            </a:r>
            <a:r>
              <a:rPr lang="pt-BR" sz="2000" b="1" dirty="0">
                <a:solidFill>
                  <a:prstClr val="black"/>
                </a:solidFill>
                <a:latin typeface="Consolas"/>
              </a:rPr>
              <a:t> </a:t>
            </a:r>
            <a:r>
              <a:rPr lang="pt-BR" sz="2000" b="1" dirty="0">
                <a:solidFill>
                  <a:srgbClr val="000080"/>
                </a:solidFill>
                <a:latin typeface="Consolas"/>
              </a:rPr>
              <a:t>b</a:t>
            </a:r>
            <a:r>
              <a:rPr lang="pt-BR" sz="2000" b="1" dirty="0">
                <a:solidFill>
                  <a:prstClr val="black"/>
                </a:solidFill>
                <a:latin typeface="Consolas"/>
              </a:rPr>
              <a:t>) </a:t>
            </a:r>
          </a:p>
          <a:p>
            <a:pPr marL="0" indent="0">
              <a:spcBef>
                <a:spcPts val="0"/>
              </a:spcBef>
              <a:buNone/>
            </a:pPr>
            <a:r>
              <a:rPr lang="pt-BR" sz="2000" b="1" dirty="0" smtClean="0">
                <a:solidFill>
                  <a:prstClr val="black"/>
                </a:solidFill>
                <a:latin typeface="Consolas"/>
              </a:rPr>
              <a:t>| </a:t>
            </a:r>
            <a:r>
              <a:rPr lang="en-US" sz="2000" b="1" dirty="0" smtClean="0">
                <a:solidFill>
                  <a:srgbClr val="00B050"/>
                </a:solidFill>
                <a:latin typeface="Consolas"/>
              </a:rPr>
              <a:t>... </a:t>
            </a:r>
          </a:p>
          <a:p>
            <a:pPr marL="0" indent="0">
              <a:spcBef>
                <a:spcPts val="0"/>
              </a:spcBef>
              <a:buNone/>
            </a:pPr>
            <a:r>
              <a:rPr lang="pt-BR" sz="2000" b="1" dirty="0" smtClean="0">
                <a:solidFill>
                  <a:prstClr val="black"/>
                </a:solidFill>
                <a:latin typeface="Consolas"/>
              </a:rPr>
              <a:t>;;</a:t>
            </a:r>
          </a:p>
        </p:txBody>
      </p:sp>
      <p:sp>
        <p:nvSpPr>
          <p:cNvPr id="4" name="Footer Placeholder 3"/>
          <p:cNvSpPr>
            <a:spLocks noGrp="1"/>
          </p:cNvSpPr>
          <p:nvPr>
            <p:ph type="ftr" sz="quarter" idx="11"/>
          </p:nvPr>
        </p:nvSpPr>
        <p:spPr/>
        <p:txBody>
          <a:bodyPr/>
          <a:lstStyle/>
          <a:p>
            <a:r>
              <a:rPr lang="en-US" dirty="0" smtClean="0"/>
              <a:t>GPCE'13: Open Pattern Matching for C++</a:t>
            </a:r>
            <a:endParaRPr lang="en-US" dirty="0"/>
          </a:p>
        </p:txBody>
      </p:sp>
      <p:sp>
        <p:nvSpPr>
          <p:cNvPr id="8" name="TextBox 7"/>
          <p:cNvSpPr txBox="1"/>
          <p:nvPr/>
        </p:nvSpPr>
        <p:spPr>
          <a:xfrm>
            <a:off x="457200" y="1469408"/>
            <a:ext cx="8153400" cy="369332"/>
          </a:xfrm>
          <a:prstGeom prst="rect">
            <a:avLst/>
          </a:prstGeom>
          <a:noFill/>
        </p:spPr>
        <p:txBody>
          <a:bodyPr wrap="square" rtlCol="0">
            <a:spAutoFit/>
          </a:bodyPr>
          <a:lstStyle/>
          <a:p>
            <a:pPr algn="ctr"/>
            <a:r>
              <a:rPr lang="en-US" b="1" i="1" dirty="0">
                <a:latin typeface="Times New Roman" pitchFamily="18" charset="0"/>
                <a:cs typeface="Times New Roman" pitchFamily="18" charset="0"/>
              </a:rPr>
              <a:t>exp</a:t>
            </a:r>
            <a:r>
              <a:rPr lang="en-US" dirty="0"/>
              <a:t> ::= </a:t>
            </a:r>
            <a:r>
              <a:rPr lang="en-US" b="1" i="1" dirty="0">
                <a:latin typeface="Times New Roman" pitchFamily="18" charset="0"/>
                <a:cs typeface="Times New Roman" pitchFamily="18" charset="0"/>
              </a:rPr>
              <a:t>val</a:t>
            </a:r>
            <a:r>
              <a:rPr lang="en-US" dirty="0"/>
              <a:t> </a:t>
            </a:r>
            <a:r>
              <a:rPr lang="en-US" dirty="0" smtClean="0"/>
              <a:t>| </a:t>
            </a:r>
            <a:r>
              <a:rPr lang="en-US" b="1" i="1" dirty="0">
                <a:latin typeface="Times New Roman" pitchFamily="18" charset="0"/>
                <a:cs typeface="Times New Roman" pitchFamily="18" charset="0"/>
              </a:rPr>
              <a:t>exp</a:t>
            </a:r>
            <a:r>
              <a:rPr lang="en-US" dirty="0" smtClean="0"/>
              <a:t> </a:t>
            </a:r>
            <a:r>
              <a:rPr lang="en-US" dirty="0"/>
              <a:t>+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endParaRPr lang="en-US" dirty="0"/>
          </a:p>
        </p:txBody>
      </p:sp>
      <p:sp>
        <p:nvSpPr>
          <p:cNvPr id="7" name="Oval 6"/>
          <p:cNvSpPr>
            <a:spLocks noChangeAspect="1"/>
          </p:cNvSpPr>
          <p:nvPr/>
        </p:nvSpPr>
        <p:spPr bwMode="auto">
          <a:xfrm>
            <a:off x="8298595" y="263858"/>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B050"/>
                </a:solidFill>
                <a:effectLst/>
                <a:latin typeface="Arial" charset="0"/>
              </a:rPr>
              <a:t>+</a:t>
            </a:r>
          </a:p>
        </p:txBody>
      </p:sp>
      <p:sp>
        <p:nvSpPr>
          <p:cNvPr id="9" name="Oval 8"/>
          <p:cNvSpPr>
            <a:spLocks noChangeAspect="1"/>
          </p:cNvSpPr>
          <p:nvPr/>
        </p:nvSpPr>
        <p:spPr bwMode="auto">
          <a:xfrm>
            <a:off x="7946024" y="791570"/>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B050"/>
                </a:solidFill>
                <a:effectLst/>
                <a:latin typeface="Arial" charset="0"/>
              </a:rPr>
              <a:t>*</a:t>
            </a:r>
          </a:p>
        </p:txBody>
      </p:sp>
      <p:sp>
        <p:nvSpPr>
          <p:cNvPr id="10" name="Oval 9"/>
          <p:cNvSpPr>
            <a:spLocks noChangeAspect="1"/>
          </p:cNvSpPr>
          <p:nvPr/>
        </p:nvSpPr>
        <p:spPr bwMode="auto">
          <a:xfrm>
            <a:off x="8601120" y="791570"/>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a:solidFill>
                  <a:srgbClr val="00B050"/>
                </a:solidFill>
                <a:latin typeface="Arial" charset="0"/>
              </a:rPr>
              <a:t>6</a:t>
            </a:r>
            <a:endParaRPr kumimoji="0" lang="en-US" b="1" i="0" u="none" strike="noStrike" cap="none" normalizeH="0" baseline="0" dirty="0" smtClean="0">
              <a:ln>
                <a:noFill/>
              </a:ln>
              <a:solidFill>
                <a:srgbClr val="00B050"/>
              </a:solidFill>
              <a:effectLst/>
              <a:latin typeface="Arial" charset="0"/>
            </a:endParaRPr>
          </a:p>
        </p:txBody>
      </p:sp>
      <p:sp>
        <p:nvSpPr>
          <p:cNvPr id="11" name="Oval 10"/>
          <p:cNvSpPr>
            <a:spLocks noChangeAspect="1"/>
          </p:cNvSpPr>
          <p:nvPr/>
        </p:nvSpPr>
        <p:spPr bwMode="auto">
          <a:xfrm>
            <a:off x="8246275" y="1461153"/>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B050"/>
                </a:solidFill>
                <a:effectLst/>
                <a:latin typeface="Arial" charset="0"/>
              </a:rPr>
              <a:t>2</a:t>
            </a:r>
          </a:p>
        </p:txBody>
      </p:sp>
      <p:sp>
        <p:nvSpPr>
          <p:cNvPr id="12" name="Oval 11"/>
          <p:cNvSpPr>
            <a:spLocks noChangeAspect="1"/>
          </p:cNvSpPr>
          <p:nvPr/>
        </p:nvSpPr>
        <p:spPr bwMode="auto">
          <a:xfrm>
            <a:off x="7688992" y="1440682"/>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B050"/>
                </a:solidFill>
                <a:effectLst/>
                <a:latin typeface="Arial" charset="0"/>
              </a:rPr>
              <a:t>7</a:t>
            </a:r>
          </a:p>
        </p:txBody>
      </p:sp>
      <p:cxnSp>
        <p:nvCxnSpPr>
          <p:cNvPr id="13" name="Straight Arrow Connector 12"/>
          <p:cNvCxnSpPr>
            <a:stCxn id="7" idx="3"/>
            <a:endCxn id="9" idx="0"/>
          </p:cNvCxnSpPr>
          <p:nvPr/>
        </p:nvCxnSpPr>
        <p:spPr bwMode="auto">
          <a:xfrm flipH="1">
            <a:off x="8096150" y="520138"/>
            <a:ext cx="246416" cy="271432"/>
          </a:xfrm>
          <a:prstGeom prst="straightConnector1">
            <a:avLst/>
          </a:prstGeom>
          <a:solidFill>
            <a:schemeClr val="accent1"/>
          </a:solidFill>
          <a:ln w="22225" cap="flat" cmpd="sng" algn="ctr">
            <a:solidFill>
              <a:schemeClr val="tx1"/>
            </a:solidFill>
            <a:prstDash val="solid"/>
            <a:round/>
            <a:headEnd type="none" w="sm" len="sm"/>
            <a:tailEnd type="stealth"/>
          </a:ln>
          <a:effectLst/>
        </p:spPr>
      </p:cxnSp>
      <p:cxnSp>
        <p:nvCxnSpPr>
          <p:cNvPr id="14" name="Straight Arrow Connector 13"/>
          <p:cNvCxnSpPr>
            <a:stCxn id="7" idx="5"/>
            <a:endCxn id="10" idx="0"/>
          </p:cNvCxnSpPr>
          <p:nvPr/>
        </p:nvCxnSpPr>
        <p:spPr bwMode="auto">
          <a:xfrm>
            <a:off x="8554875" y="520138"/>
            <a:ext cx="196371" cy="271432"/>
          </a:xfrm>
          <a:prstGeom prst="straightConnector1">
            <a:avLst/>
          </a:prstGeom>
          <a:solidFill>
            <a:schemeClr val="accent1"/>
          </a:solidFill>
          <a:ln w="22225" cap="flat" cmpd="sng" algn="ctr">
            <a:solidFill>
              <a:schemeClr val="tx1"/>
            </a:solidFill>
            <a:prstDash val="solid"/>
            <a:round/>
            <a:headEnd type="none" w="sm" len="sm"/>
            <a:tailEnd type="stealth"/>
          </a:ln>
          <a:effectLst/>
        </p:spPr>
      </p:cxnSp>
      <p:cxnSp>
        <p:nvCxnSpPr>
          <p:cNvPr id="15" name="Straight Arrow Connector 14"/>
          <p:cNvCxnSpPr>
            <a:stCxn id="9" idx="3"/>
            <a:endCxn id="12" idx="0"/>
          </p:cNvCxnSpPr>
          <p:nvPr/>
        </p:nvCxnSpPr>
        <p:spPr bwMode="auto">
          <a:xfrm flipH="1">
            <a:off x="7839118" y="1047850"/>
            <a:ext cx="150877" cy="392832"/>
          </a:xfrm>
          <a:prstGeom prst="straightConnector1">
            <a:avLst/>
          </a:prstGeom>
          <a:solidFill>
            <a:schemeClr val="accent1"/>
          </a:solidFill>
          <a:ln w="22225" cap="flat" cmpd="sng" algn="ctr">
            <a:solidFill>
              <a:schemeClr val="tx1"/>
            </a:solidFill>
            <a:prstDash val="solid"/>
            <a:round/>
            <a:headEnd type="none" w="sm" len="sm"/>
            <a:tailEnd type="stealth"/>
          </a:ln>
          <a:effectLst/>
        </p:spPr>
      </p:cxnSp>
      <p:cxnSp>
        <p:nvCxnSpPr>
          <p:cNvPr id="16" name="Straight Arrow Connector 15"/>
          <p:cNvCxnSpPr>
            <a:stCxn id="9" idx="5"/>
            <a:endCxn id="11" idx="0"/>
          </p:cNvCxnSpPr>
          <p:nvPr/>
        </p:nvCxnSpPr>
        <p:spPr bwMode="auto">
          <a:xfrm>
            <a:off x="8202304" y="1047850"/>
            <a:ext cx="194097" cy="413303"/>
          </a:xfrm>
          <a:prstGeom prst="straightConnector1">
            <a:avLst/>
          </a:prstGeom>
          <a:solidFill>
            <a:schemeClr val="accent1"/>
          </a:solidFill>
          <a:ln w="22225" cap="flat" cmpd="sng" algn="ctr">
            <a:solidFill>
              <a:schemeClr val="tx1"/>
            </a:solidFill>
            <a:prstDash val="solid"/>
            <a:round/>
            <a:headEnd type="none" w="sm" len="sm"/>
            <a:tailEnd type="stealth"/>
          </a:ln>
          <a:effectLst/>
        </p:spPr>
      </p:cxnSp>
      <p:sp>
        <p:nvSpPr>
          <p:cNvPr id="3" name="Slide Number Placeholder 2"/>
          <p:cNvSpPr>
            <a:spLocks noGrp="1"/>
          </p:cNvSpPr>
          <p:nvPr>
            <p:ph type="sldNum" sz="quarter" idx="12"/>
          </p:nvPr>
        </p:nvSpPr>
        <p:spPr/>
        <p:txBody>
          <a:bodyPr/>
          <a:lstStyle/>
          <a:p>
            <a:fld id="{7CB0F8AB-AB33-4A54-BEC3-89055AD5FA98}" type="slidenum">
              <a:rPr lang="en-US" smtClean="0"/>
              <a:t>4</a:t>
            </a:fld>
            <a:endParaRPr lang="en-US" dirty="0"/>
          </a:p>
        </p:txBody>
      </p:sp>
      <p:sp>
        <p:nvSpPr>
          <p:cNvPr id="17" name="Content Placeholder 2"/>
          <p:cNvSpPr>
            <a:spLocks noGrp="1"/>
          </p:cNvSpPr>
          <p:nvPr>
            <p:ph sz="half" idx="2"/>
          </p:nvPr>
        </p:nvSpPr>
        <p:spPr>
          <a:xfrm>
            <a:off x="5075238" y="1838740"/>
            <a:ext cx="3992562" cy="4398548"/>
          </a:xfrm>
        </p:spPr>
        <p:txBody>
          <a:bodyPr>
            <a:normAutofit fontScale="92500" lnSpcReduction="10000"/>
          </a:bodyPr>
          <a:lstStyle/>
          <a:p>
            <a:r>
              <a:rPr lang="en-US" sz="2000" dirty="0" smtClean="0"/>
              <a:t>Pros</a:t>
            </a:r>
          </a:p>
          <a:p>
            <a:pPr lvl="1"/>
            <a:r>
              <a:rPr lang="en-US" sz="1800" dirty="0" smtClean="0"/>
              <a:t>Elegant</a:t>
            </a:r>
          </a:p>
          <a:p>
            <a:pPr lvl="1"/>
            <a:r>
              <a:rPr lang="en-US" sz="1800" dirty="0" smtClean="0"/>
              <a:t>Intuitive</a:t>
            </a:r>
          </a:p>
          <a:p>
            <a:pPr lvl="1"/>
            <a:r>
              <a:rPr lang="en-US" sz="1800" dirty="0" smtClean="0"/>
              <a:t>Extensibility of functions</a:t>
            </a:r>
          </a:p>
          <a:p>
            <a:pPr lvl="1"/>
            <a:r>
              <a:rPr lang="en-US" sz="1800" dirty="0" smtClean="0"/>
              <a:t>Checked</a:t>
            </a:r>
          </a:p>
          <a:p>
            <a:pPr lvl="2"/>
            <a:r>
              <a:rPr lang="en-US" sz="1600" dirty="0" smtClean="0"/>
              <a:t>redundancy</a:t>
            </a:r>
          </a:p>
          <a:p>
            <a:pPr lvl="2"/>
            <a:r>
              <a:rPr lang="en-US" sz="1600" dirty="0" smtClean="0"/>
              <a:t>completeness</a:t>
            </a:r>
          </a:p>
          <a:p>
            <a:pPr lvl="1"/>
            <a:r>
              <a:rPr lang="en-US" sz="1800" dirty="0" smtClean="0"/>
              <a:t>Local reasoning</a:t>
            </a:r>
          </a:p>
          <a:p>
            <a:pPr lvl="1"/>
            <a:r>
              <a:rPr lang="en-US" sz="1800" dirty="0" smtClean="0"/>
              <a:t>Relational</a:t>
            </a:r>
          </a:p>
          <a:p>
            <a:r>
              <a:rPr lang="en-US" sz="2000" dirty="0" smtClean="0"/>
              <a:t>Cons</a:t>
            </a:r>
          </a:p>
          <a:p>
            <a:pPr lvl="1"/>
            <a:r>
              <a:rPr lang="en-US" sz="1800" dirty="0" smtClean="0"/>
              <a:t>No extensibility of data</a:t>
            </a:r>
          </a:p>
          <a:p>
            <a:pPr lvl="1"/>
            <a:r>
              <a:rPr lang="en-US" sz="1800" dirty="0" smtClean="0"/>
              <a:t>Not suitable for classes:</a:t>
            </a:r>
          </a:p>
          <a:p>
            <a:pPr lvl="2"/>
            <a:r>
              <a:rPr lang="en-US" sz="1600" dirty="0" smtClean="0"/>
              <a:t>Variants are closed &amp; disjoint</a:t>
            </a:r>
          </a:p>
          <a:p>
            <a:pPr lvl="2"/>
            <a:r>
              <a:rPr lang="en-US" sz="1600" dirty="0" smtClean="0"/>
              <a:t>Classes are extensible &amp; hierarchical</a:t>
            </a:r>
          </a:p>
        </p:txBody>
      </p:sp>
    </p:spTree>
    <p:custDataLst>
      <p:tags r:id="rId1"/>
    </p:custDataLst>
    <p:extLst>
      <p:ext uri="{BB962C8B-B14F-4D97-AF65-F5344CB8AC3E}">
        <p14:creationId xmlns:p14="http://schemas.microsoft.com/office/powerpoint/2010/main" val="4071204094"/>
      </p:ext>
    </p:extLst>
  </p:cSld>
  <p:clrMapOvr>
    <a:masterClrMapping/>
  </p:clrMapOvr>
  <mc:AlternateContent xmlns:mc="http://schemas.openxmlformats.org/markup-compatibility/2006" xmlns:p14="http://schemas.microsoft.com/office/powerpoint/2010/main">
    <mc:Choice Requires="p14">
      <p:transition spd="slow" p14:dur="2000" advTm="51246"/>
    </mc:Choice>
    <mc:Fallback xmlns="">
      <p:transition spd="slow" advTm="512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xEl>
                                              <p:pRg st="7" end="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xEl>
                                              <p:pRg st="8" end="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xEl>
                                              <p:pRg st="9" end="9"/>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xEl>
                                              <p:pRg st="10" end="1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xEl>
                                              <p:pRg st="11" end="11"/>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xEl>
                                              <p:pRg st="12" end="12"/>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Nested Matching</a:t>
            </a:r>
            <a:endParaRPr lang="en-US" dirty="0"/>
          </a:p>
        </p:txBody>
      </p:sp>
      <p:sp>
        <p:nvSpPr>
          <p:cNvPr id="6" name="Content Placeholder 5"/>
          <p:cNvSpPr>
            <a:spLocks noGrp="1"/>
          </p:cNvSpPr>
          <p:nvPr>
            <p:ph idx="1"/>
          </p:nvPr>
        </p:nvSpPr>
        <p:spPr>
          <a:xfrm>
            <a:off x="468313" y="2514600"/>
            <a:ext cx="8135937" cy="3722688"/>
          </a:xfrm>
          <a:noFill/>
        </p:spPr>
        <p:txBody>
          <a:bodyPr>
            <a:noAutofit/>
          </a:bodyPr>
          <a:lstStyle/>
          <a:p>
            <a:pPr marL="0" indent="0">
              <a:spcBef>
                <a:spcPts val="0"/>
              </a:spcBef>
              <a:buNone/>
            </a:pPr>
            <a:r>
              <a:rPr lang="en-US" sz="2000" b="1" dirty="0">
                <a:solidFill>
                  <a:srgbClr val="0000FF"/>
                </a:solidFill>
                <a:highlight>
                  <a:srgbClr val="FFFFFF"/>
                </a:highlight>
                <a:latin typeface="Consolas" pitchFamily="49" charset="0"/>
                <a:cs typeface="Consolas" pitchFamily="49" charset="0"/>
              </a:rPr>
              <a:t>let</a:t>
            </a:r>
            <a:r>
              <a:rPr lang="en-US" sz="2000" b="1" dirty="0">
                <a:solidFill>
                  <a:srgbClr val="000000"/>
                </a:solidFill>
                <a:highlight>
                  <a:srgbClr val="FFFFFF"/>
                </a:highlight>
                <a:latin typeface="Consolas" pitchFamily="49" charset="0"/>
                <a:cs typeface="Consolas" pitchFamily="49" charset="0"/>
              </a:rPr>
              <a:t> </a:t>
            </a:r>
            <a:r>
              <a:rPr lang="en-US" sz="2000" b="1" dirty="0">
                <a:solidFill>
                  <a:srgbClr val="C00000"/>
                </a:solidFill>
                <a:highlight>
                  <a:srgbClr val="FFFFFF"/>
                </a:highlight>
                <a:latin typeface="Consolas" pitchFamily="49" charset="0"/>
                <a:cs typeface="Consolas" pitchFamily="49" charset="0"/>
              </a:rPr>
              <a:t>collect</a:t>
            </a:r>
            <a:r>
              <a:rPr lang="en-US" sz="2000" b="1" dirty="0">
                <a:solidFill>
                  <a:srgbClr val="000000"/>
                </a:solidFill>
                <a:highlight>
                  <a:srgbClr val="FFFFFF"/>
                </a:highlight>
                <a:latin typeface="Consolas" pitchFamily="49" charset="0"/>
                <a:cs typeface="Consolas" pitchFamily="49" charset="0"/>
              </a:rPr>
              <a:t> e =</a:t>
            </a:r>
          </a:p>
          <a:p>
            <a:pPr marL="0" indent="0">
              <a:spcBef>
                <a:spcPts val="0"/>
              </a:spcBef>
              <a:buNone/>
            </a:pPr>
            <a:r>
              <a:rPr lang="en-US" sz="2000" b="1" dirty="0" smtClean="0">
                <a:solidFill>
                  <a:srgbClr val="0000FF"/>
                </a:solidFill>
                <a:highlight>
                  <a:srgbClr val="FFFFFF"/>
                </a:highlight>
                <a:latin typeface="Consolas" pitchFamily="49" charset="0"/>
                <a:cs typeface="Consolas" pitchFamily="49" charset="0"/>
              </a:rPr>
              <a:t> match</a:t>
            </a:r>
            <a:r>
              <a:rPr lang="en-US" sz="2000" b="1" dirty="0" smtClean="0">
                <a:solidFill>
                  <a:srgbClr val="000000"/>
                </a:solidFill>
                <a:highlight>
                  <a:srgbClr val="FFFFFF"/>
                </a:highlight>
                <a:latin typeface="Consolas" pitchFamily="49" charset="0"/>
                <a:cs typeface="Consolas" pitchFamily="49" charset="0"/>
              </a:rPr>
              <a:t> </a:t>
            </a:r>
            <a:r>
              <a:rPr lang="en-US" sz="2000" b="1" dirty="0">
                <a:solidFill>
                  <a:srgbClr val="000000"/>
                </a:solidFill>
                <a:highlight>
                  <a:srgbClr val="FFFFFF"/>
                </a:highlight>
                <a:latin typeface="Consolas" pitchFamily="49" charset="0"/>
                <a:cs typeface="Consolas" pitchFamily="49" charset="0"/>
              </a:rPr>
              <a:t>e </a:t>
            </a:r>
            <a:r>
              <a:rPr lang="en-US" sz="2000" b="1" dirty="0" smtClean="0">
                <a:solidFill>
                  <a:srgbClr val="0000FF"/>
                </a:solidFill>
                <a:highlight>
                  <a:srgbClr val="FFFFFF"/>
                </a:highlight>
                <a:latin typeface="Consolas" pitchFamily="49" charset="0"/>
                <a:cs typeface="Consolas" pitchFamily="49" charset="0"/>
              </a:rPr>
              <a:t>with</a:t>
            </a:r>
          </a:p>
          <a:p>
            <a:pPr marL="0" indent="0">
              <a:spcBef>
                <a:spcPts val="0"/>
              </a:spcBef>
              <a:buNone/>
            </a:pPr>
            <a:r>
              <a:rPr lang="pt-BR" sz="2000" b="1" dirty="0" smtClean="0">
                <a:solidFill>
                  <a:srgbClr val="000000"/>
                </a:solidFill>
                <a:highlight>
                  <a:srgbClr val="FFFFFF"/>
                </a:highlight>
                <a:latin typeface="Consolas" pitchFamily="49" charset="0"/>
                <a:cs typeface="Consolas" pitchFamily="49" charset="0"/>
              </a:rPr>
              <a:t>  | </a:t>
            </a:r>
            <a:r>
              <a:rPr lang="pt-BR" sz="2000" b="1" dirty="0">
                <a:solidFill>
                  <a:srgbClr val="00B050"/>
                </a:solidFill>
                <a:highlight>
                  <a:srgbClr val="FFFFFF"/>
                </a:highlight>
                <a:latin typeface="Consolas" pitchFamily="49" charset="0"/>
                <a:cs typeface="Consolas" pitchFamily="49" charset="0"/>
              </a:rPr>
              <a:t>Plus</a:t>
            </a:r>
            <a:r>
              <a:rPr lang="pt-BR" sz="2000" b="1" dirty="0">
                <a:solidFill>
                  <a:srgbClr val="000000"/>
                </a:solidFill>
                <a:highlight>
                  <a:srgbClr val="FFFFFF"/>
                </a:highlight>
                <a:latin typeface="Consolas" pitchFamily="49" charset="0"/>
                <a:cs typeface="Consolas" pitchFamily="49" charset="0"/>
              </a:rPr>
              <a:t>(</a:t>
            </a:r>
            <a:r>
              <a:rPr lang="pt-BR" sz="2000" b="1" dirty="0">
                <a:solidFill>
                  <a:srgbClr val="00B050"/>
                </a:solidFill>
                <a:highlight>
                  <a:srgbClr val="FFFFFF"/>
                </a:highlight>
                <a:latin typeface="Consolas" pitchFamily="49" charset="0"/>
                <a:cs typeface="Consolas" pitchFamily="49" charset="0"/>
              </a:rPr>
              <a:t>Times</a:t>
            </a:r>
            <a:r>
              <a:rPr lang="pt-BR" sz="2000" b="1" dirty="0">
                <a:solidFill>
                  <a:srgbClr val="000000"/>
                </a:solidFill>
                <a:highlight>
                  <a:srgbClr val="FFFFFF"/>
                </a:highlight>
                <a:latin typeface="Consolas" pitchFamily="49" charset="0"/>
                <a:cs typeface="Consolas" pitchFamily="49" charset="0"/>
              </a:rPr>
              <a:t>(x1,a</a:t>
            </a:r>
            <a:r>
              <a:rPr lang="pt-BR" sz="2000" b="1" dirty="0" smtClean="0">
                <a:solidFill>
                  <a:srgbClr val="000000"/>
                </a:solidFill>
                <a:highlight>
                  <a:srgbClr val="FFFFFF"/>
                </a:highlight>
                <a:latin typeface="Consolas" pitchFamily="49" charset="0"/>
                <a:cs typeface="Consolas" pitchFamily="49" charset="0"/>
              </a:rPr>
              <a:t>), </a:t>
            </a:r>
            <a:r>
              <a:rPr lang="pt-BR" sz="2000" b="1" dirty="0" smtClean="0">
                <a:solidFill>
                  <a:srgbClr val="00B050"/>
                </a:solidFill>
                <a:highlight>
                  <a:srgbClr val="FFFFFF"/>
                </a:highlight>
                <a:latin typeface="Consolas" pitchFamily="49" charset="0"/>
                <a:cs typeface="Consolas" pitchFamily="49" charset="0"/>
              </a:rPr>
              <a:t>Times</a:t>
            </a:r>
            <a:r>
              <a:rPr lang="pt-BR" sz="2000" b="1" dirty="0" smtClean="0">
                <a:solidFill>
                  <a:srgbClr val="000000"/>
                </a:solidFill>
                <a:highlight>
                  <a:srgbClr val="FFFFFF"/>
                </a:highlight>
                <a:latin typeface="Consolas" pitchFamily="49" charset="0"/>
                <a:cs typeface="Consolas" pitchFamily="49" charset="0"/>
              </a:rPr>
              <a:t>(x2,b)) </a:t>
            </a:r>
            <a:r>
              <a:rPr lang="pt-BR" sz="2000" b="1" dirty="0">
                <a:solidFill>
                  <a:srgbClr val="0000FF"/>
                </a:solidFill>
                <a:highlight>
                  <a:srgbClr val="FFFFFF"/>
                </a:highlight>
                <a:latin typeface="Consolas" pitchFamily="49" charset="0"/>
                <a:cs typeface="Consolas" pitchFamily="49" charset="0"/>
              </a:rPr>
              <a:t>when</a:t>
            </a:r>
            <a:r>
              <a:rPr lang="pt-BR" sz="2000" b="1" dirty="0">
                <a:solidFill>
                  <a:srgbClr val="000000"/>
                </a:solidFill>
                <a:highlight>
                  <a:srgbClr val="FFFFFF"/>
                </a:highlight>
                <a:latin typeface="Consolas" pitchFamily="49" charset="0"/>
                <a:cs typeface="Consolas" pitchFamily="49" charset="0"/>
              </a:rPr>
              <a:t> </a:t>
            </a:r>
            <a:r>
              <a:rPr lang="pt-BR" sz="2000" b="1" dirty="0" smtClean="0">
                <a:solidFill>
                  <a:srgbClr val="000000"/>
                </a:solidFill>
                <a:highlight>
                  <a:srgbClr val="FFFFFF"/>
                </a:highlight>
                <a:latin typeface="Consolas" pitchFamily="49" charset="0"/>
                <a:cs typeface="Consolas" pitchFamily="49" charset="0"/>
              </a:rPr>
              <a:t>x1=x2</a:t>
            </a:r>
          </a:p>
          <a:p>
            <a:pPr marL="0" indent="0">
              <a:spcBef>
                <a:spcPts val="0"/>
              </a:spcBef>
              <a:buNone/>
            </a:pPr>
            <a:r>
              <a:rPr lang="pt-BR" sz="2000" b="1" dirty="0" smtClean="0">
                <a:solidFill>
                  <a:srgbClr val="000000"/>
                </a:solidFill>
                <a:highlight>
                  <a:srgbClr val="FFFFFF"/>
                </a:highlight>
                <a:latin typeface="Consolas" pitchFamily="49" charset="0"/>
                <a:cs typeface="Consolas" pitchFamily="49" charset="0"/>
              </a:rPr>
              <a:t>       </a:t>
            </a:r>
            <a:r>
              <a:rPr lang="en-US" sz="2000" b="1" dirty="0" smtClean="0">
                <a:solidFill>
                  <a:srgbClr val="7030A0"/>
                </a:solidFill>
                <a:highlight>
                  <a:srgbClr val="FFFFFF"/>
                </a:highlight>
                <a:latin typeface="Consolas" pitchFamily="49" charset="0"/>
                <a:cs typeface="Consolas" pitchFamily="49" charset="0"/>
              </a:rPr>
              <a:t>-&gt; </a:t>
            </a:r>
            <a:r>
              <a:rPr lang="en-US" sz="2000" b="1" dirty="0" smtClean="0">
                <a:solidFill>
                  <a:srgbClr val="00B050"/>
                </a:solidFill>
                <a:highlight>
                  <a:srgbClr val="FFFFFF"/>
                </a:highlight>
                <a:latin typeface="Consolas" pitchFamily="49" charset="0"/>
                <a:cs typeface="Consolas" pitchFamily="49" charset="0"/>
              </a:rPr>
              <a:t>Times</a:t>
            </a:r>
            <a:r>
              <a:rPr lang="en-US" sz="2000" b="1" dirty="0" smtClean="0">
                <a:solidFill>
                  <a:srgbClr val="000000"/>
                </a:solidFill>
                <a:highlight>
                  <a:srgbClr val="FFFFFF"/>
                </a:highlight>
                <a:latin typeface="Consolas" pitchFamily="49" charset="0"/>
                <a:cs typeface="Consolas" pitchFamily="49" charset="0"/>
              </a:rPr>
              <a:t>(x1,</a:t>
            </a:r>
            <a:r>
              <a:rPr lang="en-US" sz="2000" b="1" dirty="0" smtClean="0">
                <a:solidFill>
                  <a:srgbClr val="00B050"/>
                </a:solidFill>
                <a:highlight>
                  <a:srgbClr val="FFFFFF"/>
                </a:highlight>
                <a:latin typeface="Consolas" pitchFamily="49" charset="0"/>
                <a:cs typeface="Consolas" pitchFamily="49" charset="0"/>
              </a:rPr>
              <a:t>Plus</a:t>
            </a:r>
            <a:r>
              <a:rPr lang="en-US" sz="2000" b="1" dirty="0" smtClean="0">
                <a:solidFill>
                  <a:srgbClr val="000000"/>
                </a:solidFill>
                <a:highlight>
                  <a:srgbClr val="FFFFFF"/>
                </a:highlight>
                <a:latin typeface="Consolas" pitchFamily="49" charset="0"/>
                <a:cs typeface="Consolas" pitchFamily="49" charset="0"/>
              </a:rPr>
              <a:t>(a,b</a:t>
            </a:r>
            <a:r>
              <a:rPr lang="en-US" sz="2000" b="1" dirty="0">
                <a:solidFill>
                  <a:srgbClr val="000000"/>
                </a:solidFill>
                <a:highlight>
                  <a:srgbClr val="FFFFFF"/>
                </a:highlight>
                <a:latin typeface="Consolas" pitchFamily="49" charset="0"/>
                <a:cs typeface="Consolas" pitchFamily="49" charset="0"/>
              </a:rPr>
              <a:t>))</a:t>
            </a:r>
          </a:p>
          <a:p>
            <a:pPr marL="0" indent="0">
              <a:spcBef>
                <a:spcPts val="0"/>
              </a:spcBef>
              <a:buNone/>
            </a:pPr>
            <a:r>
              <a:rPr lang="pt-BR" sz="2000" b="1" dirty="0" smtClean="0">
                <a:solidFill>
                  <a:srgbClr val="000000"/>
                </a:solidFill>
                <a:highlight>
                  <a:srgbClr val="FFFFFF"/>
                </a:highlight>
                <a:latin typeface="Consolas" pitchFamily="49" charset="0"/>
                <a:cs typeface="Consolas" pitchFamily="49" charset="0"/>
              </a:rPr>
              <a:t>  | </a:t>
            </a:r>
            <a:r>
              <a:rPr lang="pt-BR" sz="2000" b="1" dirty="0">
                <a:solidFill>
                  <a:srgbClr val="00B050"/>
                </a:solidFill>
                <a:highlight>
                  <a:srgbClr val="FFFFFF"/>
                </a:highlight>
                <a:latin typeface="Consolas" pitchFamily="49" charset="0"/>
                <a:cs typeface="Consolas" pitchFamily="49" charset="0"/>
              </a:rPr>
              <a:t>Plus</a:t>
            </a:r>
            <a:r>
              <a:rPr lang="pt-BR" sz="2000" b="1" dirty="0">
                <a:solidFill>
                  <a:srgbClr val="000000"/>
                </a:solidFill>
                <a:highlight>
                  <a:srgbClr val="FFFFFF"/>
                </a:highlight>
                <a:latin typeface="Consolas" pitchFamily="49" charset="0"/>
                <a:cs typeface="Consolas" pitchFamily="49" charset="0"/>
              </a:rPr>
              <a:t>(</a:t>
            </a:r>
            <a:r>
              <a:rPr lang="pt-BR" sz="2000" b="1" dirty="0">
                <a:solidFill>
                  <a:srgbClr val="00B050"/>
                </a:solidFill>
                <a:highlight>
                  <a:srgbClr val="FFFFFF"/>
                </a:highlight>
                <a:latin typeface="Consolas" pitchFamily="49" charset="0"/>
                <a:cs typeface="Consolas" pitchFamily="49" charset="0"/>
              </a:rPr>
              <a:t>Times</a:t>
            </a:r>
            <a:r>
              <a:rPr lang="pt-BR" sz="2000" b="1" dirty="0">
                <a:solidFill>
                  <a:srgbClr val="000000"/>
                </a:solidFill>
                <a:highlight>
                  <a:srgbClr val="FFFFFF"/>
                </a:highlight>
                <a:latin typeface="Consolas" pitchFamily="49" charset="0"/>
                <a:cs typeface="Consolas" pitchFamily="49" charset="0"/>
              </a:rPr>
              <a:t>(a,x1</a:t>
            </a:r>
            <a:r>
              <a:rPr lang="pt-BR" sz="2000" b="1" dirty="0" smtClean="0">
                <a:solidFill>
                  <a:srgbClr val="000000"/>
                </a:solidFill>
                <a:highlight>
                  <a:srgbClr val="FFFFFF"/>
                </a:highlight>
                <a:latin typeface="Consolas" pitchFamily="49" charset="0"/>
                <a:cs typeface="Consolas" pitchFamily="49" charset="0"/>
              </a:rPr>
              <a:t>), </a:t>
            </a:r>
            <a:r>
              <a:rPr lang="pt-BR" sz="2000" b="1" dirty="0" smtClean="0">
                <a:solidFill>
                  <a:srgbClr val="00B050"/>
                </a:solidFill>
                <a:highlight>
                  <a:srgbClr val="FFFFFF"/>
                </a:highlight>
                <a:latin typeface="Consolas" pitchFamily="49" charset="0"/>
                <a:cs typeface="Consolas" pitchFamily="49" charset="0"/>
              </a:rPr>
              <a:t>Times</a:t>
            </a:r>
            <a:r>
              <a:rPr lang="pt-BR" sz="2000" b="1" dirty="0" smtClean="0">
                <a:solidFill>
                  <a:srgbClr val="000000"/>
                </a:solidFill>
                <a:highlight>
                  <a:srgbClr val="FFFFFF"/>
                </a:highlight>
                <a:latin typeface="Consolas" pitchFamily="49" charset="0"/>
                <a:cs typeface="Consolas" pitchFamily="49" charset="0"/>
              </a:rPr>
              <a:t>(b,x2)) </a:t>
            </a:r>
            <a:r>
              <a:rPr lang="pt-BR" sz="2000" b="1" dirty="0">
                <a:solidFill>
                  <a:srgbClr val="0000FF"/>
                </a:solidFill>
                <a:highlight>
                  <a:srgbClr val="FFFFFF"/>
                </a:highlight>
                <a:latin typeface="Consolas" pitchFamily="49" charset="0"/>
                <a:cs typeface="Consolas" pitchFamily="49" charset="0"/>
              </a:rPr>
              <a:t>when</a:t>
            </a:r>
            <a:r>
              <a:rPr lang="pt-BR" sz="2000" b="1" dirty="0">
                <a:solidFill>
                  <a:srgbClr val="000000"/>
                </a:solidFill>
                <a:highlight>
                  <a:srgbClr val="FFFFFF"/>
                </a:highlight>
                <a:latin typeface="Consolas" pitchFamily="49" charset="0"/>
                <a:cs typeface="Consolas" pitchFamily="49" charset="0"/>
              </a:rPr>
              <a:t> </a:t>
            </a:r>
            <a:r>
              <a:rPr lang="pt-BR" sz="2000" b="1" dirty="0" smtClean="0">
                <a:solidFill>
                  <a:srgbClr val="000000"/>
                </a:solidFill>
                <a:highlight>
                  <a:srgbClr val="FFFFFF"/>
                </a:highlight>
                <a:latin typeface="Consolas" pitchFamily="49" charset="0"/>
                <a:cs typeface="Consolas" pitchFamily="49" charset="0"/>
              </a:rPr>
              <a:t>x1=x2</a:t>
            </a:r>
          </a:p>
          <a:p>
            <a:pPr marL="0" indent="0">
              <a:spcBef>
                <a:spcPts val="0"/>
              </a:spcBef>
              <a:buNone/>
            </a:pPr>
            <a:r>
              <a:rPr lang="en-US" sz="2000" b="1" dirty="0" smtClean="0">
                <a:solidFill>
                  <a:srgbClr val="7030A0"/>
                </a:solidFill>
                <a:highlight>
                  <a:srgbClr val="FFFFFF"/>
                </a:highlight>
                <a:latin typeface="Consolas" pitchFamily="49" charset="0"/>
                <a:cs typeface="Consolas" pitchFamily="49" charset="0"/>
              </a:rPr>
              <a:t>       -&gt; </a:t>
            </a:r>
            <a:r>
              <a:rPr lang="en-US" sz="2000" b="1" dirty="0" smtClean="0">
                <a:solidFill>
                  <a:srgbClr val="00B050"/>
                </a:solidFill>
                <a:highlight>
                  <a:srgbClr val="FFFFFF"/>
                </a:highlight>
                <a:latin typeface="Consolas" pitchFamily="49" charset="0"/>
                <a:cs typeface="Consolas" pitchFamily="49" charset="0"/>
              </a:rPr>
              <a:t>Times</a:t>
            </a:r>
            <a:r>
              <a:rPr lang="en-US" sz="2000" b="1" dirty="0" smtClean="0">
                <a:solidFill>
                  <a:srgbClr val="000000"/>
                </a:solidFill>
                <a:highlight>
                  <a:srgbClr val="FFFFFF"/>
                </a:highlight>
                <a:latin typeface="Consolas" pitchFamily="49" charset="0"/>
                <a:cs typeface="Consolas" pitchFamily="49" charset="0"/>
              </a:rPr>
              <a:t>(</a:t>
            </a:r>
            <a:r>
              <a:rPr lang="en-US" sz="2000" b="1" dirty="0" smtClean="0">
                <a:solidFill>
                  <a:srgbClr val="00B050"/>
                </a:solidFill>
                <a:highlight>
                  <a:srgbClr val="FFFFFF"/>
                </a:highlight>
                <a:latin typeface="Consolas" pitchFamily="49" charset="0"/>
                <a:cs typeface="Consolas" pitchFamily="49" charset="0"/>
              </a:rPr>
              <a:t>Plus</a:t>
            </a:r>
            <a:r>
              <a:rPr lang="en-US" sz="2000" b="1" dirty="0" smtClean="0">
                <a:solidFill>
                  <a:srgbClr val="000000"/>
                </a:solidFill>
                <a:highlight>
                  <a:srgbClr val="FFFFFF"/>
                </a:highlight>
                <a:latin typeface="Consolas" pitchFamily="49" charset="0"/>
                <a:cs typeface="Consolas" pitchFamily="49" charset="0"/>
              </a:rPr>
              <a:t>(a,b</a:t>
            </a:r>
            <a:r>
              <a:rPr lang="en-US" sz="2000" b="1" dirty="0">
                <a:solidFill>
                  <a:srgbClr val="000000"/>
                </a:solidFill>
                <a:highlight>
                  <a:srgbClr val="FFFFFF"/>
                </a:highlight>
                <a:latin typeface="Consolas" pitchFamily="49" charset="0"/>
                <a:cs typeface="Consolas" pitchFamily="49" charset="0"/>
              </a:rPr>
              <a:t>),x1)</a:t>
            </a:r>
          </a:p>
          <a:p>
            <a:pPr marL="0" indent="0">
              <a:spcBef>
                <a:spcPts val="0"/>
              </a:spcBef>
              <a:buNone/>
            </a:pPr>
            <a:r>
              <a:rPr lang="en-US" sz="2000" b="1" dirty="0" smtClean="0">
                <a:solidFill>
                  <a:srgbClr val="000000"/>
                </a:solidFill>
                <a:highlight>
                  <a:srgbClr val="FFFFFF"/>
                </a:highlight>
                <a:latin typeface="Consolas" pitchFamily="49" charset="0"/>
                <a:cs typeface="Consolas" pitchFamily="49" charset="0"/>
              </a:rPr>
              <a:t>  |  </a:t>
            </a:r>
            <a:r>
              <a:rPr lang="en-US" sz="2000" b="1" dirty="0">
                <a:solidFill>
                  <a:srgbClr val="000000"/>
                </a:solidFill>
                <a:highlight>
                  <a:srgbClr val="FFFFFF"/>
                </a:highlight>
                <a:latin typeface="Consolas" pitchFamily="49" charset="0"/>
                <a:cs typeface="Consolas" pitchFamily="49" charset="0"/>
              </a:rPr>
              <a:t>e </a:t>
            </a:r>
            <a:r>
              <a:rPr lang="en-US" sz="2000" b="1" dirty="0">
                <a:solidFill>
                  <a:srgbClr val="7030A0"/>
                </a:solidFill>
                <a:highlight>
                  <a:srgbClr val="FFFFFF"/>
                </a:highlight>
                <a:latin typeface="Consolas" pitchFamily="49" charset="0"/>
                <a:cs typeface="Consolas" pitchFamily="49" charset="0"/>
              </a:rPr>
              <a:t>-&gt;</a:t>
            </a:r>
            <a:r>
              <a:rPr lang="en-US" sz="2000" b="1" dirty="0">
                <a:solidFill>
                  <a:srgbClr val="000000"/>
                </a:solidFill>
                <a:highlight>
                  <a:srgbClr val="FFFFFF"/>
                </a:highlight>
                <a:latin typeface="Consolas" pitchFamily="49" charset="0"/>
                <a:cs typeface="Consolas" pitchFamily="49" charset="0"/>
              </a:rPr>
              <a:t> e</a:t>
            </a:r>
          </a:p>
          <a:p>
            <a:pPr marL="0" indent="0">
              <a:spcBef>
                <a:spcPts val="0"/>
              </a:spcBef>
              <a:buNone/>
            </a:pPr>
            <a:r>
              <a:rPr lang="en-US" sz="2000" b="1" dirty="0">
                <a:solidFill>
                  <a:srgbClr val="000000"/>
                </a:solidFill>
                <a:highlight>
                  <a:srgbClr val="FFFFFF"/>
                </a:highlight>
                <a:latin typeface="Consolas" pitchFamily="49" charset="0"/>
                <a:cs typeface="Consolas" pitchFamily="49" charset="0"/>
              </a:rPr>
              <a:t> </a:t>
            </a:r>
            <a:r>
              <a:rPr lang="en-US" sz="2000" b="1" dirty="0" smtClean="0">
                <a:solidFill>
                  <a:srgbClr val="000000"/>
                </a:solidFill>
                <a:highlight>
                  <a:srgbClr val="FFFFFF"/>
                </a:highlight>
                <a:latin typeface="Consolas" pitchFamily="49" charset="0"/>
                <a:cs typeface="Consolas" pitchFamily="49" charset="0"/>
              </a:rPr>
              <a:t>;;</a:t>
            </a:r>
            <a:endParaRPr lang="en-US" sz="2000" b="1" dirty="0">
              <a:solidFill>
                <a:srgbClr val="000000"/>
              </a:solidFill>
              <a:highlight>
                <a:srgbClr val="FFFFFF"/>
              </a:highlight>
              <a:latin typeface="Consolas" pitchFamily="49" charset="0"/>
              <a:cs typeface="Consolas" pitchFamily="49" charset="0"/>
            </a:endParaRPr>
          </a:p>
        </p:txBody>
      </p:sp>
      <p:sp>
        <p:nvSpPr>
          <p:cNvPr id="4" name="Footer Placeholder 3"/>
          <p:cNvSpPr>
            <a:spLocks noGrp="1"/>
          </p:cNvSpPr>
          <p:nvPr>
            <p:ph type="ftr" sz="quarter" idx="11"/>
          </p:nvPr>
        </p:nvSpPr>
        <p:spPr/>
        <p:txBody>
          <a:bodyPr/>
          <a:lstStyle/>
          <a:p>
            <a:r>
              <a:rPr lang="en-US" dirty="0" smtClean="0"/>
              <a:t>GPCE'13: Open Pattern Matching for C++</a:t>
            </a:r>
            <a:endParaRPr lang="en-US" dirty="0"/>
          </a:p>
        </p:txBody>
      </p:sp>
      <p:sp>
        <p:nvSpPr>
          <p:cNvPr id="8" name="TextBox 7"/>
          <p:cNvSpPr txBox="1"/>
          <p:nvPr/>
        </p:nvSpPr>
        <p:spPr>
          <a:xfrm>
            <a:off x="457200" y="1469408"/>
            <a:ext cx="8153400" cy="369332"/>
          </a:xfrm>
          <a:prstGeom prst="rect">
            <a:avLst/>
          </a:prstGeom>
          <a:noFill/>
        </p:spPr>
        <p:txBody>
          <a:bodyPr wrap="square" rtlCol="0">
            <a:spAutoFit/>
          </a:bodyPr>
          <a:lstStyle/>
          <a:p>
            <a:pPr algn="ctr"/>
            <a:r>
              <a:rPr lang="en-US" b="1" i="1" dirty="0">
                <a:latin typeface="Times New Roman" pitchFamily="18" charset="0"/>
                <a:cs typeface="Times New Roman" pitchFamily="18" charset="0"/>
              </a:rPr>
              <a:t>exp</a:t>
            </a:r>
            <a:r>
              <a:rPr lang="en-US" dirty="0"/>
              <a:t> ::= </a:t>
            </a:r>
            <a:r>
              <a:rPr lang="en-US" b="1" i="1" dirty="0">
                <a:latin typeface="Times New Roman" pitchFamily="18" charset="0"/>
                <a:cs typeface="Times New Roman" pitchFamily="18" charset="0"/>
              </a:rPr>
              <a:t>val</a:t>
            </a:r>
            <a:r>
              <a:rPr lang="en-US" dirty="0"/>
              <a:t> </a:t>
            </a:r>
            <a:r>
              <a:rPr lang="en-US" dirty="0" smtClean="0"/>
              <a:t>| </a:t>
            </a:r>
            <a:r>
              <a:rPr lang="en-US" b="1" i="1" dirty="0">
                <a:latin typeface="Times New Roman" pitchFamily="18" charset="0"/>
                <a:cs typeface="Times New Roman" pitchFamily="18" charset="0"/>
              </a:rPr>
              <a:t>exp</a:t>
            </a:r>
            <a:r>
              <a:rPr lang="en-US" dirty="0" smtClean="0"/>
              <a:t> </a:t>
            </a:r>
            <a:r>
              <a:rPr lang="en-US" dirty="0"/>
              <a:t>+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endParaRPr lang="en-US" dirty="0"/>
          </a:p>
        </p:txBody>
      </p:sp>
      <p:sp>
        <p:nvSpPr>
          <p:cNvPr id="9" name="TextBox 8"/>
          <p:cNvSpPr txBox="1"/>
          <p:nvPr/>
        </p:nvSpPr>
        <p:spPr>
          <a:xfrm>
            <a:off x="3428625" y="1992868"/>
            <a:ext cx="1938408" cy="369332"/>
          </a:xfrm>
          <a:prstGeom prst="rect">
            <a:avLst/>
          </a:prstGeom>
          <a:noFill/>
        </p:spPr>
        <p:txBody>
          <a:bodyPr wrap="square" rtlCol="0">
            <a:spAutoFit/>
          </a:bodyPr>
          <a:lstStyle/>
          <a:p>
            <a:r>
              <a:rPr lang="en-US" b="1" i="1" dirty="0" smtClean="0">
                <a:latin typeface="Times New Roman" pitchFamily="18" charset="0"/>
                <a:cs typeface="Times New Roman" pitchFamily="18" charset="0"/>
              </a:rPr>
              <a:t>xa + xb → x(a+b)</a:t>
            </a:r>
            <a:endParaRPr lang="en-US" b="1" i="1" dirty="0">
              <a:latin typeface="Times New Roman" pitchFamily="18" charset="0"/>
              <a:cs typeface="Times New Roman" pitchFamily="18" charset="0"/>
            </a:endParaRPr>
          </a:p>
        </p:txBody>
      </p:sp>
      <p:sp>
        <p:nvSpPr>
          <p:cNvPr id="7" name="Oval 6"/>
          <p:cNvSpPr>
            <a:spLocks noChangeAspect="1"/>
          </p:cNvSpPr>
          <p:nvPr/>
        </p:nvSpPr>
        <p:spPr bwMode="auto">
          <a:xfrm>
            <a:off x="8298595" y="263858"/>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B050"/>
                </a:solidFill>
                <a:effectLst/>
                <a:latin typeface="Arial" charset="0"/>
              </a:rPr>
              <a:t>+</a:t>
            </a:r>
          </a:p>
        </p:txBody>
      </p:sp>
      <p:sp>
        <p:nvSpPr>
          <p:cNvPr id="10" name="Oval 9"/>
          <p:cNvSpPr>
            <a:spLocks noChangeAspect="1"/>
          </p:cNvSpPr>
          <p:nvPr/>
        </p:nvSpPr>
        <p:spPr bwMode="auto">
          <a:xfrm>
            <a:off x="7946024" y="791570"/>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B050"/>
                </a:solidFill>
                <a:effectLst/>
                <a:latin typeface="Arial" charset="0"/>
              </a:rPr>
              <a:t>*</a:t>
            </a:r>
          </a:p>
        </p:txBody>
      </p:sp>
      <p:sp>
        <p:nvSpPr>
          <p:cNvPr id="11" name="Oval 10"/>
          <p:cNvSpPr>
            <a:spLocks noChangeAspect="1"/>
          </p:cNvSpPr>
          <p:nvPr/>
        </p:nvSpPr>
        <p:spPr bwMode="auto">
          <a:xfrm>
            <a:off x="8601120" y="791570"/>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a:solidFill>
                  <a:srgbClr val="00B050"/>
                </a:solidFill>
                <a:latin typeface="Arial" charset="0"/>
              </a:rPr>
              <a:t>6</a:t>
            </a:r>
            <a:endParaRPr kumimoji="0" lang="en-US" b="1" i="0" u="none" strike="noStrike" cap="none" normalizeH="0" baseline="0" dirty="0" smtClean="0">
              <a:ln>
                <a:noFill/>
              </a:ln>
              <a:solidFill>
                <a:srgbClr val="00B050"/>
              </a:solidFill>
              <a:effectLst/>
              <a:latin typeface="Arial" charset="0"/>
            </a:endParaRPr>
          </a:p>
        </p:txBody>
      </p:sp>
      <p:sp>
        <p:nvSpPr>
          <p:cNvPr id="12" name="Oval 11"/>
          <p:cNvSpPr>
            <a:spLocks noChangeAspect="1"/>
          </p:cNvSpPr>
          <p:nvPr/>
        </p:nvSpPr>
        <p:spPr bwMode="auto">
          <a:xfrm>
            <a:off x="8246275" y="1461153"/>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B050"/>
                </a:solidFill>
                <a:effectLst/>
                <a:latin typeface="Arial" charset="0"/>
              </a:rPr>
              <a:t>2</a:t>
            </a:r>
          </a:p>
        </p:txBody>
      </p:sp>
      <p:sp>
        <p:nvSpPr>
          <p:cNvPr id="13" name="Oval 12"/>
          <p:cNvSpPr>
            <a:spLocks noChangeAspect="1"/>
          </p:cNvSpPr>
          <p:nvPr/>
        </p:nvSpPr>
        <p:spPr bwMode="auto">
          <a:xfrm>
            <a:off x="7688992" y="1440682"/>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B050"/>
                </a:solidFill>
                <a:effectLst/>
                <a:latin typeface="Arial" charset="0"/>
              </a:rPr>
              <a:t>7</a:t>
            </a:r>
          </a:p>
        </p:txBody>
      </p:sp>
      <p:cxnSp>
        <p:nvCxnSpPr>
          <p:cNvPr id="14" name="Straight Arrow Connector 13"/>
          <p:cNvCxnSpPr>
            <a:stCxn id="7" idx="3"/>
            <a:endCxn id="10" idx="0"/>
          </p:cNvCxnSpPr>
          <p:nvPr/>
        </p:nvCxnSpPr>
        <p:spPr bwMode="auto">
          <a:xfrm flipH="1">
            <a:off x="8096150" y="520138"/>
            <a:ext cx="246416" cy="271432"/>
          </a:xfrm>
          <a:prstGeom prst="straightConnector1">
            <a:avLst/>
          </a:prstGeom>
          <a:solidFill>
            <a:schemeClr val="accent1"/>
          </a:solidFill>
          <a:ln w="22225" cap="flat" cmpd="sng" algn="ctr">
            <a:solidFill>
              <a:schemeClr val="tx1"/>
            </a:solidFill>
            <a:prstDash val="solid"/>
            <a:round/>
            <a:headEnd type="none" w="sm" len="sm"/>
            <a:tailEnd type="stealth"/>
          </a:ln>
          <a:effectLst/>
        </p:spPr>
      </p:cxnSp>
      <p:cxnSp>
        <p:nvCxnSpPr>
          <p:cNvPr id="15" name="Straight Arrow Connector 14"/>
          <p:cNvCxnSpPr>
            <a:stCxn id="7" idx="5"/>
            <a:endCxn id="11" idx="0"/>
          </p:cNvCxnSpPr>
          <p:nvPr/>
        </p:nvCxnSpPr>
        <p:spPr bwMode="auto">
          <a:xfrm>
            <a:off x="8554875" y="520138"/>
            <a:ext cx="196371" cy="271432"/>
          </a:xfrm>
          <a:prstGeom prst="straightConnector1">
            <a:avLst/>
          </a:prstGeom>
          <a:solidFill>
            <a:schemeClr val="accent1"/>
          </a:solidFill>
          <a:ln w="22225" cap="flat" cmpd="sng" algn="ctr">
            <a:solidFill>
              <a:schemeClr val="tx1"/>
            </a:solidFill>
            <a:prstDash val="solid"/>
            <a:round/>
            <a:headEnd type="none" w="sm" len="sm"/>
            <a:tailEnd type="stealth"/>
          </a:ln>
          <a:effectLst/>
        </p:spPr>
      </p:cxnSp>
      <p:cxnSp>
        <p:nvCxnSpPr>
          <p:cNvPr id="16" name="Straight Arrow Connector 15"/>
          <p:cNvCxnSpPr>
            <a:stCxn id="10" idx="3"/>
            <a:endCxn id="13" idx="0"/>
          </p:cNvCxnSpPr>
          <p:nvPr/>
        </p:nvCxnSpPr>
        <p:spPr bwMode="auto">
          <a:xfrm flipH="1">
            <a:off x="7839118" y="1047850"/>
            <a:ext cx="150877" cy="392832"/>
          </a:xfrm>
          <a:prstGeom prst="straightConnector1">
            <a:avLst/>
          </a:prstGeom>
          <a:solidFill>
            <a:schemeClr val="accent1"/>
          </a:solidFill>
          <a:ln w="22225" cap="flat" cmpd="sng" algn="ctr">
            <a:solidFill>
              <a:schemeClr val="tx1"/>
            </a:solidFill>
            <a:prstDash val="solid"/>
            <a:round/>
            <a:headEnd type="none" w="sm" len="sm"/>
            <a:tailEnd type="stealth"/>
          </a:ln>
          <a:effectLst/>
        </p:spPr>
      </p:cxnSp>
      <p:cxnSp>
        <p:nvCxnSpPr>
          <p:cNvPr id="17" name="Straight Arrow Connector 16"/>
          <p:cNvCxnSpPr>
            <a:stCxn id="10" idx="5"/>
            <a:endCxn id="12" idx="0"/>
          </p:cNvCxnSpPr>
          <p:nvPr/>
        </p:nvCxnSpPr>
        <p:spPr bwMode="auto">
          <a:xfrm>
            <a:off x="8202304" y="1047850"/>
            <a:ext cx="194097" cy="413303"/>
          </a:xfrm>
          <a:prstGeom prst="straightConnector1">
            <a:avLst/>
          </a:prstGeom>
          <a:solidFill>
            <a:schemeClr val="accent1"/>
          </a:solidFill>
          <a:ln w="22225" cap="flat" cmpd="sng" algn="ctr">
            <a:solidFill>
              <a:schemeClr val="tx1"/>
            </a:solidFill>
            <a:prstDash val="solid"/>
            <a:round/>
            <a:headEnd type="none" w="sm" len="sm"/>
            <a:tailEnd type="stealth"/>
          </a:ln>
          <a:effectLst/>
        </p:spPr>
      </p:cxnSp>
      <p:sp>
        <p:nvSpPr>
          <p:cNvPr id="3" name="Slide Number Placeholder 2"/>
          <p:cNvSpPr>
            <a:spLocks noGrp="1"/>
          </p:cNvSpPr>
          <p:nvPr>
            <p:ph type="sldNum" sz="quarter" idx="12"/>
          </p:nvPr>
        </p:nvSpPr>
        <p:spPr/>
        <p:txBody>
          <a:bodyPr/>
          <a:lstStyle/>
          <a:p>
            <a:fld id="{7CB0F8AB-AB33-4A54-BEC3-89055AD5FA98}" type="slidenum">
              <a:rPr lang="en-US" smtClean="0"/>
              <a:t>5</a:t>
            </a:fld>
            <a:endParaRPr lang="en-US" dirty="0"/>
          </a:p>
        </p:txBody>
      </p:sp>
    </p:spTree>
    <p:custDataLst>
      <p:tags r:id="rId1"/>
    </p:custDataLst>
    <p:extLst>
      <p:ext uri="{BB962C8B-B14F-4D97-AF65-F5344CB8AC3E}">
        <p14:creationId xmlns:p14="http://schemas.microsoft.com/office/powerpoint/2010/main" val="3377798395"/>
      </p:ext>
    </p:extLst>
  </p:cSld>
  <p:clrMapOvr>
    <a:masterClrMapping/>
  </p:clrMapOvr>
  <mc:AlternateContent xmlns:mc="http://schemas.openxmlformats.org/markup-compatibility/2006" xmlns:p14="http://schemas.microsoft.com/office/powerpoint/2010/main">
    <mc:Choice Requires="p14">
      <p:transition spd="slow" p14:dur="2000" advTm="22430"/>
    </mc:Choice>
    <mc:Fallback xmlns="">
      <p:transition spd="slow" advTm="2243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Relational Matching</a:t>
            </a:r>
            <a:endParaRPr lang="en-US" dirty="0"/>
          </a:p>
        </p:txBody>
      </p:sp>
      <p:sp>
        <p:nvSpPr>
          <p:cNvPr id="6" name="Content Placeholder 5"/>
          <p:cNvSpPr>
            <a:spLocks noGrp="1"/>
          </p:cNvSpPr>
          <p:nvPr>
            <p:ph idx="1"/>
          </p:nvPr>
        </p:nvSpPr>
        <p:spPr>
          <a:xfrm>
            <a:off x="468313" y="1838740"/>
            <a:ext cx="8135937" cy="4398548"/>
          </a:xfrm>
        </p:spPr>
        <p:txBody>
          <a:bodyPr>
            <a:noAutofit/>
          </a:bodyPr>
          <a:lstStyle/>
          <a:p>
            <a:pPr marL="0" indent="0">
              <a:spcBef>
                <a:spcPts val="0"/>
              </a:spcBef>
              <a:buNone/>
            </a:pPr>
            <a:r>
              <a:rPr lang="en-US" sz="2000" b="1" dirty="0">
                <a:solidFill>
                  <a:srgbClr val="0000FF"/>
                </a:solidFill>
                <a:highlight>
                  <a:srgbClr val="FFFFFF"/>
                </a:highlight>
                <a:latin typeface="Consolas" pitchFamily="49" charset="0"/>
                <a:cs typeface="Consolas" pitchFamily="49" charset="0"/>
              </a:rPr>
              <a:t>let</a:t>
            </a:r>
            <a:r>
              <a:rPr lang="en-US" sz="2000" b="1" dirty="0">
                <a:solidFill>
                  <a:srgbClr val="000000"/>
                </a:solidFill>
                <a:highlight>
                  <a:srgbClr val="FFFFFF"/>
                </a:highlight>
                <a:latin typeface="Consolas" pitchFamily="49" charset="0"/>
                <a:cs typeface="Consolas" pitchFamily="49" charset="0"/>
              </a:rPr>
              <a:t> </a:t>
            </a:r>
            <a:r>
              <a:rPr lang="en-US" sz="2000" b="1" dirty="0">
                <a:solidFill>
                  <a:srgbClr val="0000FF"/>
                </a:solidFill>
                <a:highlight>
                  <a:srgbClr val="FFFFFF"/>
                </a:highlight>
                <a:latin typeface="Consolas" pitchFamily="49" charset="0"/>
                <a:cs typeface="Consolas" pitchFamily="49" charset="0"/>
              </a:rPr>
              <a:t>rec</a:t>
            </a:r>
            <a:r>
              <a:rPr lang="en-US" sz="2000" b="1" dirty="0">
                <a:solidFill>
                  <a:srgbClr val="000000"/>
                </a:solidFill>
                <a:highlight>
                  <a:srgbClr val="FFFFFF"/>
                </a:highlight>
                <a:latin typeface="Consolas" pitchFamily="49" charset="0"/>
                <a:cs typeface="Consolas" pitchFamily="49" charset="0"/>
              </a:rPr>
              <a:t> </a:t>
            </a:r>
            <a:r>
              <a:rPr lang="en-US" sz="2000" b="1" dirty="0">
                <a:solidFill>
                  <a:srgbClr val="C00000"/>
                </a:solidFill>
                <a:highlight>
                  <a:srgbClr val="FFFFFF"/>
                </a:highlight>
                <a:latin typeface="Consolas" pitchFamily="49" charset="0"/>
                <a:cs typeface="Consolas" pitchFamily="49" charset="0"/>
              </a:rPr>
              <a:t>equal</a:t>
            </a:r>
            <a:r>
              <a:rPr lang="en-US" sz="2000" b="1" dirty="0">
                <a:solidFill>
                  <a:srgbClr val="000000"/>
                </a:solidFill>
                <a:highlight>
                  <a:srgbClr val="FFFFFF"/>
                </a:highlight>
                <a:latin typeface="Consolas" pitchFamily="49" charset="0"/>
                <a:cs typeface="Consolas" pitchFamily="49" charset="0"/>
              </a:rPr>
              <a:t> e1 e2 =</a:t>
            </a:r>
          </a:p>
          <a:p>
            <a:pPr marL="0" indent="0">
              <a:spcBef>
                <a:spcPts val="0"/>
              </a:spcBef>
              <a:buNone/>
            </a:pPr>
            <a:r>
              <a:rPr lang="en-US" sz="2000" b="1" dirty="0" smtClean="0">
                <a:solidFill>
                  <a:srgbClr val="000000"/>
                </a:solidFill>
                <a:highlight>
                  <a:srgbClr val="FFFFFF"/>
                </a:highlight>
                <a:latin typeface="Consolas" pitchFamily="49" charset="0"/>
                <a:cs typeface="Consolas" pitchFamily="49" charset="0"/>
              </a:rPr>
              <a:t>  </a:t>
            </a:r>
            <a:r>
              <a:rPr lang="en-US" sz="2000" b="1" dirty="0">
                <a:solidFill>
                  <a:srgbClr val="0000FF"/>
                </a:solidFill>
                <a:highlight>
                  <a:srgbClr val="FFFFFF"/>
                </a:highlight>
                <a:latin typeface="Consolas" pitchFamily="49" charset="0"/>
                <a:cs typeface="Consolas" pitchFamily="49" charset="0"/>
              </a:rPr>
              <a:t>match</a:t>
            </a:r>
            <a:r>
              <a:rPr lang="en-US" sz="2000" b="1" dirty="0">
                <a:solidFill>
                  <a:srgbClr val="000000"/>
                </a:solidFill>
                <a:highlight>
                  <a:srgbClr val="FFFFFF"/>
                </a:highlight>
                <a:latin typeface="Consolas" pitchFamily="49" charset="0"/>
                <a:cs typeface="Consolas" pitchFamily="49" charset="0"/>
              </a:rPr>
              <a:t> (e1,e2) </a:t>
            </a:r>
            <a:r>
              <a:rPr lang="en-US" sz="2000" b="1" dirty="0">
                <a:solidFill>
                  <a:srgbClr val="0000FF"/>
                </a:solidFill>
                <a:highlight>
                  <a:srgbClr val="FFFFFF"/>
                </a:highlight>
                <a:latin typeface="Consolas" pitchFamily="49" charset="0"/>
                <a:cs typeface="Consolas" pitchFamily="49" charset="0"/>
              </a:rPr>
              <a:t>with</a:t>
            </a:r>
            <a:endParaRPr lang="en-US" sz="2000" b="1" dirty="0">
              <a:solidFill>
                <a:srgbClr val="000000"/>
              </a:solidFill>
              <a:highlight>
                <a:srgbClr val="FFFFFF"/>
              </a:highlight>
              <a:latin typeface="Consolas" pitchFamily="49" charset="0"/>
              <a:cs typeface="Consolas" pitchFamily="49" charset="0"/>
            </a:endParaRPr>
          </a:p>
          <a:p>
            <a:pPr marL="0" indent="0">
              <a:spcBef>
                <a:spcPts val="0"/>
              </a:spcBef>
              <a:buNone/>
            </a:pPr>
            <a:r>
              <a:rPr lang="en-US" sz="2000" b="1" dirty="0">
                <a:solidFill>
                  <a:srgbClr val="000000"/>
                </a:solidFill>
                <a:highlight>
                  <a:srgbClr val="FFFFFF"/>
                </a:highlight>
                <a:latin typeface="Consolas" pitchFamily="49" charset="0"/>
                <a:cs typeface="Consolas" pitchFamily="49" charset="0"/>
              </a:rPr>
              <a:t>  </a:t>
            </a:r>
            <a:r>
              <a:rPr lang="en-US" sz="2000" b="1" dirty="0" smtClean="0">
                <a:solidFill>
                  <a:srgbClr val="000000"/>
                </a:solidFill>
                <a:highlight>
                  <a:srgbClr val="FFFFFF"/>
                </a:highlight>
                <a:latin typeface="Consolas" pitchFamily="49" charset="0"/>
                <a:cs typeface="Consolas" pitchFamily="49" charset="0"/>
              </a:rPr>
              <a:t> | </a:t>
            </a:r>
            <a:r>
              <a:rPr lang="en-US" sz="2000" b="1" dirty="0">
                <a:solidFill>
                  <a:srgbClr val="000000"/>
                </a:solidFill>
                <a:highlight>
                  <a:srgbClr val="FFFFFF"/>
                </a:highlight>
                <a:latin typeface="Consolas" pitchFamily="49" charset="0"/>
                <a:cs typeface="Consolas" pitchFamily="49" charset="0"/>
              </a:rPr>
              <a:t>(</a:t>
            </a:r>
            <a:r>
              <a:rPr lang="en-US" sz="2000" b="1" dirty="0">
                <a:solidFill>
                  <a:srgbClr val="00B050"/>
                </a:solidFill>
                <a:highlight>
                  <a:srgbClr val="FFFFFF"/>
                </a:highlight>
                <a:latin typeface="Consolas" pitchFamily="49" charset="0"/>
                <a:cs typeface="Consolas" pitchFamily="49" charset="0"/>
              </a:rPr>
              <a:t>Value</a:t>
            </a:r>
            <a:r>
              <a:rPr lang="en-US" sz="2000" b="1" dirty="0">
                <a:solidFill>
                  <a:srgbClr val="000000"/>
                </a:solidFill>
                <a:highlight>
                  <a:srgbClr val="FFFFFF"/>
                </a:highlight>
                <a:latin typeface="Consolas" pitchFamily="49" charset="0"/>
                <a:cs typeface="Consolas" pitchFamily="49" charset="0"/>
              </a:rPr>
              <a:t>(v1</a:t>
            </a:r>
            <a:r>
              <a:rPr lang="en-US" sz="2000" b="1" dirty="0" smtClean="0">
                <a:solidFill>
                  <a:srgbClr val="000000"/>
                </a:solidFill>
                <a:highlight>
                  <a:srgbClr val="FFFFFF"/>
                </a:highlight>
                <a:latin typeface="Consolas" pitchFamily="49" charset="0"/>
                <a:cs typeface="Consolas" pitchFamily="49" charset="0"/>
              </a:rPr>
              <a:t>)     , </a:t>
            </a:r>
            <a:r>
              <a:rPr lang="en-US" sz="2000" b="1" dirty="0">
                <a:solidFill>
                  <a:srgbClr val="00B050"/>
                </a:solidFill>
                <a:highlight>
                  <a:srgbClr val="FFFFFF"/>
                </a:highlight>
                <a:latin typeface="Consolas" pitchFamily="49" charset="0"/>
                <a:cs typeface="Consolas" pitchFamily="49" charset="0"/>
              </a:rPr>
              <a:t>Value</a:t>
            </a:r>
            <a:r>
              <a:rPr lang="en-US" sz="2000" b="1" dirty="0">
                <a:solidFill>
                  <a:srgbClr val="000000"/>
                </a:solidFill>
                <a:highlight>
                  <a:srgbClr val="FFFFFF"/>
                </a:highlight>
                <a:latin typeface="Consolas" pitchFamily="49" charset="0"/>
                <a:cs typeface="Consolas" pitchFamily="49" charset="0"/>
              </a:rPr>
              <a:t>(v2</a:t>
            </a:r>
            <a:r>
              <a:rPr lang="en-US" sz="2000" b="1" dirty="0" smtClean="0">
                <a:solidFill>
                  <a:srgbClr val="000000"/>
                </a:solidFill>
                <a:highlight>
                  <a:srgbClr val="FFFFFF"/>
                </a:highlight>
                <a:latin typeface="Consolas" pitchFamily="49" charset="0"/>
                <a:cs typeface="Consolas" pitchFamily="49" charset="0"/>
              </a:rPr>
              <a:t>)     ) </a:t>
            </a:r>
            <a:r>
              <a:rPr lang="pt-BR" sz="2000" b="1" dirty="0">
                <a:solidFill>
                  <a:srgbClr val="0000FF"/>
                </a:solidFill>
                <a:highlight>
                  <a:srgbClr val="FFFFFF"/>
                </a:highlight>
                <a:latin typeface="Consolas" pitchFamily="49" charset="0"/>
                <a:cs typeface="Consolas" pitchFamily="49" charset="0"/>
              </a:rPr>
              <a:t>-&gt;</a:t>
            </a:r>
            <a:r>
              <a:rPr lang="en-US" sz="2000" b="1" dirty="0">
                <a:solidFill>
                  <a:srgbClr val="000000"/>
                </a:solidFill>
                <a:highlight>
                  <a:srgbClr val="FFFFFF"/>
                </a:highlight>
                <a:latin typeface="Consolas" pitchFamily="49" charset="0"/>
                <a:cs typeface="Consolas" pitchFamily="49" charset="0"/>
              </a:rPr>
              <a:t> v1 == v2</a:t>
            </a:r>
          </a:p>
          <a:p>
            <a:pPr marL="0" indent="0">
              <a:spcBef>
                <a:spcPts val="0"/>
              </a:spcBef>
              <a:buNone/>
            </a:pPr>
            <a:r>
              <a:rPr lang="en-US" sz="2000" b="1" dirty="0">
                <a:solidFill>
                  <a:srgbClr val="000000"/>
                </a:solidFill>
                <a:highlight>
                  <a:srgbClr val="FFFFFF"/>
                </a:highlight>
                <a:latin typeface="Consolas" pitchFamily="49" charset="0"/>
                <a:cs typeface="Consolas" pitchFamily="49" charset="0"/>
              </a:rPr>
              <a:t> </a:t>
            </a:r>
            <a:r>
              <a:rPr lang="pt-BR" sz="2000" b="1" dirty="0">
                <a:solidFill>
                  <a:srgbClr val="000000"/>
                </a:solidFill>
                <a:highlight>
                  <a:srgbClr val="FFFFFF"/>
                </a:highlight>
                <a:latin typeface="Consolas" pitchFamily="49" charset="0"/>
                <a:cs typeface="Consolas" pitchFamily="49" charset="0"/>
              </a:rPr>
              <a:t> </a:t>
            </a:r>
            <a:r>
              <a:rPr lang="pt-BR" sz="2000" b="1" dirty="0" smtClean="0">
                <a:solidFill>
                  <a:srgbClr val="000000"/>
                </a:solidFill>
                <a:highlight>
                  <a:srgbClr val="FFFFFF"/>
                </a:highlight>
                <a:latin typeface="Consolas" pitchFamily="49" charset="0"/>
                <a:cs typeface="Consolas" pitchFamily="49" charset="0"/>
              </a:rPr>
              <a:t> </a:t>
            </a:r>
            <a:r>
              <a:rPr lang="en-US" sz="2000" b="1" dirty="0" smtClean="0">
                <a:solidFill>
                  <a:srgbClr val="000000"/>
                </a:solidFill>
                <a:highlight>
                  <a:srgbClr val="FFFFFF"/>
                </a:highlight>
                <a:latin typeface="Consolas" pitchFamily="49" charset="0"/>
                <a:cs typeface="Consolas" pitchFamily="49" charset="0"/>
              </a:rPr>
              <a:t>| </a:t>
            </a:r>
            <a:r>
              <a:rPr lang="pt-BR" sz="2000" b="1" dirty="0">
                <a:solidFill>
                  <a:srgbClr val="000000"/>
                </a:solidFill>
                <a:highlight>
                  <a:srgbClr val="FFFFFF"/>
                </a:highlight>
                <a:latin typeface="Consolas" pitchFamily="49" charset="0"/>
                <a:cs typeface="Consolas" pitchFamily="49" charset="0"/>
              </a:rPr>
              <a:t>(</a:t>
            </a:r>
            <a:r>
              <a:rPr lang="pt-BR" sz="2000" b="1" dirty="0">
                <a:solidFill>
                  <a:srgbClr val="00B050"/>
                </a:solidFill>
                <a:highlight>
                  <a:srgbClr val="FFFFFF"/>
                </a:highlight>
                <a:latin typeface="Consolas" pitchFamily="49" charset="0"/>
                <a:cs typeface="Consolas" pitchFamily="49" charset="0"/>
              </a:rPr>
              <a:t>Plus</a:t>
            </a:r>
            <a:r>
              <a:rPr lang="pt-BR" sz="2000" b="1" dirty="0">
                <a:solidFill>
                  <a:srgbClr val="000000"/>
                </a:solidFill>
                <a:highlight>
                  <a:srgbClr val="FFFFFF"/>
                </a:highlight>
                <a:latin typeface="Consolas" pitchFamily="49" charset="0"/>
                <a:cs typeface="Consolas" pitchFamily="49" charset="0"/>
              </a:rPr>
              <a:t>  (a1, b1), </a:t>
            </a:r>
            <a:r>
              <a:rPr lang="pt-BR" sz="2000" b="1" dirty="0">
                <a:solidFill>
                  <a:srgbClr val="00B050"/>
                </a:solidFill>
                <a:highlight>
                  <a:srgbClr val="FFFFFF"/>
                </a:highlight>
                <a:latin typeface="Consolas" pitchFamily="49" charset="0"/>
                <a:cs typeface="Consolas" pitchFamily="49" charset="0"/>
              </a:rPr>
              <a:t>Plus</a:t>
            </a:r>
            <a:r>
              <a:rPr lang="pt-BR" sz="2000" b="1" dirty="0">
                <a:solidFill>
                  <a:srgbClr val="000000"/>
                </a:solidFill>
                <a:highlight>
                  <a:srgbClr val="FFFFFF"/>
                </a:highlight>
                <a:latin typeface="Consolas" pitchFamily="49" charset="0"/>
                <a:cs typeface="Consolas" pitchFamily="49" charset="0"/>
              </a:rPr>
              <a:t>  (a2, b2))</a:t>
            </a:r>
          </a:p>
          <a:p>
            <a:pPr marL="0" indent="0">
              <a:spcBef>
                <a:spcPts val="0"/>
              </a:spcBef>
              <a:buNone/>
            </a:pPr>
            <a:r>
              <a:rPr lang="pt-BR" sz="2000" b="1" dirty="0">
                <a:solidFill>
                  <a:srgbClr val="000000"/>
                </a:solidFill>
                <a:highlight>
                  <a:srgbClr val="FFFFFF"/>
                </a:highlight>
                <a:latin typeface="Consolas" pitchFamily="49" charset="0"/>
                <a:cs typeface="Consolas" pitchFamily="49" charset="0"/>
              </a:rPr>
              <a:t>  </a:t>
            </a:r>
            <a:r>
              <a:rPr lang="pt-BR" sz="2000" b="1" dirty="0" smtClean="0">
                <a:solidFill>
                  <a:srgbClr val="000000"/>
                </a:solidFill>
                <a:highlight>
                  <a:srgbClr val="FFFFFF"/>
                </a:highlight>
                <a:latin typeface="Consolas" pitchFamily="49" charset="0"/>
                <a:cs typeface="Consolas" pitchFamily="49" charset="0"/>
              </a:rPr>
              <a:t> | </a:t>
            </a:r>
            <a:r>
              <a:rPr lang="pt-BR" sz="2000" b="1" dirty="0">
                <a:solidFill>
                  <a:srgbClr val="000000"/>
                </a:solidFill>
                <a:highlight>
                  <a:srgbClr val="FFFFFF"/>
                </a:highlight>
                <a:latin typeface="Consolas" pitchFamily="49" charset="0"/>
                <a:cs typeface="Consolas" pitchFamily="49" charset="0"/>
              </a:rPr>
              <a:t>(</a:t>
            </a:r>
            <a:r>
              <a:rPr lang="pt-BR" sz="2000" b="1" dirty="0">
                <a:solidFill>
                  <a:srgbClr val="00B050"/>
                </a:solidFill>
                <a:highlight>
                  <a:srgbClr val="FFFFFF"/>
                </a:highlight>
                <a:latin typeface="Consolas" pitchFamily="49" charset="0"/>
                <a:cs typeface="Consolas" pitchFamily="49" charset="0"/>
              </a:rPr>
              <a:t>Minus</a:t>
            </a:r>
            <a:r>
              <a:rPr lang="pt-BR" sz="2000" b="1" dirty="0">
                <a:solidFill>
                  <a:srgbClr val="000000"/>
                </a:solidFill>
                <a:highlight>
                  <a:srgbClr val="FFFFFF"/>
                </a:highlight>
                <a:latin typeface="Consolas" pitchFamily="49" charset="0"/>
                <a:cs typeface="Consolas" pitchFamily="49" charset="0"/>
              </a:rPr>
              <a:t> (a1, b1), </a:t>
            </a:r>
            <a:r>
              <a:rPr lang="pt-BR" sz="2000" b="1" dirty="0">
                <a:solidFill>
                  <a:srgbClr val="00B050"/>
                </a:solidFill>
                <a:highlight>
                  <a:srgbClr val="FFFFFF"/>
                </a:highlight>
                <a:latin typeface="Consolas" pitchFamily="49" charset="0"/>
                <a:cs typeface="Consolas" pitchFamily="49" charset="0"/>
              </a:rPr>
              <a:t>Minus</a:t>
            </a:r>
            <a:r>
              <a:rPr lang="pt-BR" sz="2000" b="1" dirty="0">
                <a:solidFill>
                  <a:srgbClr val="000000"/>
                </a:solidFill>
                <a:highlight>
                  <a:srgbClr val="FFFFFF"/>
                </a:highlight>
                <a:latin typeface="Consolas" pitchFamily="49" charset="0"/>
                <a:cs typeface="Consolas" pitchFamily="49" charset="0"/>
              </a:rPr>
              <a:t> (a2, b2))</a:t>
            </a:r>
          </a:p>
          <a:p>
            <a:pPr marL="0" indent="0">
              <a:spcBef>
                <a:spcPts val="0"/>
              </a:spcBef>
              <a:buNone/>
            </a:pPr>
            <a:r>
              <a:rPr lang="pt-BR" sz="2000" b="1" dirty="0">
                <a:solidFill>
                  <a:srgbClr val="000000"/>
                </a:solidFill>
                <a:highlight>
                  <a:srgbClr val="FFFFFF"/>
                </a:highlight>
                <a:latin typeface="Consolas" pitchFamily="49" charset="0"/>
                <a:cs typeface="Consolas" pitchFamily="49" charset="0"/>
              </a:rPr>
              <a:t>  </a:t>
            </a:r>
            <a:r>
              <a:rPr lang="pt-BR" sz="2000" b="1" dirty="0" smtClean="0">
                <a:solidFill>
                  <a:srgbClr val="000000"/>
                </a:solidFill>
                <a:highlight>
                  <a:srgbClr val="FFFFFF"/>
                </a:highlight>
                <a:latin typeface="Consolas" pitchFamily="49" charset="0"/>
                <a:cs typeface="Consolas" pitchFamily="49" charset="0"/>
              </a:rPr>
              <a:t> | </a:t>
            </a:r>
            <a:r>
              <a:rPr lang="pt-BR" sz="2000" b="1" dirty="0">
                <a:solidFill>
                  <a:srgbClr val="000000"/>
                </a:solidFill>
                <a:highlight>
                  <a:srgbClr val="FFFFFF"/>
                </a:highlight>
                <a:latin typeface="Consolas" pitchFamily="49" charset="0"/>
                <a:cs typeface="Consolas" pitchFamily="49" charset="0"/>
              </a:rPr>
              <a:t>(</a:t>
            </a:r>
            <a:r>
              <a:rPr lang="pt-BR" sz="2000" b="1" dirty="0">
                <a:solidFill>
                  <a:srgbClr val="00B050"/>
                </a:solidFill>
                <a:highlight>
                  <a:srgbClr val="FFFFFF"/>
                </a:highlight>
                <a:latin typeface="Consolas" pitchFamily="49" charset="0"/>
                <a:cs typeface="Consolas" pitchFamily="49" charset="0"/>
              </a:rPr>
              <a:t>Times</a:t>
            </a:r>
            <a:r>
              <a:rPr lang="pt-BR" sz="2000" b="1" dirty="0">
                <a:solidFill>
                  <a:srgbClr val="000000"/>
                </a:solidFill>
                <a:highlight>
                  <a:srgbClr val="FFFFFF"/>
                </a:highlight>
                <a:latin typeface="Consolas" pitchFamily="49" charset="0"/>
                <a:cs typeface="Consolas" pitchFamily="49" charset="0"/>
              </a:rPr>
              <a:t> (a1, b1), </a:t>
            </a:r>
            <a:r>
              <a:rPr lang="pt-BR" sz="2000" b="1" dirty="0">
                <a:solidFill>
                  <a:srgbClr val="00B050"/>
                </a:solidFill>
                <a:highlight>
                  <a:srgbClr val="FFFFFF"/>
                </a:highlight>
                <a:latin typeface="Consolas" pitchFamily="49" charset="0"/>
                <a:cs typeface="Consolas" pitchFamily="49" charset="0"/>
              </a:rPr>
              <a:t>Times</a:t>
            </a:r>
            <a:r>
              <a:rPr lang="pt-BR" sz="2000" b="1" dirty="0">
                <a:solidFill>
                  <a:srgbClr val="000000"/>
                </a:solidFill>
                <a:highlight>
                  <a:srgbClr val="FFFFFF"/>
                </a:highlight>
                <a:latin typeface="Consolas" pitchFamily="49" charset="0"/>
                <a:cs typeface="Consolas" pitchFamily="49" charset="0"/>
              </a:rPr>
              <a:t> (a2, b2))</a:t>
            </a:r>
          </a:p>
          <a:p>
            <a:pPr marL="0" indent="0">
              <a:spcBef>
                <a:spcPts val="0"/>
              </a:spcBef>
              <a:buNone/>
            </a:pPr>
            <a:r>
              <a:rPr lang="pt-BR" sz="2000" b="1" dirty="0">
                <a:solidFill>
                  <a:srgbClr val="000000"/>
                </a:solidFill>
                <a:highlight>
                  <a:srgbClr val="FFFFFF"/>
                </a:highlight>
                <a:latin typeface="Consolas" pitchFamily="49" charset="0"/>
                <a:cs typeface="Consolas" pitchFamily="49" charset="0"/>
              </a:rPr>
              <a:t>  </a:t>
            </a:r>
            <a:r>
              <a:rPr lang="pt-BR" sz="2000" b="1" dirty="0" smtClean="0">
                <a:solidFill>
                  <a:srgbClr val="000000"/>
                </a:solidFill>
                <a:highlight>
                  <a:srgbClr val="FFFFFF"/>
                </a:highlight>
                <a:latin typeface="Consolas" pitchFamily="49" charset="0"/>
                <a:cs typeface="Consolas" pitchFamily="49" charset="0"/>
              </a:rPr>
              <a:t> | </a:t>
            </a:r>
            <a:r>
              <a:rPr lang="pt-BR" sz="2000" b="1" dirty="0">
                <a:solidFill>
                  <a:srgbClr val="000000"/>
                </a:solidFill>
                <a:highlight>
                  <a:srgbClr val="FFFFFF"/>
                </a:highlight>
                <a:latin typeface="Consolas" pitchFamily="49" charset="0"/>
                <a:cs typeface="Consolas" pitchFamily="49" charset="0"/>
              </a:rPr>
              <a:t>(</a:t>
            </a:r>
            <a:r>
              <a:rPr lang="pt-BR" sz="2000" b="1" dirty="0">
                <a:solidFill>
                  <a:srgbClr val="00B050"/>
                </a:solidFill>
                <a:highlight>
                  <a:srgbClr val="FFFFFF"/>
                </a:highlight>
                <a:latin typeface="Consolas" pitchFamily="49" charset="0"/>
                <a:cs typeface="Consolas" pitchFamily="49" charset="0"/>
              </a:rPr>
              <a:t>Divide</a:t>
            </a:r>
            <a:r>
              <a:rPr lang="pt-BR" sz="2000" b="1" dirty="0">
                <a:solidFill>
                  <a:srgbClr val="000000"/>
                </a:solidFill>
                <a:highlight>
                  <a:srgbClr val="FFFFFF"/>
                </a:highlight>
                <a:latin typeface="Consolas" pitchFamily="49" charset="0"/>
                <a:cs typeface="Consolas" pitchFamily="49" charset="0"/>
              </a:rPr>
              <a:t>(a1, b1), </a:t>
            </a:r>
            <a:r>
              <a:rPr lang="pt-BR" sz="2000" b="1" dirty="0">
                <a:solidFill>
                  <a:srgbClr val="00B050"/>
                </a:solidFill>
                <a:highlight>
                  <a:srgbClr val="FFFFFF"/>
                </a:highlight>
                <a:latin typeface="Consolas" pitchFamily="49" charset="0"/>
                <a:cs typeface="Consolas" pitchFamily="49" charset="0"/>
              </a:rPr>
              <a:t>Divide</a:t>
            </a:r>
            <a:r>
              <a:rPr lang="pt-BR" sz="2000" b="1" dirty="0">
                <a:solidFill>
                  <a:srgbClr val="000000"/>
                </a:solidFill>
                <a:highlight>
                  <a:srgbClr val="FFFFFF"/>
                </a:highlight>
                <a:latin typeface="Consolas" pitchFamily="49" charset="0"/>
                <a:cs typeface="Consolas" pitchFamily="49" charset="0"/>
              </a:rPr>
              <a:t>(a2, b2))</a:t>
            </a:r>
          </a:p>
          <a:p>
            <a:pPr marL="0" indent="0">
              <a:spcBef>
                <a:spcPts val="0"/>
              </a:spcBef>
              <a:buNone/>
            </a:pPr>
            <a:r>
              <a:rPr lang="pt-BR" sz="2000" b="1" dirty="0">
                <a:solidFill>
                  <a:srgbClr val="000000"/>
                </a:solidFill>
                <a:highlight>
                  <a:srgbClr val="FFFFFF"/>
                </a:highlight>
                <a:latin typeface="Consolas" pitchFamily="49" charset="0"/>
                <a:cs typeface="Consolas" pitchFamily="49" charset="0"/>
              </a:rPr>
              <a:t>   </a:t>
            </a:r>
            <a:r>
              <a:rPr lang="pt-BR" sz="2000" b="1" dirty="0" smtClean="0">
                <a:solidFill>
                  <a:srgbClr val="000000"/>
                </a:solidFill>
                <a:highlight>
                  <a:srgbClr val="FFFFFF"/>
                </a:highlight>
                <a:latin typeface="Consolas" pitchFamily="49" charset="0"/>
                <a:cs typeface="Consolas" pitchFamily="49" charset="0"/>
              </a:rPr>
              <a:t>    </a:t>
            </a:r>
            <a:r>
              <a:rPr lang="pt-BR" sz="2000" b="1" dirty="0">
                <a:solidFill>
                  <a:srgbClr val="0000FF"/>
                </a:solidFill>
                <a:highlight>
                  <a:srgbClr val="FFFFFF"/>
                </a:highlight>
                <a:latin typeface="Consolas" pitchFamily="49" charset="0"/>
                <a:cs typeface="Consolas" pitchFamily="49" charset="0"/>
              </a:rPr>
              <a:t>-&gt;</a:t>
            </a:r>
            <a:r>
              <a:rPr lang="pt-BR" sz="2000" b="1" dirty="0">
                <a:solidFill>
                  <a:srgbClr val="000000"/>
                </a:solidFill>
                <a:highlight>
                  <a:srgbClr val="FFFFFF"/>
                </a:highlight>
                <a:latin typeface="Consolas" pitchFamily="49" charset="0"/>
                <a:cs typeface="Consolas" pitchFamily="49" charset="0"/>
              </a:rPr>
              <a:t> (</a:t>
            </a:r>
            <a:r>
              <a:rPr lang="pt-BR" sz="2000" b="1" dirty="0">
                <a:solidFill>
                  <a:srgbClr val="C00000"/>
                </a:solidFill>
                <a:highlight>
                  <a:srgbClr val="FFFFFF"/>
                </a:highlight>
                <a:latin typeface="Consolas" pitchFamily="49" charset="0"/>
                <a:cs typeface="Consolas" pitchFamily="49" charset="0"/>
              </a:rPr>
              <a:t>equal</a:t>
            </a:r>
            <a:r>
              <a:rPr lang="pt-BR" sz="2000" b="1" dirty="0">
                <a:solidFill>
                  <a:srgbClr val="000000"/>
                </a:solidFill>
                <a:highlight>
                  <a:srgbClr val="FFFFFF"/>
                </a:highlight>
                <a:latin typeface="Consolas" pitchFamily="49" charset="0"/>
                <a:cs typeface="Consolas" pitchFamily="49" charset="0"/>
              </a:rPr>
              <a:t> a1 a2) &amp;&amp; (</a:t>
            </a:r>
            <a:r>
              <a:rPr lang="pt-BR" sz="2000" b="1" dirty="0">
                <a:solidFill>
                  <a:srgbClr val="C00000"/>
                </a:solidFill>
                <a:highlight>
                  <a:srgbClr val="FFFFFF"/>
                </a:highlight>
                <a:latin typeface="Consolas" pitchFamily="49" charset="0"/>
                <a:cs typeface="Consolas" pitchFamily="49" charset="0"/>
              </a:rPr>
              <a:t>equal</a:t>
            </a:r>
            <a:r>
              <a:rPr lang="pt-BR" sz="2000" b="1" dirty="0">
                <a:solidFill>
                  <a:srgbClr val="000000"/>
                </a:solidFill>
                <a:highlight>
                  <a:srgbClr val="FFFFFF"/>
                </a:highlight>
                <a:latin typeface="Consolas" pitchFamily="49" charset="0"/>
                <a:cs typeface="Consolas" pitchFamily="49" charset="0"/>
              </a:rPr>
              <a:t> b1 b2)</a:t>
            </a:r>
          </a:p>
          <a:p>
            <a:pPr marL="0" indent="0">
              <a:spcBef>
                <a:spcPts val="0"/>
              </a:spcBef>
              <a:buNone/>
            </a:pPr>
            <a:r>
              <a:rPr lang="en-US" sz="2000" b="1" dirty="0">
                <a:solidFill>
                  <a:srgbClr val="000000"/>
                </a:solidFill>
                <a:highlight>
                  <a:srgbClr val="FFFFFF"/>
                </a:highlight>
                <a:latin typeface="Consolas" pitchFamily="49" charset="0"/>
                <a:cs typeface="Consolas" pitchFamily="49" charset="0"/>
              </a:rPr>
              <a:t>  </a:t>
            </a:r>
            <a:r>
              <a:rPr lang="en-US" sz="2000" b="1" dirty="0" smtClean="0">
                <a:solidFill>
                  <a:srgbClr val="000000"/>
                </a:solidFill>
                <a:highlight>
                  <a:srgbClr val="FFFFFF"/>
                </a:highlight>
                <a:latin typeface="Consolas" pitchFamily="49" charset="0"/>
                <a:cs typeface="Consolas" pitchFamily="49" charset="0"/>
              </a:rPr>
              <a:t> | </a:t>
            </a:r>
            <a:r>
              <a:rPr lang="en-US" sz="2000" b="1" dirty="0">
                <a:solidFill>
                  <a:srgbClr val="000000"/>
                </a:solidFill>
                <a:highlight>
                  <a:srgbClr val="FFFFFF"/>
                </a:highlight>
                <a:latin typeface="Consolas" pitchFamily="49" charset="0"/>
                <a:cs typeface="Consolas" pitchFamily="49" charset="0"/>
              </a:rPr>
              <a:t>_ </a:t>
            </a:r>
            <a:r>
              <a:rPr lang="pt-BR" sz="2000" b="1" dirty="0">
                <a:solidFill>
                  <a:srgbClr val="0000FF"/>
                </a:solidFill>
                <a:highlight>
                  <a:srgbClr val="FFFFFF"/>
                </a:highlight>
                <a:latin typeface="Consolas" pitchFamily="49" charset="0"/>
                <a:cs typeface="Consolas" pitchFamily="49" charset="0"/>
              </a:rPr>
              <a:t>-&gt;</a:t>
            </a:r>
            <a:r>
              <a:rPr lang="en-US" sz="2000" b="1" dirty="0">
                <a:solidFill>
                  <a:srgbClr val="000000"/>
                </a:solidFill>
                <a:highlight>
                  <a:srgbClr val="FFFFFF"/>
                </a:highlight>
                <a:latin typeface="Consolas" pitchFamily="49" charset="0"/>
                <a:cs typeface="Consolas" pitchFamily="49" charset="0"/>
              </a:rPr>
              <a:t> </a:t>
            </a:r>
            <a:r>
              <a:rPr lang="en-US" sz="2000" b="1" dirty="0">
                <a:solidFill>
                  <a:srgbClr val="0000FF"/>
                </a:solidFill>
                <a:highlight>
                  <a:srgbClr val="FFFFFF"/>
                </a:highlight>
                <a:latin typeface="Consolas" pitchFamily="49" charset="0"/>
                <a:cs typeface="Consolas" pitchFamily="49" charset="0"/>
              </a:rPr>
              <a:t>false</a:t>
            </a:r>
            <a:endParaRPr lang="en-US" sz="2000" b="1" dirty="0">
              <a:solidFill>
                <a:srgbClr val="000000"/>
              </a:solidFill>
              <a:highlight>
                <a:srgbClr val="FFFFFF"/>
              </a:highlight>
              <a:latin typeface="Consolas" pitchFamily="49" charset="0"/>
              <a:cs typeface="Consolas" pitchFamily="49" charset="0"/>
            </a:endParaRPr>
          </a:p>
          <a:p>
            <a:pPr marL="0" indent="0">
              <a:spcBef>
                <a:spcPts val="0"/>
              </a:spcBef>
              <a:buNone/>
            </a:pPr>
            <a:r>
              <a:rPr lang="en-US" sz="2000" b="1" dirty="0">
                <a:solidFill>
                  <a:srgbClr val="000000"/>
                </a:solidFill>
                <a:highlight>
                  <a:srgbClr val="FFFFFF"/>
                </a:highlight>
                <a:latin typeface="Consolas" pitchFamily="49" charset="0"/>
                <a:cs typeface="Consolas" pitchFamily="49" charset="0"/>
              </a:rPr>
              <a:t>  </a:t>
            </a:r>
            <a:r>
              <a:rPr lang="en-US" sz="2000" b="1" dirty="0" smtClean="0">
                <a:solidFill>
                  <a:srgbClr val="000000"/>
                </a:solidFill>
                <a:highlight>
                  <a:srgbClr val="FFFFFF"/>
                </a:highlight>
                <a:latin typeface="Consolas" pitchFamily="49" charset="0"/>
                <a:cs typeface="Consolas" pitchFamily="49" charset="0"/>
              </a:rPr>
              <a:t> ;;</a:t>
            </a:r>
            <a:endParaRPr lang="en-US" sz="2000" b="1" dirty="0">
              <a:solidFill>
                <a:srgbClr val="000000"/>
              </a:solidFill>
              <a:highlight>
                <a:srgbClr val="FFFFFF"/>
              </a:highlight>
              <a:latin typeface="Consolas" pitchFamily="49" charset="0"/>
              <a:cs typeface="Consolas" pitchFamily="49" charset="0"/>
            </a:endParaRPr>
          </a:p>
        </p:txBody>
      </p:sp>
      <p:sp>
        <p:nvSpPr>
          <p:cNvPr id="4" name="Footer Placeholder 3"/>
          <p:cNvSpPr>
            <a:spLocks noGrp="1"/>
          </p:cNvSpPr>
          <p:nvPr>
            <p:ph type="ftr" sz="quarter" idx="11"/>
          </p:nvPr>
        </p:nvSpPr>
        <p:spPr/>
        <p:txBody>
          <a:bodyPr/>
          <a:lstStyle/>
          <a:p>
            <a:r>
              <a:rPr lang="en-US" dirty="0" smtClean="0"/>
              <a:t>GPCE'13: Open Pattern Matching for C++</a:t>
            </a:r>
            <a:endParaRPr lang="en-US" dirty="0"/>
          </a:p>
        </p:txBody>
      </p:sp>
      <p:sp>
        <p:nvSpPr>
          <p:cNvPr id="8" name="TextBox 7"/>
          <p:cNvSpPr txBox="1"/>
          <p:nvPr/>
        </p:nvSpPr>
        <p:spPr>
          <a:xfrm>
            <a:off x="457200" y="1469408"/>
            <a:ext cx="8153400" cy="369332"/>
          </a:xfrm>
          <a:prstGeom prst="rect">
            <a:avLst/>
          </a:prstGeom>
          <a:noFill/>
        </p:spPr>
        <p:txBody>
          <a:bodyPr wrap="square" rtlCol="0">
            <a:spAutoFit/>
          </a:bodyPr>
          <a:lstStyle/>
          <a:p>
            <a:pPr algn="ctr"/>
            <a:r>
              <a:rPr lang="en-US" b="1" i="1" dirty="0">
                <a:latin typeface="Times New Roman" pitchFamily="18" charset="0"/>
                <a:cs typeface="Times New Roman" pitchFamily="18" charset="0"/>
              </a:rPr>
              <a:t>exp</a:t>
            </a:r>
            <a:r>
              <a:rPr lang="en-US" dirty="0"/>
              <a:t> ::= </a:t>
            </a:r>
            <a:r>
              <a:rPr lang="en-US" b="1" i="1" dirty="0">
                <a:latin typeface="Times New Roman" pitchFamily="18" charset="0"/>
                <a:cs typeface="Times New Roman" pitchFamily="18" charset="0"/>
              </a:rPr>
              <a:t>val</a:t>
            </a:r>
            <a:r>
              <a:rPr lang="en-US" dirty="0"/>
              <a:t> </a:t>
            </a:r>
            <a:r>
              <a:rPr lang="en-US" dirty="0" smtClean="0"/>
              <a:t>| </a:t>
            </a:r>
            <a:r>
              <a:rPr lang="en-US" b="1" i="1" dirty="0">
                <a:latin typeface="Times New Roman" pitchFamily="18" charset="0"/>
                <a:cs typeface="Times New Roman" pitchFamily="18" charset="0"/>
              </a:rPr>
              <a:t>exp</a:t>
            </a:r>
            <a:r>
              <a:rPr lang="en-US" dirty="0" smtClean="0"/>
              <a:t> </a:t>
            </a:r>
            <a:r>
              <a:rPr lang="en-US" dirty="0"/>
              <a:t>+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r>
              <a:rPr lang="en-US" dirty="0" smtClean="0"/>
              <a:t> / </a:t>
            </a:r>
            <a:r>
              <a:rPr lang="en-US" b="1" i="1" dirty="0">
                <a:latin typeface="Times New Roman" pitchFamily="18" charset="0"/>
                <a:cs typeface="Times New Roman" pitchFamily="18" charset="0"/>
              </a:rPr>
              <a:t>exp</a:t>
            </a:r>
            <a:endParaRPr lang="en-US" dirty="0"/>
          </a:p>
        </p:txBody>
      </p:sp>
      <p:sp>
        <p:nvSpPr>
          <p:cNvPr id="7" name="Oval 6"/>
          <p:cNvSpPr>
            <a:spLocks noChangeAspect="1"/>
          </p:cNvSpPr>
          <p:nvPr/>
        </p:nvSpPr>
        <p:spPr bwMode="auto">
          <a:xfrm>
            <a:off x="8298595" y="263858"/>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B050"/>
                </a:solidFill>
                <a:effectLst/>
                <a:latin typeface="Arial" charset="0"/>
              </a:rPr>
              <a:t>+</a:t>
            </a:r>
          </a:p>
        </p:txBody>
      </p:sp>
      <p:sp>
        <p:nvSpPr>
          <p:cNvPr id="9" name="Oval 8"/>
          <p:cNvSpPr>
            <a:spLocks noChangeAspect="1"/>
          </p:cNvSpPr>
          <p:nvPr/>
        </p:nvSpPr>
        <p:spPr bwMode="auto">
          <a:xfrm>
            <a:off x="7946024" y="791570"/>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B050"/>
                </a:solidFill>
                <a:effectLst/>
                <a:latin typeface="Arial" charset="0"/>
              </a:rPr>
              <a:t>*</a:t>
            </a:r>
          </a:p>
        </p:txBody>
      </p:sp>
      <p:sp>
        <p:nvSpPr>
          <p:cNvPr id="10" name="Oval 9"/>
          <p:cNvSpPr>
            <a:spLocks noChangeAspect="1"/>
          </p:cNvSpPr>
          <p:nvPr/>
        </p:nvSpPr>
        <p:spPr bwMode="auto">
          <a:xfrm>
            <a:off x="8601120" y="791570"/>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a:solidFill>
                  <a:srgbClr val="00B050"/>
                </a:solidFill>
                <a:latin typeface="Arial" charset="0"/>
              </a:rPr>
              <a:t>6</a:t>
            </a:r>
            <a:endParaRPr kumimoji="0" lang="en-US" b="1" i="0" u="none" strike="noStrike" cap="none" normalizeH="0" baseline="0" dirty="0" smtClean="0">
              <a:ln>
                <a:noFill/>
              </a:ln>
              <a:solidFill>
                <a:srgbClr val="00B050"/>
              </a:solidFill>
              <a:effectLst/>
              <a:latin typeface="Arial" charset="0"/>
            </a:endParaRPr>
          </a:p>
        </p:txBody>
      </p:sp>
      <p:sp>
        <p:nvSpPr>
          <p:cNvPr id="11" name="Oval 10"/>
          <p:cNvSpPr>
            <a:spLocks noChangeAspect="1"/>
          </p:cNvSpPr>
          <p:nvPr/>
        </p:nvSpPr>
        <p:spPr bwMode="auto">
          <a:xfrm>
            <a:off x="8246275" y="1461153"/>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B050"/>
                </a:solidFill>
                <a:effectLst/>
                <a:latin typeface="Arial" charset="0"/>
              </a:rPr>
              <a:t>2</a:t>
            </a:r>
          </a:p>
        </p:txBody>
      </p:sp>
      <p:sp>
        <p:nvSpPr>
          <p:cNvPr id="12" name="Oval 11"/>
          <p:cNvSpPr>
            <a:spLocks noChangeAspect="1"/>
          </p:cNvSpPr>
          <p:nvPr/>
        </p:nvSpPr>
        <p:spPr bwMode="auto">
          <a:xfrm>
            <a:off x="7688992" y="1440682"/>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B050"/>
                </a:solidFill>
                <a:effectLst/>
                <a:latin typeface="Arial" charset="0"/>
              </a:rPr>
              <a:t>7</a:t>
            </a:r>
          </a:p>
        </p:txBody>
      </p:sp>
      <p:cxnSp>
        <p:nvCxnSpPr>
          <p:cNvPr id="13" name="Straight Arrow Connector 12"/>
          <p:cNvCxnSpPr>
            <a:stCxn id="7" idx="3"/>
            <a:endCxn id="9" idx="0"/>
          </p:cNvCxnSpPr>
          <p:nvPr/>
        </p:nvCxnSpPr>
        <p:spPr bwMode="auto">
          <a:xfrm flipH="1">
            <a:off x="8096150" y="520138"/>
            <a:ext cx="246416" cy="271432"/>
          </a:xfrm>
          <a:prstGeom prst="straightConnector1">
            <a:avLst/>
          </a:prstGeom>
          <a:solidFill>
            <a:schemeClr val="accent1"/>
          </a:solidFill>
          <a:ln w="22225" cap="flat" cmpd="sng" algn="ctr">
            <a:solidFill>
              <a:schemeClr val="tx1"/>
            </a:solidFill>
            <a:prstDash val="solid"/>
            <a:round/>
            <a:headEnd type="none" w="sm" len="sm"/>
            <a:tailEnd type="stealth"/>
          </a:ln>
          <a:effectLst/>
        </p:spPr>
      </p:cxnSp>
      <p:cxnSp>
        <p:nvCxnSpPr>
          <p:cNvPr id="14" name="Straight Arrow Connector 13"/>
          <p:cNvCxnSpPr>
            <a:stCxn id="7" idx="5"/>
            <a:endCxn id="10" idx="0"/>
          </p:cNvCxnSpPr>
          <p:nvPr/>
        </p:nvCxnSpPr>
        <p:spPr bwMode="auto">
          <a:xfrm>
            <a:off x="8554875" y="520138"/>
            <a:ext cx="196371" cy="271432"/>
          </a:xfrm>
          <a:prstGeom prst="straightConnector1">
            <a:avLst/>
          </a:prstGeom>
          <a:solidFill>
            <a:schemeClr val="accent1"/>
          </a:solidFill>
          <a:ln w="22225" cap="flat" cmpd="sng" algn="ctr">
            <a:solidFill>
              <a:schemeClr val="tx1"/>
            </a:solidFill>
            <a:prstDash val="solid"/>
            <a:round/>
            <a:headEnd type="none" w="sm" len="sm"/>
            <a:tailEnd type="stealth"/>
          </a:ln>
          <a:effectLst/>
        </p:spPr>
      </p:cxnSp>
      <p:cxnSp>
        <p:nvCxnSpPr>
          <p:cNvPr id="15" name="Straight Arrow Connector 14"/>
          <p:cNvCxnSpPr>
            <a:stCxn id="9" idx="3"/>
            <a:endCxn id="12" idx="0"/>
          </p:cNvCxnSpPr>
          <p:nvPr/>
        </p:nvCxnSpPr>
        <p:spPr bwMode="auto">
          <a:xfrm flipH="1">
            <a:off x="7839118" y="1047850"/>
            <a:ext cx="150877" cy="392832"/>
          </a:xfrm>
          <a:prstGeom prst="straightConnector1">
            <a:avLst/>
          </a:prstGeom>
          <a:solidFill>
            <a:schemeClr val="accent1"/>
          </a:solidFill>
          <a:ln w="22225" cap="flat" cmpd="sng" algn="ctr">
            <a:solidFill>
              <a:schemeClr val="tx1"/>
            </a:solidFill>
            <a:prstDash val="solid"/>
            <a:round/>
            <a:headEnd type="none" w="sm" len="sm"/>
            <a:tailEnd type="stealth"/>
          </a:ln>
          <a:effectLst/>
        </p:spPr>
      </p:cxnSp>
      <p:cxnSp>
        <p:nvCxnSpPr>
          <p:cNvPr id="16" name="Straight Arrow Connector 15"/>
          <p:cNvCxnSpPr>
            <a:stCxn id="9" idx="5"/>
            <a:endCxn id="11" idx="0"/>
          </p:cNvCxnSpPr>
          <p:nvPr/>
        </p:nvCxnSpPr>
        <p:spPr bwMode="auto">
          <a:xfrm>
            <a:off x="8202304" y="1047850"/>
            <a:ext cx="194097" cy="413303"/>
          </a:xfrm>
          <a:prstGeom prst="straightConnector1">
            <a:avLst/>
          </a:prstGeom>
          <a:solidFill>
            <a:schemeClr val="accent1"/>
          </a:solidFill>
          <a:ln w="22225" cap="flat" cmpd="sng" algn="ctr">
            <a:solidFill>
              <a:schemeClr val="tx1"/>
            </a:solidFill>
            <a:prstDash val="solid"/>
            <a:round/>
            <a:headEnd type="none" w="sm" len="sm"/>
            <a:tailEnd type="stealth"/>
          </a:ln>
          <a:effectLst/>
        </p:spPr>
      </p:cxnSp>
      <p:sp>
        <p:nvSpPr>
          <p:cNvPr id="3" name="Slide Number Placeholder 2"/>
          <p:cNvSpPr>
            <a:spLocks noGrp="1"/>
          </p:cNvSpPr>
          <p:nvPr>
            <p:ph type="sldNum" sz="quarter" idx="12"/>
          </p:nvPr>
        </p:nvSpPr>
        <p:spPr/>
        <p:txBody>
          <a:bodyPr/>
          <a:lstStyle/>
          <a:p>
            <a:fld id="{7CB0F8AB-AB33-4A54-BEC3-89055AD5FA98}" type="slidenum">
              <a:rPr lang="en-US" smtClean="0"/>
              <a:t>6</a:t>
            </a:fld>
            <a:endParaRPr lang="en-US" dirty="0"/>
          </a:p>
        </p:txBody>
      </p:sp>
    </p:spTree>
    <p:custDataLst>
      <p:tags r:id="rId1"/>
    </p:custDataLst>
    <p:extLst>
      <p:ext uri="{BB962C8B-B14F-4D97-AF65-F5344CB8AC3E}">
        <p14:creationId xmlns:p14="http://schemas.microsoft.com/office/powerpoint/2010/main" val="3535186615"/>
      </p:ext>
    </p:extLst>
  </p:cSld>
  <p:clrMapOvr>
    <a:masterClrMapping/>
  </p:clrMapOvr>
  <mc:AlternateContent xmlns:mc="http://schemas.openxmlformats.org/markup-compatibility/2006" xmlns:p14="http://schemas.microsoft.com/office/powerpoint/2010/main">
    <mc:Choice Requires="p14">
      <p:transition spd="slow" p14:dur="2000" advTm="21916"/>
    </mc:Choice>
    <mc:Fallback xmlns="">
      <p:transition spd="slow" advTm="2191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Alternatives?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Case Analysis</a:t>
            </a:r>
          </a:p>
          <a:p>
            <a:pPr lvl="1"/>
            <a:r>
              <a:rPr lang="en-US" dirty="0" smtClean="0"/>
              <a:t>Virtual functions</a:t>
            </a:r>
          </a:p>
          <a:p>
            <a:pPr lvl="2"/>
            <a:r>
              <a:rPr lang="en-US" dirty="0" smtClean="0"/>
              <a:t>Intrusive, control inversion, non-local reasoning</a:t>
            </a:r>
          </a:p>
          <a:p>
            <a:pPr lvl="1"/>
            <a:r>
              <a:rPr lang="en-US" dirty="0" smtClean="0"/>
              <a:t>Visitor Design Pattern</a:t>
            </a:r>
          </a:p>
          <a:p>
            <a:pPr lvl="2"/>
            <a:r>
              <a:rPr lang="en-US" dirty="0" smtClean="0"/>
              <a:t>Intrusive, control inversion, hard to teach</a:t>
            </a:r>
          </a:p>
          <a:p>
            <a:r>
              <a:rPr lang="en-US" dirty="0" smtClean="0"/>
              <a:t>Nested Matching</a:t>
            </a:r>
          </a:p>
          <a:p>
            <a:pPr lvl="1"/>
            <a:r>
              <a:rPr lang="en-US" dirty="0" smtClean="0"/>
              <a:t>Nested if-statements</a:t>
            </a:r>
          </a:p>
          <a:p>
            <a:pPr lvl="2"/>
            <a:r>
              <a:rPr lang="en-US" dirty="0" smtClean="0"/>
              <a:t>Verbose</a:t>
            </a:r>
          </a:p>
          <a:p>
            <a:r>
              <a:rPr lang="en-US" dirty="0" smtClean="0"/>
              <a:t>Relational Matching</a:t>
            </a:r>
          </a:p>
          <a:p>
            <a:pPr lvl="1"/>
            <a:r>
              <a:rPr lang="en-US" dirty="0" smtClean="0"/>
              <a:t>Double dispatch</a:t>
            </a:r>
          </a:p>
          <a:p>
            <a:pPr lvl="2"/>
            <a:r>
              <a:rPr lang="en-US" dirty="0" smtClean="0"/>
              <a:t>Intrusive, control inversion, hard to teach</a:t>
            </a:r>
            <a:endParaRPr lang="en-US" dirty="0"/>
          </a:p>
        </p:txBody>
      </p:sp>
      <p:sp>
        <p:nvSpPr>
          <p:cNvPr id="4" name="Footer Placeholder 3"/>
          <p:cNvSpPr>
            <a:spLocks noGrp="1"/>
          </p:cNvSpPr>
          <p:nvPr>
            <p:ph type="ftr" sz="quarter" idx="11"/>
          </p:nvPr>
        </p:nvSpPr>
        <p:spPr/>
        <p:txBody>
          <a:bodyPr/>
          <a:lstStyle/>
          <a:p>
            <a:r>
              <a:rPr lang="en-US" dirty="0" smtClean="0"/>
              <a:t>GPCE'13: Open Pattern Matching for C++</a:t>
            </a:r>
            <a:endParaRPr lang="en-US" dirty="0"/>
          </a:p>
        </p:txBody>
      </p:sp>
      <p:sp>
        <p:nvSpPr>
          <p:cNvPr id="5" name="Slide Number Placeholder 4"/>
          <p:cNvSpPr>
            <a:spLocks noGrp="1"/>
          </p:cNvSpPr>
          <p:nvPr>
            <p:ph type="sldNum" sz="quarter" idx="12"/>
          </p:nvPr>
        </p:nvSpPr>
        <p:spPr/>
        <p:txBody>
          <a:bodyPr/>
          <a:lstStyle/>
          <a:p>
            <a:fld id="{7CB0F8AB-AB33-4A54-BEC3-89055AD5FA98}" type="slidenum">
              <a:rPr lang="en-US" smtClean="0"/>
              <a:t>7</a:t>
            </a:fld>
            <a:endParaRPr lang="en-US" dirty="0"/>
          </a:p>
        </p:txBody>
      </p:sp>
    </p:spTree>
    <p:extLst>
      <p:ext uri="{BB962C8B-B14F-4D97-AF65-F5344CB8AC3E}">
        <p14:creationId xmlns:p14="http://schemas.microsoft.com/office/powerpoint/2010/main" val="468299297"/>
      </p:ext>
    </p:extLst>
  </p:cSld>
  <p:clrMapOvr>
    <a:masterClrMapping/>
  </p:clrMapOvr>
  <mc:AlternateContent xmlns:mc="http://schemas.openxmlformats.org/markup-compatibility/2006" xmlns:p14="http://schemas.microsoft.com/office/powerpoint/2010/main">
    <mc:Choice Requires="p14">
      <p:transition spd="slow" p14:dur="2000" advTm="44048"/>
    </mc:Choice>
    <mc:Fallback xmlns="">
      <p:transition spd="slow" advTm="44048"/>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6629400" y="0"/>
            <a:ext cx="2514600" cy="6858000"/>
          </a:xfrm>
        </p:spPr>
        <p:txBody>
          <a:bodyPr/>
          <a:lstStyle/>
          <a:p>
            <a:pPr marL="0" indent="0">
              <a:spcBef>
                <a:spcPts val="0"/>
              </a:spcBef>
              <a:buNone/>
            </a:pPr>
            <a:r>
              <a:rPr lang="en-US" sz="400" b="1" dirty="0">
                <a:solidFill>
                  <a:srgbClr val="0000FF"/>
                </a:solidFill>
                <a:highlight>
                  <a:srgbClr val="FFFFFF"/>
                </a:highlight>
                <a:latin typeface="Consolas"/>
              </a:rPr>
              <a:t>void</a:t>
            </a:r>
            <a:r>
              <a:rPr lang="en-US" sz="400" b="1" dirty="0">
                <a:solidFill>
                  <a:srgbClr val="000000"/>
                </a:solidFill>
                <a:highlight>
                  <a:srgbClr val="FFFFFF"/>
                </a:highlight>
                <a:latin typeface="Consolas"/>
              </a:rPr>
              <a:t> rotate_left(rbtree t, node n) {</a:t>
            </a:r>
          </a:p>
          <a:p>
            <a:pPr marL="0" indent="0">
              <a:spcBef>
                <a:spcPts val="0"/>
              </a:spcBef>
              <a:buNone/>
            </a:pPr>
            <a:r>
              <a:rPr lang="en-US" sz="400" b="1" dirty="0">
                <a:solidFill>
                  <a:srgbClr val="000000"/>
                </a:solidFill>
                <a:highlight>
                  <a:srgbClr val="FFFFFF"/>
                </a:highlight>
                <a:latin typeface="Consolas"/>
              </a:rPr>
              <a:t>    node r = n-&gt;right;</a:t>
            </a:r>
          </a:p>
          <a:p>
            <a:pPr marL="0" indent="0">
              <a:spcBef>
                <a:spcPts val="0"/>
              </a:spcBef>
              <a:buNone/>
            </a:pPr>
            <a:r>
              <a:rPr lang="en-US" sz="400" b="1" dirty="0">
                <a:solidFill>
                  <a:srgbClr val="000000"/>
                </a:solidFill>
                <a:highlight>
                  <a:srgbClr val="FFFFFF"/>
                </a:highlight>
                <a:latin typeface="Consolas"/>
              </a:rPr>
              <a:t>    replace_node(t, n, r);</a:t>
            </a:r>
          </a:p>
          <a:p>
            <a:pPr marL="0" indent="0">
              <a:spcBef>
                <a:spcPts val="0"/>
              </a:spcBef>
              <a:buNone/>
            </a:pPr>
            <a:r>
              <a:rPr lang="en-US" sz="400" b="1" dirty="0">
                <a:solidFill>
                  <a:srgbClr val="000000"/>
                </a:solidFill>
                <a:highlight>
                  <a:srgbClr val="FFFFFF"/>
                </a:highlight>
                <a:latin typeface="Consolas"/>
              </a:rPr>
              <a:t>    n-&gt;right = r-&gt;left;</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if</a:t>
            </a:r>
            <a:r>
              <a:rPr lang="en-US" sz="400" b="1" dirty="0">
                <a:solidFill>
                  <a:srgbClr val="000000"/>
                </a:solidFill>
                <a:highlight>
                  <a:srgbClr val="FFFFFF"/>
                </a:highlight>
                <a:latin typeface="Consolas"/>
              </a:rPr>
              <a:t> (r-&gt;left != NULL) {</a:t>
            </a:r>
          </a:p>
          <a:p>
            <a:pPr marL="0" indent="0">
              <a:spcBef>
                <a:spcPts val="0"/>
              </a:spcBef>
              <a:buNone/>
            </a:pPr>
            <a:r>
              <a:rPr lang="en-US" sz="400" b="1" dirty="0">
                <a:solidFill>
                  <a:srgbClr val="000000"/>
                </a:solidFill>
                <a:highlight>
                  <a:srgbClr val="FFFFFF"/>
                </a:highlight>
                <a:latin typeface="Consolas"/>
              </a:rPr>
              <a:t>        r-&gt;left-&gt;parent = n;</a:t>
            </a:r>
          </a:p>
          <a:p>
            <a:pPr marL="0" indent="0">
              <a:spcBef>
                <a:spcPts val="0"/>
              </a:spcBef>
              <a:buNone/>
            </a:pP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    r-&gt;left = n;</a:t>
            </a:r>
          </a:p>
          <a:p>
            <a:pPr marL="0" indent="0">
              <a:spcBef>
                <a:spcPts val="0"/>
              </a:spcBef>
              <a:buNone/>
            </a:pPr>
            <a:r>
              <a:rPr lang="en-US" sz="400" b="1" dirty="0">
                <a:solidFill>
                  <a:srgbClr val="000000"/>
                </a:solidFill>
                <a:highlight>
                  <a:srgbClr val="FFFFFF"/>
                </a:highlight>
                <a:latin typeface="Consolas"/>
              </a:rPr>
              <a:t>    n-&gt;parent = r;</a:t>
            </a:r>
          </a:p>
          <a:p>
            <a:pPr marL="0" indent="0">
              <a:spcBef>
                <a:spcPts val="0"/>
              </a:spcBef>
              <a:buNone/>
            </a:pPr>
            <a:r>
              <a:rPr lang="en-US" sz="400" b="1" dirty="0">
                <a:solidFill>
                  <a:srgbClr val="000000"/>
                </a:solidFill>
                <a:highlight>
                  <a:srgbClr val="FFFFFF"/>
                </a:highlight>
                <a:latin typeface="Consolas"/>
              </a:rPr>
              <a:t>}</a:t>
            </a:r>
          </a:p>
          <a:p>
            <a:pPr marL="0" indent="0">
              <a:spcBef>
                <a:spcPts val="0"/>
              </a:spcBef>
              <a:buNone/>
            </a:pPr>
            <a:endParaRPr lang="en-US" sz="400" b="1" dirty="0">
              <a:solidFill>
                <a:srgbClr val="000000"/>
              </a:solidFill>
              <a:highlight>
                <a:srgbClr val="FFFFFF"/>
              </a:highlight>
              <a:latin typeface="Consolas"/>
            </a:endParaRPr>
          </a:p>
          <a:p>
            <a:pPr marL="0" indent="0">
              <a:spcBef>
                <a:spcPts val="0"/>
              </a:spcBef>
              <a:buNone/>
            </a:pPr>
            <a:r>
              <a:rPr lang="en-US" sz="400" b="1" dirty="0">
                <a:solidFill>
                  <a:srgbClr val="0000FF"/>
                </a:solidFill>
                <a:highlight>
                  <a:srgbClr val="FFFFFF"/>
                </a:highlight>
                <a:latin typeface="Consolas"/>
              </a:rPr>
              <a:t>void</a:t>
            </a:r>
            <a:r>
              <a:rPr lang="en-US" sz="400" b="1" dirty="0">
                <a:solidFill>
                  <a:srgbClr val="000000"/>
                </a:solidFill>
                <a:highlight>
                  <a:srgbClr val="FFFFFF"/>
                </a:highlight>
                <a:latin typeface="Consolas"/>
              </a:rPr>
              <a:t> rotate_right(rbtree t, node n) {</a:t>
            </a:r>
          </a:p>
          <a:p>
            <a:pPr marL="0" indent="0">
              <a:spcBef>
                <a:spcPts val="0"/>
              </a:spcBef>
              <a:buNone/>
            </a:pPr>
            <a:r>
              <a:rPr lang="en-US" sz="400" b="1" dirty="0">
                <a:solidFill>
                  <a:srgbClr val="000000"/>
                </a:solidFill>
                <a:highlight>
                  <a:srgbClr val="FFFFFF"/>
                </a:highlight>
                <a:latin typeface="Consolas"/>
              </a:rPr>
              <a:t>    node L = n-&gt;left;</a:t>
            </a:r>
          </a:p>
          <a:p>
            <a:pPr marL="0" indent="0">
              <a:spcBef>
                <a:spcPts val="0"/>
              </a:spcBef>
              <a:buNone/>
            </a:pPr>
            <a:r>
              <a:rPr lang="en-US" sz="400" b="1" dirty="0">
                <a:solidFill>
                  <a:srgbClr val="000000"/>
                </a:solidFill>
                <a:highlight>
                  <a:srgbClr val="FFFFFF"/>
                </a:highlight>
                <a:latin typeface="Consolas"/>
              </a:rPr>
              <a:t>    replace_node(t, n, L);</a:t>
            </a:r>
          </a:p>
          <a:p>
            <a:pPr marL="0" indent="0">
              <a:spcBef>
                <a:spcPts val="0"/>
              </a:spcBef>
              <a:buNone/>
            </a:pPr>
            <a:r>
              <a:rPr lang="en-US" sz="400" b="1" dirty="0">
                <a:solidFill>
                  <a:srgbClr val="000000"/>
                </a:solidFill>
                <a:highlight>
                  <a:srgbClr val="FFFFFF"/>
                </a:highlight>
                <a:latin typeface="Consolas"/>
              </a:rPr>
              <a:t>    n-&gt;left = L-&gt;right;</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if</a:t>
            </a:r>
            <a:r>
              <a:rPr lang="en-US" sz="400" b="1" dirty="0">
                <a:solidFill>
                  <a:srgbClr val="000000"/>
                </a:solidFill>
                <a:highlight>
                  <a:srgbClr val="FFFFFF"/>
                </a:highlight>
                <a:latin typeface="Consolas"/>
              </a:rPr>
              <a:t> (L-&gt;right != NULL) {</a:t>
            </a:r>
          </a:p>
          <a:p>
            <a:pPr marL="0" indent="0">
              <a:spcBef>
                <a:spcPts val="0"/>
              </a:spcBef>
              <a:buNone/>
            </a:pPr>
            <a:r>
              <a:rPr lang="en-US" sz="400" b="1" dirty="0">
                <a:solidFill>
                  <a:srgbClr val="000000"/>
                </a:solidFill>
                <a:highlight>
                  <a:srgbClr val="FFFFFF"/>
                </a:highlight>
                <a:latin typeface="Consolas"/>
              </a:rPr>
              <a:t>        L-&gt;right-&gt;parent = n;</a:t>
            </a:r>
          </a:p>
          <a:p>
            <a:pPr marL="0" indent="0">
              <a:spcBef>
                <a:spcPts val="0"/>
              </a:spcBef>
              <a:buNone/>
            </a:pP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    L-&gt;right = n;</a:t>
            </a:r>
          </a:p>
          <a:p>
            <a:pPr marL="0" indent="0">
              <a:spcBef>
                <a:spcPts val="0"/>
              </a:spcBef>
              <a:buNone/>
            </a:pPr>
            <a:r>
              <a:rPr lang="en-US" sz="400" b="1" dirty="0">
                <a:solidFill>
                  <a:srgbClr val="000000"/>
                </a:solidFill>
                <a:highlight>
                  <a:srgbClr val="FFFFFF"/>
                </a:highlight>
                <a:latin typeface="Consolas"/>
              </a:rPr>
              <a:t>    n-&gt;parent = L;</a:t>
            </a:r>
          </a:p>
          <a:p>
            <a:pPr marL="0" indent="0">
              <a:spcBef>
                <a:spcPts val="0"/>
              </a:spcBef>
              <a:buNone/>
            </a:pPr>
            <a:r>
              <a:rPr lang="en-US" sz="400" b="1" dirty="0">
                <a:solidFill>
                  <a:srgbClr val="000000"/>
                </a:solidFill>
                <a:highlight>
                  <a:srgbClr val="FFFFFF"/>
                </a:highlight>
                <a:latin typeface="Consolas"/>
              </a:rPr>
              <a:t>}</a:t>
            </a:r>
          </a:p>
          <a:p>
            <a:pPr marL="0" indent="0">
              <a:spcBef>
                <a:spcPts val="0"/>
              </a:spcBef>
              <a:buNone/>
            </a:pPr>
            <a:r>
              <a:rPr lang="en-US" sz="400" b="1" dirty="0">
                <a:solidFill>
                  <a:srgbClr val="0000FF"/>
                </a:solidFill>
                <a:highlight>
                  <a:srgbClr val="FFFFFF"/>
                </a:highlight>
                <a:latin typeface="Consolas"/>
              </a:rPr>
              <a:t>void</a:t>
            </a:r>
            <a:r>
              <a:rPr lang="en-US" sz="400" b="1" dirty="0">
                <a:solidFill>
                  <a:srgbClr val="000000"/>
                </a:solidFill>
                <a:highlight>
                  <a:srgbClr val="FFFFFF"/>
                </a:highlight>
                <a:latin typeface="Consolas"/>
              </a:rPr>
              <a:t> replace_node(rbtree t, node oldn, node newn) {</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if</a:t>
            </a:r>
            <a:r>
              <a:rPr lang="en-US" sz="400" b="1" dirty="0">
                <a:solidFill>
                  <a:srgbClr val="000000"/>
                </a:solidFill>
                <a:highlight>
                  <a:srgbClr val="FFFFFF"/>
                </a:highlight>
                <a:latin typeface="Consolas"/>
              </a:rPr>
              <a:t> (oldn-&gt;parent == NULL) {</a:t>
            </a:r>
          </a:p>
          <a:p>
            <a:pPr marL="0" indent="0">
              <a:spcBef>
                <a:spcPts val="0"/>
              </a:spcBef>
              <a:buNone/>
            </a:pPr>
            <a:r>
              <a:rPr lang="en-US" sz="400" b="1" dirty="0">
                <a:solidFill>
                  <a:srgbClr val="000000"/>
                </a:solidFill>
                <a:highlight>
                  <a:srgbClr val="FFFFFF"/>
                </a:highlight>
                <a:latin typeface="Consolas"/>
              </a:rPr>
              <a:t>        t-&gt;root = newn;</a:t>
            </a:r>
          </a:p>
          <a:p>
            <a:pPr marL="0" indent="0">
              <a:spcBef>
                <a:spcPts val="0"/>
              </a:spcBef>
              <a:buNone/>
            </a:pPr>
            <a:r>
              <a:rPr lang="en-US" sz="400" b="1" dirty="0">
                <a:solidFill>
                  <a:srgbClr val="000000"/>
                </a:solidFill>
                <a:highlight>
                  <a:srgbClr val="FFFFFF"/>
                </a:highlight>
                <a:latin typeface="Consolas"/>
              </a:rPr>
              <a:t>    } </a:t>
            </a:r>
            <a:r>
              <a:rPr lang="en-US" sz="400" b="1" dirty="0">
                <a:solidFill>
                  <a:srgbClr val="0000FF"/>
                </a:solidFill>
                <a:highlight>
                  <a:srgbClr val="FFFFFF"/>
                </a:highlight>
                <a:latin typeface="Consolas"/>
              </a:rPr>
              <a:t>else</a:t>
            </a: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if</a:t>
            </a:r>
            <a:r>
              <a:rPr lang="en-US" sz="400" b="1" dirty="0">
                <a:solidFill>
                  <a:srgbClr val="000000"/>
                </a:solidFill>
                <a:highlight>
                  <a:srgbClr val="FFFFFF"/>
                </a:highlight>
                <a:latin typeface="Consolas"/>
              </a:rPr>
              <a:t> (oldn == oldn-&gt;parent-&gt;left)</a:t>
            </a:r>
          </a:p>
          <a:p>
            <a:pPr marL="0" indent="0">
              <a:spcBef>
                <a:spcPts val="0"/>
              </a:spcBef>
              <a:buNone/>
            </a:pPr>
            <a:r>
              <a:rPr lang="en-US" sz="400" b="1" dirty="0">
                <a:solidFill>
                  <a:srgbClr val="000000"/>
                </a:solidFill>
                <a:highlight>
                  <a:srgbClr val="FFFFFF"/>
                </a:highlight>
                <a:latin typeface="Consolas"/>
              </a:rPr>
              <a:t>            oldn-&gt;parent-&gt;left = newn;</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else</a:t>
            </a:r>
            <a:endParaRPr lang="en-US" sz="400" b="1" dirty="0">
              <a:solidFill>
                <a:srgbClr val="000000"/>
              </a:solidFill>
              <a:highlight>
                <a:srgbClr val="FFFFFF"/>
              </a:highlight>
              <a:latin typeface="Consolas"/>
            </a:endParaRPr>
          </a:p>
          <a:p>
            <a:pPr marL="0" indent="0">
              <a:spcBef>
                <a:spcPts val="0"/>
              </a:spcBef>
              <a:buNone/>
            </a:pPr>
            <a:r>
              <a:rPr lang="en-US" sz="400" b="1" dirty="0">
                <a:solidFill>
                  <a:srgbClr val="000000"/>
                </a:solidFill>
                <a:highlight>
                  <a:srgbClr val="FFFFFF"/>
                </a:highlight>
                <a:latin typeface="Consolas"/>
              </a:rPr>
              <a:t>            oldn-&gt;parent-&gt;right = newn;</a:t>
            </a:r>
          </a:p>
          <a:p>
            <a:pPr marL="0" indent="0">
              <a:spcBef>
                <a:spcPts val="0"/>
              </a:spcBef>
              <a:buNone/>
            </a:pP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if</a:t>
            </a:r>
            <a:r>
              <a:rPr lang="en-US" sz="400" b="1" dirty="0">
                <a:solidFill>
                  <a:srgbClr val="000000"/>
                </a:solidFill>
                <a:highlight>
                  <a:srgbClr val="FFFFFF"/>
                </a:highlight>
                <a:latin typeface="Consolas"/>
              </a:rPr>
              <a:t> (newn != NULL) {</a:t>
            </a:r>
          </a:p>
          <a:p>
            <a:pPr marL="0" indent="0">
              <a:spcBef>
                <a:spcPts val="0"/>
              </a:spcBef>
              <a:buNone/>
            </a:pPr>
            <a:r>
              <a:rPr lang="en-US" sz="400" b="1" dirty="0">
                <a:solidFill>
                  <a:srgbClr val="000000"/>
                </a:solidFill>
                <a:highlight>
                  <a:srgbClr val="FFFFFF"/>
                </a:highlight>
                <a:latin typeface="Consolas"/>
              </a:rPr>
              <a:t>        newn-&gt;parent = oldn-&gt;parent;</a:t>
            </a:r>
          </a:p>
          <a:p>
            <a:pPr marL="0" indent="0">
              <a:spcBef>
                <a:spcPts val="0"/>
              </a:spcBef>
              <a:buNone/>
            </a:pP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a:t>
            </a:r>
          </a:p>
          <a:p>
            <a:pPr marL="0" indent="0">
              <a:spcBef>
                <a:spcPts val="0"/>
              </a:spcBef>
              <a:buNone/>
            </a:pPr>
            <a:r>
              <a:rPr lang="en-US" sz="400" b="1" dirty="0">
                <a:solidFill>
                  <a:srgbClr val="0000FF"/>
                </a:solidFill>
                <a:highlight>
                  <a:srgbClr val="FFFFFF"/>
                </a:highlight>
                <a:latin typeface="Consolas"/>
              </a:rPr>
              <a:t>void</a:t>
            </a:r>
            <a:r>
              <a:rPr lang="en-US" sz="400" b="1" dirty="0">
                <a:solidFill>
                  <a:srgbClr val="000000"/>
                </a:solidFill>
                <a:highlight>
                  <a:srgbClr val="FFFFFF"/>
                </a:highlight>
                <a:latin typeface="Consolas"/>
              </a:rPr>
              <a:t> rbtree_insert(rbtree t, </a:t>
            </a:r>
            <a:r>
              <a:rPr lang="en-US" sz="400" b="1" dirty="0">
                <a:solidFill>
                  <a:srgbClr val="0000FF"/>
                </a:solidFill>
                <a:highlight>
                  <a:srgbClr val="FFFFFF"/>
                </a:highlight>
                <a:latin typeface="Consolas"/>
              </a:rPr>
              <a:t>void</a:t>
            </a:r>
            <a:r>
              <a:rPr lang="en-US" sz="400" b="1" dirty="0">
                <a:solidFill>
                  <a:srgbClr val="000000"/>
                </a:solidFill>
                <a:highlight>
                  <a:srgbClr val="FFFFFF"/>
                </a:highlight>
                <a:latin typeface="Consolas"/>
              </a:rPr>
              <a:t>* key, </a:t>
            </a:r>
            <a:r>
              <a:rPr lang="en-US" sz="400" b="1" dirty="0">
                <a:solidFill>
                  <a:srgbClr val="0000FF"/>
                </a:solidFill>
                <a:highlight>
                  <a:srgbClr val="FFFFFF"/>
                </a:highlight>
                <a:latin typeface="Consolas"/>
              </a:rPr>
              <a:t>void</a:t>
            </a:r>
            <a:r>
              <a:rPr lang="en-US" sz="400" b="1" dirty="0">
                <a:solidFill>
                  <a:srgbClr val="000000"/>
                </a:solidFill>
                <a:highlight>
                  <a:srgbClr val="FFFFFF"/>
                </a:highlight>
                <a:latin typeface="Consolas"/>
              </a:rPr>
              <a:t>* value, compare_func compare) {</a:t>
            </a:r>
          </a:p>
          <a:p>
            <a:pPr marL="0" indent="0">
              <a:spcBef>
                <a:spcPts val="0"/>
              </a:spcBef>
              <a:buNone/>
            </a:pPr>
            <a:r>
              <a:rPr lang="en-US" sz="400" b="1" dirty="0">
                <a:solidFill>
                  <a:srgbClr val="000000"/>
                </a:solidFill>
                <a:highlight>
                  <a:srgbClr val="FFFFFF"/>
                </a:highlight>
                <a:latin typeface="Consolas"/>
              </a:rPr>
              <a:t>    node inserted_node = new_node(key, value, RED, NULL, NULL);</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if</a:t>
            </a:r>
            <a:r>
              <a:rPr lang="en-US" sz="400" b="1" dirty="0">
                <a:solidFill>
                  <a:srgbClr val="000000"/>
                </a:solidFill>
                <a:highlight>
                  <a:srgbClr val="FFFFFF"/>
                </a:highlight>
                <a:latin typeface="Consolas"/>
              </a:rPr>
              <a:t> (t-&gt;root == NULL) {</a:t>
            </a:r>
          </a:p>
          <a:p>
            <a:pPr marL="0" indent="0">
              <a:spcBef>
                <a:spcPts val="0"/>
              </a:spcBef>
              <a:buNone/>
            </a:pPr>
            <a:r>
              <a:rPr lang="en-US" sz="400" b="1" dirty="0">
                <a:solidFill>
                  <a:srgbClr val="000000"/>
                </a:solidFill>
                <a:highlight>
                  <a:srgbClr val="FFFFFF"/>
                </a:highlight>
                <a:latin typeface="Consolas"/>
              </a:rPr>
              <a:t>        t-&gt;root = inserted_node;</a:t>
            </a:r>
          </a:p>
          <a:p>
            <a:pPr marL="0" indent="0">
              <a:spcBef>
                <a:spcPts val="0"/>
              </a:spcBef>
              <a:buNone/>
            </a:pPr>
            <a:r>
              <a:rPr lang="en-US" sz="400" b="1" dirty="0">
                <a:solidFill>
                  <a:srgbClr val="000000"/>
                </a:solidFill>
                <a:highlight>
                  <a:srgbClr val="FFFFFF"/>
                </a:highlight>
                <a:latin typeface="Consolas"/>
              </a:rPr>
              <a:t>    } </a:t>
            </a:r>
            <a:r>
              <a:rPr lang="en-US" sz="400" b="1" dirty="0">
                <a:solidFill>
                  <a:srgbClr val="0000FF"/>
                </a:solidFill>
                <a:highlight>
                  <a:srgbClr val="FFFFFF"/>
                </a:highlight>
                <a:latin typeface="Consolas"/>
              </a:rPr>
              <a:t>else</a:t>
            </a: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        node n = t-&gt;root;</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while</a:t>
            </a:r>
            <a:r>
              <a:rPr lang="en-US" sz="400" b="1" dirty="0">
                <a:solidFill>
                  <a:srgbClr val="000000"/>
                </a:solidFill>
                <a:highlight>
                  <a:srgbClr val="FFFFFF"/>
                </a:highlight>
                <a:latin typeface="Consolas"/>
              </a:rPr>
              <a:t> (1) {</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int</a:t>
            </a:r>
            <a:r>
              <a:rPr lang="en-US" sz="400" b="1" dirty="0">
                <a:solidFill>
                  <a:srgbClr val="000000"/>
                </a:solidFill>
                <a:highlight>
                  <a:srgbClr val="FFFFFF"/>
                </a:highlight>
                <a:latin typeface="Consolas"/>
              </a:rPr>
              <a:t> comp_result = compare(key, n-&gt;key);</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if</a:t>
            </a:r>
            <a:r>
              <a:rPr lang="en-US" sz="400" b="1" dirty="0">
                <a:solidFill>
                  <a:srgbClr val="000000"/>
                </a:solidFill>
                <a:highlight>
                  <a:srgbClr val="FFFFFF"/>
                </a:highlight>
                <a:latin typeface="Consolas"/>
              </a:rPr>
              <a:t> (comp_result == 0) {</a:t>
            </a:r>
          </a:p>
          <a:p>
            <a:pPr marL="0" indent="0">
              <a:spcBef>
                <a:spcPts val="0"/>
              </a:spcBef>
              <a:buNone/>
            </a:pPr>
            <a:r>
              <a:rPr lang="en-US" sz="400" b="1" dirty="0">
                <a:solidFill>
                  <a:srgbClr val="000000"/>
                </a:solidFill>
                <a:highlight>
                  <a:srgbClr val="FFFFFF"/>
                </a:highlight>
                <a:latin typeface="Consolas"/>
              </a:rPr>
              <a:t>                n-&gt;value = value;</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8000"/>
                </a:solidFill>
                <a:highlight>
                  <a:srgbClr val="FFFFFF"/>
                </a:highlight>
                <a:latin typeface="Consolas"/>
              </a:rPr>
              <a:t>/* inserted_node isn't going to be used, don't leak it */</a:t>
            </a:r>
            <a:endParaRPr lang="en-US" sz="400" b="1" dirty="0">
              <a:solidFill>
                <a:srgbClr val="000000"/>
              </a:solidFill>
              <a:highlight>
                <a:srgbClr val="FFFFFF"/>
              </a:highlight>
              <a:latin typeface="Consolas"/>
            </a:endParaRPr>
          </a:p>
          <a:p>
            <a:pPr marL="0" indent="0">
              <a:spcBef>
                <a:spcPts val="0"/>
              </a:spcBef>
              <a:buNone/>
            </a:pPr>
            <a:r>
              <a:rPr lang="en-US" sz="400" b="1" dirty="0">
                <a:solidFill>
                  <a:srgbClr val="000000"/>
                </a:solidFill>
                <a:highlight>
                  <a:srgbClr val="FFFFFF"/>
                </a:highlight>
                <a:latin typeface="Consolas"/>
              </a:rPr>
              <a:t>                free (inserted_node);</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return</a:t>
            </a:r>
            <a:r>
              <a:rPr lang="en-US" sz="400" b="1" dirty="0">
                <a:solidFill>
                  <a:srgbClr val="000000"/>
                </a:solidFill>
                <a:highlight>
                  <a:srgbClr val="FFFFFF"/>
                </a:highlight>
                <a:latin typeface="Consolas"/>
              </a:rPr>
              <a:t>;</a:t>
            </a:r>
          </a:p>
          <a:p>
            <a:pPr marL="0" indent="0">
              <a:spcBef>
                <a:spcPts val="0"/>
              </a:spcBef>
              <a:buNone/>
            </a:pPr>
            <a:r>
              <a:rPr lang="en-US" sz="400" b="1" dirty="0">
                <a:solidFill>
                  <a:srgbClr val="000000"/>
                </a:solidFill>
                <a:highlight>
                  <a:srgbClr val="FFFFFF"/>
                </a:highlight>
                <a:latin typeface="Consolas"/>
              </a:rPr>
              <a:t>            } </a:t>
            </a:r>
            <a:r>
              <a:rPr lang="en-US" sz="400" b="1" dirty="0">
                <a:solidFill>
                  <a:srgbClr val="0000FF"/>
                </a:solidFill>
                <a:highlight>
                  <a:srgbClr val="FFFFFF"/>
                </a:highlight>
                <a:latin typeface="Consolas"/>
              </a:rPr>
              <a:t>else</a:t>
            </a: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if</a:t>
            </a:r>
            <a:r>
              <a:rPr lang="en-US" sz="400" b="1" dirty="0">
                <a:solidFill>
                  <a:srgbClr val="000000"/>
                </a:solidFill>
                <a:highlight>
                  <a:srgbClr val="FFFFFF"/>
                </a:highlight>
                <a:latin typeface="Consolas"/>
              </a:rPr>
              <a:t> (comp_result &lt; 0) {</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if</a:t>
            </a:r>
            <a:r>
              <a:rPr lang="en-US" sz="400" b="1" dirty="0">
                <a:solidFill>
                  <a:srgbClr val="000000"/>
                </a:solidFill>
                <a:highlight>
                  <a:srgbClr val="FFFFFF"/>
                </a:highlight>
                <a:latin typeface="Consolas"/>
              </a:rPr>
              <a:t> (n-&gt;left == NULL) {</a:t>
            </a:r>
          </a:p>
          <a:p>
            <a:pPr marL="0" indent="0">
              <a:spcBef>
                <a:spcPts val="0"/>
              </a:spcBef>
              <a:buNone/>
            </a:pPr>
            <a:r>
              <a:rPr lang="en-US" sz="400" b="1" dirty="0">
                <a:solidFill>
                  <a:srgbClr val="000000"/>
                </a:solidFill>
                <a:highlight>
                  <a:srgbClr val="FFFFFF"/>
                </a:highlight>
                <a:latin typeface="Consolas"/>
              </a:rPr>
              <a:t>                    n-&gt;left = inserted_node;</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break</a:t>
            </a:r>
            <a:r>
              <a:rPr lang="en-US" sz="400" b="1" dirty="0">
                <a:solidFill>
                  <a:srgbClr val="000000"/>
                </a:solidFill>
                <a:highlight>
                  <a:srgbClr val="FFFFFF"/>
                </a:highlight>
                <a:latin typeface="Consolas"/>
              </a:rPr>
              <a:t>;</a:t>
            </a:r>
          </a:p>
          <a:p>
            <a:pPr marL="0" indent="0">
              <a:spcBef>
                <a:spcPts val="0"/>
              </a:spcBef>
              <a:buNone/>
            </a:pPr>
            <a:r>
              <a:rPr lang="en-US" sz="400" b="1" dirty="0">
                <a:solidFill>
                  <a:srgbClr val="000000"/>
                </a:solidFill>
                <a:highlight>
                  <a:srgbClr val="FFFFFF"/>
                </a:highlight>
                <a:latin typeface="Consolas"/>
              </a:rPr>
              <a:t>                } </a:t>
            </a:r>
            <a:r>
              <a:rPr lang="en-US" sz="400" b="1" dirty="0">
                <a:solidFill>
                  <a:srgbClr val="0000FF"/>
                </a:solidFill>
                <a:highlight>
                  <a:srgbClr val="FFFFFF"/>
                </a:highlight>
                <a:latin typeface="Consolas"/>
              </a:rPr>
              <a:t>else</a:t>
            </a: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                    n = n-&gt;left;</a:t>
            </a:r>
          </a:p>
          <a:p>
            <a:pPr marL="0" indent="0">
              <a:spcBef>
                <a:spcPts val="0"/>
              </a:spcBef>
              <a:buNone/>
            </a:pP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            } </a:t>
            </a:r>
            <a:r>
              <a:rPr lang="en-US" sz="400" b="1" dirty="0">
                <a:solidFill>
                  <a:srgbClr val="0000FF"/>
                </a:solidFill>
                <a:highlight>
                  <a:srgbClr val="FFFFFF"/>
                </a:highlight>
                <a:latin typeface="Consolas"/>
              </a:rPr>
              <a:t>else</a:t>
            </a: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                assert (comp_result &gt; 0);</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if</a:t>
            </a:r>
            <a:r>
              <a:rPr lang="en-US" sz="400" b="1" dirty="0">
                <a:solidFill>
                  <a:srgbClr val="000000"/>
                </a:solidFill>
                <a:highlight>
                  <a:srgbClr val="FFFFFF"/>
                </a:highlight>
                <a:latin typeface="Consolas"/>
              </a:rPr>
              <a:t> (n-&gt;right == NULL) {</a:t>
            </a:r>
          </a:p>
          <a:p>
            <a:pPr marL="0" indent="0">
              <a:spcBef>
                <a:spcPts val="0"/>
              </a:spcBef>
              <a:buNone/>
            </a:pPr>
            <a:r>
              <a:rPr lang="en-US" sz="400" b="1" dirty="0">
                <a:solidFill>
                  <a:srgbClr val="000000"/>
                </a:solidFill>
                <a:highlight>
                  <a:srgbClr val="FFFFFF"/>
                </a:highlight>
                <a:latin typeface="Consolas"/>
              </a:rPr>
              <a:t>                    n-&gt;right = inserted_node;</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break</a:t>
            </a:r>
            <a:r>
              <a:rPr lang="en-US" sz="400" b="1" dirty="0">
                <a:solidFill>
                  <a:srgbClr val="000000"/>
                </a:solidFill>
                <a:highlight>
                  <a:srgbClr val="FFFFFF"/>
                </a:highlight>
                <a:latin typeface="Consolas"/>
              </a:rPr>
              <a:t>;</a:t>
            </a:r>
          </a:p>
          <a:p>
            <a:pPr marL="0" indent="0">
              <a:spcBef>
                <a:spcPts val="0"/>
              </a:spcBef>
              <a:buNone/>
            </a:pPr>
            <a:r>
              <a:rPr lang="en-US" sz="400" b="1" dirty="0">
                <a:solidFill>
                  <a:srgbClr val="000000"/>
                </a:solidFill>
                <a:highlight>
                  <a:srgbClr val="FFFFFF"/>
                </a:highlight>
                <a:latin typeface="Consolas"/>
              </a:rPr>
              <a:t>                } </a:t>
            </a:r>
            <a:r>
              <a:rPr lang="en-US" sz="400" b="1" dirty="0">
                <a:solidFill>
                  <a:srgbClr val="0000FF"/>
                </a:solidFill>
                <a:highlight>
                  <a:srgbClr val="FFFFFF"/>
                </a:highlight>
                <a:latin typeface="Consolas"/>
              </a:rPr>
              <a:t>else</a:t>
            </a: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                    n = n-&gt;right;</a:t>
            </a:r>
          </a:p>
          <a:p>
            <a:pPr marL="0" indent="0">
              <a:spcBef>
                <a:spcPts val="0"/>
              </a:spcBef>
              <a:buNone/>
            </a:pP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        inserted_node-&gt;parent = n;</a:t>
            </a:r>
          </a:p>
          <a:p>
            <a:pPr marL="0" indent="0">
              <a:spcBef>
                <a:spcPts val="0"/>
              </a:spcBef>
              <a:buNone/>
            </a:pP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    insert_case1(t, inserted_node);</a:t>
            </a:r>
          </a:p>
          <a:p>
            <a:pPr marL="0" indent="0">
              <a:spcBef>
                <a:spcPts val="0"/>
              </a:spcBef>
              <a:buNone/>
            </a:pPr>
            <a:r>
              <a:rPr lang="en-US" sz="400" b="1" dirty="0">
                <a:solidFill>
                  <a:srgbClr val="000000"/>
                </a:solidFill>
                <a:highlight>
                  <a:srgbClr val="FFFFFF"/>
                </a:highlight>
                <a:latin typeface="Consolas"/>
              </a:rPr>
              <a:t>    verify_properties(t);</a:t>
            </a:r>
          </a:p>
          <a:p>
            <a:pPr marL="0" indent="0">
              <a:spcBef>
                <a:spcPts val="0"/>
              </a:spcBef>
              <a:buNone/>
            </a:pPr>
            <a:r>
              <a:rPr lang="en-US" sz="400" b="1" dirty="0">
                <a:solidFill>
                  <a:srgbClr val="000000"/>
                </a:solidFill>
                <a:highlight>
                  <a:srgbClr val="FFFFFF"/>
                </a:highlight>
                <a:latin typeface="Consolas"/>
              </a:rPr>
              <a:t>}</a:t>
            </a:r>
          </a:p>
          <a:p>
            <a:pPr marL="0" indent="0">
              <a:spcBef>
                <a:spcPts val="0"/>
              </a:spcBef>
              <a:buNone/>
            </a:pPr>
            <a:r>
              <a:rPr lang="en-US" sz="400" b="1" dirty="0">
                <a:solidFill>
                  <a:srgbClr val="0000FF"/>
                </a:solidFill>
                <a:highlight>
                  <a:srgbClr val="FFFFFF"/>
                </a:highlight>
                <a:latin typeface="Consolas"/>
              </a:rPr>
              <a:t>void</a:t>
            </a:r>
            <a:r>
              <a:rPr lang="en-US" sz="400" b="1" dirty="0">
                <a:solidFill>
                  <a:srgbClr val="000000"/>
                </a:solidFill>
                <a:highlight>
                  <a:srgbClr val="FFFFFF"/>
                </a:highlight>
                <a:latin typeface="Consolas"/>
              </a:rPr>
              <a:t> insert_case1(rbtree t, node n) {</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if</a:t>
            </a:r>
            <a:r>
              <a:rPr lang="en-US" sz="400" b="1" dirty="0">
                <a:solidFill>
                  <a:srgbClr val="000000"/>
                </a:solidFill>
                <a:highlight>
                  <a:srgbClr val="FFFFFF"/>
                </a:highlight>
                <a:latin typeface="Consolas"/>
              </a:rPr>
              <a:t> (n-&gt;parent == NULL)</a:t>
            </a:r>
          </a:p>
          <a:p>
            <a:pPr marL="0" indent="0">
              <a:spcBef>
                <a:spcPts val="0"/>
              </a:spcBef>
              <a:buNone/>
            </a:pPr>
            <a:r>
              <a:rPr lang="en-US" sz="400" b="1" dirty="0">
                <a:solidFill>
                  <a:srgbClr val="000000"/>
                </a:solidFill>
                <a:highlight>
                  <a:srgbClr val="FFFFFF"/>
                </a:highlight>
                <a:latin typeface="Consolas"/>
              </a:rPr>
              <a:t>        n-&gt;color = BLACK;</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else</a:t>
            </a:r>
            <a:endParaRPr lang="en-US" sz="400" b="1" dirty="0">
              <a:solidFill>
                <a:srgbClr val="000000"/>
              </a:solidFill>
              <a:highlight>
                <a:srgbClr val="FFFFFF"/>
              </a:highlight>
              <a:latin typeface="Consolas"/>
            </a:endParaRPr>
          </a:p>
          <a:p>
            <a:pPr marL="0" indent="0">
              <a:spcBef>
                <a:spcPts val="0"/>
              </a:spcBef>
              <a:buNone/>
            </a:pPr>
            <a:r>
              <a:rPr lang="en-US" sz="400" b="1" dirty="0">
                <a:solidFill>
                  <a:srgbClr val="000000"/>
                </a:solidFill>
                <a:highlight>
                  <a:srgbClr val="FFFFFF"/>
                </a:highlight>
                <a:latin typeface="Consolas"/>
              </a:rPr>
              <a:t>        insert_case2(t, n);</a:t>
            </a:r>
          </a:p>
          <a:p>
            <a:pPr marL="0" indent="0">
              <a:spcBef>
                <a:spcPts val="0"/>
              </a:spcBef>
              <a:buNone/>
            </a:pPr>
            <a:r>
              <a:rPr lang="en-US" sz="400" b="1" dirty="0">
                <a:solidFill>
                  <a:srgbClr val="000000"/>
                </a:solidFill>
                <a:highlight>
                  <a:srgbClr val="FFFFFF"/>
                </a:highlight>
                <a:latin typeface="Consolas"/>
              </a:rPr>
              <a:t>}</a:t>
            </a:r>
          </a:p>
          <a:p>
            <a:pPr marL="0" indent="0">
              <a:spcBef>
                <a:spcPts val="0"/>
              </a:spcBef>
              <a:buNone/>
            </a:pPr>
            <a:r>
              <a:rPr lang="en-US" sz="400" b="1" dirty="0">
                <a:solidFill>
                  <a:srgbClr val="0000FF"/>
                </a:solidFill>
                <a:highlight>
                  <a:srgbClr val="FFFFFF"/>
                </a:highlight>
                <a:latin typeface="Consolas"/>
              </a:rPr>
              <a:t>void</a:t>
            </a:r>
            <a:r>
              <a:rPr lang="en-US" sz="400" b="1" dirty="0">
                <a:solidFill>
                  <a:srgbClr val="000000"/>
                </a:solidFill>
                <a:highlight>
                  <a:srgbClr val="FFFFFF"/>
                </a:highlight>
                <a:latin typeface="Consolas"/>
              </a:rPr>
              <a:t> insert_case2(rbtree t, node n) {</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if</a:t>
            </a:r>
            <a:r>
              <a:rPr lang="en-US" sz="400" b="1" dirty="0">
                <a:solidFill>
                  <a:srgbClr val="000000"/>
                </a:solidFill>
                <a:highlight>
                  <a:srgbClr val="FFFFFF"/>
                </a:highlight>
                <a:latin typeface="Consolas"/>
              </a:rPr>
              <a:t> (node_color(n-&gt;parent) == BLACK)</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return</a:t>
            </a:r>
            <a:r>
              <a:rPr lang="en-US" sz="400" b="1" dirty="0">
                <a:solidFill>
                  <a:srgbClr val="000000"/>
                </a:solidFill>
                <a:highlight>
                  <a:srgbClr val="FFFFFF"/>
                </a:highlight>
                <a:latin typeface="Consolas"/>
              </a:rPr>
              <a:t>; </a:t>
            </a:r>
            <a:r>
              <a:rPr lang="en-US" sz="400" b="1" dirty="0">
                <a:solidFill>
                  <a:srgbClr val="008000"/>
                </a:solidFill>
                <a:highlight>
                  <a:srgbClr val="FFFFFF"/>
                </a:highlight>
                <a:latin typeface="Consolas"/>
              </a:rPr>
              <a:t>/* Tree is still valid */</a:t>
            </a:r>
            <a:endParaRPr lang="en-US" sz="400" b="1" dirty="0">
              <a:solidFill>
                <a:srgbClr val="000000"/>
              </a:solidFill>
              <a:highlight>
                <a:srgbClr val="FFFFFF"/>
              </a:highlight>
              <a:latin typeface="Consolas"/>
            </a:endParaRP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else</a:t>
            </a:r>
            <a:endParaRPr lang="en-US" sz="400" b="1" dirty="0">
              <a:solidFill>
                <a:srgbClr val="000000"/>
              </a:solidFill>
              <a:highlight>
                <a:srgbClr val="FFFFFF"/>
              </a:highlight>
              <a:latin typeface="Consolas"/>
            </a:endParaRPr>
          </a:p>
          <a:p>
            <a:pPr marL="0" indent="0">
              <a:spcBef>
                <a:spcPts val="0"/>
              </a:spcBef>
              <a:buNone/>
            </a:pPr>
            <a:r>
              <a:rPr lang="en-US" sz="400" b="1" dirty="0">
                <a:solidFill>
                  <a:srgbClr val="000000"/>
                </a:solidFill>
                <a:highlight>
                  <a:srgbClr val="FFFFFF"/>
                </a:highlight>
                <a:latin typeface="Consolas"/>
              </a:rPr>
              <a:t>        insert_case3(t, n);</a:t>
            </a:r>
          </a:p>
          <a:p>
            <a:pPr marL="0" indent="0">
              <a:spcBef>
                <a:spcPts val="0"/>
              </a:spcBef>
              <a:buNone/>
            </a:pPr>
            <a:r>
              <a:rPr lang="en-US" sz="400" b="1" dirty="0">
                <a:solidFill>
                  <a:srgbClr val="000000"/>
                </a:solidFill>
                <a:highlight>
                  <a:srgbClr val="FFFFFF"/>
                </a:highlight>
                <a:latin typeface="Consolas"/>
              </a:rPr>
              <a:t>}</a:t>
            </a:r>
          </a:p>
          <a:p>
            <a:pPr marL="0" indent="0">
              <a:spcBef>
                <a:spcPts val="0"/>
              </a:spcBef>
              <a:buNone/>
            </a:pPr>
            <a:r>
              <a:rPr lang="en-US" sz="400" b="1" dirty="0">
                <a:solidFill>
                  <a:srgbClr val="0000FF"/>
                </a:solidFill>
                <a:highlight>
                  <a:srgbClr val="FFFFFF"/>
                </a:highlight>
                <a:latin typeface="Consolas"/>
              </a:rPr>
              <a:t>void</a:t>
            </a:r>
            <a:r>
              <a:rPr lang="en-US" sz="400" b="1" dirty="0">
                <a:solidFill>
                  <a:srgbClr val="000000"/>
                </a:solidFill>
                <a:highlight>
                  <a:srgbClr val="FFFFFF"/>
                </a:highlight>
                <a:latin typeface="Consolas"/>
              </a:rPr>
              <a:t> insert_case3(rbtree t, node n) {</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if</a:t>
            </a:r>
            <a:r>
              <a:rPr lang="en-US" sz="400" b="1" dirty="0">
                <a:solidFill>
                  <a:srgbClr val="000000"/>
                </a:solidFill>
                <a:highlight>
                  <a:srgbClr val="FFFFFF"/>
                </a:highlight>
                <a:latin typeface="Consolas"/>
              </a:rPr>
              <a:t> (node_color(uncle(n)) == RED) {</a:t>
            </a:r>
          </a:p>
          <a:p>
            <a:pPr marL="0" indent="0">
              <a:spcBef>
                <a:spcPts val="0"/>
              </a:spcBef>
              <a:buNone/>
            </a:pPr>
            <a:r>
              <a:rPr lang="en-US" sz="400" b="1" dirty="0">
                <a:solidFill>
                  <a:srgbClr val="000000"/>
                </a:solidFill>
                <a:highlight>
                  <a:srgbClr val="FFFFFF"/>
                </a:highlight>
                <a:latin typeface="Consolas"/>
              </a:rPr>
              <a:t>        n-&gt;parent-&gt;color = BLACK;</a:t>
            </a:r>
          </a:p>
          <a:p>
            <a:pPr marL="0" indent="0">
              <a:spcBef>
                <a:spcPts val="0"/>
              </a:spcBef>
              <a:buNone/>
            </a:pPr>
            <a:r>
              <a:rPr lang="en-US" sz="400" b="1" dirty="0">
                <a:solidFill>
                  <a:srgbClr val="000000"/>
                </a:solidFill>
                <a:highlight>
                  <a:srgbClr val="FFFFFF"/>
                </a:highlight>
                <a:latin typeface="Consolas"/>
              </a:rPr>
              <a:t>        uncle(n)-&gt;color = BLACK;</a:t>
            </a:r>
          </a:p>
          <a:p>
            <a:pPr marL="0" indent="0">
              <a:spcBef>
                <a:spcPts val="0"/>
              </a:spcBef>
              <a:buNone/>
            </a:pPr>
            <a:r>
              <a:rPr lang="en-US" sz="400" b="1" dirty="0">
                <a:solidFill>
                  <a:srgbClr val="000000"/>
                </a:solidFill>
                <a:highlight>
                  <a:srgbClr val="FFFFFF"/>
                </a:highlight>
                <a:latin typeface="Consolas"/>
              </a:rPr>
              <a:t>        grandparent(n)-&gt;color = RED;</a:t>
            </a:r>
          </a:p>
          <a:p>
            <a:pPr marL="0" indent="0">
              <a:spcBef>
                <a:spcPts val="0"/>
              </a:spcBef>
              <a:buNone/>
            </a:pPr>
            <a:r>
              <a:rPr lang="en-US" sz="400" b="1" dirty="0">
                <a:solidFill>
                  <a:srgbClr val="000000"/>
                </a:solidFill>
                <a:highlight>
                  <a:srgbClr val="FFFFFF"/>
                </a:highlight>
                <a:latin typeface="Consolas"/>
              </a:rPr>
              <a:t>        insert_case1(t, grandparent(n));</a:t>
            </a:r>
          </a:p>
          <a:p>
            <a:pPr marL="0" indent="0">
              <a:spcBef>
                <a:spcPts val="0"/>
              </a:spcBef>
              <a:buNone/>
            </a:pPr>
            <a:r>
              <a:rPr lang="en-US" sz="400" b="1" dirty="0">
                <a:solidFill>
                  <a:srgbClr val="000000"/>
                </a:solidFill>
                <a:highlight>
                  <a:srgbClr val="FFFFFF"/>
                </a:highlight>
                <a:latin typeface="Consolas"/>
              </a:rPr>
              <a:t>    } </a:t>
            </a:r>
            <a:r>
              <a:rPr lang="en-US" sz="400" b="1" dirty="0">
                <a:solidFill>
                  <a:srgbClr val="0000FF"/>
                </a:solidFill>
                <a:highlight>
                  <a:srgbClr val="FFFFFF"/>
                </a:highlight>
                <a:latin typeface="Consolas"/>
              </a:rPr>
              <a:t>else</a:t>
            </a: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        insert_case4(t, n);</a:t>
            </a:r>
          </a:p>
          <a:p>
            <a:pPr marL="0" indent="0">
              <a:spcBef>
                <a:spcPts val="0"/>
              </a:spcBef>
              <a:buNone/>
            </a:pP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a:t>
            </a:r>
          </a:p>
          <a:p>
            <a:pPr marL="0" indent="0">
              <a:spcBef>
                <a:spcPts val="0"/>
              </a:spcBef>
              <a:buNone/>
            </a:pPr>
            <a:r>
              <a:rPr lang="en-US" sz="400" b="1" dirty="0">
                <a:solidFill>
                  <a:srgbClr val="0000FF"/>
                </a:solidFill>
                <a:highlight>
                  <a:srgbClr val="FFFFFF"/>
                </a:highlight>
                <a:latin typeface="Consolas"/>
              </a:rPr>
              <a:t>void</a:t>
            </a:r>
            <a:r>
              <a:rPr lang="en-US" sz="400" b="1" dirty="0">
                <a:solidFill>
                  <a:srgbClr val="000000"/>
                </a:solidFill>
                <a:highlight>
                  <a:srgbClr val="FFFFFF"/>
                </a:highlight>
                <a:latin typeface="Consolas"/>
              </a:rPr>
              <a:t> insert_case4(rbtree t, node n) {</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if</a:t>
            </a:r>
            <a:r>
              <a:rPr lang="en-US" sz="400" b="1" dirty="0">
                <a:solidFill>
                  <a:srgbClr val="000000"/>
                </a:solidFill>
                <a:highlight>
                  <a:srgbClr val="FFFFFF"/>
                </a:highlight>
                <a:latin typeface="Consolas"/>
              </a:rPr>
              <a:t> (n == n-&gt;parent-&gt;right &amp;&amp; n-&gt;parent == grandparent(n)-&gt;left) {</a:t>
            </a:r>
          </a:p>
          <a:p>
            <a:pPr marL="0" indent="0">
              <a:spcBef>
                <a:spcPts val="0"/>
              </a:spcBef>
              <a:buNone/>
            </a:pPr>
            <a:r>
              <a:rPr lang="en-US" sz="400" b="1" dirty="0">
                <a:solidFill>
                  <a:srgbClr val="000000"/>
                </a:solidFill>
                <a:highlight>
                  <a:srgbClr val="FFFFFF"/>
                </a:highlight>
                <a:latin typeface="Consolas"/>
              </a:rPr>
              <a:t>        rotate_left(t, n-&gt;parent);</a:t>
            </a:r>
          </a:p>
          <a:p>
            <a:pPr marL="0" indent="0">
              <a:spcBef>
                <a:spcPts val="0"/>
              </a:spcBef>
              <a:buNone/>
            </a:pPr>
            <a:r>
              <a:rPr lang="en-US" sz="400" b="1" dirty="0">
                <a:solidFill>
                  <a:srgbClr val="000000"/>
                </a:solidFill>
                <a:highlight>
                  <a:srgbClr val="FFFFFF"/>
                </a:highlight>
                <a:latin typeface="Consolas"/>
              </a:rPr>
              <a:t>        n = n-&gt;left;</a:t>
            </a:r>
          </a:p>
          <a:p>
            <a:pPr marL="0" indent="0">
              <a:spcBef>
                <a:spcPts val="0"/>
              </a:spcBef>
              <a:buNone/>
            </a:pPr>
            <a:r>
              <a:rPr lang="en-US" sz="400" b="1" dirty="0">
                <a:solidFill>
                  <a:srgbClr val="000000"/>
                </a:solidFill>
                <a:highlight>
                  <a:srgbClr val="FFFFFF"/>
                </a:highlight>
                <a:latin typeface="Consolas"/>
              </a:rPr>
              <a:t>    } </a:t>
            </a:r>
            <a:r>
              <a:rPr lang="en-US" sz="400" b="1" dirty="0">
                <a:solidFill>
                  <a:srgbClr val="0000FF"/>
                </a:solidFill>
                <a:highlight>
                  <a:srgbClr val="FFFFFF"/>
                </a:highlight>
                <a:latin typeface="Consolas"/>
              </a:rPr>
              <a:t>else</a:t>
            </a: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if</a:t>
            </a:r>
            <a:r>
              <a:rPr lang="en-US" sz="400" b="1" dirty="0">
                <a:solidFill>
                  <a:srgbClr val="000000"/>
                </a:solidFill>
                <a:highlight>
                  <a:srgbClr val="FFFFFF"/>
                </a:highlight>
                <a:latin typeface="Consolas"/>
              </a:rPr>
              <a:t> (n == n-&gt;parent-&gt;left &amp;&amp; n-&gt;parent == grandparent(n)-&gt;right) {</a:t>
            </a:r>
          </a:p>
          <a:p>
            <a:pPr marL="0" indent="0">
              <a:spcBef>
                <a:spcPts val="0"/>
              </a:spcBef>
              <a:buNone/>
            </a:pPr>
            <a:r>
              <a:rPr lang="en-US" sz="400" b="1" dirty="0">
                <a:solidFill>
                  <a:srgbClr val="000000"/>
                </a:solidFill>
                <a:highlight>
                  <a:srgbClr val="FFFFFF"/>
                </a:highlight>
                <a:latin typeface="Consolas"/>
              </a:rPr>
              <a:t>        rotate_right(t, n-&gt;parent);</a:t>
            </a:r>
          </a:p>
          <a:p>
            <a:pPr marL="0" indent="0">
              <a:spcBef>
                <a:spcPts val="0"/>
              </a:spcBef>
              <a:buNone/>
            </a:pPr>
            <a:r>
              <a:rPr lang="en-US" sz="400" b="1" dirty="0">
                <a:solidFill>
                  <a:srgbClr val="000000"/>
                </a:solidFill>
                <a:highlight>
                  <a:srgbClr val="FFFFFF"/>
                </a:highlight>
                <a:latin typeface="Consolas"/>
              </a:rPr>
              <a:t>        n = n-&gt;right;</a:t>
            </a:r>
          </a:p>
          <a:p>
            <a:pPr marL="0" indent="0">
              <a:spcBef>
                <a:spcPts val="0"/>
              </a:spcBef>
              <a:buNone/>
            </a:pP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    insert_case5(t, n);</a:t>
            </a:r>
          </a:p>
          <a:p>
            <a:pPr marL="0" indent="0">
              <a:spcBef>
                <a:spcPts val="0"/>
              </a:spcBef>
              <a:buNone/>
            </a:pPr>
            <a:r>
              <a:rPr lang="en-US" sz="400" b="1" dirty="0">
                <a:solidFill>
                  <a:srgbClr val="000000"/>
                </a:solidFill>
                <a:highlight>
                  <a:srgbClr val="FFFFFF"/>
                </a:highlight>
                <a:latin typeface="Consolas"/>
              </a:rPr>
              <a:t>}</a:t>
            </a:r>
          </a:p>
          <a:p>
            <a:pPr marL="0" indent="0">
              <a:spcBef>
                <a:spcPts val="0"/>
              </a:spcBef>
              <a:buNone/>
            </a:pPr>
            <a:r>
              <a:rPr lang="en-US" sz="400" b="1" dirty="0">
                <a:solidFill>
                  <a:srgbClr val="0000FF"/>
                </a:solidFill>
                <a:highlight>
                  <a:srgbClr val="FFFFFF"/>
                </a:highlight>
                <a:latin typeface="Consolas"/>
              </a:rPr>
              <a:t>void</a:t>
            </a:r>
            <a:r>
              <a:rPr lang="en-US" sz="400" b="1" dirty="0">
                <a:solidFill>
                  <a:srgbClr val="000000"/>
                </a:solidFill>
                <a:highlight>
                  <a:srgbClr val="FFFFFF"/>
                </a:highlight>
                <a:latin typeface="Consolas"/>
              </a:rPr>
              <a:t> insert_case5(rbtree t, node n) {</a:t>
            </a:r>
          </a:p>
          <a:p>
            <a:pPr marL="0" indent="0">
              <a:spcBef>
                <a:spcPts val="0"/>
              </a:spcBef>
              <a:buNone/>
            </a:pPr>
            <a:r>
              <a:rPr lang="en-US" sz="400" b="1" dirty="0">
                <a:solidFill>
                  <a:srgbClr val="000000"/>
                </a:solidFill>
                <a:highlight>
                  <a:srgbClr val="FFFFFF"/>
                </a:highlight>
                <a:latin typeface="Consolas"/>
              </a:rPr>
              <a:t>    n-&gt;parent-&gt;color = BLACK;</a:t>
            </a:r>
          </a:p>
          <a:p>
            <a:pPr marL="0" indent="0">
              <a:spcBef>
                <a:spcPts val="0"/>
              </a:spcBef>
              <a:buNone/>
            </a:pPr>
            <a:r>
              <a:rPr lang="en-US" sz="400" b="1" dirty="0">
                <a:solidFill>
                  <a:srgbClr val="000000"/>
                </a:solidFill>
                <a:highlight>
                  <a:srgbClr val="FFFFFF"/>
                </a:highlight>
                <a:latin typeface="Consolas"/>
              </a:rPr>
              <a:t>    grandparent(n)-&gt;color = RED;</a:t>
            </a:r>
          </a:p>
          <a:p>
            <a:pPr marL="0" indent="0">
              <a:spcBef>
                <a:spcPts val="0"/>
              </a:spcBef>
              <a:buNone/>
            </a:pPr>
            <a:r>
              <a:rPr lang="en-US" sz="400" b="1" dirty="0">
                <a:solidFill>
                  <a:srgbClr val="000000"/>
                </a:solidFill>
                <a:highlight>
                  <a:srgbClr val="FFFFFF"/>
                </a:highlight>
                <a:latin typeface="Consolas"/>
              </a:rPr>
              <a:t>    </a:t>
            </a:r>
            <a:r>
              <a:rPr lang="en-US" sz="400" b="1" dirty="0">
                <a:solidFill>
                  <a:srgbClr val="0000FF"/>
                </a:solidFill>
                <a:highlight>
                  <a:srgbClr val="FFFFFF"/>
                </a:highlight>
                <a:latin typeface="Consolas"/>
              </a:rPr>
              <a:t>if</a:t>
            </a:r>
            <a:r>
              <a:rPr lang="en-US" sz="400" b="1" dirty="0">
                <a:solidFill>
                  <a:srgbClr val="000000"/>
                </a:solidFill>
                <a:highlight>
                  <a:srgbClr val="FFFFFF"/>
                </a:highlight>
                <a:latin typeface="Consolas"/>
              </a:rPr>
              <a:t> (n == n-&gt;parent-&gt;left &amp;&amp; n-&gt;parent == grandparent(n)-&gt;left) {</a:t>
            </a:r>
          </a:p>
          <a:p>
            <a:pPr marL="0" indent="0">
              <a:spcBef>
                <a:spcPts val="0"/>
              </a:spcBef>
              <a:buNone/>
            </a:pPr>
            <a:r>
              <a:rPr lang="en-US" sz="400" b="1" dirty="0">
                <a:solidFill>
                  <a:srgbClr val="000000"/>
                </a:solidFill>
                <a:highlight>
                  <a:srgbClr val="FFFFFF"/>
                </a:highlight>
                <a:latin typeface="Consolas"/>
              </a:rPr>
              <a:t>        rotate_right(t, grandparent(n));</a:t>
            </a:r>
          </a:p>
          <a:p>
            <a:pPr marL="0" indent="0">
              <a:spcBef>
                <a:spcPts val="0"/>
              </a:spcBef>
              <a:buNone/>
            </a:pPr>
            <a:r>
              <a:rPr lang="en-US" sz="400" b="1" dirty="0">
                <a:solidFill>
                  <a:srgbClr val="000000"/>
                </a:solidFill>
                <a:highlight>
                  <a:srgbClr val="FFFFFF"/>
                </a:highlight>
                <a:latin typeface="Consolas"/>
              </a:rPr>
              <a:t>    } </a:t>
            </a:r>
            <a:r>
              <a:rPr lang="en-US" sz="400" b="1" dirty="0">
                <a:solidFill>
                  <a:srgbClr val="0000FF"/>
                </a:solidFill>
                <a:highlight>
                  <a:srgbClr val="FFFFFF"/>
                </a:highlight>
                <a:latin typeface="Consolas"/>
              </a:rPr>
              <a:t>else</a:t>
            </a: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        assert (n == n-&gt;parent-&gt;right &amp;&amp; n-&gt;parent == grandparent(n)-&gt;right);</a:t>
            </a:r>
          </a:p>
          <a:p>
            <a:pPr marL="0" indent="0">
              <a:spcBef>
                <a:spcPts val="0"/>
              </a:spcBef>
              <a:buNone/>
            </a:pPr>
            <a:r>
              <a:rPr lang="en-US" sz="400" b="1" dirty="0">
                <a:solidFill>
                  <a:srgbClr val="000000"/>
                </a:solidFill>
                <a:highlight>
                  <a:srgbClr val="FFFFFF"/>
                </a:highlight>
                <a:latin typeface="Consolas"/>
              </a:rPr>
              <a:t>        rotate_left(t, grandparent(n));</a:t>
            </a:r>
          </a:p>
          <a:p>
            <a:pPr marL="0" indent="0">
              <a:spcBef>
                <a:spcPts val="0"/>
              </a:spcBef>
              <a:buNone/>
            </a:pPr>
            <a:r>
              <a:rPr lang="en-US" sz="400" b="1" dirty="0">
                <a:solidFill>
                  <a:srgbClr val="000000"/>
                </a:solidFill>
                <a:highlight>
                  <a:srgbClr val="FFFFFF"/>
                </a:highlight>
                <a:latin typeface="Consolas"/>
              </a:rPr>
              <a:t>    }</a:t>
            </a:r>
          </a:p>
          <a:p>
            <a:pPr marL="0" indent="0">
              <a:spcBef>
                <a:spcPts val="0"/>
              </a:spcBef>
              <a:buNone/>
            </a:pPr>
            <a:r>
              <a:rPr lang="en-US" sz="400" b="1" dirty="0">
                <a:solidFill>
                  <a:srgbClr val="000000"/>
                </a:solidFill>
                <a:highlight>
                  <a:srgbClr val="FFFFFF"/>
                </a:highlight>
                <a:latin typeface="Consolas"/>
              </a:rPr>
              <a:t>}</a:t>
            </a:r>
            <a:endParaRPr lang="en-US" sz="400" b="1" dirty="0"/>
          </a:p>
        </p:txBody>
      </p:sp>
      <p:sp>
        <p:nvSpPr>
          <p:cNvPr id="2" name="Title 1"/>
          <p:cNvSpPr>
            <a:spLocks noGrp="1"/>
          </p:cNvSpPr>
          <p:nvPr>
            <p:ph type="title"/>
          </p:nvPr>
        </p:nvSpPr>
        <p:spPr/>
        <p:txBody>
          <a:bodyPr/>
          <a:lstStyle/>
          <a:p>
            <a:r>
              <a:rPr lang="en-US" dirty="0" smtClean="0"/>
              <a:t>Why Pattern Matching?</a:t>
            </a:r>
            <a:endParaRPr lang="en-US" dirty="0"/>
          </a:p>
        </p:txBody>
      </p:sp>
      <p:sp>
        <p:nvSpPr>
          <p:cNvPr id="4" name="Content Placeholder 3"/>
          <p:cNvSpPr>
            <a:spLocks noGrp="1"/>
          </p:cNvSpPr>
          <p:nvPr>
            <p:ph sz="half" idx="1"/>
          </p:nvPr>
        </p:nvSpPr>
        <p:spPr>
          <a:xfrm>
            <a:off x="468313" y="1676400"/>
            <a:ext cx="5932487" cy="4560888"/>
          </a:xfrm>
        </p:spPr>
        <p:txBody>
          <a:bodyPr/>
          <a:lstStyle/>
          <a:p>
            <a:pPr marL="0" indent="0">
              <a:spcBef>
                <a:spcPts val="0"/>
              </a:spcBef>
              <a:buNone/>
            </a:pPr>
            <a:r>
              <a:rPr lang="en-US" sz="1400" b="1" dirty="0">
                <a:solidFill>
                  <a:srgbClr val="0000FF"/>
                </a:solidFill>
                <a:highlight>
                  <a:srgbClr val="FFFFFF"/>
                </a:highlight>
                <a:latin typeface="Consolas"/>
              </a:rPr>
              <a:t>type</a:t>
            </a:r>
            <a:r>
              <a:rPr lang="en-US" sz="1400" b="1" dirty="0">
                <a:solidFill>
                  <a:srgbClr val="000000"/>
                </a:solidFill>
                <a:highlight>
                  <a:srgbClr val="FFFFFF"/>
                </a:highlight>
                <a:latin typeface="Consolas"/>
              </a:rPr>
              <a:t> color </a:t>
            </a:r>
            <a:r>
              <a:rPr lang="en-US" sz="1400" b="1" dirty="0" smtClean="0">
                <a:solidFill>
                  <a:srgbClr val="000000"/>
                </a:solidFill>
                <a:highlight>
                  <a:srgbClr val="FFFFFF"/>
                </a:highlight>
                <a:latin typeface="Consolas"/>
              </a:rPr>
              <a:t>  = </a:t>
            </a:r>
            <a:r>
              <a:rPr lang="en-US" sz="1400" b="1" dirty="0">
                <a:solidFill>
                  <a:srgbClr val="0070C0"/>
                </a:solidFill>
                <a:highlight>
                  <a:srgbClr val="FFFFFF"/>
                </a:highlight>
                <a:latin typeface="Consolas"/>
              </a:rPr>
              <a:t>R</a:t>
            </a:r>
            <a:r>
              <a:rPr lang="en-US" sz="1400" b="1" dirty="0">
                <a:solidFill>
                  <a:srgbClr val="000000"/>
                </a:solidFill>
                <a:highlight>
                  <a:srgbClr val="FFFFFF"/>
                </a:highlight>
                <a:latin typeface="Consolas"/>
              </a:rPr>
              <a:t> | </a:t>
            </a:r>
            <a:r>
              <a:rPr lang="en-US" sz="1400" b="1" dirty="0">
                <a:solidFill>
                  <a:srgbClr val="0070C0"/>
                </a:solidFill>
                <a:highlight>
                  <a:srgbClr val="FFFFFF"/>
                </a:highlight>
                <a:latin typeface="Consolas"/>
              </a:rPr>
              <a:t>B</a:t>
            </a:r>
          </a:p>
          <a:p>
            <a:pPr marL="0" indent="0">
              <a:spcBef>
                <a:spcPts val="0"/>
              </a:spcBef>
              <a:buNone/>
            </a:pPr>
            <a:r>
              <a:rPr lang="en-US" sz="1400" b="1" dirty="0">
                <a:solidFill>
                  <a:srgbClr val="0000FF"/>
                </a:solidFill>
                <a:highlight>
                  <a:srgbClr val="FFFFFF"/>
                </a:highlight>
                <a:latin typeface="Consolas"/>
              </a:rPr>
              <a:t>type</a:t>
            </a:r>
            <a:r>
              <a:rPr lang="en-US" sz="1400" b="1" dirty="0">
                <a:solidFill>
                  <a:srgbClr val="000000"/>
                </a:solidFill>
                <a:highlight>
                  <a:srgbClr val="FFFFFF"/>
                </a:highlight>
                <a:latin typeface="Consolas"/>
              </a:rPr>
              <a:t> 'a tree = </a:t>
            </a:r>
            <a:r>
              <a:rPr lang="en-US" sz="1400" b="1" dirty="0" smtClean="0">
                <a:solidFill>
                  <a:srgbClr val="0070C0"/>
                </a:solidFill>
                <a:highlight>
                  <a:srgbClr val="FFFFFF"/>
                </a:highlight>
                <a:latin typeface="Consolas"/>
              </a:rPr>
              <a:t>E</a:t>
            </a:r>
            <a:r>
              <a:rPr lang="en-US" sz="1400" b="1" dirty="0" smtClean="0">
                <a:solidFill>
                  <a:srgbClr val="000000"/>
                </a:solidFill>
                <a:highlight>
                  <a:srgbClr val="FFFFFF"/>
                </a:highlight>
                <a:latin typeface="Consolas"/>
              </a:rPr>
              <a:t> | </a:t>
            </a:r>
            <a:r>
              <a:rPr lang="en-US" sz="1400" b="1" dirty="0">
                <a:solidFill>
                  <a:srgbClr val="0070C0"/>
                </a:solidFill>
                <a:highlight>
                  <a:srgbClr val="FFFFFF"/>
                </a:highlight>
                <a:latin typeface="Consolas"/>
              </a:rPr>
              <a:t>T</a:t>
            </a:r>
            <a:r>
              <a:rPr lang="en-US" sz="1400" b="1" dirty="0">
                <a:solidFill>
                  <a:srgbClr val="000000"/>
                </a:solidFill>
                <a:highlight>
                  <a:srgbClr val="FFFFFF"/>
                </a:highlight>
                <a:latin typeface="Consolas"/>
              </a:rPr>
              <a:t> </a:t>
            </a:r>
            <a:r>
              <a:rPr lang="en-US" sz="1400" b="1" dirty="0">
                <a:solidFill>
                  <a:srgbClr val="0000FF"/>
                </a:solidFill>
                <a:highlight>
                  <a:srgbClr val="FFFFFF"/>
                </a:highlight>
                <a:latin typeface="Consolas"/>
              </a:rPr>
              <a:t>of</a:t>
            </a:r>
            <a:r>
              <a:rPr lang="en-US" sz="1400" b="1" dirty="0">
                <a:solidFill>
                  <a:srgbClr val="000000"/>
                </a:solidFill>
                <a:highlight>
                  <a:srgbClr val="FFFFFF"/>
                </a:highlight>
                <a:latin typeface="Consolas"/>
              </a:rPr>
              <a:t> color * 'a tree * 'a * 'a tree</a:t>
            </a:r>
          </a:p>
          <a:p>
            <a:pPr marL="0" indent="0">
              <a:spcBef>
                <a:spcPts val="0"/>
              </a:spcBef>
              <a:buNone/>
            </a:pPr>
            <a:r>
              <a:rPr lang="en-US" sz="1400" b="1" dirty="0">
                <a:solidFill>
                  <a:srgbClr val="000000"/>
                </a:solidFill>
                <a:highlight>
                  <a:srgbClr val="FFFFFF"/>
                </a:highlight>
                <a:latin typeface="Consolas"/>
              </a:rPr>
              <a:t> </a:t>
            </a:r>
          </a:p>
          <a:p>
            <a:pPr marL="0" indent="0">
              <a:spcBef>
                <a:spcPts val="0"/>
              </a:spcBef>
              <a:buNone/>
            </a:pPr>
            <a:r>
              <a:rPr lang="en-US" sz="1400" b="1" dirty="0" smtClean="0">
                <a:solidFill>
                  <a:srgbClr val="008000"/>
                </a:solidFill>
                <a:highlight>
                  <a:srgbClr val="FFFFFF"/>
                </a:highlight>
                <a:latin typeface="Consolas"/>
              </a:rPr>
              <a:t>(**color * 'a tree * 'a * 'a tree-&gt;'a tree*)</a:t>
            </a:r>
            <a:endParaRPr lang="en-US" sz="1400" b="1" dirty="0">
              <a:solidFill>
                <a:srgbClr val="000000"/>
              </a:solidFill>
              <a:highlight>
                <a:srgbClr val="FFFFFF"/>
              </a:highlight>
              <a:latin typeface="Consolas"/>
            </a:endParaRPr>
          </a:p>
          <a:p>
            <a:pPr marL="0" indent="0">
              <a:spcBef>
                <a:spcPts val="0"/>
              </a:spcBef>
              <a:buNone/>
            </a:pPr>
            <a:r>
              <a:rPr lang="en-US" sz="1400" b="1" dirty="0">
                <a:solidFill>
                  <a:srgbClr val="0000FF"/>
                </a:solidFill>
                <a:highlight>
                  <a:srgbClr val="FFFFFF"/>
                </a:highlight>
                <a:latin typeface="Consolas"/>
              </a:rPr>
              <a:t>let</a:t>
            </a:r>
            <a:r>
              <a:rPr lang="en-US" sz="1400" b="1" dirty="0">
                <a:solidFill>
                  <a:srgbClr val="000000"/>
                </a:solidFill>
                <a:highlight>
                  <a:srgbClr val="FFFFFF"/>
                </a:highlight>
                <a:latin typeface="Consolas"/>
              </a:rPr>
              <a:t> </a:t>
            </a:r>
            <a:r>
              <a:rPr lang="en-US" sz="1400" b="1" dirty="0">
                <a:solidFill>
                  <a:srgbClr val="C00000"/>
                </a:solidFill>
                <a:highlight>
                  <a:srgbClr val="FFFFFF"/>
                </a:highlight>
                <a:latin typeface="Consolas"/>
              </a:rPr>
              <a:t>balance</a:t>
            </a:r>
            <a:r>
              <a:rPr lang="en-US" sz="1400" b="1" dirty="0">
                <a:solidFill>
                  <a:srgbClr val="000000"/>
                </a:solidFill>
                <a:highlight>
                  <a:srgbClr val="FFFFFF"/>
                </a:highlight>
                <a:latin typeface="Consolas"/>
              </a:rPr>
              <a:t> = </a:t>
            </a:r>
            <a:r>
              <a:rPr lang="en-US" sz="1400" b="1" dirty="0">
                <a:solidFill>
                  <a:srgbClr val="0000FF"/>
                </a:solidFill>
                <a:highlight>
                  <a:srgbClr val="FFFFFF"/>
                </a:highlight>
                <a:latin typeface="Consolas"/>
              </a:rPr>
              <a:t>function</a:t>
            </a:r>
            <a:endParaRPr lang="en-US" sz="1400" b="1" dirty="0">
              <a:solidFill>
                <a:srgbClr val="000000"/>
              </a:solidFill>
              <a:highlight>
                <a:srgbClr val="FFFFFF"/>
              </a:highlight>
              <a:latin typeface="Consolas"/>
            </a:endParaRPr>
          </a:p>
          <a:p>
            <a:pPr marL="0" indent="0">
              <a:spcBef>
                <a:spcPts val="0"/>
              </a:spcBef>
              <a:buNone/>
            </a:pPr>
            <a:r>
              <a:rPr lang="fr-FR" sz="1400" b="1" dirty="0">
                <a:solidFill>
                  <a:srgbClr val="000000"/>
                </a:solidFill>
                <a:highlight>
                  <a:srgbClr val="FFFFFF"/>
                </a:highlight>
                <a:latin typeface="Consolas"/>
              </a:rPr>
              <a:t>  | </a:t>
            </a:r>
            <a:r>
              <a:rPr lang="fr-FR" sz="1400" b="1" dirty="0">
                <a:solidFill>
                  <a:srgbClr val="0070C0"/>
                </a:solidFill>
                <a:highlight>
                  <a:srgbClr val="FFFFFF"/>
                </a:highlight>
                <a:latin typeface="Consolas"/>
              </a:rPr>
              <a:t>B</a:t>
            </a:r>
            <a:r>
              <a:rPr lang="fr-FR" sz="1400" b="1" dirty="0">
                <a:solidFill>
                  <a:srgbClr val="000000"/>
                </a:solidFill>
                <a:highlight>
                  <a:srgbClr val="FFFFFF"/>
                </a:highlight>
                <a:latin typeface="Consolas"/>
              </a:rPr>
              <a:t>, </a:t>
            </a:r>
            <a:r>
              <a:rPr lang="fr-FR" sz="1400" b="1" dirty="0" smtClean="0">
                <a:solidFill>
                  <a:srgbClr val="0070C0"/>
                </a:solidFill>
                <a:highlight>
                  <a:srgbClr val="FFFFFF"/>
                </a:highlight>
                <a:latin typeface="Consolas"/>
              </a:rPr>
              <a:t>T</a:t>
            </a:r>
            <a:r>
              <a:rPr lang="fr-FR" sz="1400" b="1" dirty="0" smtClean="0">
                <a:solidFill>
                  <a:srgbClr val="000000"/>
                </a:solidFill>
                <a:highlight>
                  <a:srgbClr val="FFFFFF"/>
                </a:highlight>
                <a:latin typeface="Consolas"/>
              </a:rPr>
              <a:t>(</a:t>
            </a:r>
            <a:r>
              <a:rPr lang="fr-FR" sz="1400" b="1" dirty="0" smtClean="0">
                <a:solidFill>
                  <a:srgbClr val="0070C0"/>
                </a:solidFill>
                <a:highlight>
                  <a:srgbClr val="FFFFFF"/>
                </a:highlight>
                <a:latin typeface="Consolas"/>
              </a:rPr>
              <a:t>R</a:t>
            </a:r>
            <a:r>
              <a:rPr lang="fr-FR" sz="1400" b="1" dirty="0">
                <a:solidFill>
                  <a:srgbClr val="000000"/>
                </a:solidFill>
                <a:highlight>
                  <a:srgbClr val="FFFFFF"/>
                </a:highlight>
                <a:latin typeface="Consolas"/>
              </a:rPr>
              <a:t>, </a:t>
            </a:r>
            <a:r>
              <a:rPr lang="fr-FR" sz="1400" b="1" dirty="0" smtClean="0">
                <a:solidFill>
                  <a:srgbClr val="0070C0"/>
                </a:solidFill>
                <a:highlight>
                  <a:srgbClr val="FFFFFF"/>
                </a:highlight>
                <a:latin typeface="Consolas"/>
              </a:rPr>
              <a:t>T</a:t>
            </a:r>
            <a:r>
              <a:rPr lang="fr-FR" sz="1400" b="1" dirty="0" smtClean="0">
                <a:solidFill>
                  <a:srgbClr val="000000"/>
                </a:solidFill>
                <a:highlight>
                  <a:srgbClr val="FFFFFF"/>
                </a:highlight>
                <a:latin typeface="Consolas"/>
              </a:rPr>
              <a:t>(</a:t>
            </a:r>
            <a:r>
              <a:rPr lang="fr-FR" sz="1400" b="1" dirty="0" smtClean="0">
                <a:solidFill>
                  <a:srgbClr val="0070C0"/>
                </a:solidFill>
                <a:highlight>
                  <a:srgbClr val="FFFFFF"/>
                </a:highlight>
                <a:latin typeface="Consolas"/>
              </a:rPr>
              <a:t>R</a:t>
            </a:r>
            <a:r>
              <a:rPr lang="fr-FR" sz="1400" b="1" dirty="0" smtClean="0">
                <a:solidFill>
                  <a:srgbClr val="000000"/>
                </a:solidFill>
                <a:highlight>
                  <a:srgbClr val="FFFFFF"/>
                </a:highlight>
                <a:latin typeface="Consolas"/>
              </a:rPr>
              <a:t>,a,x,b</a:t>
            </a:r>
            <a:r>
              <a:rPr lang="fr-FR" sz="1400" b="1" dirty="0">
                <a:solidFill>
                  <a:srgbClr val="000000"/>
                </a:solidFill>
                <a:highlight>
                  <a:srgbClr val="FFFFFF"/>
                </a:highlight>
                <a:latin typeface="Consolas"/>
              </a:rPr>
              <a:t>), y, c), z, d</a:t>
            </a:r>
          </a:p>
          <a:p>
            <a:pPr marL="0" indent="0">
              <a:spcBef>
                <a:spcPts val="0"/>
              </a:spcBef>
              <a:buNone/>
            </a:pPr>
            <a:r>
              <a:rPr lang="fr-FR" sz="1400" b="1" dirty="0">
                <a:solidFill>
                  <a:srgbClr val="000000"/>
                </a:solidFill>
                <a:highlight>
                  <a:srgbClr val="FFFFFF"/>
                </a:highlight>
                <a:latin typeface="Consolas"/>
              </a:rPr>
              <a:t>  | </a:t>
            </a:r>
            <a:r>
              <a:rPr lang="fr-FR" sz="1400" b="1" dirty="0">
                <a:solidFill>
                  <a:srgbClr val="0070C0"/>
                </a:solidFill>
                <a:highlight>
                  <a:srgbClr val="FFFFFF"/>
                </a:highlight>
                <a:latin typeface="Consolas"/>
              </a:rPr>
              <a:t>B</a:t>
            </a:r>
            <a:r>
              <a:rPr lang="fr-FR" sz="1400" b="1" dirty="0">
                <a:solidFill>
                  <a:srgbClr val="000000"/>
                </a:solidFill>
                <a:highlight>
                  <a:srgbClr val="FFFFFF"/>
                </a:highlight>
                <a:latin typeface="Consolas"/>
              </a:rPr>
              <a:t>, </a:t>
            </a:r>
            <a:r>
              <a:rPr lang="fr-FR" sz="1400" b="1" dirty="0" smtClean="0">
                <a:solidFill>
                  <a:srgbClr val="0070C0"/>
                </a:solidFill>
                <a:highlight>
                  <a:srgbClr val="FFFFFF"/>
                </a:highlight>
                <a:latin typeface="Consolas"/>
              </a:rPr>
              <a:t>T</a:t>
            </a:r>
            <a:r>
              <a:rPr lang="fr-FR" sz="1400" b="1" dirty="0" smtClean="0">
                <a:solidFill>
                  <a:srgbClr val="000000"/>
                </a:solidFill>
                <a:highlight>
                  <a:srgbClr val="FFFFFF"/>
                </a:highlight>
                <a:latin typeface="Consolas"/>
              </a:rPr>
              <a:t>(</a:t>
            </a:r>
            <a:r>
              <a:rPr lang="fr-FR" sz="1400" b="1" dirty="0" smtClean="0">
                <a:solidFill>
                  <a:srgbClr val="0070C0"/>
                </a:solidFill>
                <a:highlight>
                  <a:srgbClr val="FFFFFF"/>
                </a:highlight>
                <a:latin typeface="Consolas"/>
              </a:rPr>
              <a:t>R</a:t>
            </a:r>
            <a:r>
              <a:rPr lang="fr-FR" sz="1400" b="1" dirty="0">
                <a:solidFill>
                  <a:srgbClr val="000000"/>
                </a:solidFill>
                <a:highlight>
                  <a:srgbClr val="FFFFFF"/>
                </a:highlight>
                <a:latin typeface="Consolas"/>
              </a:rPr>
              <a:t>, a, x, </a:t>
            </a:r>
            <a:r>
              <a:rPr lang="fr-FR" sz="1400" b="1" dirty="0" smtClean="0">
                <a:solidFill>
                  <a:srgbClr val="0070C0"/>
                </a:solidFill>
                <a:highlight>
                  <a:srgbClr val="FFFFFF"/>
                </a:highlight>
                <a:latin typeface="Consolas"/>
              </a:rPr>
              <a:t>T</a:t>
            </a:r>
            <a:r>
              <a:rPr lang="fr-FR" sz="1400" b="1" dirty="0" smtClean="0">
                <a:solidFill>
                  <a:srgbClr val="000000"/>
                </a:solidFill>
                <a:highlight>
                  <a:srgbClr val="FFFFFF"/>
                </a:highlight>
                <a:latin typeface="Consolas"/>
              </a:rPr>
              <a:t>(</a:t>
            </a:r>
            <a:r>
              <a:rPr lang="fr-FR" sz="1400" b="1" dirty="0" smtClean="0">
                <a:solidFill>
                  <a:srgbClr val="0070C0"/>
                </a:solidFill>
                <a:highlight>
                  <a:srgbClr val="FFFFFF"/>
                </a:highlight>
                <a:latin typeface="Consolas"/>
              </a:rPr>
              <a:t>R</a:t>
            </a:r>
            <a:r>
              <a:rPr lang="fr-FR" sz="1400" b="1" dirty="0" smtClean="0">
                <a:solidFill>
                  <a:srgbClr val="000000"/>
                </a:solidFill>
                <a:highlight>
                  <a:srgbClr val="FFFFFF"/>
                </a:highlight>
                <a:latin typeface="Consolas"/>
              </a:rPr>
              <a:t>,b,y,c</a:t>
            </a:r>
            <a:r>
              <a:rPr lang="fr-FR" sz="1400" b="1" dirty="0">
                <a:solidFill>
                  <a:srgbClr val="000000"/>
                </a:solidFill>
                <a:highlight>
                  <a:srgbClr val="FFFFFF"/>
                </a:highlight>
                <a:latin typeface="Consolas"/>
              </a:rPr>
              <a:t>)), z, d</a:t>
            </a:r>
          </a:p>
          <a:p>
            <a:pPr marL="0" indent="0">
              <a:spcBef>
                <a:spcPts val="0"/>
              </a:spcBef>
              <a:buNone/>
            </a:pPr>
            <a:r>
              <a:rPr lang="en-US" sz="1400" b="1" dirty="0">
                <a:solidFill>
                  <a:srgbClr val="000000"/>
                </a:solidFill>
                <a:highlight>
                  <a:srgbClr val="FFFFFF"/>
                </a:highlight>
                <a:latin typeface="Consolas"/>
              </a:rPr>
              <a:t>  | </a:t>
            </a:r>
            <a:r>
              <a:rPr lang="en-US" sz="1400" b="1" dirty="0">
                <a:solidFill>
                  <a:srgbClr val="0070C0"/>
                </a:solidFill>
                <a:highlight>
                  <a:srgbClr val="FFFFFF"/>
                </a:highlight>
                <a:latin typeface="Consolas"/>
              </a:rPr>
              <a:t>B</a:t>
            </a:r>
            <a:r>
              <a:rPr lang="en-US" sz="1400" b="1" dirty="0">
                <a:solidFill>
                  <a:srgbClr val="000000"/>
                </a:solidFill>
                <a:highlight>
                  <a:srgbClr val="FFFFFF"/>
                </a:highlight>
                <a:latin typeface="Consolas"/>
              </a:rPr>
              <a:t>, a, x, </a:t>
            </a:r>
            <a:r>
              <a:rPr lang="en-US" sz="1400" b="1" dirty="0" smtClean="0">
                <a:solidFill>
                  <a:srgbClr val="0070C0"/>
                </a:solidFill>
                <a:highlight>
                  <a:srgbClr val="FFFFFF"/>
                </a:highlight>
                <a:latin typeface="Consolas"/>
              </a:rPr>
              <a:t>T</a:t>
            </a:r>
            <a:r>
              <a:rPr lang="en-US" sz="1400" b="1" dirty="0" smtClean="0">
                <a:solidFill>
                  <a:srgbClr val="000000"/>
                </a:solidFill>
                <a:highlight>
                  <a:srgbClr val="FFFFFF"/>
                </a:highlight>
                <a:latin typeface="Consolas"/>
              </a:rPr>
              <a:t>(</a:t>
            </a:r>
            <a:r>
              <a:rPr lang="en-US" sz="1400" b="1" dirty="0" smtClean="0">
                <a:solidFill>
                  <a:srgbClr val="0070C0"/>
                </a:solidFill>
                <a:highlight>
                  <a:srgbClr val="FFFFFF"/>
                </a:highlight>
                <a:latin typeface="Consolas"/>
              </a:rPr>
              <a:t>R</a:t>
            </a:r>
            <a:r>
              <a:rPr lang="en-US" sz="1400" b="1" dirty="0">
                <a:solidFill>
                  <a:srgbClr val="000000"/>
                </a:solidFill>
                <a:highlight>
                  <a:srgbClr val="FFFFFF"/>
                </a:highlight>
                <a:latin typeface="Consolas"/>
              </a:rPr>
              <a:t>, </a:t>
            </a:r>
            <a:r>
              <a:rPr lang="en-US" sz="1400" b="1" dirty="0" smtClean="0">
                <a:solidFill>
                  <a:srgbClr val="0070C0"/>
                </a:solidFill>
                <a:highlight>
                  <a:srgbClr val="FFFFFF"/>
                </a:highlight>
                <a:latin typeface="Consolas"/>
              </a:rPr>
              <a:t>T</a:t>
            </a:r>
            <a:r>
              <a:rPr lang="en-US" sz="1400" b="1" dirty="0" smtClean="0">
                <a:solidFill>
                  <a:srgbClr val="000000"/>
                </a:solidFill>
                <a:highlight>
                  <a:srgbClr val="FFFFFF"/>
                </a:highlight>
                <a:latin typeface="Consolas"/>
              </a:rPr>
              <a:t>(</a:t>
            </a:r>
            <a:r>
              <a:rPr lang="en-US" sz="1400" b="1" dirty="0" smtClean="0">
                <a:solidFill>
                  <a:srgbClr val="0070C0"/>
                </a:solidFill>
                <a:highlight>
                  <a:srgbClr val="FFFFFF"/>
                </a:highlight>
                <a:latin typeface="Consolas"/>
              </a:rPr>
              <a:t>R</a:t>
            </a:r>
            <a:r>
              <a:rPr lang="en-US" sz="1400" b="1" dirty="0" smtClean="0">
                <a:solidFill>
                  <a:srgbClr val="000000"/>
                </a:solidFill>
                <a:highlight>
                  <a:srgbClr val="FFFFFF"/>
                </a:highlight>
                <a:latin typeface="Consolas"/>
              </a:rPr>
              <a:t>,b,y,c</a:t>
            </a:r>
            <a:r>
              <a:rPr lang="en-US" sz="1400" b="1" dirty="0">
                <a:solidFill>
                  <a:srgbClr val="000000"/>
                </a:solidFill>
                <a:highlight>
                  <a:srgbClr val="FFFFFF"/>
                </a:highlight>
                <a:latin typeface="Consolas"/>
              </a:rPr>
              <a:t>), z, d)</a:t>
            </a:r>
          </a:p>
          <a:p>
            <a:pPr marL="0" indent="0">
              <a:spcBef>
                <a:spcPts val="0"/>
              </a:spcBef>
              <a:buNone/>
            </a:pPr>
            <a:r>
              <a:rPr lang="fr-FR" sz="1400" b="1" dirty="0">
                <a:solidFill>
                  <a:srgbClr val="000000"/>
                </a:solidFill>
                <a:highlight>
                  <a:srgbClr val="FFFFFF"/>
                </a:highlight>
                <a:latin typeface="Consolas"/>
              </a:rPr>
              <a:t>  | </a:t>
            </a:r>
            <a:r>
              <a:rPr lang="fr-FR" sz="1400" b="1" dirty="0">
                <a:solidFill>
                  <a:srgbClr val="0070C0"/>
                </a:solidFill>
                <a:highlight>
                  <a:srgbClr val="FFFFFF"/>
                </a:highlight>
                <a:latin typeface="Consolas"/>
              </a:rPr>
              <a:t>B</a:t>
            </a:r>
            <a:r>
              <a:rPr lang="fr-FR" sz="1400" b="1" dirty="0">
                <a:solidFill>
                  <a:srgbClr val="000000"/>
                </a:solidFill>
                <a:highlight>
                  <a:srgbClr val="FFFFFF"/>
                </a:highlight>
                <a:latin typeface="Consolas"/>
              </a:rPr>
              <a:t>, a, x, </a:t>
            </a:r>
            <a:r>
              <a:rPr lang="fr-FR" sz="1400" b="1" dirty="0" smtClean="0">
                <a:solidFill>
                  <a:srgbClr val="0070C0"/>
                </a:solidFill>
                <a:highlight>
                  <a:srgbClr val="FFFFFF"/>
                </a:highlight>
                <a:latin typeface="Consolas"/>
              </a:rPr>
              <a:t>T</a:t>
            </a:r>
            <a:r>
              <a:rPr lang="fr-FR" sz="1400" b="1" dirty="0" smtClean="0">
                <a:solidFill>
                  <a:srgbClr val="000000"/>
                </a:solidFill>
                <a:highlight>
                  <a:srgbClr val="FFFFFF"/>
                </a:highlight>
                <a:latin typeface="Consolas"/>
              </a:rPr>
              <a:t>(</a:t>
            </a:r>
            <a:r>
              <a:rPr lang="fr-FR" sz="1400" b="1" dirty="0" smtClean="0">
                <a:solidFill>
                  <a:srgbClr val="0070C0"/>
                </a:solidFill>
                <a:highlight>
                  <a:srgbClr val="FFFFFF"/>
                </a:highlight>
                <a:latin typeface="Consolas"/>
              </a:rPr>
              <a:t>R</a:t>
            </a:r>
            <a:r>
              <a:rPr lang="fr-FR" sz="1400" b="1" dirty="0">
                <a:solidFill>
                  <a:srgbClr val="000000"/>
                </a:solidFill>
                <a:highlight>
                  <a:srgbClr val="FFFFFF"/>
                </a:highlight>
                <a:latin typeface="Consolas"/>
              </a:rPr>
              <a:t>, b, y, </a:t>
            </a:r>
            <a:r>
              <a:rPr lang="fr-FR" sz="1400" b="1" dirty="0" smtClean="0">
                <a:solidFill>
                  <a:srgbClr val="0070C0"/>
                </a:solidFill>
                <a:highlight>
                  <a:srgbClr val="FFFFFF"/>
                </a:highlight>
                <a:latin typeface="Consolas"/>
              </a:rPr>
              <a:t>T</a:t>
            </a:r>
            <a:r>
              <a:rPr lang="fr-FR" sz="1400" b="1" dirty="0" smtClean="0">
                <a:solidFill>
                  <a:srgbClr val="000000"/>
                </a:solidFill>
                <a:highlight>
                  <a:srgbClr val="FFFFFF"/>
                </a:highlight>
                <a:latin typeface="Consolas"/>
              </a:rPr>
              <a:t>(</a:t>
            </a:r>
            <a:r>
              <a:rPr lang="fr-FR" sz="1400" b="1" dirty="0" smtClean="0">
                <a:solidFill>
                  <a:srgbClr val="0070C0"/>
                </a:solidFill>
                <a:highlight>
                  <a:srgbClr val="FFFFFF"/>
                </a:highlight>
                <a:latin typeface="Consolas"/>
              </a:rPr>
              <a:t>R</a:t>
            </a:r>
            <a:r>
              <a:rPr lang="fr-FR" sz="1400" b="1" dirty="0" smtClean="0">
                <a:solidFill>
                  <a:srgbClr val="000000"/>
                </a:solidFill>
                <a:highlight>
                  <a:srgbClr val="FFFFFF"/>
                </a:highlight>
                <a:latin typeface="Consolas"/>
              </a:rPr>
              <a:t>,c,z,d</a:t>
            </a:r>
            <a:r>
              <a:rPr lang="fr-FR" sz="1400" b="1" dirty="0">
                <a:solidFill>
                  <a:srgbClr val="000000"/>
                </a:solidFill>
                <a:highlight>
                  <a:srgbClr val="FFFFFF"/>
                </a:highlight>
                <a:latin typeface="Consolas"/>
              </a:rPr>
              <a:t>)) </a:t>
            </a:r>
            <a:endParaRPr lang="fr-FR" sz="1400" b="1" dirty="0" smtClean="0">
              <a:solidFill>
                <a:srgbClr val="000000"/>
              </a:solidFill>
              <a:highlight>
                <a:srgbClr val="FFFFFF"/>
              </a:highlight>
              <a:latin typeface="Consolas"/>
            </a:endParaRPr>
          </a:p>
          <a:p>
            <a:pPr marL="0" indent="0">
              <a:spcBef>
                <a:spcPts val="0"/>
              </a:spcBef>
              <a:buNone/>
            </a:pPr>
            <a:r>
              <a:rPr lang="fr-FR" sz="1400" b="1" dirty="0">
                <a:solidFill>
                  <a:srgbClr val="000000"/>
                </a:solidFill>
                <a:highlight>
                  <a:srgbClr val="FFFFFF"/>
                </a:highlight>
                <a:latin typeface="Consolas"/>
              </a:rPr>
              <a:t> </a:t>
            </a:r>
            <a:r>
              <a:rPr lang="fr-FR" sz="1400" b="1" dirty="0" smtClean="0">
                <a:solidFill>
                  <a:srgbClr val="000000"/>
                </a:solidFill>
                <a:highlight>
                  <a:srgbClr val="FFFFFF"/>
                </a:highlight>
                <a:latin typeface="Consolas"/>
              </a:rPr>
              <a:t>                </a:t>
            </a:r>
            <a:r>
              <a:rPr lang="fr-FR" sz="1400" b="1" dirty="0" smtClean="0">
                <a:solidFill>
                  <a:srgbClr val="0000FF"/>
                </a:solidFill>
                <a:highlight>
                  <a:srgbClr val="FFFFFF"/>
                </a:highlight>
                <a:latin typeface="Consolas"/>
              </a:rPr>
              <a:t>-&gt;</a:t>
            </a:r>
            <a:r>
              <a:rPr lang="fr-FR" sz="1400" b="1" dirty="0" smtClean="0">
                <a:solidFill>
                  <a:srgbClr val="000000"/>
                </a:solidFill>
                <a:highlight>
                  <a:srgbClr val="FFFFFF"/>
                </a:highlight>
                <a:latin typeface="Consolas"/>
              </a:rPr>
              <a:t> </a:t>
            </a:r>
            <a:r>
              <a:rPr lang="fr-FR" sz="1400" b="1" dirty="0" smtClean="0">
                <a:solidFill>
                  <a:srgbClr val="0070C0"/>
                </a:solidFill>
                <a:highlight>
                  <a:srgbClr val="FFFFFF"/>
                </a:highlight>
                <a:latin typeface="Consolas"/>
              </a:rPr>
              <a:t>T</a:t>
            </a:r>
            <a:r>
              <a:rPr lang="fr-FR" sz="1400" b="1" dirty="0" smtClean="0">
                <a:solidFill>
                  <a:srgbClr val="000000"/>
                </a:solidFill>
                <a:highlight>
                  <a:srgbClr val="FFFFFF"/>
                </a:highlight>
                <a:latin typeface="Consolas"/>
              </a:rPr>
              <a:t>(</a:t>
            </a:r>
            <a:r>
              <a:rPr lang="fr-FR" sz="1400" b="1" dirty="0" smtClean="0">
                <a:solidFill>
                  <a:srgbClr val="0070C0"/>
                </a:solidFill>
                <a:highlight>
                  <a:srgbClr val="FFFFFF"/>
                </a:highlight>
                <a:latin typeface="Consolas"/>
              </a:rPr>
              <a:t>R</a:t>
            </a:r>
            <a:r>
              <a:rPr lang="fr-FR" sz="1400" b="1" dirty="0">
                <a:solidFill>
                  <a:srgbClr val="000000"/>
                </a:solidFill>
                <a:highlight>
                  <a:srgbClr val="FFFFFF"/>
                </a:highlight>
                <a:latin typeface="Consolas"/>
              </a:rPr>
              <a:t>, </a:t>
            </a:r>
            <a:r>
              <a:rPr lang="fr-FR" sz="1400" b="1" dirty="0" smtClean="0">
                <a:solidFill>
                  <a:srgbClr val="0070C0"/>
                </a:solidFill>
                <a:highlight>
                  <a:srgbClr val="FFFFFF"/>
                </a:highlight>
                <a:latin typeface="Consolas"/>
              </a:rPr>
              <a:t>T</a:t>
            </a:r>
            <a:r>
              <a:rPr lang="fr-FR" sz="1400" b="1" dirty="0" smtClean="0">
                <a:solidFill>
                  <a:srgbClr val="000000"/>
                </a:solidFill>
                <a:highlight>
                  <a:srgbClr val="FFFFFF"/>
                </a:highlight>
                <a:latin typeface="Consolas"/>
              </a:rPr>
              <a:t>(</a:t>
            </a:r>
            <a:r>
              <a:rPr lang="fr-FR" sz="1400" b="1" dirty="0" smtClean="0">
                <a:solidFill>
                  <a:srgbClr val="0070C0"/>
                </a:solidFill>
                <a:highlight>
                  <a:srgbClr val="FFFFFF"/>
                </a:highlight>
                <a:latin typeface="Consolas"/>
              </a:rPr>
              <a:t>B</a:t>
            </a:r>
            <a:r>
              <a:rPr lang="fr-FR" sz="1400" b="1" dirty="0" smtClean="0">
                <a:solidFill>
                  <a:srgbClr val="000000"/>
                </a:solidFill>
                <a:highlight>
                  <a:srgbClr val="FFFFFF"/>
                </a:highlight>
                <a:latin typeface="Consolas"/>
              </a:rPr>
              <a:t>,a,x,b</a:t>
            </a:r>
            <a:r>
              <a:rPr lang="fr-FR" sz="1400" b="1" dirty="0">
                <a:solidFill>
                  <a:srgbClr val="000000"/>
                </a:solidFill>
                <a:highlight>
                  <a:srgbClr val="FFFFFF"/>
                </a:highlight>
                <a:latin typeface="Consolas"/>
              </a:rPr>
              <a:t>), y, </a:t>
            </a:r>
            <a:r>
              <a:rPr lang="fr-FR" sz="1400" b="1" dirty="0" smtClean="0">
                <a:solidFill>
                  <a:srgbClr val="0070C0"/>
                </a:solidFill>
                <a:highlight>
                  <a:srgbClr val="FFFFFF"/>
                </a:highlight>
                <a:latin typeface="Consolas"/>
              </a:rPr>
              <a:t>T</a:t>
            </a:r>
            <a:r>
              <a:rPr lang="fr-FR" sz="1400" b="1" dirty="0" smtClean="0">
                <a:solidFill>
                  <a:srgbClr val="000000"/>
                </a:solidFill>
                <a:highlight>
                  <a:srgbClr val="FFFFFF"/>
                </a:highlight>
                <a:latin typeface="Consolas"/>
              </a:rPr>
              <a:t>(</a:t>
            </a:r>
            <a:r>
              <a:rPr lang="fr-FR" sz="1400" b="1" dirty="0" smtClean="0">
                <a:solidFill>
                  <a:srgbClr val="0070C0"/>
                </a:solidFill>
                <a:highlight>
                  <a:srgbClr val="FFFFFF"/>
                </a:highlight>
                <a:latin typeface="Consolas"/>
              </a:rPr>
              <a:t>B</a:t>
            </a:r>
            <a:r>
              <a:rPr lang="fr-FR" sz="1400" b="1" dirty="0" smtClean="0">
                <a:solidFill>
                  <a:srgbClr val="000000"/>
                </a:solidFill>
                <a:highlight>
                  <a:srgbClr val="FFFFFF"/>
                </a:highlight>
                <a:latin typeface="Consolas"/>
              </a:rPr>
              <a:t>,c,z,d</a:t>
            </a:r>
            <a:r>
              <a:rPr lang="fr-FR" sz="1400" b="1" dirty="0">
                <a:solidFill>
                  <a:srgbClr val="000000"/>
                </a:solidFill>
                <a:highlight>
                  <a:srgbClr val="FFFFFF"/>
                </a:highlight>
                <a:latin typeface="Consolas"/>
              </a:rPr>
              <a:t>))</a:t>
            </a:r>
          </a:p>
          <a:p>
            <a:pPr marL="0" indent="0">
              <a:spcBef>
                <a:spcPts val="0"/>
              </a:spcBef>
              <a:buNone/>
            </a:pPr>
            <a:r>
              <a:rPr lang="it-IT" sz="1400" b="1" dirty="0">
                <a:solidFill>
                  <a:srgbClr val="000000"/>
                </a:solidFill>
                <a:highlight>
                  <a:srgbClr val="FFFFFF"/>
                </a:highlight>
                <a:latin typeface="Consolas"/>
              </a:rPr>
              <a:t>  | col, a, x, </a:t>
            </a:r>
            <a:r>
              <a:rPr lang="it-IT" sz="1400" b="1" dirty="0" smtClean="0">
                <a:solidFill>
                  <a:srgbClr val="000000"/>
                </a:solidFill>
                <a:highlight>
                  <a:srgbClr val="FFFFFF"/>
                </a:highlight>
                <a:latin typeface="Consolas"/>
              </a:rPr>
              <a:t>b </a:t>
            </a:r>
            <a:r>
              <a:rPr lang="it-IT" sz="1400" b="1" dirty="0" smtClean="0">
                <a:solidFill>
                  <a:srgbClr val="0000FF"/>
                </a:solidFill>
                <a:highlight>
                  <a:srgbClr val="FFFFFF"/>
                </a:highlight>
                <a:latin typeface="Consolas"/>
              </a:rPr>
              <a:t>-&gt;</a:t>
            </a:r>
            <a:r>
              <a:rPr lang="it-IT" sz="1400" b="1" dirty="0" smtClean="0">
                <a:solidFill>
                  <a:srgbClr val="000000"/>
                </a:solidFill>
                <a:highlight>
                  <a:srgbClr val="FFFFFF"/>
                </a:highlight>
                <a:latin typeface="Consolas"/>
              </a:rPr>
              <a:t> </a:t>
            </a:r>
            <a:r>
              <a:rPr lang="it-IT" sz="1400" b="1" dirty="0" smtClean="0">
                <a:solidFill>
                  <a:srgbClr val="0070C0"/>
                </a:solidFill>
                <a:highlight>
                  <a:srgbClr val="FFFFFF"/>
                </a:highlight>
                <a:latin typeface="Consolas"/>
              </a:rPr>
              <a:t>T</a:t>
            </a:r>
            <a:r>
              <a:rPr lang="it-IT" sz="1400" b="1" dirty="0" smtClean="0">
                <a:solidFill>
                  <a:srgbClr val="000000"/>
                </a:solidFill>
                <a:highlight>
                  <a:srgbClr val="FFFFFF"/>
                </a:highlight>
                <a:latin typeface="Consolas"/>
              </a:rPr>
              <a:t>(col</a:t>
            </a:r>
            <a:r>
              <a:rPr lang="it-IT" sz="1400" b="1" dirty="0">
                <a:solidFill>
                  <a:srgbClr val="000000"/>
                </a:solidFill>
                <a:highlight>
                  <a:srgbClr val="FFFFFF"/>
                </a:highlight>
                <a:latin typeface="Consolas"/>
              </a:rPr>
              <a:t>, a, x, b</a:t>
            </a:r>
            <a:r>
              <a:rPr lang="it-IT" sz="1400" b="1" dirty="0" smtClean="0">
                <a:solidFill>
                  <a:srgbClr val="000000"/>
                </a:solidFill>
                <a:highlight>
                  <a:srgbClr val="FFFFFF"/>
                </a:highlight>
                <a:latin typeface="Consolas"/>
              </a:rPr>
              <a:t>)</a:t>
            </a:r>
          </a:p>
          <a:p>
            <a:pPr marL="0" indent="0">
              <a:spcBef>
                <a:spcPts val="0"/>
              </a:spcBef>
              <a:buNone/>
            </a:pPr>
            <a:endParaRPr lang="en-US" sz="1400" b="1" dirty="0" smtClean="0">
              <a:solidFill>
                <a:srgbClr val="008000"/>
              </a:solidFill>
              <a:highlight>
                <a:srgbClr val="FFFFFF"/>
              </a:highlight>
              <a:latin typeface="Consolas"/>
            </a:endParaRPr>
          </a:p>
          <a:p>
            <a:pPr marL="0" indent="0">
              <a:spcBef>
                <a:spcPts val="0"/>
              </a:spcBef>
              <a:buNone/>
            </a:pPr>
            <a:r>
              <a:rPr lang="en-US" sz="1400" b="1" dirty="0" smtClean="0">
                <a:solidFill>
                  <a:srgbClr val="008000"/>
                </a:solidFill>
                <a:highlight>
                  <a:srgbClr val="FFFFFF"/>
                </a:highlight>
                <a:latin typeface="Consolas"/>
              </a:rPr>
              <a:t>(** </a:t>
            </a:r>
            <a:r>
              <a:rPr lang="en-US" sz="1400" b="1" dirty="0">
                <a:solidFill>
                  <a:srgbClr val="008000"/>
                </a:solidFill>
                <a:highlight>
                  <a:srgbClr val="FFFFFF"/>
                </a:highlight>
                <a:latin typeface="Consolas"/>
              </a:rPr>
              <a:t>val insert : 'a -&gt; 'a tree -&gt; 'a tree *)</a:t>
            </a:r>
            <a:endParaRPr lang="en-US" sz="1400" b="1" dirty="0">
              <a:solidFill>
                <a:srgbClr val="000000"/>
              </a:solidFill>
              <a:highlight>
                <a:srgbClr val="FFFFFF"/>
              </a:highlight>
              <a:latin typeface="Consolas"/>
            </a:endParaRPr>
          </a:p>
          <a:p>
            <a:pPr marL="0" indent="0">
              <a:spcBef>
                <a:spcPts val="0"/>
              </a:spcBef>
              <a:buNone/>
            </a:pPr>
            <a:r>
              <a:rPr lang="en-US" sz="1400" b="1" dirty="0">
                <a:solidFill>
                  <a:srgbClr val="0000FF"/>
                </a:solidFill>
                <a:highlight>
                  <a:srgbClr val="FFFFFF"/>
                </a:highlight>
                <a:latin typeface="Consolas"/>
              </a:rPr>
              <a:t>let</a:t>
            </a:r>
            <a:r>
              <a:rPr lang="en-US" sz="1400" b="1" dirty="0">
                <a:solidFill>
                  <a:srgbClr val="000000"/>
                </a:solidFill>
                <a:highlight>
                  <a:srgbClr val="FFFFFF"/>
                </a:highlight>
                <a:latin typeface="Consolas"/>
              </a:rPr>
              <a:t> </a:t>
            </a:r>
            <a:r>
              <a:rPr lang="en-US" sz="1400" b="1" dirty="0">
                <a:solidFill>
                  <a:srgbClr val="C00000"/>
                </a:solidFill>
                <a:highlight>
                  <a:srgbClr val="FFFFFF"/>
                </a:highlight>
                <a:latin typeface="Consolas"/>
              </a:rPr>
              <a:t>insert</a:t>
            </a:r>
            <a:r>
              <a:rPr lang="en-US" sz="1400" b="1" dirty="0">
                <a:solidFill>
                  <a:srgbClr val="000000"/>
                </a:solidFill>
                <a:highlight>
                  <a:srgbClr val="FFFFFF"/>
                </a:highlight>
                <a:latin typeface="Consolas"/>
              </a:rPr>
              <a:t> x s = </a:t>
            </a:r>
          </a:p>
          <a:p>
            <a:pPr marL="0" indent="0">
              <a:spcBef>
                <a:spcPts val="0"/>
              </a:spcBef>
              <a:buNone/>
            </a:pPr>
            <a:r>
              <a:rPr lang="en-US" sz="1400" b="1" dirty="0">
                <a:solidFill>
                  <a:srgbClr val="000000"/>
                </a:solidFill>
                <a:highlight>
                  <a:srgbClr val="FFFFFF"/>
                </a:highlight>
                <a:latin typeface="Consolas"/>
              </a:rPr>
              <a:t>  </a:t>
            </a:r>
            <a:r>
              <a:rPr lang="en-US" sz="1400" b="1" dirty="0">
                <a:solidFill>
                  <a:srgbClr val="0000FF"/>
                </a:solidFill>
                <a:highlight>
                  <a:srgbClr val="FFFFFF"/>
                </a:highlight>
                <a:latin typeface="Consolas"/>
              </a:rPr>
              <a:t>let</a:t>
            </a:r>
            <a:r>
              <a:rPr lang="en-US" sz="1400" b="1" dirty="0">
                <a:solidFill>
                  <a:srgbClr val="000000"/>
                </a:solidFill>
                <a:highlight>
                  <a:srgbClr val="FFFFFF"/>
                </a:highlight>
                <a:latin typeface="Consolas"/>
              </a:rPr>
              <a:t> </a:t>
            </a:r>
            <a:r>
              <a:rPr lang="en-US" sz="1400" b="1" dirty="0">
                <a:solidFill>
                  <a:srgbClr val="0000FF"/>
                </a:solidFill>
                <a:highlight>
                  <a:srgbClr val="FFFFFF"/>
                </a:highlight>
                <a:latin typeface="Consolas"/>
              </a:rPr>
              <a:t>rec</a:t>
            </a:r>
            <a:r>
              <a:rPr lang="en-US" sz="1400" b="1" dirty="0">
                <a:solidFill>
                  <a:srgbClr val="000000"/>
                </a:solidFill>
                <a:highlight>
                  <a:srgbClr val="FFFFFF"/>
                </a:highlight>
                <a:latin typeface="Consolas"/>
              </a:rPr>
              <a:t> </a:t>
            </a:r>
            <a:r>
              <a:rPr lang="en-US" sz="1400" b="1" dirty="0">
                <a:solidFill>
                  <a:srgbClr val="C00000"/>
                </a:solidFill>
                <a:highlight>
                  <a:srgbClr val="FFFFFF"/>
                </a:highlight>
                <a:latin typeface="Consolas"/>
              </a:rPr>
              <a:t>ins</a:t>
            </a:r>
            <a:r>
              <a:rPr lang="en-US" sz="1400" b="1" dirty="0">
                <a:solidFill>
                  <a:srgbClr val="000000"/>
                </a:solidFill>
                <a:highlight>
                  <a:srgbClr val="FFFFFF"/>
                </a:highlight>
                <a:latin typeface="Consolas"/>
              </a:rPr>
              <a:t> = </a:t>
            </a:r>
            <a:r>
              <a:rPr lang="en-US" sz="1400" b="1" dirty="0">
                <a:solidFill>
                  <a:srgbClr val="0000FF"/>
                </a:solidFill>
                <a:highlight>
                  <a:srgbClr val="FFFFFF"/>
                </a:highlight>
                <a:latin typeface="Consolas"/>
              </a:rPr>
              <a:t>function</a:t>
            </a:r>
            <a:endParaRPr lang="en-US" sz="1400" b="1" dirty="0">
              <a:solidFill>
                <a:srgbClr val="000000"/>
              </a:solidFill>
              <a:highlight>
                <a:srgbClr val="FFFFFF"/>
              </a:highlight>
              <a:latin typeface="Consolas"/>
            </a:endParaRPr>
          </a:p>
          <a:p>
            <a:pPr marL="0" indent="0">
              <a:spcBef>
                <a:spcPts val="0"/>
              </a:spcBef>
              <a:buNone/>
            </a:pPr>
            <a:r>
              <a:rPr lang="en-US" sz="1400" b="1" dirty="0">
                <a:solidFill>
                  <a:srgbClr val="000000"/>
                </a:solidFill>
                <a:highlight>
                  <a:srgbClr val="FFFFFF"/>
                </a:highlight>
                <a:latin typeface="Consolas"/>
              </a:rPr>
              <a:t>    | </a:t>
            </a:r>
            <a:r>
              <a:rPr lang="en-US" sz="1400" b="1" dirty="0">
                <a:solidFill>
                  <a:srgbClr val="0070C0"/>
                </a:solidFill>
                <a:highlight>
                  <a:srgbClr val="FFFFFF"/>
                </a:highlight>
                <a:latin typeface="Consolas"/>
              </a:rPr>
              <a:t>E</a:t>
            </a:r>
            <a:r>
              <a:rPr lang="en-US" sz="1400" b="1" dirty="0">
                <a:solidFill>
                  <a:srgbClr val="000000"/>
                </a:solidFill>
                <a:highlight>
                  <a:srgbClr val="FFFFFF"/>
                </a:highlight>
                <a:latin typeface="Consolas"/>
              </a:rPr>
              <a:t>     </a:t>
            </a:r>
            <a:r>
              <a:rPr lang="en-US" sz="1400" b="1" dirty="0" smtClean="0">
                <a:solidFill>
                  <a:srgbClr val="000000"/>
                </a:solidFill>
                <a:highlight>
                  <a:srgbClr val="FFFFFF"/>
                </a:highlight>
                <a:latin typeface="Consolas"/>
              </a:rPr>
              <a:t>            </a:t>
            </a:r>
            <a:r>
              <a:rPr lang="en-US" sz="1400" b="1" dirty="0">
                <a:solidFill>
                  <a:srgbClr val="0000FF"/>
                </a:solidFill>
                <a:highlight>
                  <a:srgbClr val="FFFFFF"/>
                </a:highlight>
                <a:latin typeface="Consolas"/>
              </a:rPr>
              <a:t>-&gt;</a:t>
            </a:r>
            <a:r>
              <a:rPr lang="en-US" sz="1400" b="1" dirty="0">
                <a:solidFill>
                  <a:srgbClr val="000000"/>
                </a:solidFill>
                <a:highlight>
                  <a:srgbClr val="FFFFFF"/>
                </a:highlight>
                <a:latin typeface="Consolas"/>
              </a:rPr>
              <a:t> </a:t>
            </a:r>
            <a:r>
              <a:rPr lang="en-US" sz="1400" b="1" dirty="0" smtClean="0">
                <a:solidFill>
                  <a:srgbClr val="0070C0"/>
                </a:solidFill>
                <a:highlight>
                  <a:srgbClr val="FFFFFF"/>
                </a:highlight>
                <a:latin typeface="Consolas"/>
              </a:rPr>
              <a:t>T</a:t>
            </a:r>
            <a:r>
              <a:rPr lang="en-US" sz="1400" b="1" dirty="0" smtClean="0">
                <a:solidFill>
                  <a:srgbClr val="000000"/>
                </a:solidFill>
                <a:highlight>
                  <a:srgbClr val="FFFFFF"/>
                </a:highlight>
                <a:latin typeface="Consolas"/>
              </a:rPr>
              <a:t>(</a:t>
            </a:r>
            <a:r>
              <a:rPr lang="en-US" sz="1400" b="1" dirty="0" smtClean="0">
                <a:solidFill>
                  <a:srgbClr val="0070C0"/>
                </a:solidFill>
                <a:highlight>
                  <a:srgbClr val="FFFFFF"/>
                </a:highlight>
                <a:latin typeface="Consolas"/>
              </a:rPr>
              <a:t>R</a:t>
            </a:r>
            <a:r>
              <a:rPr lang="en-US" sz="1400" b="1" dirty="0" smtClean="0">
                <a:solidFill>
                  <a:srgbClr val="000000"/>
                </a:solidFill>
                <a:highlight>
                  <a:srgbClr val="FFFFFF"/>
                </a:highlight>
                <a:latin typeface="Consolas"/>
              </a:rPr>
              <a:t>,</a:t>
            </a:r>
            <a:r>
              <a:rPr lang="en-US" sz="1400" b="1" dirty="0" smtClean="0">
                <a:solidFill>
                  <a:srgbClr val="0070C0"/>
                </a:solidFill>
                <a:highlight>
                  <a:srgbClr val="FFFFFF"/>
                </a:highlight>
                <a:latin typeface="Consolas"/>
              </a:rPr>
              <a:t>E</a:t>
            </a:r>
            <a:r>
              <a:rPr lang="en-US" sz="1400" b="1" dirty="0" smtClean="0">
                <a:solidFill>
                  <a:srgbClr val="000000"/>
                </a:solidFill>
                <a:highlight>
                  <a:srgbClr val="FFFFFF"/>
                </a:highlight>
                <a:latin typeface="Consolas"/>
              </a:rPr>
              <a:t>,x,</a:t>
            </a:r>
            <a:r>
              <a:rPr lang="en-US" sz="1400" b="1" dirty="0" smtClean="0">
                <a:solidFill>
                  <a:srgbClr val="0070C0"/>
                </a:solidFill>
                <a:highlight>
                  <a:srgbClr val="FFFFFF"/>
                </a:highlight>
                <a:latin typeface="Consolas"/>
              </a:rPr>
              <a:t>E</a:t>
            </a:r>
            <a:r>
              <a:rPr lang="en-US" sz="1400" b="1" dirty="0">
                <a:solidFill>
                  <a:srgbClr val="000000"/>
                </a:solidFill>
                <a:highlight>
                  <a:srgbClr val="FFFFFF"/>
                </a:highlight>
                <a:latin typeface="Consolas"/>
              </a:rPr>
              <a:t>)</a:t>
            </a:r>
          </a:p>
          <a:p>
            <a:pPr marL="0" indent="0">
              <a:spcBef>
                <a:spcPts val="0"/>
              </a:spcBef>
              <a:buNone/>
            </a:pPr>
            <a:r>
              <a:rPr lang="en-US" sz="1400" b="1" dirty="0">
                <a:solidFill>
                  <a:srgbClr val="000000"/>
                </a:solidFill>
                <a:highlight>
                  <a:srgbClr val="FFFFFF"/>
                </a:highlight>
                <a:latin typeface="Consolas"/>
              </a:rPr>
              <a:t>    | </a:t>
            </a:r>
            <a:r>
              <a:rPr lang="en-US" sz="1400" b="1" dirty="0" smtClean="0">
                <a:solidFill>
                  <a:srgbClr val="0070C0"/>
                </a:solidFill>
                <a:highlight>
                  <a:srgbClr val="FFFFFF"/>
                </a:highlight>
                <a:latin typeface="Consolas"/>
              </a:rPr>
              <a:t>T</a:t>
            </a:r>
            <a:r>
              <a:rPr lang="en-US" sz="1400" b="1" dirty="0" smtClean="0">
                <a:solidFill>
                  <a:srgbClr val="000000"/>
                </a:solidFill>
                <a:highlight>
                  <a:srgbClr val="FFFFFF"/>
                </a:highlight>
                <a:latin typeface="Consolas"/>
              </a:rPr>
              <a:t>(col,a,y,b</a:t>
            </a:r>
            <a:r>
              <a:rPr lang="en-US" sz="1400" b="1" dirty="0">
                <a:solidFill>
                  <a:srgbClr val="000000"/>
                </a:solidFill>
                <a:highlight>
                  <a:srgbClr val="FFFFFF"/>
                </a:highlight>
                <a:latin typeface="Consolas"/>
              </a:rPr>
              <a:t>) </a:t>
            </a:r>
            <a:r>
              <a:rPr lang="en-US" sz="1400" b="1" dirty="0">
                <a:solidFill>
                  <a:srgbClr val="0000FF"/>
                </a:solidFill>
                <a:highlight>
                  <a:srgbClr val="FFFFFF"/>
                </a:highlight>
                <a:latin typeface="Consolas"/>
              </a:rPr>
              <a:t>as</a:t>
            </a:r>
            <a:r>
              <a:rPr lang="en-US" sz="1400" b="1" dirty="0">
                <a:solidFill>
                  <a:srgbClr val="000000"/>
                </a:solidFill>
                <a:highlight>
                  <a:srgbClr val="FFFFFF"/>
                </a:highlight>
                <a:latin typeface="Consolas"/>
              </a:rPr>
              <a:t> s </a:t>
            </a:r>
            <a:r>
              <a:rPr lang="en-US" sz="1400" b="1" dirty="0">
                <a:solidFill>
                  <a:srgbClr val="0000FF"/>
                </a:solidFill>
                <a:highlight>
                  <a:srgbClr val="FFFFFF"/>
                </a:highlight>
                <a:latin typeface="Consolas"/>
              </a:rPr>
              <a:t>-&gt;</a:t>
            </a:r>
            <a:endParaRPr lang="en-US" sz="1400" b="1" dirty="0">
              <a:solidFill>
                <a:srgbClr val="000000"/>
              </a:solidFill>
              <a:highlight>
                <a:srgbClr val="FFFFFF"/>
              </a:highlight>
              <a:latin typeface="Consolas"/>
            </a:endParaRPr>
          </a:p>
          <a:p>
            <a:pPr marL="0" indent="0">
              <a:spcBef>
                <a:spcPts val="0"/>
              </a:spcBef>
              <a:buNone/>
            </a:pPr>
            <a:r>
              <a:rPr lang="en-US" sz="1400" b="1" dirty="0">
                <a:solidFill>
                  <a:srgbClr val="000000"/>
                </a:solidFill>
                <a:highlight>
                  <a:srgbClr val="FFFFFF"/>
                </a:highlight>
                <a:latin typeface="Consolas"/>
              </a:rPr>
              <a:t> </a:t>
            </a:r>
            <a:r>
              <a:rPr lang="en-US" sz="1400" b="1" dirty="0" smtClean="0">
                <a:solidFill>
                  <a:srgbClr val="000000"/>
                </a:solidFill>
                <a:highlight>
                  <a:srgbClr val="FFFFFF"/>
                </a:highlight>
                <a:latin typeface="Consolas"/>
              </a:rPr>
              <a:t>     </a:t>
            </a:r>
            <a:r>
              <a:rPr lang="en-US" sz="1400" b="1" dirty="0" smtClean="0">
                <a:solidFill>
                  <a:srgbClr val="0000FF"/>
                </a:solidFill>
                <a:highlight>
                  <a:srgbClr val="FFFFFF"/>
                </a:highlight>
                <a:latin typeface="Consolas"/>
              </a:rPr>
              <a:t>if</a:t>
            </a:r>
            <a:r>
              <a:rPr lang="en-US" sz="1400" b="1" dirty="0" smtClean="0">
                <a:solidFill>
                  <a:srgbClr val="000000"/>
                </a:solidFill>
                <a:highlight>
                  <a:srgbClr val="FFFFFF"/>
                </a:highlight>
                <a:latin typeface="Consolas"/>
              </a:rPr>
              <a:t> </a:t>
            </a:r>
            <a:r>
              <a:rPr lang="en-US" sz="1400" b="1" dirty="0">
                <a:solidFill>
                  <a:srgbClr val="000000"/>
                </a:solidFill>
                <a:highlight>
                  <a:srgbClr val="FFFFFF"/>
                </a:highlight>
                <a:latin typeface="Consolas"/>
              </a:rPr>
              <a:t>x &lt; y </a:t>
            </a:r>
            <a:r>
              <a:rPr lang="en-US" sz="1400" b="1" dirty="0">
                <a:solidFill>
                  <a:srgbClr val="0000FF"/>
                </a:solidFill>
                <a:highlight>
                  <a:srgbClr val="FFFFFF"/>
                </a:highlight>
                <a:latin typeface="Consolas"/>
              </a:rPr>
              <a:t>then</a:t>
            </a:r>
            <a:r>
              <a:rPr lang="en-US" sz="1400" b="1" dirty="0">
                <a:solidFill>
                  <a:srgbClr val="000000"/>
                </a:solidFill>
                <a:highlight>
                  <a:srgbClr val="FFFFFF"/>
                </a:highlight>
                <a:latin typeface="Consolas"/>
              </a:rPr>
              <a:t> </a:t>
            </a:r>
            <a:r>
              <a:rPr lang="en-US" sz="1400" b="1" dirty="0" smtClean="0">
                <a:solidFill>
                  <a:srgbClr val="C00000"/>
                </a:solidFill>
                <a:highlight>
                  <a:srgbClr val="FFFFFF"/>
                </a:highlight>
                <a:latin typeface="Consolas"/>
              </a:rPr>
              <a:t>balance</a:t>
            </a:r>
            <a:r>
              <a:rPr lang="en-US" sz="1400" b="1" dirty="0" smtClean="0">
                <a:solidFill>
                  <a:srgbClr val="000000"/>
                </a:solidFill>
                <a:highlight>
                  <a:srgbClr val="FFFFFF"/>
                </a:highlight>
                <a:latin typeface="Consolas"/>
              </a:rPr>
              <a:t>(col</a:t>
            </a:r>
            <a:r>
              <a:rPr lang="en-US" sz="1400" b="1" dirty="0">
                <a:solidFill>
                  <a:srgbClr val="000000"/>
                </a:solidFill>
                <a:highlight>
                  <a:srgbClr val="FFFFFF"/>
                </a:highlight>
                <a:latin typeface="Consolas"/>
              </a:rPr>
              <a:t>, </a:t>
            </a:r>
            <a:r>
              <a:rPr lang="en-US" sz="1400" b="1" dirty="0">
                <a:solidFill>
                  <a:srgbClr val="C00000"/>
                </a:solidFill>
                <a:highlight>
                  <a:srgbClr val="FFFFFF"/>
                </a:highlight>
                <a:latin typeface="Consolas"/>
              </a:rPr>
              <a:t>ins</a:t>
            </a:r>
            <a:r>
              <a:rPr lang="en-US" sz="1400" b="1" dirty="0">
                <a:solidFill>
                  <a:srgbClr val="000000"/>
                </a:solidFill>
                <a:highlight>
                  <a:srgbClr val="FFFFFF"/>
                </a:highlight>
                <a:latin typeface="Consolas"/>
              </a:rPr>
              <a:t> a, y, b) </a:t>
            </a:r>
            <a:r>
              <a:rPr lang="en-US" sz="1400" b="1" dirty="0">
                <a:solidFill>
                  <a:srgbClr val="0000FF"/>
                </a:solidFill>
                <a:highlight>
                  <a:srgbClr val="FFFFFF"/>
                </a:highlight>
                <a:latin typeface="Consolas"/>
              </a:rPr>
              <a:t>else</a:t>
            </a:r>
            <a:r>
              <a:rPr lang="en-US" sz="1400" b="1" dirty="0">
                <a:solidFill>
                  <a:srgbClr val="000000"/>
                </a:solidFill>
                <a:highlight>
                  <a:srgbClr val="FFFFFF"/>
                </a:highlight>
                <a:latin typeface="Consolas"/>
              </a:rPr>
              <a:t> </a:t>
            </a:r>
          </a:p>
          <a:p>
            <a:pPr marL="0" indent="0">
              <a:spcBef>
                <a:spcPts val="0"/>
              </a:spcBef>
              <a:buNone/>
            </a:pPr>
            <a:r>
              <a:rPr lang="en-US" sz="1400" b="1" dirty="0" smtClean="0">
                <a:solidFill>
                  <a:srgbClr val="000000"/>
                </a:solidFill>
                <a:highlight>
                  <a:srgbClr val="FFFFFF"/>
                </a:highlight>
                <a:latin typeface="Consolas"/>
              </a:rPr>
              <a:t>      </a:t>
            </a:r>
            <a:r>
              <a:rPr lang="en-US" sz="1400" b="1" dirty="0" smtClean="0">
                <a:solidFill>
                  <a:srgbClr val="0000FF"/>
                </a:solidFill>
                <a:highlight>
                  <a:srgbClr val="FFFFFF"/>
                </a:highlight>
                <a:latin typeface="Consolas"/>
              </a:rPr>
              <a:t>if</a:t>
            </a:r>
            <a:r>
              <a:rPr lang="en-US" sz="1400" b="1" dirty="0" smtClean="0">
                <a:solidFill>
                  <a:srgbClr val="000000"/>
                </a:solidFill>
                <a:highlight>
                  <a:srgbClr val="FFFFFF"/>
                </a:highlight>
                <a:latin typeface="Consolas"/>
              </a:rPr>
              <a:t> </a:t>
            </a:r>
            <a:r>
              <a:rPr lang="en-US" sz="1400" b="1" dirty="0">
                <a:solidFill>
                  <a:srgbClr val="000000"/>
                </a:solidFill>
                <a:highlight>
                  <a:srgbClr val="FFFFFF"/>
                </a:highlight>
                <a:latin typeface="Consolas"/>
              </a:rPr>
              <a:t>x &gt; y </a:t>
            </a:r>
            <a:r>
              <a:rPr lang="en-US" sz="1400" b="1" dirty="0">
                <a:solidFill>
                  <a:srgbClr val="0000FF"/>
                </a:solidFill>
                <a:highlight>
                  <a:srgbClr val="FFFFFF"/>
                </a:highlight>
                <a:latin typeface="Consolas"/>
              </a:rPr>
              <a:t>then</a:t>
            </a:r>
            <a:r>
              <a:rPr lang="en-US" sz="1400" b="1" dirty="0">
                <a:solidFill>
                  <a:srgbClr val="000000"/>
                </a:solidFill>
                <a:highlight>
                  <a:srgbClr val="FFFFFF"/>
                </a:highlight>
                <a:latin typeface="Consolas"/>
              </a:rPr>
              <a:t> </a:t>
            </a:r>
            <a:r>
              <a:rPr lang="en-US" sz="1400" b="1" dirty="0" smtClean="0">
                <a:solidFill>
                  <a:srgbClr val="C00000"/>
                </a:solidFill>
                <a:highlight>
                  <a:srgbClr val="FFFFFF"/>
                </a:highlight>
                <a:latin typeface="Consolas"/>
              </a:rPr>
              <a:t>balance</a:t>
            </a:r>
            <a:r>
              <a:rPr lang="en-US" sz="1400" b="1" dirty="0" smtClean="0">
                <a:solidFill>
                  <a:srgbClr val="000000"/>
                </a:solidFill>
                <a:highlight>
                  <a:srgbClr val="FFFFFF"/>
                </a:highlight>
                <a:latin typeface="Consolas"/>
              </a:rPr>
              <a:t>(col</a:t>
            </a:r>
            <a:r>
              <a:rPr lang="en-US" sz="1400" b="1" dirty="0">
                <a:solidFill>
                  <a:srgbClr val="000000"/>
                </a:solidFill>
                <a:highlight>
                  <a:srgbClr val="FFFFFF"/>
                </a:highlight>
                <a:latin typeface="Consolas"/>
              </a:rPr>
              <a:t>, a, y, </a:t>
            </a:r>
            <a:r>
              <a:rPr lang="en-US" sz="1400" b="1" dirty="0">
                <a:solidFill>
                  <a:srgbClr val="C00000"/>
                </a:solidFill>
                <a:highlight>
                  <a:srgbClr val="FFFFFF"/>
                </a:highlight>
                <a:latin typeface="Consolas"/>
              </a:rPr>
              <a:t>ins</a:t>
            </a:r>
            <a:r>
              <a:rPr lang="en-US" sz="1400" b="1" dirty="0">
                <a:solidFill>
                  <a:srgbClr val="000000"/>
                </a:solidFill>
                <a:highlight>
                  <a:srgbClr val="FFFFFF"/>
                </a:highlight>
                <a:latin typeface="Consolas"/>
              </a:rPr>
              <a:t> b) </a:t>
            </a:r>
            <a:r>
              <a:rPr lang="en-US" sz="1400" b="1" dirty="0" smtClean="0">
                <a:solidFill>
                  <a:srgbClr val="0000FF"/>
                </a:solidFill>
                <a:highlight>
                  <a:srgbClr val="FFFFFF"/>
                </a:highlight>
                <a:latin typeface="Consolas"/>
              </a:rPr>
              <a:t>else </a:t>
            </a:r>
            <a:r>
              <a:rPr lang="en-US" sz="1400" b="1" dirty="0" smtClean="0">
                <a:solidFill>
                  <a:srgbClr val="000000"/>
                </a:solidFill>
                <a:highlight>
                  <a:srgbClr val="FFFFFF"/>
                </a:highlight>
                <a:latin typeface="Consolas"/>
              </a:rPr>
              <a:t>s</a:t>
            </a:r>
            <a:endParaRPr lang="en-US" sz="1400" b="1" dirty="0">
              <a:solidFill>
                <a:srgbClr val="000000"/>
              </a:solidFill>
              <a:highlight>
                <a:srgbClr val="FFFFFF"/>
              </a:highlight>
              <a:latin typeface="Consolas"/>
            </a:endParaRPr>
          </a:p>
          <a:p>
            <a:pPr marL="0" indent="0">
              <a:spcBef>
                <a:spcPts val="0"/>
              </a:spcBef>
              <a:buNone/>
            </a:pPr>
            <a:r>
              <a:rPr lang="en-US" sz="1400" b="1" dirty="0">
                <a:solidFill>
                  <a:srgbClr val="000000"/>
                </a:solidFill>
                <a:highlight>
                  <a:srgbClr val="FFFFFF"/>
                </a:highlight>
                <a:latin typeface="Consolas"/>
              </a:rPr>
              <a:t>  </a:t>
            </a:r>
            <a:r>
              <a:rPr lang="en-US" sz="1400" b="1" dirty="0">
                <a:solidFill>
                  <a:srgbClr val="0000FF"/>
                </a:solidFill>
                <a:highlight>
                  <a:srgbClr val="FFFFFF"/>
                </a:highlight>
                <a:latin typeface="Consolas"/>
              </a:rPr>
              <a:t>in</a:t>
            </a:r>
            <a:r>
              <a:rPr lang="en-US" sz="1400" b="1" dirty="0">
                <a:solidFill>
                  <a:srgbClr val="000000"/>
                </a:solidFill>
                <a:highlight>
                  <a:srgbClr val="FFFFFF"/>
                </a:highlight>
                <a:latin typeface="Consolas"/>
              </a:rPr>
              <a:t> </a:t>
            </a:r>
            <a:r>
              <a:rPr lang="en-US" sz="1400" b="1" dirty="0">
                <a:solidFill>
                  <a:srgbClr val="0000FF"/>
                </a:solidFill>
                <a:highlight>
                  <a:srgbClr val="FFFFFF"/>
                </a:highlight>
                <a:latin typeface="Consolas"/>
              </a:rPr>
              <a:t>let</a:t>
            </a:r>
            <a:r>
              <a:rPr lang="en-US" sz="1400" b="1" dirty="0">
                <a:solidFill>
                  <a:srgbClr val="000000"/>
                </a:solidFill>
                <a:highlight>
                  <a:srgbClr val="FFFFFF"/>
                </a:highlight>
                <a:latin typeface="Consolas"/>
              </a:rPr>
              <a:t> </a:t>
            </a:r>
            <a:r>
              <a:rPr lang="en-US" sz="1400" b="1" dirty="0" smtClean="0">
                <a:solidFill>
                  <a:srgbClr val="0070C0"/>
                </a:solidFill>
                <a:highlight>
                  <a:srgbClr val="FFFFFF"/>
                </a:highlight>
                <a:latin typeface="Consolas"/>
              </a:rPr>
              <a:t>T</a:t>
            </a:r>
            <a:r>
              <a:rPr lang="en-US" sz="1400" b="1" dirty="0" smtClean="0">
                <a:solidFill>
                  <a:srgbClr val="000000"/>
                </a:solidFill>
                <a:highlight>
                  <a:srgbClr val="FFFFFF"/>
                </a:highlight>
                <a:latin typeface="Consolas"/>
              </a:rPr>
              <a:t>(_,</a:t>
            </a:r>
            <a:r>
              <a:rPr lang="en-US" sz="1400" b="1" dirty="0">
                <a:solidFill>
                  <a:srgbClr val="000000"/>
                </a:solidFill>
                <a:highlight>
                  <a:srgbClr val="FFFFFF"/>
                </a:highlight>
                <a:latin typeface="Consolas"/>
              </a:rPr>
              <a:t>a,y,b) = </a:t>
            </a:r>
            <a:r>
              <a:rPr lang="en-US" sz="1400" b="1" dirty="0">
                <a:solidFill>
                  <a:srgbClr val="C00000"/>
                </a:solidFill>
                <a:highlight>
                  <a:srgbClr val="FFFFFF"/>
                </a:highlight>
                <a:latin typeface="Consolas"/>
              </a:rPr>
              <a:t>ins</a:t>
            </a:r>
            <a:r>
              <a:rPr lang="en-US" sz="1400" b="1" dirty="0">
                <a:solidFill>
                  <a:srgbClr val="000000"/>
                </a:solidFill>
                <a:highlight>
                  <a:srgbClr val="FFFFFF"/>
                </a:highlight>
                <a:latin typeface="Consolas"/>
              </a:rPr>
              <a:t> s </a:t>
            </a:r>
            <a:r>
              <a:rPr lang="en-US" sz="1400" b="1" dirty="0">
                <a:solidFill>
                  <a:srgbClr val="0000FF"/>
                </a:solidFill>
                <a:highlight>
                  <a:srgbClr val="FFFFFF"/>
                </a:highlight>
                <a:latin typeface="Consolas"/>
              </a:rPr>
              <a:t>in</a:t>
            </a:r>
            <a:r>
              <a:rPr lang="en-US" sz="1400" b="1" dirty="0">
                <a:solidFill>
                  <a:srgbClr val="000000"/>
                </a:solidFill>
                <a:highlight>
                  <a:srgbClr val="FFFFFF"/>
                </a:highlight>
                <a:latin typeface="Consolas"/>
              </a:rPr>
              <a:t> </a:t>
            </a:r>
            <a:r>
              <a:rPr lang="en-US" sz="1400" b="1" dirty="0" smtClean="0">
                <a:solidFill>
                  <a:srgbClr val="0070C0"/>
                </a:solidFill>
                <a:highlight>
                  <a:srgbClr val="FFFFFF"/>
                </a:highlight>
                <a:latin typeface="Consolas"/>
              </a:rPr>
              <a:t>T</a:t>
            </a:r>
            <a:r>
              <a:rPr lang="en-US" sz="1400" b="1" dirty="0" smtClean="0">
                <a:solidFill>
                  <a:srgbClr val="000000"/>
                </a:solidFill>
                <a:highlight>
                  <a:srgbClr val="FFFFFF"/>
                </a:highlight>
                <a:latin typeface="Consolas"/>
              </a:rPr>
              <a:t>(</a:t>
            </a:r>
            <a:r>
              <a:rPr lang="en-US" sz="1400" b="1" dirty="0" smtClean="0">
                <a:solidFill>
                  <a:srgbClr val="0070C0"/>
                </a:solidFill>
                <a:highlight>
                  <a:srgbClr val="FFFFFF"/>
                </a:highlight>
                <a:latin typeface="Consolas"/>
              </a:rPr>
              <a:t>B</a:t>
            </a:r>
            <a:r>
              <a:rPr lang="en-US" sz="1400" b="1" dirty="0" smtClean="0">
                <a:solidFill>
                  <a:srgbClr val="000000"/>
                </a:solidFill>
                <a:highlight>
                  <a:srgbClr val="FFFFFF"/>
                </a:highlight>
                <a:latin typeface="Consolas"/>
              </a:rPr>
              <a:t>,a,y,b</a:t>
            </a:r>
            <a:r>
              <a:rPr lang="en-US" sz="1400" b="1" dirty="0">
                <a:solidFill>
                  <a:srgbClr val="000000"/>
                </a:solidFill>
                <a:highlight>
                  <a:srgbClr val="FFFFFF"/>
                </a:highlight>
                <a:latin typeface="Consolas"/>
              </a:rPr>
              <a:t>)</a:t>
            </a:r>
            <a:endParaRPr lang="en-US" sz="1400" b="1" dirty="0"/>
          </a:p>
        </p:txBody>
      </p:sp>
      <p:sp>
        <p:nvSpPr>
          <p:cNvPr id="7" name="TextBox 6"/>
          <p:cNvSpPr txBox="1"/>
          <p:nvPr/>
        </p:nvSpPr>
        <p:spPr>
          <a:xfrm>
            <a:off x="342900" y="6248400"/>
            <a:ext cx="8458200" cy="430887"/>
          </a:xfrm>
          <a:prstGeom prst="rect">
            <a:avLst/>
          </a:prstGeom>
          <a:solidFill>
            <a:schemeClr val="bg1"/>
          </a:solidFill>
        </p:spPr>
        <p:txBody>
          <a:bodyPr wrap="square" rtlCol="0">
            <a:spAutoFit/>
          </a:bodyPr>
          <a:lstStyle/>
          <a:p>
            <a:r>
              <a:rPr lang="en-US" sz="2200" i="1" dirty="0" smtClean="0">
                <a:solidFill>
                  <a:srgbClr val="0000FF"/>
                </a:solidFill>
              </a:rPr>
              <a:t>Functional</a:t>
            </a:r>
            <a:r>
              <a:rPr lang="en-US" sz="2200" dirty="0" smtClean="0"/>
              <a:t> Solution to Red-Black Tree Insertion </a:t>
            </a:r>
            <a:r>
              <a:rPr lang="en-US" sz="2200" dirty="0" smtClean="0">
                <a:solidFill>
                  <a:srgbClr val="FF0000"/>
                </a:solidFill>
              </a:rPr>
              <a:t>vs.</a:t>
            </a:r>
            <a:r>
              <a:rPr lang="en-US" sz="2200" dirty="0" smtClean="0"/>
              <a:t> </a:t>
            </a:r>
            <a:r>
              <a:rPr lang="en-US" sz="2200" i="1" dirty="0" smtClean="0">
                <a:solidFill>
                  <a:srgbClr val="0000FF"/>
                </a:solidFill>
              </a:rPr>
              <a:t>Imperative</a:t>
            </a:r>
            <a:endParaRPr lang="en-US" sz="2200" i="1" dirty="0">
              <a:solidFill>
                <a:srgbClr val="0000FF"/>
              </a:solidFill>
            </a:endParaRPr>
          </a:p>
        </p:txBody>
      </p:sp>
      <p:cxnSp>
        <p:nvCxnSpPr>
          <p:cNvPr id="6" name="Straight Arrow Connector 5"/>
          <p:cNvCxnSpPr/>
          <p:nvPr/>
        </p:nvCxnSpPr>
        <p:spPr bwMode="auto">
          <a:xfrm>
            <a:off x="6477000" y="228600"/>
            <a:ext cx="0" cy="6096000"/>
          </a:xfrm>
          <a:prstGeom prst="straightConnector1">
            <a:avLst/>
          </a:prstGeom>
          <a:solidFill>
            <a:schemeClr val="accent1"/>
          </a:solidFill>
          <a:ln w="25400" cap="flat" cmpd="sng" algn="ctr">
            <a:solidFill>
              <a:srgbClr val="FF0000"/>
            </a:solidFill>
            <a:prstDash val="solid"/>
            <a:round/>
            <a:headEnd type="none" w="lg" len="lg"/>
            <a:tailEnd type="stealth" w="lg" len="lg"/>
          </a:ln>
          <a:effectLst/>
        </p:spPr>
      </p:cxnSp>
      <p:sp>
        <p:nvSpPr>
          <p:cNvPr id="8" name="Slide Number Placeholder 7"/>
          <p:cNvSpPr>
            <a:spLocks noGrp="1"/>
          </p:cNvSpPr>
          <p:nvPr>
            <p:ph type="sldNum" sz="quarter" idx="12"/>
          </p:nvPr>
        </p:nvSpPr>
        <p:spPr/>
        <p:txBody>
          <a:bodyPr/>
          <a:lstStyle/>
          <a:p>
            <a:fld id="{7CB0F8AB-AB33-4A54-BEC3-89055AD5FA98}" type="slidenum">
              <a:rPr lang="en-US" smtClean="0"/>
              <a:t>8</a:t>
            </a:fld>
            <a:endParaRPr lang="en-US" dirty="0"/>
          </a:p>
        </p:txBody>
      </p:sp>
    </p:spTree>
    <p:extLst>
      <p:ext uri="{BB962C8B-B14F-4D97-AF65-F5344CB8AC3E}">
        <p14:creationId xmlns:p14="http://schemas.microsoft.com/office/powerpoint/2010/main" val="1531150821"/>
      </p:ext>
    </p:extLst>
  </p:cSld>
  <p:clrMapOvr>
    <a:masterClrMapping/>
  </p:clrMapOvr>
  <mc:AlternateContent xmlns:mc="http://schemas.openxmlformats.org/markup-compatibility/2006" xmlns:p14="http://schemas.microsoft.com/office/powerpoint/2010/main">
    <mc:Choice Requires="p14">
      <p:transition spd="slow" p14:dur="2000" advTm="33123"/>
    </mc:Choice>
    <mc:Fallback xmlns="">
      <p:transition spd="slow" advTm="3312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Goals &amp; Criteria</a:t>
            </a:r>
            <a:endParaRPr lang="en-US" dirty="0"/>
          </a:p>
        </p:txBody>
      </p:sp>
      <p:sp>
        <p:nvSpPr>
          <p:cNvPr id="3" name="Content Placeholder 2"/>
          <p:cNvSpPr>
            <a:spLocks noGrp="1"/>
          </p:cNvSpPr>
          <p:nvPr>
            <p:ph sz="half" idx="1"/>
          </p:nvPr>
        </p:nvSpPr>
        <p:spPr/>
        <p:txBody>
          <a:bodyPr/>
          <a:lstStyle/>
          <a:p>
            <a:pPr marL="0" indent="0">
              <a:buNone/>
            </a:pPr>
            <a:r>
              <a:rPr lang="en-US" dirty="0" smtClean="0"/>
              <a:t>Design Ideals</a:t>
            </a:r>
          </a:p>
          <a:p>
            <a:pPr lvl="1"/>
            <a:r>
              <a:rPr lang="en-US" dirty="0" smtClean="0"/>
              <a:t>Simple/Intuitive</a:t>
            </a:r>
          </a:p>
          <a:p>
            <a:pPr lvl="1"/>
            <a:r>
              <a:rPr lang="en-US" dirty="0"/>
              <a:t>Easy to teach</a:t>
            </a:r>
          </a:p>
          <a:p>
            <a:pPr lvl="1"/>
            <a:r>
              <a:rPr lang="en-US" dirty="0" smtClean="0"/>
              <a:t>Direct show of intent</a:t>
            </a:r>
          </a:p>
          <a:p>
            <a:pPr lvl="1"/>
            <a:r>
              <a:rPr lang="en-US" dirty="0" smtClean="0"/>
              <a:t>Checked</a:t>
            </a:r>
          </a:p>
          <a:p>
            <a:pPr lvl="1"/>
            <a:r>
              <a:rPr lang="en-US" dirty="0" smtClean="0"/>
              <a:t>Non-intrusive</a:t>
            </a:r>
          </a:p>
          <a:p>
            <a:pPr lvl="1"/>
            <a:r>
              <a:rPr lang="en-US" dirty="0" smtClean="0"/>
              <a:t>Open with respect to:</a:t>
            </a:r>
          </a:p>
          <a:p>
            <a:pPr lvl="2"/>
            <a:r>
              <a:rPr lang="en-US" dirty="0" smtClean="0"/>
              <a:t>Patterns</a:t>
            </a:r>
          </a:p>
          <a:p>
            <a:pPr lvl="2"/>
            <a:r>
              <a:rPr lang="en-US" dirty="0" smtClean="0"/>
              <a:t>Objects</a:t>
            </a:r>
            <a:endParaRPr lang="en-US" dirty="0"/>
          </a:p>
        </p:txBody>
      </p:sp>
      <p:sp>
        <p:nvSpPr>
          <p:cNvPr id="4" name="Content Placeholder 3"/>
          <p:cNvSpPr>
            <a:spLocks noGrp="1"/>
          </p:cNvSpPr>
          <p:nvPr>
            <p:ph sz="half" idx="2"/>
          </p:nvPr>
        </p:nvSpPr>
        <p:spPr/>
        <p:txBody>
          <a:bodyPr/>
          <a:lstStyle/>
          <a:p>
            <a:pPr marL="0" indent="0">
              <a:buNone/>
            </a:pPr>
            <a:r>
              <a:rPr lang="en-US" dirty="0" smtClean="0"/>
              <a:t>Design Criteria</a:t>
            </a:r>
          </a:p>
          <a:p>
            <a:pPr lvl="1"/>
            <a:r>
              <a:rPr lang="en-US" dirty="0" smtClean="0"/>
              <a:t>Work for C++ object model</a:t>
            </a:r>
          </a:p>
          <a:p>
            <a:pPr lvl="2"/>
            <a:r>
              <a:rPr lang="en-US" dirty="0" smtClean="0"/>
              <a:t>Built-in &amp; user-defined types</a:t>
            </a:r>
          </a:p>
          <a:p>
            <a:pPr lvl="2"/>
            <a:r>
              <a:rPr lang="en-US" dirty="0" smtClean="0"/>
              <a:t>Multiple inheritance</a:t>
            </a:r>
          </a:p>
          <a:p>
            <a:pPr lvl="2"/>
            <a:r>
              <a:rPr lang="en-US" dirty="0" smtClean="0"/>
              <a:t>Dynamic linking</a:t>
            </a:r>
          </a:p>
          <a:p>
            <a:pPr lvl="1"/>
            <a:r>
              <a:rPr lang="en-US" dirty="0" smtClean="0"/>
              <a:t>Comparable or faster than workarounds</a:t>
            </a:r>
          </a:p>
          <a:p>
            <a:pPr lvl="2"/>
            <a:r>
              <a:rPr lang="en-US" dirty="0" smtClean="0"/>
              <a:t>Visitor Design Pattern</a:t>
            </a:r>
          </a:p>
          <a:p>
            <a:pPr lvl="2"/>
            <a:r>
              <a:rPr lang="en-US" dirty="0"/>
              <a:t>Closed switch</a:t>
            </a:r>
          </a:p>
          <a:p>
            <a:pPr lvl="2"/>
            <a:r>
              <a:rPr lang="en-US" dirty="0" smtClean="0"/>
              <a:t>Patterns as Objects</a:t>
            </a:r>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
        <p:nvSpPr>
          <p:cNvPr id="6" name="Slide Number Placeholder 5"/>
          <p:cNvSpPr>
            <a:spLocks noGrp="1"/>
          </p:cNvSpPr>
          <p:nvPr>
            <p:ph type="sldNum" sz="quarter" idx="12"/>
          </p:nvPr>
        </p:nvSpPr>
        <p:spPr/>
        <p:txBody>
          <a:bodyPr/>
          <a:lstStyle/>
          <a:p>
            <a:fld id="{7CB0F8AB-AB33-4A54-BEC3-89055AD5FA98}" type="slidenum">
              <a:rPr lang="en-US" smtClean="0"/>
              <a:t>9</a:t>
            </a:fld>
            <a:endParaRPr lang="en-US" dirty="0"/>
          </a:p>
        </p:txBody>
      </p:sp>
    </p:spTree>
    <p:extLst>
      <p:ext uri="{BB962C8B-B14F-4D97-AF65-F5344CB8AC3E}">
        <p14:creationId xmlns:p14="http://schemas.microsoft.com/office/powerpoint/2010/main" val="32038331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9"/>
</p:tagLst>
</file>

<file path=ppt/tags/tag2.xml><?xml version="1.0" encoding="utf-8"?>
<p:tagLst xmlns:a="http://schemas.openxmlformats.org/drawingml/2006/main" xmlns:r="http://schemas.openxmlformats.org/officeDocument/2006/relationships" xmlns:p="http://schemas.openxmlformats.org/presentationml/2006/main">
  <p:tag name="TIMING" val="|9.9"/>
</p:tagLst>
</file>

<file path=ppt/tags/tag3.xml><?xml version="1.0" encoding="utf-8"?>
<p:tagLst xmlns:a="http://schemas.openxmlformats.org/drawingml/2006/main" xmlns:r="http://schemas.openxmlformats.org/officeDocument/2006/relationships" xmlns:p="http://schemas.openxmlformats.org/presentationml/2006/main">
  <p:tag name="TIMING" val="|9.9"/>
</p:tagLst>
</file>

<file path=ppt/tags/tag4.xml><?xml version="1.0" encoding="utf-8"?>
<p:tagLst xmlns:a="http://schemas.openxmlformats.org/drawingml/2006/main" xmlns:r="http://schemas.openxmlformats.org/officeDocument/2006/relationships" xmlns:p="http://schemas.openxmlformats.org/presentationml/2006/main">
  <p:tag name="TIMING" val="|71.6"/>
</p:tagLst>
</file>

<file path=ppt/tags/tag5.xml><?xml version="1.0" encoding="utf-8"?>
<p:tagLst xmlns:a="http://schemas.openxmlformats.org/drawingml/2006/main" xmlns:r="http://schemas.openxmlformats.org/officeDocument/2006/relationships" xmlns:p="http://schemas.openxmlformats.org/presentationml/2006/main">
  <p:tag name="TIMING" val="|124.1"/>
</p:tagLst>
</file>

<file path=ppt/tags/tag6.xml><?xml version="1.0" encoding="utf-8"?>
<p:tagLst xmlns:a="http://schemas.openxmlformats.org/drawingml/2006/main" xmlns:r="http://schemas.openxmlformats.org/officeDocument/2006/relationships" xmlns:p="http://schemas.openxmlformats.org/presentationml/2006/main">
  <p:tag name="TIMING" val="|2.2|2"/>
</p:tagLst>
</file>

<file path=ppt/theme/theme1.xml><?xml version="1.0" encoding="utf-8"?>
<a:theme xmlns:a="http://schemas.openxmlformats.org/drawingml/2006/main" name="Parasol Lab">
  <a:themeElements>
    <a:clrScheme name="Parasol">
      <a:dk1>
        <a:srgbClr val="000066"/>
      </a:dk1>
      <a:lt1>
        <a:srgbClr val="F8F8F8"/>
      </a:lt1>
      <a:dk2>
        <a:srgbClr val="333399"/>
      </a:dk2>
      <a:lt2>
        <a:srgbClr val="B7B7FF"/>
      </a:lt2>
      <a:accent1>
        <a:srgbClr val="000066"/>
      </a:accent1>
      <a:accent2>
        <a:srgbClr val="333399"/>
      </a:accent2>
      <a:accent3>
        <a:srgbClr val="7575D1"/>
      </a:accent3>
      <a:accent4>
        <a:srgbClr val="A3A3E0"/>
      </a:accent4>
      <a:accent5>
        <a:srgbClr val="D1D1EF"/>
      </a:accent5>
      <a:accent6>
        <a:srgbClr val="F8F8F8"/>
      </a:accent6>
      <a:hlink>
        <a:srgbClr val="FF0000"/>
      </a:hlink>
      <a:folHlink>
        <a:srgbClr val="FF7F7F"/>
      </a:folHlink>
    </a:clrScheme>
    <a:fontScheme name="Side Ba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ide Bar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Side Bar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Side Bar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Side Bar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Parasol Lab</Template>
  <TotalTime>1683</TotalTime>
  <Words>6774</Words>
  <Application>Microsoft Office PowerPoint</Application>
  <PresentationFormat>On-screen Show (4:3)</PresentationFormat>
  <Paragraphs>912</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Parasol Lab</vt:lpstr>
      <vt:lpstr>Open Pattern Matching for C++</vt:lpstr>
      <vt:lpstr>Mach7</vt:lpstr>
      <vt:lpstr>Introduction</vt:lpstr>
      <vt:lpstr>Example: Case Analysis in FP</vt:lpstr>
      <vt:lpstr>Example: Nested Matching</vt:lpstr>
      <vt:lpstr>Example: Relational Matching</vt:lpstr>
      <vt:lpstr>Object-Oriented Alternatives?</vt:lpstr>
      <vt:lpstr>Why Pattern Matching?</vt:lpstr>
      <vt:lpstr>Design Goals &amp; Criteria</vt:lpstr>
      <vt:lpstr>Mach7: Structural Decomposition</vt:lpstr>
      <vt:lpstr>Mach7: Nested Matching</vt:lpstr>
      <vt:lpstr>Mach7: Relational Matching</vt:lpstr>
      <vt:lpstr>Mach7: Pattern Combinators</vt:lpstr>
      <vt:lpstr>Mach7: Balancing Red-Black Tree</vt:lpstr>
      <vt:lpstr>Mach7: Algebraic Decomposition</vt:lpstr>
      <vt:lpstr>Mach7: Algebraic Decomposition</vt:lpstr>
      <vt:lpstr>Mach7: Other Patterns</vt:lpstr>
      <vt:lpstr>Patterns as Objects</vt:lpstr>
      <vt:lpstr>Patterns as Expression Templates</vt:lpstr>
      <vt:lpstr>Pattern Matching Overhead</vt:lpstr>
      <vt:lpstr>Compilation Time Overhead</vt:lpstr>
      <vt:lpstr>Multi-Argument Comparison</vt:lpstr>
      <vt:lpstr>Conclusions</vt:lpstr>
      <vt:lpstr>Thank You!</vt:lpstr>
    </vt:vector>
  </TitlesOfParts>
  <Company>Texas A&amp;M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Pattern Matching for C++</dc:title>
  <dc:creator>Yuriy Solodkyy</dc:creator>
  <cp:lastModifiedBy>Yuriy Solodkyy</cp:lastModifiedBy>
  <cp:revision>138</cp:revision>
  <dcterms:created xsi:type="dcterms:W3CDTF">2013-10-20T00:26:32Z</dcterms:created>
  <dcterms:modified xsi:type="dcterms:W3CDTF">2013-10-27T21:19:37Z</dcterms:modified>
</cp:coreProperties>
</file>