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6"/>
  </p:notesMasterIdLst>
  <p:sldIdLst>
    <p:sldId id="256" r:id="rId3"/>
    <p:sldId id="292" r:id="rId4"/>
    <p:sldId id="257" r:id="rId5"/>
    <p:sldId id="294" r:id="rId6"/>
    <p:sldId id="295" r:id="rId7"/>
    <p:sldId id="259" r:id="rId8"/>
    <p:sldId id="258" r:id="rId9"/>
    <p:sldId id="260" r:id="rId10"/>
    <p:sldId id="261" r:id="rId11"/>
    <p:sldId id="293" r:id="rId12"/>
    <p:sldId id="266" r:id="rId13"/>
    <p:sldId id="269" r:id="rId14"/>
    <p:sldId id="272" r:id="rId15"/>
    <p:sldId id="271" r:id="rId16"/>
    <p:sldId id="273" r:id="rId17"/>
    <p:sldId id="274" r:id="rId18"/>
    <p:sldId id="275" r:id="rId19"/>
    <p:sldId id="276" r:id="rId20"/>
    <p:sldId id="286" r:id="rId21"/>
    <p:sldId id="283" r:id="rId22"/>
    <p:sldId id="301" r:id="rId23"/>
    <p:sldId id="277" r:id="rId24"/>
    <p:sldId id="279" r:id="rId25"/>
    <p:sldId id="280" r:id="rId26"/>
    <p:sldId id="281" r:id="rId27"/>
    <p:sldId id="303" r:id="rId28"/>
    <p:sldId id="302" r:id="rId29"/>
    <p:sldId id="288" r:id="rId30"/>
    <p:sldId id="282" r:id="rId31"/>
    <p:sldId id="284" r:id="rId32"/>
    <p:sldId id="285" r:id="rId33"/>
    <p:sldId id="287" r:id="rId34"/>
    <p:sldId id="289" r:id="rId35"/>
    <p:sldId id="290" r:id="rId36"/>
    <p:sldId id="291" r:id="rId37"/>
    <p:sldId id="304" r:id="rId38"/>
    <p:sldId id="296" r:id="rId39"/>
    <p:sldId id="297" r:id="rId40"/>
    <p:sldId id="298" r:id="rId41"/>
    <p:sldId id="299" r:id="rId42"/>
    <p:sldId id="300" r:id="rId43"/>
    <p:sldId id="270" r:id="rId44"/>
    <p:sldId id="27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0" d="100"/>
          <a:sy n="70" d="100"/>
        </p:scale>
        <p:origin x="366" y="20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pm\trunk\media\spreadsheets\Timing-N-ar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482159492912766E-2"/>
          <c:y val="3.074425330463329E-2"/>
          <c:w val="0.91991810893332959"/>
          <c:h val="0.84310635759195551"/>
        </c:manualLayout>
      </c:layout>
      <c:barChart>
        <c:barDir val="col"/>
        <c:grouping val="clustered"/>
        <c:varyColors val="0"/>
        <c:ser>
          <c:idx val="0"/>
          <c:order val="0"/>
          <c:tx>
            <c:strRef>
              <c:f>'2013-03-10 Diag Boot'!$L$2</c:f>
              <c:strCache>
                <c:ptCount val="1"/>
                <c:pt idx="0">
                  <c:v>N-Dispatch</c:v>
                </c:pt>
              </c:strCache>
            </c:strRef>
          </c:tx>
          <c:spPr>
            <a:solidFill>
              <a:srgbClr val="FF0000"/>
            </a:solidFill>
          </c:spPr>
          <c:invertIfNegative val="0"/>
          <c:cat>
            <c:numRef>
              <c:f>'2013-03-10 Diag Boot'!$M$1:$P$1</c:f>
              <c:numCache>
                <c:formatCode>General</c:formatCode>
                <c:ptCount val="4"/>
                <c:pt idx="0">
                  <c:v>1</c:v>
                </c:pt>
                <c:pt idx="1">
                  <c:v>2</c:v>
                </c:pt>
                <c:pt idx="2">
                  <c:v>3</c:v>
                </c:pt>
                <c:pt idx="3">
                  <c:v>4</c:v>
                </c:pt>
              </c:numCache>
            </c:numRef>
          </c:cat>
          <c:val>
            <c:numRef>
              <c:f>'2013-03-10 Diag Boot'!$M$2:$P$2</c:f>
              <c:numCache>
                <c:formatCode>General</c:formatCode>
                <c:ptCount val="4"/>
                <c:pt idx="0">
                  <c:v>61</c:v>
                </c:pt>
                <c:pt idx="1">
                  <c:v>135</c:v>
                </c:pt>
                <c:pt idx="2">
                  <c:v>222</c:v>
                </c:pt>
                <c:pt idx="3">
                  <c:v>259</c:v>
                </c:pt>
              </c:numCache>
            </c:numRef>
          </c:val>
        </c:ser>
        <c:ser>
          <c:idx val="1"/>
          <c:order val="1"/>
          <c:tx>
            <c:strRef>
              <c:f>'2013-03-10 Diag Boot'!$L$3</c:f>
              <c:strCache>
                <c:ptCount val="1"/>
                <c:pt idx="0">
                  <c:v>N-Dispatch GCC 4.6.1</c:v>
                </c:pt>
              </c:strCache>
            </c:strRef>
          </c:tx>
          <c:spPr>
            <a:solidFill>
              <a:srgbClr val="FF0000">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Boot'!$M$3:$P$3</c:f>
              <c:numCache>
                <c:formatCode>General</c:formatCode>
                <c:ptCount val="4"/>
                <c:pt idx="0">
                  <c:v>54</c:v>
                </c:pt>
                <c:pt idx="1">
                  <c:v>108</c:v>
                </c:pt>
                <c:pt idx="2">
                  <c:v>179</c:v>
                </c:pt>
                <c:pt idx="3">
                  <c:v>221</c:v>
                </c:pt>
              </c:numCache>
            </c:numRef>
          </c:val>
        </c:ser>
        <c:ser>
          <c:idx val="2"/>
          <c:order val="2"/>
          <c:tx>
            <c:strRef>
              <c:f>'2013-03-10 Diag Boot'!$L$4</c:f>
              <c:strCache>
                <c:ptCount val="1"/>
                <c:pt idx="0">
                  <c:v>N-Dispatch GCC 4.7.2</c:v>
                </c:pt>
              </c:strCache>
            </c:strRef>
          </c:tx>
          <c:spPr>
            <a:solidFill>
              <a:srgbClr val="FF0000">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Boot'!$M$4:$P$4</c:f>
              <c:numCache>
                <c:formatCode>General</c:formatCode>
                <c:ptCount val="4"/>
                <c:pt idx="0">
                  <c:v>49</c:v>
                </c:pt>
                <c:pt idx="1">
                  <c:v>103</c:v>
                </c:pt>
                <c:pt idx="2">
                  <c:v>168</c:v>
                </c:pt>
                <c:pt idx="3">
                  <c:v>212</c:v>
                </c:pt>
              </c:numCache>
            </c:numRef>
          </c:val>
        </c:ser>
        <c:ser>
          <c:idx val="3"/>
          <c:order val="3"/>
          <c:tx>
            <c:strRef>
              <c:f>'2013-03-10 Diag Boot'!$L$5</c:f>
              <c:strCache>
                <c:ptCount val="1"/>
                <c:pt idx="0">
                  <c:v>N-Dispatch VC++ 10</c:v>
                </c:pt>
              </c:strCache>
            </c:strRef>
          </c:tx>
          <c:spPr>
            <a:solidFill>
              <a:srgbClr val="FF0000">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Boot'!$M$5:$P$5</c:f>
              <c:numCache>
                <c:formatCode>General</c:formatCode>
                <c:ptCount val="4"/>
                <c:pt idx="0">
                  <c:v>43</c:v>
                </c:pt>
                <c:pt idx="1">
                  <c:v>100</c:v>
                </c:pt>
                <c:pt idx="2">
                  <c:v>172</c:v>
                </c:pt>
                <c:pt idx="3">
                  <c:v>215</c:v>
                </c:pt>
              </c:numCache>
            </c:numRef>
          </c:val>
        </c:ser>
        <c:ser>
          <c:idx val="4"/>
          <c:order val="4"/>
          <c:tx>
            <c:strRef>
              <c:f>'2013-03-10 Diag Boot'!$L$6</c:f>
              <c:strCache>
                <c:ptCount val="1"/>
                <c:pt idx="0">
                  <c:v>N-Dispatch VC++ 11</c:v>
                </c:pt>
              </c:strCache>
            </c:strRef>
          </c:tx>
          <c:spPr>
            <a:solidFill>
              <a:srgbClr val="FF0000">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Boot'!$M$6:$P$6</c:f>
              <c:numCache>
                <c:formatCode>General</c:formatCode>
                <c:ptCount val="4"/>
                <c:pt idx="0">
                  <c:v>43</c:v>
                </c:pt>
                <c:pt idx="1">
                  <c:v>94</c:v>
                </c:pt>
                <c:pt idx="2">
                  <c:v>160</c:v>
                </c:pt>
                <c:pt idx="3">
                  <c:v>188</c:v>
                </c:pt>
              </c:numCache>
            </c:numRef>
          </c:val>
        </c:ser>
        <c:ser>
          <c:idx val="5"/>
          <c:order val="5"/>
          <c:tx>
            <c:strRef>
              <c:f>'2013-03-10 Diag Boot'!$L$7</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Boot'!$M$7:$P$7</c:f>
              <c:numCache>
                <c:formatCode>General</c:formatCode>
                <c:ptCount val="4"/>
              </c:numCache>
            </c:numRef>
          </c:val>
        </c:ser>
        <c:ser>
          <c:idx val="6"/>
          <c:order val="6"/>
          <c:tx>
            <c:strRef>
              <c:f>'2013-03-10 Diag Boot'!$L$8</c:f>
              <c:strCache>
                <c:ptCount val="1"/>
                <c:pt idx="0">
                  <c:v>Open Type Switch</c:v>
                </c:pt>
              </c:strCache>
            </c:strRef>
          </c:tx>
          <c:spPr>
            <a:solidFill>
              <a:srgbClr val="4F81BD"/>
            </a:solidFill>
          </c:spPr>
          <c:invertIfNegative val="0"/>
          <c:cat>
            <c:numRef>
              <c:f>'2013-03-10 Diag Boot'!$M$1:$P$1</c:f>
              <c:numCache>
                <c:formatCode>General</c:formatCode>
                <c:ptCount val="4"/>
                <c:pt idx="0">
                  <c:v>1</c:v>
                </c:pt>
                <c:pt idx="1">
                  <c:v>2</c:v>
                </c:pt>
                <c:pt idx="2">
                  <c:v>3</c:v>
                </c:pt>
                <c:pt idx="3">
                  <c:v>4</c:v>
                </c:pt>
              </c:numCache>
            </c:numRef>
          </c:cat>
          <c:val>
            <c:numRef>
              <c:f>'2013-03-10 Diag Boot'!$M$8:$P$8</c:f>
              <c:numCache>
                <c:formatCode>General</c:formatCode>
                <c:ptCount val="4"/>
                <c:pt idx="0">
                  <c:v>56</c:v>
                </c:pt>
                <c:pt idx="1">
                  <c:v>107</c:v>
                </c:pt>
                <c:pt idx="2">
                  <c:v>201</c:v>
                </c:pt>
                <c:pt idx="3">
                  <c:v>180</c:v>
                </c:pt>
              </c:numCache>
            </c:numRef>
          </c:val>
        </c:ser>
        <c:ser>
          <c:idx val="7"/>
          <c:order val="7"/>
          <c:tx>
            <c:strRef>
              <c:f>'2013-03-10 Diag Boot'!$L$9</c:f>
              <c:strCache>
                <c:ptCount val="1"/>
                <c:pt idx="0">
                  <c:v>Type Switch GCC 4.6.1</c:v>
                </c:pt>
              </c:strCache>
            </c:strRef>
          </c:tx>
          <c:spPr>
            <a:solidFill>
              <a:srgbClr val="4F81BD">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Boot'!$M$9:$P$9</c:f>
              <c:numCache>
                <c:formatCode>General</c:formatCode>
                <c:ptCount val="4"/>
                <c:pt idx="0">
                  <c:v>54</c:v>
                </c:pt>
                <c:pt idx="1">
                  <c:v>96</c:v>
                </c:pt>
                <c:pt idx="2">
                  <c:v>132</c:v>
                </c:pt>
                <c:pt idx="3">
                  <c:v>174</c:v>
                </c:pt>
              </c:numCache>
            </c:numRef>
          </c:val>
        </c:ser>
        <c:ser>
          <c:idx val="8"/>
          <c:order val="8"/>
          <c:tx>
            <c:strRef>
              <c:f>'2013-03-10 Diag Boot'!$L$10</c:f>
              <c:strCache>
                <c:ptCount val="1"/>
                <c:pt idx="0">
                  <c:v>Type Switch GCC 4.7.2</c:v>
                </c:pt>
              </c:strCache>
            </c:strRef>
          </c:tx>
          <c:spPr>
            <a:solidFill>
              <a:srgbClr val="4F81BD">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Boot'!$M$10:$P$10</c:f>
              <c:numCache>
                <c:formatCode>General</c:formatCode>
                <c:ptCount val="4"/>
                <c:pt idx="0">
                  <c:v>54</c:v>
                </c:pt>
                <c:pt idx="1">
                  <c:v>98</c:v>
                </c:pt>
                <c:pt idx="2">
                  <c:v>192</c:v>
                </c:pt>
                <c:pt idx="3">
                  <c:v>173</c:v>
                </c:pt>
              </c:numCache>
            </c:numRef>
          </c:val>
        </c:ser>
        <c:ser>
          <c:idx val="9"/>
          <c:order val="9"/>
          <c:tx>
            <c:strRef>
              <c:f>'2013-03-10 Diag Boot'!$L$11</c:f>
              <c:strCache>
                <c:ptCount val="1"/>
                <c:pt idx="0">
                  <c:v>Type Switch VC++ 10</c:v>
                </c:pt>
              </c:strCache>
            </c:strRef>
          </c:tx>
          <c:spPr>
            <a:solidFill>
              <a:srgbClr val="4F81BD">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Boot'!$M$11:$P$11</c:f>
              <c:numCache>
                <c:formatCode>General</c:formatCode>
                <c:ptCount val="4"/>
                <c:pt idx="0">
                  <c:v>52</c:v>
                </c:pt>
                <c:pt idx="1">
                  <c:v>72</c:v>
                </c:pt>
                <c:pt idx="2">
                  <c:v>135</c:v>
                </c:pt>
                <c:pt idx="3">
                  <c:v>122</c:v>
                </c:pt>
              </c:numCache>
            </c:numRef>
          </c:val>
        </c:ser>
        <c:ser>
          <c:idx val="10"/>
          <c:order val="10"/>
          <c:tx>
            <c:strRef>
              <c:f>'2013-03-10 Diag Boot'!$L$12</c:f>
              <c:strCache>
                <c:ptCount val="1"/>
                <c:pt idx="0">
                  <c:v>Type Switch VC++ 11</c:v>
                </c:pt>
              </c:strCache>
            </c:strRef>
          </c:tx>
          <c:spPr>
            <a:solidFill>
              <a:srgbClr val="4F81BD">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Boot'!$M$12:$P$12</c:f>
              <c:numCache>
                <c:formatCode>General</c:formatCode>
                <c:ptCount val="4"/>
                <c:pt idx="0">
                  <c:v>48</c:v>
                </c:pt>
                <c:pt idx="1">
                  <c:v>81</c:v>
                </c:pt>
                <c:pt idx="2">
                  <c:v>141</c:v>
                </c:pt>
                <c:pt idx="3">
                  <c:v>121</c:v>
                </c:pt>
              </c:numCache>
            </c:numRef>
          </c:val>
        </c:ser>
        <c:ser>
          <c:idx val="11"/>
          <c:order val="11"/>
          <c:tx>
            <c:strRef>
              <c:f>'2013-03-10 Diag Boot'!$L$13</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Boot'!$M$13:$P$13</c:f>
              <c:numCache>
                <c:formatCode>General</c:formatCode>
                <c:ptCount val="4"/>
              </c:numCache>
            </c:numRef>
          </c:val>
        </c:ser>
        <c:ser>
          <c:idx val="12"/>
          <c:order val="12"/>
          <c:tx>
            <c:strRef>
              <c:f>'2013-03-10 Diag Boot'!$L$14</c:f>
              <c:strCache>
                <c:ptCount val="1"/>
                <c:pt idx="0">
                  <c:v>Open Multi-methods</c:v>
                </c:pt>
              </c:strCache>
            </c:strRef>
          </c:tx>
          <c:spPr>
            <a:solidFill>
              <a:srgbClr val="8064A2"/>
            </a:solidFill>
          </c:spPr>
          <c:invertIfNegative val="0"/>
          <c:cat>
            <c:numRef>
              <c:f>'2013-03-10 Diag Boot'!$M$1:$P$1</c:f>
              <c:numCache>
                <c:formatCode>General</c:formatCode>
                <c:ptCount val="4"/>
                <c:pt idx="0">
                  <c:v>1</c:v>
                </c:pt>
                <c:pt idx="1">
                  <c:v>2</c:v>
                </c:pt>
                <c:pt idx="2">
                  <c:v>3</c:v>
                </c:pt>
                <c:pt idx="3">
                  <c:v>4</c:v>
                </c:pt>
              </c:numCache>
            </c:numRef>
          </c:cat>
          <c:val>
            <c:numRef>
              <c:f>'2013-03-10 Diag Boot'!$M$14:$P$14</c:f>
              <c:numCache>
                <c:formatCode>General</c:formatCode>
                <c:ptCount val="4"/>
                <c:pt idx="0">
                  <c:v>50</c:v>
                </c:pt>
                <c:pt idx="1">
                  <c:v>56</c:v>
                </c:pt>
                <c:pt idx="2">
                  <c:v>63</c:v>
                </c:pt>
                <c:pt idx="3">
                  <c:v>67</c:v>
                </c:pt>
              </c:numCache>
            </c:numRef>
          </c:val>
        </c:ser>
        <c:ser>
          <c:idx val="13"/>
          <c:order val="13"/>
          <c:tx>
            <c:strRef>
              <c:f>'2013-03-10 Diag Boot'!$L$15</c:f>
              <c:strCache>
                <c:ptCount val="1"/>
                <c:pt idx="0">
                  <c:v>Multi-methods GCC 4.6.1</c:v>
                </c:pt>
              </c:strCache>
            </c:strRef>
          </c:tx>
          <c:spPr>
            <a:solidFill>
              <a:srgbClr val="8064A2">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Boot'!$M$15:$P$15</c:f>
              <c:numCache>
                <c:formatCode>General</c:formatCode>
                <c:ptCount val="4"/>
                <c:pt idx="0">
                  <c:v>49</c:v>
                </c:pt>
                <c:pt idx="1">
                  <c:v>55</c:v>
                </c:pt>
                <c:pt idx="2">
                  <c:v>65</c:v>
                </c:pt>
                <c:pt idx="3">
                  <c:v>66</c:v>
                </c:pt>
              </c:numCache>
            </c:numRef>
          </c:val>
        </c:ser>
        <c:ser>
          <c:idx val="14"/>
          <c:order val="14"/>
          <c:tx>
            <c:strRef>
              <c:f>'2013-03-10 Diag Boot'!$L$16</c:f>
              <c:strCache>
                <c:ptCount val="1"/>
                <c:pt idx="0">
                  <c:v>Multi-methods GCC 4.7.2</c:v>
                </c:pt>
              </c:strCache>
            </c:strRef>
          </c:tx>
          <c:spPr>
            <a:solidFill>
              <a:srgbClr val="8064A2">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Boot'!$M$16:$P$16</c:f>
              <c:numCache>
                <c:formatCode>General</c:formatCode>
                <c:ptCount val="4"/>
                <c:pt idx="0">
                  <c:v>50</c:v>
                </c:pt>
                <c:pt idx="1">
                  <c:v>56</c:v>
                </c:pt>
                <c:pt idx="2">
                  <c:v>63</c:v>
                </c:pt>
                <c:pt idx="3">
                  <c:v>67</c:v>
                </c:pt>
              </c:numCache>
            </c:numRef>
          </c:val>
        </c:ser>
        <c:ser>
          <c:idx val="15"/>
          <c:order val="15"/>
          <c:tx>
            <c:strRef>
              <c:f>'2013-03-10 Diag Boot'!$L$17</c:f>
              <c:strCache>
                <c:ptCount val="1"/>
                <c:pt idx="0">
                  <c:v>Multi-methods VC++ 10</c:v>
                </c:pt>
              </c:strCache>
            </c:strRef>
          </c:tx>
          <c:spPr>
            <a:solidFill>
              <a:srgbClr val="8064A2">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Boot'!$M$17:$P$17</c:f>
              <c:numCache>
                <c:formatCode>General</c:formatCode>
                <c:ptCount val="4"/>
                <c:pt idx="0">
                  <c:v>47</c:v>
                </c:pt>
                <c:pt idx="1">
                  <c:v>51</c:v>
                </c:pt>
                <c:pt idx="2">
                  <c:v>57</c:v>
                </c:pt>
                <c:pt idx="3">
                  <c:v>59</c:v>
                </c:pt>
              </c:numCache>
            </c:numRef>
          </c:val>
        </c:ser>
        <c:ser>
          <c:idx val="16"/>
          <c:order val="16"/>
          <c:tx>
            <c:strRef>
              <c:f>'2013-03-10 Diag Boot'!$L$18</c:f>
              <c:strCache>
                <c:ptCount val="1"/>
                <c:pt idx="0">
                  <c:v>Multi-methods VC++ 11</c:v>
                </c:pt>
              </c:strCache>
            </c:strRef>
          </c:tx>
          <c:spPr>
            <a:solidFill>
              <a:srgbClr val="8064A2">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Boot'!$M$18:$P$18</c:f>
              <c:numCache>
                <c:formatCode>General</c:formatCode>
                <c:ptCount val="4"/>
                <c:pt idx="0">
                  <c:v>47</c:v>
                </c:pt>
                <c:pt idx="1">
                  <c:v>53</c:v>
                </c:pt>
                <c:pt idx="2">
                  <c:v>60</c:v>
                </c:pt>
                <c:pt idx="3">
                  <c:v>62</c:v>
                </c:pt>
              </c:numCache>
            </c:numRef>
          </c:val>
        </c:ser>
        <c:dLbls>
          <c:showLegendKey val="0"/>
          <c:showVal val="0"/>
          <c:showCatName val="0"/>
          <c:showSerName val="0"/>
          <c:showPercent val="0"/>
          <c:showBubbleSize val="0"/>
        </c:dLbls>
        <c:gapWidth val="150"/>
        <c:axId val="110677368"/>
        <c:axId val="110677760"/>
      </c:barChart>
      <c:catAx>
        <c:axId val="110677368"/>
        <c:scaling>
          <c:orientation val="minMax"/>
        </c:scaling>
        <c:delete val="0"/>
        <c:axPos val="b"/>
        <c:majorGridlines/>
        <c:title>
          <c:tx>
            <c:rich>
              <a:bodyPr/>
              <a:lstStyle/>
              <a:p>
                <a:pPr>
                  <a:defRPr sz="1200"/>
                </a:pPr>
                <a:r>
                  <a:rPr lang="en-US" sz="1200" dirty="0" smtClean="0"/>
                  <a:t>Number of Arguments </a:t>
                </a:r>
                <a:r>
                  <a:rPr lang="en-US" sz="1200" i="1" dirty="0" smtClean="0">
                    <a:latin typeface="Times New Roman" pitchFamily="18" charset="0"/>
                    <a:cs typeface="Times New Roman" pitchFamily="18" charset="0"/>
                  </a:rPr>
                  <a:t>N</a:t>
                </a:r>
                <a:endParaRPr lang="en-US" sz="1200" i="1" dirty="0">
                  <a:latin typeface="Times New Roman" pitchFamily="18" charset="0"/>
                  <a:cs typeface="Times New Roman" pitchFamily="18" charset="0"/>
                </a:endParaRPr>
              </a:p>
            </c:rich>
          </c:tx>
          <c:layout>
            <c:manualLayout>
              <c:xMode val="edge"/>
              <c:yMode val="edge"/>
              <c:x val="0.38093595704558864"/>
              <c:y val="0.92604087194767926"/>
            </c:manualLayout>
          </c:layout>
          <c:overlay val="0"/>
        </c:title>
        <c:numFmt formatCode="General" sourceLinked="1"/>
        <c:majorTickMark val="out"/>
        <c:minorTickMark val="none"/>
        <c:tickLblPos val="nextTo"/>
        <c:crossAx val="110677760"/>
        <c:crosses val="autoZero"/>
        <c:auto val="1"/>
        <c:lblAlgn val="ctr"/>
        <c:lblOffset val="100"/>
        <c:noMultiLvlLbl val="0"/>
      </c:catAx>
      <c:valAx>
        <c:axId val="110677760"/>
        <c:scaling>
          <c:orientation val="minMax"/>
        </c:scaling>
        <c:delete val="0"/>
        <c:axPos val="l"/>
        <c:majorGridlines/>
        <c:title>
          <c:tx>
            <c:rich>
              <a:bodyPr rot="-5400000" vert="horz"/>
              <a:lstStyle/>
              <a:p>
                <a:pPr>
                  <a:defRPr sz="1200"/>
                </a:pPr>
                <a:r>
                  <a:rPr lang="en-US" sz="1200" dirty="0"/>
                  <a:t>Cycles per Iteration</a:t>
                </a:r>
              </a:p>
            </c:rich>
          </c:tx>
          <c:layout>
            <c:manualLayout>
              <c:xMode val="edge"/>
              <c:yMode val="edge"/>
              <c:x val="6.337599024984765E-2"/>
              <c:y val="0.23396526988057023"/>
            </c:manualLayout>
          </c:layout>
          <c:overlay val="0"/>
        </c:title>
        <c:numFmt formatCode="General" sourceLinked="1"/>
        <c:majorTickMark val="out"/>
        <c:minorTickMark val="none"/>
        <c:tickLblPos val="nextTo"/>
        <c:crossAx val="110677368"/>
        <c:crosses val="autoZero"/>
        <c:crossBetween val="between"/>
      </c:valAx>
    </c:plotArea>
    <c:legend>
      <c:legendPos val="r"/>
      <c:legendEntry>
        <c:idx val="1"/>
        <c:delete val="1"/>
      </c:legendEntry>
      <c:legendEntry>
        <c:idx val="2"/>
        <c:delete val="1"/>
      </c:legendEntry>
      <c:legendEntry>
        <c:idx val="3"/>
        <c:delete val="1"/>
      </c:legendEntry>
      <c:legendEntry>
        <c:idx val="4"/>
        <c:delete val="1"/>
      </c:legendEntry>
      <c:legendEntry>
        <c:idx val="5"/>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3"/>
        <c:delete val="1"/>
      </c:legendEntry>
      <c:legendEntry>
        <c:idx val="14"/>
        <c:delete val="1"/>
      </c:legendEntry>
      <c:legendEntry>
        <c:idx val="15"/>
        <c:delete val="1"/>
      </c:legendEntry>
      <c:legendEntry>
        <c:idx val="16"/>
        <c:delete val="1"/>
      </c:legendEntry>
      <c:layout>
        <c:manualLayout>
          <c:xMode val="edge"/>
          <c:yMode val="edge"/>
          <c:x val="9.1484081836088194E-2"/>
          <c:y val="5.1057466079994111E-2"/>
          <c:w val="0.8598415600243754"/>
          <c:h val="8.5345821717440706E-2"/>
        </c:manualLayout>
      </c:layout>
      <c:overlay val="0"/>
      <c:spPr>
        <a:solidFill>
          <a:schemeClr val="bg1"/>
        </a:solidFill>
        <a:ln>
          <a:solidFill>
            <a:schemeClr val="tx1">
              <a:lumMod val="50000"/>
              <a:lumOff val="50000"/>
            </a:schemeClr>
          </a:solidFill>
        </a:ln>
      </c:spPr>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07EF0-3A5B-4B10-8B4C-B30F9DD64F53}" type="datetimeFigureOut">
              <a:rPr lang="en-US" smtClean="0"/>
              <a:t>9/11/2014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EA54B-183E-49DC-8BE7-4FD23FDFFA2D}" type="slidenum">
              <a:rPr lang="en-US" smtClean="0"/>
              <a:t>‹#›</a:t>
            </a:fld>
            <a:endParaRPr lang="en-US"/>
          </a:p>
        </p:txBody>
      </p:sp>
    </p:spTree>
    <p:extLst>
      <p:ext uri="{BB962C8B-B14F-4D97-AF65-F5344CB8AC3E}">
        <p14:creationId xmlns:p14="http://schemas.microsoft.com/office/powerpoint/2010/main" val="103152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4EA54B-183E-49DC-8BE7-4FD23FDFFA2D}" type="slidenum">
              <a:rPr lang="en-US" smtClean="0"/>
              <a:t>1</a:t>
            </a:fld>
            <a:endParaRPr lang="en-US"/>
          </a:p>
        </p:txBody>
      </p:sp>
    </p:spTree>
    <p:extLst>
      <p:ext uri="{BB962C8B-B14F-4D97-AF65-F5344CB8AC3E}">
        <p14:creationId xmlns:p14="http://schemas.microsoft.com/office/powerpoint/2010/main" val="111787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4EA54B-183E-49DC-8BE7-4FD23FDFFA2D}" type="slidenum">
              <a:rPr lang="en-US" smtClean="0"/>
              <a:t>3</a:t>
            </a:fld>
            <a:endParaRPr lang="en-US"/>
          </a:p>
        </p:txBody>
      </p:sp>
    </p:spTree>
    <p:extLst>
      <p:ext uri="{BB962C8B-B14F-4D97-AF65-F5344CB8AC3E}">
        <p14:creationId xmlns:p14="http://schemas.microsoft.com/office/powerpoint/2010/main" val="1286566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4EA54B-183E-49DC-8BE7-4FD23FDFFA2D}" type="slidenum">
              <a:rPr lang="en-US" smtClean="0"/>
              <a:t>6</a:t>
            </a:fld>
            <a:endParaRPr lang="en-US"/>
          </a:p>
        </p:txBody>
      </p:sp>
    </p:spTree>
    <p:extLst>
      <p:ext uri="{BB962C8B-B14F-4D97-AF65-F5344CB8AC3E}">
        <p14:creationId xmlns:p14="http://schemas.microsoft.com/office/powerpoint/2010/main" val="87677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application to relational matching we wanted to see how our solution compares</a:t>
            </a:r>
            <a:r>
              <a:rPr lang="en-US" baseline="0" dirty="0" smtClean="0"/>
              <a:t> to visitor-based implementations (double, triple, quadruple dispatch) as well as our own implementation of multi-methods for C++, which enable such relational checks. </a:t>
            </a:r>
          </a:p>
          <a:p>
            <a:endParaRPr lang="en-US" dirty="0" smtClean="0"/>
          </a:p>
          <a:p>
            <a:r>
              <a:rPr lang="en-US" dirty="0" smtClean="0"/>
              <a:t>It is easy to see that the solution based on the visitor design pattern was generally slower than the same solution based on pattern matching,</a:t>
            </a:r>
            <a:r>
              <a:rPr lang="en-US" baseline="0" dirty="0" smtClean="0"/>
              <a:t> which in turn was slower than the multi-methods based solution.</a:t>
            </a:r>
          </a:p>
          <a:p>
            <a:endParaRPr lang="en-US" baseline="0" dirty="0" smtClean="0"/>
          </a:p>
          <a:p>
            <a:r>
              <a:rPr lang="en-US" baseline="0" dirty="0" smtClean="0"/>
              <a:t>While all the solutions used the amount of memory of the same magnitude O(n</a:t>
            </a:r>
            <a:r>
              <a:rPr lang="en-US" baseline="30000" dirty="0" smtClean="0"/>
              <a:t>N</a:t>
            </a:r>
            <a:r>
              <a:rPr lang="en-US" baseline="0" dirty="0" smtClean="0"/>
              <a:t>), the coefficients were quite different. Contrary to the common belief, multi-methods take less memory than the equivalent solution based on visitor design pattern. While type switch was using the most memory, the values are written for the worst case: the size of type switch grows proportionally to the number of actual argument pairs seen, while both N-Dispatch and open multi-methods essentially pre-allocate for the worst case all the time.</a:t>
            </a:r>
            <a:endParaRPr lang="en-US" dirty="0"/>
          </a:p>
        </p:txBody>
      </p:sp>
      <p:sp>
        <p:nvSpPr>
          <p:cNvPr id="4" name="Date Placeholder 3"/>
          <p:cNvSpPr>
            <a:spLocks noGrp="1"/>
          </p:cNvSpPr>
          <p:nvPr>
            <p:ph type="dt" idx="10"/>
          </p:nvPr>
        </p:nvSpPr>
        <p:spPr/>
        <p:txBody>
          <a:bodyPr/>
          <a:lstStyle/>
          <a:p>
            <a:r>
              <a:rPr lang="en-US" dirty="0" smtClean="0"/>
              <a:t>Wednesday, May 22, 2013</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33</a:t>
            </a:fld>
            <a:endParaRPr lang="en-US" dirty="0"/>
          </a:p>
        </p:txBody>
      </p:sp>
    </p:spTree>
    <p:extLst>
      <p:ext uri="{BB962C8B-B14F-4D97-AF65-F5344CB8AC3E}">
        <p14:creationId xmlns:p14="http://schemas.microsoft.com/office/powerpoint/2010/main" val="306067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capabilities of existing and our approaches to dealing with abstract syntax</a:t>
            </a:r>
            <a:r>
              <a:rPr lang="en-US" baseline="0" dirty="0" smtClean="0"/>
              <a:t> trees, we listed several desirable properties that applications dealing with abstract syntax trees benefit from and marked whether a given approach fully, partially or doesn’t support that property. It is easy to see that our solutions support the most properties among other solutions, while together they cover them all. The approaches are also reasonably efficient in comparison to others.</a:t>
            </a:r>
            <a:endParaRPr lang="en-US" dirty="0"/>
          </a:p>
        </p:txBody>
      </p:sp>
      <p:sp>
        <p:nvSpPr>
          <p:cNvPr id="4" name="Date Placeholder 3"/>
          <p:cNvSpPr>
            <a:spLocks noGrp="1"/>
          </p:cNvSpPr>
          <p:nvPr>
            <p:ph type="dt" idx="10"/>
          </p:nvPr>
        </p:nvSpPr>
        <p:spPr/>
        <p:txBody>
          <a:bodyPr/>
          <a:lstStyle/>
          <a:p>
            <a:r>
              <a:rPr lang="en-US" smtClean="0"/>
              <a:t>Wednesday, May 22, 2013</a:t>
            </a:r>
            <a:endParaRPr lang="en-US" dirty="0"/>
          </a:p>
        </p:txBody>
      </p:sp>
      <p:sp>
        <p:nvSpPr>
          <p:cNvPr id="5" name="Footer Placeholder 4"/>
          <p:cNvSpPr>
            <a:spLocks noGrp="1"/>
          </p:cNvSpPr>
          <p:nvPr>
            <p:ph type="ftr" sz="quarter" idx="11"/>
          </p:nvPr>
        </p:nvSpPr>
        <p:spPr/>
        <p:txBody>
          <a:bodyPr/>
          <a:lstStyle/>
          <a:p>
            <a:r>
              <a:rPr lang="en-US" smtClean="0"/>
              <a:t>Yuriy Solodkyy: Simplifying the Analysis of C++ Programs</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34</a:t>
            </a:fld>
            <a:endParaRPr lang="en-US" dirty="0"/>
          </a:p>
        </p:txBody>
      </p:sp>
    </p:spTree>
    <p:extLst>
      <p:ext uri="{BB962C8B-B14F-4D97-AF65-F5344CB8AC3E}">
        <p14:creationId xmlns:p14="http://schemas.microsoft.com/office/powerpoint/2010/main" val="173541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4063" y="506413"/>
            <a:ext cx="8532813" cy="4800600"/>
          </a:xfrm>
        </p:spPr>
      </p:sp>
      <p:sp>
        <p:nvSpPr>
          <p:cNvPr id="3" name="Notes Placeholder 2"/>
          <p:cNvSpPr>
            <a:spLocks noGrp="1"/>
          </p:cNvSpPr>
          <p:nvPr>
            <p:ph type="body" idx="1"/>
          </p:nvPr>
        </p:nvSpPr>
        <p:spPr/>
        <p:txBody>
          <a:bodyPr>
            <a:normAutofit/>
          </a:bodyPr>
          <a:lstStyle/>
          <a:p>
            <a:r>
              <a:rPr lang="en-US" dirty="0" smtClean="0"/>
              <a:t>To conclude, our work makes the following contributions:</a:t>
            </a:r>
          </a:p>
          <a:p>
            <a:endParaRPr lang="en-US" dirty="0" smtClean="0"/>
          </a:p>
          <a:p>
            <a:pPr marL="174683" indent="-174683">
              <a:buFont typeface="Arial" pitchFamily="34" charset="0"/>
              <a:buChar char="•"/>
            </a:pPr>
            <a:r>
              <a:rPr lang="en-US" dirty="0" smtClean="0"/>
              <a:t>We provide a technique</a:t>
            </a:r>
            <a:r>
              <a:rPr lang="en-US" baseline="0" dirty="0" smtClean="0"/>
              <a:t> for implementing efficiently a type switch on hierarchical extensible data types of object-oriented languages.</a:t>
            </a:r>
          </a:p>
          <a:p>
            <a:pPr marL="174683" indent="-174683">
              <a:buFont typeface="Arial" pitchFamily="34" charset="0"/>
              <a:buChar char="•"/>
            </a:pPr>
            <a:r>
              <a:rPr lang="en-US" baseline="0" dirty="0" smtClean="0"/>
              <a:t>The technique comes close to the performance of case analysis on closed algebraic data types and matches or outperforms the visitor design pattern while getting rid of its limitations</a:t>
            </a:r>
          </a:p>
          <a:p>
            <a:pPr marL="174683" indent="-174683">
              <a:buFont typeface="Arial" pitchFamily="34" charset="0"/>
              <a:buChar char="•"/>
            </a:pPr>
            <a:r>
              <a:rPr lang="en-US" baseline="0" dirty="0" smtClean="0"/>
              <a:t>We further extend our approach to open pattern matching and provide a fully functional library implementation that we plan to use to gather experience for a future language extension</a:t>
            </a:r>
          </a:p>
          <a:p>
            <a:pPr marL="174683" indent="-174683">
              <a:buFont typeface="Arial" pitchFamily="34" charset="0"/>
              <a:buChar char="•"/>
            </a:pPr>
            <a:r>
              <a:rPr lang="en-US" baseline="0" dirty="0" smtClean="0"/>
              <a:t>We also implement open multi-methods for C++ that provide uncompromised performance, while allowing for extensibility of both functions and classes in truly open manner.</a:t>
            </a:r>
          </a:p>
          <a:p>
            <a:pPr marL="174683" indent="-174683">
              <a:buFont typeface="Arial" pitchFamily="34" charset="0"/>
              <a:buChar char="•"/>
            </a:pPr>
            <a:r>
              <a:rPr lang="en-US" baseline="0" dirty="0" smtClean="0"/>
              <a:t>Our approach to refining type systems allows the developers to encode various domain-specific type systems in C++, letting them to enforce properties not directly checked by the C++ compiler.</a:t>
            </a:r>
          </a:p>
          <a:p>
            <a:pPr marL="174683" indent="-174683">
              <a:buFont typeface="Arial" pitchFamily="34" charset="0"/>
              <a:buChar char="•"/>
            </a:pPr>
            <a:r>
              <a:rPr lang="en-US" baseline="0" dirty="0" smtClean="0"/>
              <a:t>Finally, we also suggest a library for creating semantic analyses, which hides from the user the complexity of the language, avoids dealing with AST while allowing him to check user-definable properties about a program. </a:t>
            </a:r>
            <a:endParaRPr lang="en-US" dirty="0"/>
          </a:p>
        </p:txBody>
      </p:sp>
      <p:sp>
        <p:nvSpPr>
          <p:cNvPr id="4" name="Slide Number Placeholder 3"/>
          <p:cNvSpPr>
            <a:spLocks noGrp="1"/>
          </p:cNvSpPr>
          <p:nvPr>
            <p:ph type="sldNum" sz="quarter" idx="10"/>
          </p:nvPr>
        </p:nvSpPr>
        <p:spPr/>
        <p:txBody>
          <a:bodyPr/>
          <a:lstStyle/>
          <a:p>
            <a:fld id="{B0ADDF18-AD22-45D9-A575-3F45A7E85167}" type="slidenum">
              <a:rPr lang="en-US" smtClean="0"/>
              <a:pPr/>
              <a:t>35</a:t>
            </a:fld>
            <a:endParaRPr lang="en-US" dirty="0"/>
          </a:p>
        </p:txBody>
      </p:sp>
      <p:sp>
        <p:nvSpPr>
          <p:cNvPr id="5" name="Date Placeholder 4"/>
          <p:cNvSpPr>
            <a:spLocks noGrp="1"/>
          </p:cNvSpPr>
          <p:nvPr>
            <p:ph type="dt" idx="11"/>
          </p:nvPr>
        </p:nvSpPr>
        <p:spPr/>
        <p:txBody>
          <a:bodyPr/>
          <a:lstStyle/>
          <a:p>
            <a:r>
              <a:rPr lang="en-US" smtClean="0"/>
              <a:t>Wednesday, May 22, 2013</a:t>
            </a:r>
            <a:endParaRPr lang="en-US" dirty="0"/>
          </a:p>
        </p:txBody>
      </p:sp>
      <p:sp>
        <p:nvSpPr>
          <p:cNvPr id="6" name="Footer Placeholder 5"/>
          <p:cNvSpPr>
            <a:spLocks noGrp="1"/>
          </p:cNvSpPr>
          <p:nvPr>
            <p:ph type="ftr" sz="quarter" idx="12"/>
          </p:nvPr>
        </p:nvSpPr>
        <p:spPr/>
        <p:txBody>
          <a:bodyPr/>
          <a:lstStyle/>
          <a:p>
            <a:r>
              <a:rPr lang="en-US" smtClean="0"/>
              <a:t>Yuriy Solodkyy: Simplifying the Analysis of C++ Programs</a:t>
            </a:r>
            <a:endParaRPr lang="en-US" dirty="0"/>
          </a:p>
        </p:txBody>
      </p:sp>
    </p:spTree>
    <p:extLst>
      <p:ext uri="{BB962C8B-B14F-4D97-AF65-F5344CB8AC3E}">
        <p14:creationId xmlns:p14="http://schemas.microsoft.com/office/powerpoint/2010/main" val="170197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would like to acknowledge numerous individuals who helped with</a:t>
            </a:r>
            <a:r>
              <a:rPr lang="en-US" baseline="0" dirty="0" smtClean="0"/>
              <a:t> this publication, the library and evaluation of its use. I would also like to acknowledge my new employer, Microsoft, for accommodating this travel.</a:t>
            </a:r>
            <a:endParaRPr lang="en-US" dirty="0"/>
          </a:p>
        </p:txBody>
      </p:sp>
      <p:sp>
        <p:nvSpPr>
          <p:cNvPr id="4" name="Slide Number Placeholder 3"/>
          <p:cNvSpPr>
            <a:spLocks noGrp="1"/>
          </p:cNvSpPr>
          <p:nvPr>
            <p:ph type="sldNum" sz="quarter" idx="10"/>
          </p:nvPr>
        </p:nvSpPr>
        <p:spPr/>
        <p:txBody>
          <a:bodyPr/>
          <a:lstStyle/>
          <a:p>
            <a:fld id="{00358AC1-3A5C-442E-9149-667E9EBBB9D2}" type="slidenum">
              <a:rPr lang="en-US" smtClean="0"/>
              <a:t>36</a:t>
            </a:fld>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Tree>
    <p:extLst>
      <p:ext uri="{BB962C8B-B14F-4D97-AF65-F5344CB8AC3E}">
        <p14:creationId xmlns:p14="http://schemas.microsoft.com/office/powerpoint/2010/main" val="363063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1B0555-C68F-4F06-8B16-0E29D9808E34}" type="datetime1">
              <a:rPr lang="en-US" smtClean="0"/>
              <a:t>9/12/2014</a:t>
            </a:fld>
            <a:endParaRPr lang="en-US"/>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84862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09D8C-8B60-4CF2-84D0-FE3079A6453B}" type="datetime1">
              <a:rPr lang="en-US" smtClean="0"/>
              <a:t>9/12/2014</a:t>
            </a:fld>
            <a:endParaRPr lang="en-US"/>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23869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968B0-97CF-4291-9E59-8F03797FF608}" type="datetime1">
              <a:rPr lang="en-US" smtClean="0"/>
              <a:t>9/12/2014</a:t>
            </a:fld>
            <a:endParaRPr lang="en-US"/>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59533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C25DD-440C-44A8-9E6F-09C96105FECE}"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04826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815E0-DBD8-4CF6-8243-9FF617A20633}"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C:\Users\bs\Desktop\all-black.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50400" y="122984"/>
            <a:ext cx="2425448" cy="2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174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7CD5F-2F31-4FAB-87C3-1E3816AE075B}"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58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1239CE-9CAD-4BE1-94A2-A37A9D7A0613}" type="datetime1">
              <a:rPr lang="en-US" smtClean="0">
                <a:solidFill>
                  <a:prstClr val="black">
                    <a:tint val="75000"/>
                  </a:prstClr>
                </a:solidFill>
              </a:rPr>
              <a:t>9/12/2014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21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D05F7-E055-49C8-BB28-493F604F9072}" type="datetime1">
              <a:rPr lang="en-US" smtClean="0">
                <a:solidFill>
                  <a:prstClr val="black">
                    <a:tint val="75000"/>
                  </a:prstClr>
                </a:solidFill>
              </a:rPr>
              <a:t>9/12/2014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663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E2B7F-177D-4451-93A3-4D6761BB1EE1}" type="datetime1">
              <a:rPr lang="en-US" smtClean="0">
                <a:solidFill>
                  <a:prstClr val="black">
                    <a:tint val="75000"/>
                  </a:prstClr>
                </a:solidFill>
              </a:rPr>
              <a:t>9/12/2014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855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3F706-9FA9-4954-B60C-E1DE65A23D32}" type="datetime1">
              <a:rPr lang="en-US" smtClean="0">
                <a:solidFill>
                  <a:prstClr val="black">
                    <a:tint val="75000"/>
                  </a:prstClr>
                </a:solidFill>
              </a:rPr>
              <a:t>9/12/2014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266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5C81E-735A-4C4D-954A-E2FD4F6B2088}" type="datetime1">
              <a:rPr lang="en-US" smtClean="0">
                <a:solidFill>
                  <a:prstClr val="black">
                    <a:tint val="75000"/>
                  </a:prstClr>
                </a:solidFill>
              </a:rPr>
              <a:t>9/12/2014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525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8499"/>
          </a:xfrm>
          <a:solidFill>
            <a:schemeClr val="accent5">
              <a:lumMod val="75000"/>
            </a:schemeClr>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114300" y="838200"/>
            <a:ext cx="1193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8E446-EBDD-4B2C-BF0C-49D27BCC83D5}" type="datetime1">
              <a:rPr lang="en-US" smtClean="0"/>
              <a:t>9/12/2014</a:t>
            </a:fld>
            <a:endParaRPr lang="en-US"/>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3223000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F2FA-A0E9-4FB1-8510-FB532F66E192}" type="datetime1">
              <a:rPr lang="en-US" smtClean="0">
                <a:solidFill>
                  <a:prstClr val="black">
                    <a:tint val="75000"/>
                  </a:prstClr>
                </a:solidFill>
              </a:rPr>
              <a:t>9/12/2014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8073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FC0C2-06C4-4D2C-80E0-51B4FFE75672}"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73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D64E-435A-4D79-96F1-697359558847}"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61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7965-F6FC-4A52-8695-9D11615EDEC9}" type="datetime1">
              <a:rPr lang="en-US" smtClean="0"/>
              <a:t>9/12/2014</a:t>
            </a:fld>
            <a:endParaRPr lang="en-US"/>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849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4944"/>
          </a:xfrm>
          <a:solidFill>
            <a:schemeClr val="accent5">
              <a:lumMod val="7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14300" y="832528"/>
            <a:ext cx="5892800" cy="5344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4900" y="832528"/>
            <a:ext cx="5867400" cy="53444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2BA5E2C-14BC-49DF-A966-FF488FA05944}" type="datetime1">
              <a:rPr lang="en-US" smtClean="0"/>
              <a:t>9/12/2014</a:t>
            </a:fld>
            <a:endParaRPr lang="en-US"/>
          </a:p>
        </p:txBody>
      </p:sp>
      <p:sp>
        <p:nvSpPr>
          <p:cNvPr id="6" name="Footer Placeholder 5"/>
          <p:cNvSpPr>
            <a:spLocks noGrp="1"/>
          </p:cNvSpPr>
          <p:nvPr>
            <p:ph type="ftr" sz="quarter" idx="11"/>
          </p:nvPr>
        </p:nvSpPr>
        <p:spPr/>
        <p:txBody>
          <a:bodyPr/>
          <a:lstStyle/>
          <a:p>
            <a:r>
              <a:rPr lang="en-US" smtClean="0"/>
              <a:t>Yuriy Solodkyy - Accept No Visitors - CppCon 2014</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1291071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29850-5AAB-49FD-8538-FCC73DCAE5C7}" type="datetime1">
              <a:rPr lang="en-US" smtClean="0"/>
              <a:t>9/12/2014</a:t>
            </a:fld>
            <a:endParaRPr lang="en-US"/>
          </a:p>
        </p:txBody>
      </p:sp>
      <p:sp>
        <p:nvSpPr>
          <p:cNvPr id="8" name="Footer Placeholder 7"/>
          <p:cNvSpPr>
            <a:spLocks noGrp="1"/>
          </p:cNvSpPr>
          <p:nvPr>
            <p:ph type="ftr" sz="quarter" idx="11"/>
          </p:nvPr>
        </p:nvSpPr>
        <p:spPr/>
        <p:txBody>
          <a:bodyPr/>
          <a:lstStyle/>
          <a:p>
            <a:r>
              <a:rPr lang="en-US" smtClean="0"/>
              <a:t>Yuriy Solodkyy - Accept No Visitors - CppCon 2014</a:t>
            </a:r>
            <a:endParaRPr lang="en-US"/>
          </a:p>
        </p:txBody>
      </p:sp>
      <p:sp>
        <p:nvSpPr>
          <p:cNvPr id="9" name="Slide Number Placeholder 8"/>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77802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1DA95D-A2AC-4C15-BE69-24B7AC8F2CBC}" type="datetime1">
              <a:rPr lang="en-US" smtClean="0"/>
              <a:t>9/12/2014</a:t>
            </a:fld>
            <a:endParaRPr lang="en-US"/>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6284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5BAFD-263A-4389-A0E9-DDB99E9DF6D8}" type="datetime1">
              <a:rPr lang="en-US" smtClean="0"/>
              <a:t>9/12/2014</a:t>
            </a:fld>
            <a:endParaRPr lang="en-US"/>
          </a:p>
        </p:txBody>
      </p:sp>
      <p:sp>
        <p:nvSpPr>
          <p:cNvPr id="3" name="Footer Placeholder 2"/>
          <p:cNvSpPr>
            <a:spLocks noGrp="1"/>
          </p:cNvSpPr>
          <p:nvPr>
            <p:ph type="ftr" sz="quarter" idx="11"/>
          </p:nvPr>
        </p:nvSpPr>
        <p:spPr/>
        <p:txBody>
          <a:bodyPr/>
          <a:lstStyle/>
          <a:p>
            <a:r>
              <a:rPr lang="en-US" smtClean="0"/>
              <a:t>Yuriy Solodkyy - Accept No Visitors - CppCon 2014</a:t>
            </a:r>
            <a:endParaRPr lang="en-US"/>
          </a:p>
        </p:txBody>
      </p:sp>
      <p:sp>
        <p:nvSpPr>
          <p:cNvPr id="4" name="Slide Number Placeholder 3"/>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56336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88436-E95B-4204-80E7-D8AEB8FF8FFA}" type="datetime1">
              <a:rPr lang="en-US" smtClean="0"/>
              <a:t>9/12/2014</a:t>
            </a:fld>
            <a:endParaRPr lang="en-US"/>
          </a:p>
        </p:txBody>
      </p:sp>
      <p:sp>
        <p:nvSpPr>
          <p:cNvPr id="6" name="Footer Placeholder 5"/>
          <p:cNvSpPr>
            <a:spLocks noGrp="1"/>
          </p:cNvSpPr>
          <p:nvPr>
            <p:ph type="ftr" sz="quarter" idx="11"/>
          </p:nvPr>
        </p:nvSpPr>
        <p:spPr/>
        <p:txBody>
          <a:bodyPr/>
          <a:lstStyle/>
          <a:p>
            <a:r>
              <a:rPr lang="en-US" smtClean="0"/>
              <a:t>Yuriy Solodkyy - Accept No Visitors - CppCon 2014</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28621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1EE68-39FD-489C-AB84-A76BFCB3D1A0}" type="datetime1">
              <a:rPr lang="en-US" smtClean="0"/>
              <a:t>9/12/2014</a:t>
            </a:fld>
            <a:endParaRPr lang="en-US"/>
          </a:p>
        </p:txBody>
      </p:sp>
      <p:sp>
        <p:nvSpPr>
          <p:cNvPr id="6" name="Footer Placeholder 5"/>
          <p:cNvSpPr>
            <a:spLocks noGrp="1"/>
          </p:cNvSpPr>
          <p:nvPr>
            <p:ph type="ftr" sz="quarter" idx="11"/>
          </p:nvPr>
        </p:nvSpPr>
        <p:spPr/>
        <p:txBody>
          <a:bodyPr/>
          <a:lstStyle/>
          <a:p>
            <a:r>
              <a:rPr lang="en-US" smtClean="0"/>
              <a:t>Yuriy Solodkyy - Accept No Visitors - CppCon 2014</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682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 y="130175"/>
            <a:ext cx="11938000" cy="65722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 y="923924"/>
            <a:ext cx="11938000" cy="53244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 y="6356349"/>
            <a:ext cx="812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5EE37-753B-4F97-B1B0-AE90C9DBFDB5}" type="datetime1">
              <a:rPr lang="en-US" smtClean="0"/>
              <a:t>9/12/2014</a:t>
            </a:fld>
            <a:endParaRPr lang="en-US"/>
          </a:p>
        </p:txBody>
      </p:sp>
      <p:sp>
        <p:nvSpPr>
          <p:cNvPr id="5" name="Footer Placeholder 4"/>
          <p:cNvSpPr>
            <a:spLocks noGrp="1"/>
          </p:cNvSpPr>
          <p:nvPr>
            <p:ph type="ftr" sz="quarter" idx="3"/>
          </p:nvPr>
        </p:nvSpPr>
        <p:spPr>
          <a:xfrm>
            <a:off x="1104900" y="6356350"/>
            <a:ext cx="10299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Yuriy Solodkyy - Accept No Visitors - CppCon 2014</a:t>
            </a:r>
            <a:endParaRPr lang="en-US" dirty="0"/>
          </a:p>
        </p:txBody>
      </p:sp>
      <p:sp>
        <p:nvSpPr>
          <p:cNvPr id="6" name="Slide Number Placeholder 5"/>
          <p:cNvSpPr>
            <a:spLocks noGrp="1"/>
          </p:cNvSpPr>
          <p:nvPr>
            <p:ph type="sldNum" sz="quarter" idx="4"/>
          </p:nvPr>
        </p:nvSpPr>
        <p:spPr>
          <a:xfrm>
            <a:off x="11506200" y="6356349"/>
            <a:ext cx="546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95B3-2394-46CA-BBD8-8280DA400771}" type="slidenum">
              <a:rPr lang="en-US" smtClean="0"/>
              <a:t>‹#›</a:t>
            </a:fld>
            <a:endParaRPr lang="en-US"/>
          </a:p>
        </p:txBody>
      </p:sp>
    </p:spTree>
    <p:extLst>
      <p:ext uri="{BB962C8B-B14F-4D97-AF65-F5344CB8AC3E}">
        <p14:creationId xmlns:p14="http://schemas.microsoft.com/office/powerpoint/2010/main" val="31283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581D7-753B-48E0-BDBF-5F084CFFECF6}" type="datetime1">
              <a:rPr lang="en-US" smtClean="0">
                <a:solidFill>
                  <a:prstClr val="black">
                    <a:tint val="75000"/>
                  </a:prstClr>
                </a:solidFill>
              </a:rPr>
              <a:t>9/12/2014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Yuriy Solodkyy - Accept No Visitors - CppCon 2014</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2" descr="C:\Users\bs\Desktop\all-black.tif"/>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50400" y="122984"/>
            <a:ext cx="2425448" cy="2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738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oi.acm.org/10.1145/2384616.2384686" TargetMode="External"/><Relationship Id="rId2" Type="http://schemas.openxmlformats.org/officeDocument/2006/relationships/hyperlink" Target="http://dx.doi.org/10.1145/2517208.2517222" TargetMode="External"/><Relationship Id="rId1" Type="http://schemas.openxmlformats.org/officeDocument/2006/relationships/slideLayout" Target="../slideLayouts/slideLayout4.xml"/><Relationship Id="rId4" Type="http://schemas.openxmlformats.org/officeDocument/2006/relationships/hyperlink" Target="https://github.com/solodon4/Mach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l.acm.org/citation.cfm?doid=1289971.1289993" TargetMode="External"/><Relationship Id="rId2" Type="http://schemas.openxmlformats.org/officeDocument/2006/relationships/hyperlink" Target="http://www.sciencedirect.com/science/article/pii/S016764230900094X" TargetMode="External"/><Relationship Id="rId1" Type="http://schemas.openxmlformats.org/officeDocument/2006/relationships/slideLayout" Target="../slideLayouts/slideLayout4.xml"/><Relationship Id="rId4" Type="http://schemas.openxmlformats.org/officeDocument/2006/relationships/hyperlink" Target="https://parasol.tamu.edu/groups/pttlgroup/omm/" TargetMode="Externa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clipboard/media/image5.png"/><Relationship Id="rId5" Type="http://schemas.openxmlformats.org/officeDocument/2006/relationships/image" Target="../../clipboard/media/image4.png"/><Relationship Id="rId4" Type="http://schemas.openxmlformats.org/officeDocument/2006/relationships/image" Target="../../clipboard/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parasol.tamu.edu/groups/pttlgroup/om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parasol.tamu.edu/mach7/" TargetMode="External"/><Relationship Id="rId5" Type="http://schemas.openxmlformats.org/officeDocument/2006/relationships/hyperlink" Target="http://parasol.tamu.edu/~yuriys/" TargetMode="External"/><Relationship Id="rId4" Type="http://schemas.openxmlformats.org/officeDocument/2006/relationships/hyperlink" Target="https://github.com/solodon4/Mach7"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37373"/>
          </a:xfrm>
        </p:spPr>
        <p:txBody>
          <a:bodyPr/>
          <a:lstStyle/>
          <a:p>
            <a:r>
              <a:rPr lang="en-US" dirty="0" smtClean="0">
                <a:solidFill>
                  <a:schemeClr val="accent1">
                    <a:lumMod val="75000"/>
                  </a:schemeClr>
                </a:solidFill>
              </a:rPr>
              <a:t>Accept No Visitors</a:t>
            </a:r>
            <a:endParaRPr lang="en-US" dirty="0">
              <a:solidFill>
                <a:schemeClr val="accent1">
                  <a:lumMod val="75000"/>
                </a:schemeClr>
              </a:solidFill>
            </a:endParaRPr>
          </a:p>
        </p:txBody>
      </p:sp>
      <p:sp>
        <p:nvSpPr>
          <p:cNvPr id="3" name="Subtitle 2"/>
          <p:cNvSpPr>
            <a:spLocks noGrp="1"/>
          </p:cNvSpPr>
          <p:nvPr>
            <p:ph type="subTitle" idx="1"/>
          </p:nvPr>
        </p:nvSpPr>
        <p:spPr>
          <a:xfrm>
            <a:off x="1524000" y="3059736"/>
            <a:ext cx="9144000" cy="3688794"/>
          </a:xfrm>
        </p:spPr>
        <p:txBody>
          <a:bodyPr>
            <a:normAutofit/>
          </a:bodyPr>
          <a:lstStyle/>
          <a:p>
            <a:r>
              <a:rPr lang="en-US" dirty="0" smtClean="0"/>
              <a:t>Yuriy </a:t>
            </a:r>
            <a:r>
              <a:rPr lang="en-US" dirty="0" smtClean="0"/>
              <a:t>Solodkyy</a:t>
            </a:r>
            <a:br>
              <a:rPr lang="en-US" dirty="0" smtClean="0"/>
            </a:br>
            <a:r>
              <a:rPr lang="en-US" dirty="0" smtClean="0"/>
              <a:t>Microsoft</a:t>
            </a:r>
            <a:endParaRPr lang="en-US" dirty="0" smtClean="0"/>
          </a:p>
          <a:p>
            <a:r>
              <a:rPr lang="en-US" dirty="0" err="1" smtClean="0"/>
              <a:t>CppCon</a:t>
            </a:r>
            <a:r>
              <a:rPr lang="en-US" dirty="0" smtClean="0"/>
              <a:t> 2014</a:t>
            </a:r>
            <a:br>
              <a:rPr lang="en-US" dirty="0" smtClean="0"/>
            </a:br>
            <a:r>
              <a:rPr lang="en-US" sz="2000" dirty="0" smtClean="0"/>
              <a:t>September 12, 2014, Bellevue, WA</a:t>
            </a:r>
          </a:p>
          <a:p>
            <a:endParaRPr lang="en-US" sz="2000" dirty="0"/>
          </a:p>
          <a:p>
            <a:pPr>
              <a:lnSpc>
                <a:spcPct val="110000"/>
              </a:lnSpc>
              <a:spcBef>
                <a:spcPts val="0"/>
              </a:spcBef>
            </a:pPr>
            <a:r>
              <a:rPr lang="en-US" sz="2000" dirty="0" smtClean="0"/>
              <a:t>Based on work performed in collaboration with: </a:t>
            </a:r>
          </a:p>
          <a:p>
            <a:pPr>
              <a:lnSpc>
                <a:spcPct val="110000"/>
              </a:lnSpc>
              <a:spcBef>
                <a:spcPts val="0"/>
              </a:spcBef>
            </a:pPr>
            <a:r>
              <a:rPr lang="en-US" sz="2000" dirty="0" err="1" smtClean="0"/>
              <a:t>Bjarne</a:t>
            </a:r>
            <a:r>
              <a:rPr lang="en-US" sz="2000" dirty="0" smtClean="0"/>
              <a:t> </a:t>
            </a:r>
            <a:r>
              <a:rPr lang="en-US" sz="2000" dirty="0" err="1" smtClean="0"/>
              <a:t>Stroustrup</a:t>
            </a:r>
            <a:r>
              <a:rPr lang="en-US" sz="2000" dirty="0" smtClean="0"/>
              <a:t>, Gabriel Dos Reis, Peter </a:t>
            </a:r>
            <a:r>
              <a:rPr lang="en-US" sz="2000" dirty="0" err="1" smtClean="0"/>
              <a:t>Pirkelbauer</a:t>
            </a:r>
            <a:endParaRPr lang="en-US" sz="2000" dirty="0" smtClean="0"/>
          </a:p>
          <a:p>
            <a:pPr>
              <a:lnSpc>
                <a:spcPct val="110000"/>
              </a:lnSpc>
              <a:spcBef>
                <a:spcPts val="0"/>
              </a:spcBef>
            </a:pPr>
            <a:r>
              <a:rPr lang="en-US" sz="2000" dirty="0"/>
              <a:t>a</a:t>
            </a:r>
            <a:r>
              <a:rPr lang="en-US" sz="2000" dirty="0" smtClean="0"/>
              <a:t>t Texas A&amp;M University</a:t>
            </a:r>
          </a:p>
          <a:p>
            <a:pPr>
              <a:lnSpc>
                <a:spcPct val="110000"/>
              </a:lnSpc>
              <a:spcBef>
                <a:spcPts val="0"/>
              </a:spcBef>
            </a:pPr>
            <a:r>
              <a:rPr lang="en-US" sz="2000" dirty="0" smtClean="0"/>
              <a:t>Partially </a:t>
            </a:r>
            <a:r>
              <a:rPr lang="en-US" sz="2000" dirty="0"/>
              <a:t>supported by NSF grants:</a:t>
            </a:r>
            <a:br>
              <a:rPr lang="en-US" sz="2000" dirty="0"/>
            </a:br>
            <a:r>
              <a:rPr lang="en-US" sz="2000" dirty="0"/>
              <a:t>CCF-0702765, CCF-1043084, CCF-1150055</a:t>
            </a:r>
          </a:p>
          <a:p>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271234" y="489722"/>
            <a:ext cx="2949263" cy="64641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9897" y="158559"/>
            <a:ext cx="1314584" cy="1308741"/>
          </a:xfrm>
          <a:prstGeom prst="rect">
            <a:avLst/>
          </a:prstGeom>
        </p:spPr>
      </p:pic>
      <p:pic>
        <p:nvPicPr>
          <p:cNvPr id="7" name="Picture 10" descr="parasol_full_L"/>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0657" y="125296"/>
            <a:ext cx="1809240" cy="1375267"/>
          </a:xfrm>
          <a:prstGeom prst="rect">
            <a:avLst/>
          </a:prstGeom>
          <a:noFill/>
        </p:spPr>
      </p:pic>
    </p:spTree>
    <p:extLst>
      <p:ext uri="{BB962C8B-B14F-4D97-AF65-F5344CB8AC3E}">
        <p14:creationId xmlns:p14="http://schemas.microsoft.com/office/powerpoint/2010/main" val="30347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a:t>
            </a:r>
            <a:endParaRPr lang="en-US" dirty="0"/>
          </a:p>
        </p:txBody>
      </p:sp>
      <p:sp>
        <p:nvSpPr>
          <p:cNvPr id="3" name="Content Placeholder 2"/>
          <p:cNvSpPr>
            <a:spLocks noGrp="1"/>
          </p:cNvSpPr>
          <p:nvPr>
            <p:ph sz="half" idx="1"/>
          </p:nvPr>
        </p:nvSpPr>
        <p:spPr>
          <a:xfrm>
            <a:off x="114299" y="832528"/>
            <a:ext cx="7108133" cy="5344437"/>
          </a:xfrm>
        </p:spPr>
        <p:txBody>
          <a:bodyPr>
            <a:noAutofit/>
          </a:bodyPr>
          <a:lstStyle/>
          <a:p>
            <a:r>
              <a:rPr lang="en-US" dirty="0" smtClean="0"/>
              <a:t>List your cases</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a:t>
            </a:r>
            <a:endParaRPr lang="en-US" sz="2000" dirty="0" smtClean="0"/>
          </a:p>
          <a:p>
            <a:r>
              <a:rPr lang="en-US" dirty="0" smtClean="0"/>
              <a:t>Define a case analysis (visitation) interface</a:t>
            </a:r>
          </a:p>
          <a:p>
            <a:pPr marL="457200" lvl="2" indent="0">
              <a:lnSpc>
                <a:spcPct val="100000"/>
              </a:lnSpc>
              <a:spcBef>
                <a:spcPts val="0"/>
              </a:spcBef>
              <a:buNone/>
            </a:pP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BoolExpVisitor</a:t>
            </a:r>
            <a:endParaRPr lang="en-US" dirty="0">
              <a:solidFill>
                <a:prstClr val="black"/>
              </a:solidFill>
              <a:latin typeface="Consolas" panose="020B0609020204030204" pitchFamily="49" charset="0"/>
            </a:endParaRPr>
          </a:p>
          <a:p>
            <a:pPr marL="457200" lvl="2" indent="0">
              <a:lnSpc>
                <a:spcPct val="100000"/>
              </a:lnSpc>
              <a:spcBef>
                <a:spcPts val="0"/>
              </a:spcBef>
              <a:buNone/>
            </a:pPr>
            <a:r>
              <a:rPr lang="en-US" dirty="0">
                <a:solidFill>
                  <a:prstClr val="black"/>
                </a:solidFill>
                <a:latin typeface="Consolas" panose="020B0609020204030204" pitchFamily="49" charset="0"/>
              </a:rPr>
              <a:t>{</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visitVarExp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VarExp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visitValExp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ValExp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visitNotExp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NotExp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visitAndExp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AndExp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visitOrExp</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OrExp</a:t>
            </a:r>
            <a:r>
              <a:rPr lang="en-US" dirty="0">
                <a:solidFill>
                  <a:prstClr val="black"/>
                </a:solidFill>
                <a:latin typeface="Consolas" panose="020B0609020204030204" pitchFamily="49" charset="0"/>
              </a:rPr>
              <a:t> &amp;) {}</a:t>
            </a:r>
          </a:p>
          <a:p>
            <a:pPr marL="457200" lvl="2" indent="0">
              <a:lnSpc>
                <a:spcPct val="100000"/>
              </a:lnSpc>
              <a:spcBef>
                <a:spcPts val="0"/>
              </a:spcBef>
              <a:buNone/>
            </a:pPr>
            <a:r>
              <a:rPr lang="en-US" dirty="0" smtClean="0">
                <a:solidFill>
                  <a:prstClr val="black"/>
                </a:solidFill>
                <a:latin typeface="Consolas" panose="020B0609020204030204" pitchFamily="49" charset="0"/>
              </a:rPr>
              <a:t>};</a:t>
            </a:r>
          </a:p>
          <a:p>
            <a:pPr marL="0" indent="0">
              <a:buNone/>
            </a:pPr>
            <a:endParaRPr lang="en-US" dirty="0">
              <a:solidFill>
                <a:prstClr val="black"/>
              </a:solidFill>
              <a:latin typeface="Consolas" panose="020B0609020204030204" pitchFamily="49" charset="0"/>
            </a:endParaRPr>
          </a:p>
        </p:txBody>
      </p:sp>
      <p:sp>
        <p:nvSpPr>
          <p:cNvPr id="8" name="Content Placeholder 7"/>
          <p:cNvSpPr>
            <a:spLocks noGrp="1"/>
          </p:cNvSpPr>
          <p:nvPr>
            <p:ph sz="half" idx="2"/>
          </p:nvPr>
        </p:nvSpPr>
        <p:spPr/>
        <p:txBody>
          <a:bodyPr/>
          <a:lstStyle/>
          <a:p>
            <a:pPr marL="0" indent="0">
              <a:buNone/>
            </a:pPr>
            <a:r>
              <a:rPr lang="en-US" dirty="0" smtClean="0"/>
              <a:t>So how can we implement these using the Visitor Design Pattern instead?</a:t>
            </a:r>
          </a:p>
          <a:p>
            <a:pPr lvl="1"/>
            <a:r>
              <a:rPr lang="en-US" dirty="0" smtClean="0"/>
              <a:t>We assume the same class hierarchy, but none of the earlier virtual functions declared</a:t>
            </a: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10</a:t>
            </a:fld>
            <a:endParaRPr lang="en-US"/>
          </a:p>
        </p:txBody>
      </p:sp>
      <p:sp>
        <p:nvSpPr>
          <p:cNvPr id="7" name="TextBox 6"/>
          <p:cNvSpPr txBox="1"/>
          <p:nvPr/>
        </p:nvSpPr>
        <p:spPr>
          <a:xfrm>
            <a:off x="7222432" y="4361083"/>
            <a:ext cx="4829865" cy="1815882"/>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Requires foresight of </a:t>
            </a:r>
            <a:r>
              <a:rPr lang="en-US" sz="2800" dirty="0" smtClean="0"/>
              <a:t>cases</a:t>
            </a:r>
          </a:p>
          <a:p>
            <a:pPr marL="285750" indent="-285750">
              <a:buFont typeface="Wingdings" panose="05000000000000000000" pitchFamily="2" charset="2"/>
              <a:buChar char="§"/>
            </a:pPr>
            <a:r>
              <a:rPr lang="en-US" sz="2800" dirty="0" smtClean="0"/>
              <a:t>Don’t use overloading of visit</a:t>
            </a:r>
          </a:p>
          <a:p>
            <a:pPr marL="742950" lvl="1" indent="-285750">
              <a:buFont typeface="Wingdings" panose="05000000000000000000" pitchFamily="2" charset="2"/>
              <a:buChar char="§"/>
            </a:pPr>
            <a:r>
              <a:rPr lang="en-US" sz="2800" dirty="0"/>
              <a:t>u</a:t>
            </a:r>
            <a:r>
              <a:rPr lang="en-US" sz="2800" dirty="0" smtClean="0"/>
              <a:t>nless you need to…</a:t>
            </a:r>
            <a:endParaRPr lang="en-US" sz="2800" dirty="0"/>
          </a:p>
        </p:txBody>
      </p:sp>
    </p:spTree>
    <p:extLst>
      <p:ext uri="{BB962C8B-B14F-4D97-AF65-F5344CB8AC3E}">
        <p14:creationId xmlns:p14="http://schemas.microsoft.com/office/powerpoint/2010/main" val="774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Design Pattern</a:t>
            </a:r>
          </a:p>
        </p:txBody>
      </p:sp>
      <p:sp>
        <p:nvSpPr>
          <p:cNvPr id="3" name="Content Placeholder 2"/>
          <p:cNvSpPr>
            <a:spLocks noGrp="1"/>
          </p:cNvSpPr>
          <p:nvPr>
            <p:ph idx="1"/>
          </p:nvPr>
        </p:nvSpPr>
        <p:spPr>
          <a:xfrm>
            <a:off x="114299" y="838200"/>
            <a:ext cx="11938001" cy="5410199"/>
          </a:xfrm>
        </p:spPr>
        <p:txBody>
          <a:bodyPr>
            <a:noAutofit/>
          </a:bodyPr>
          <a:lstStyle/>
          <a:p>
            <a:r>
              <a:rPr lang="en-US" dirty="0" smtClean="0"/>
              <a:t>Embed accept into the class hierarchy</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 </a:t>
            </a:r>
            <a:r>
              <a:rPr lang="en-US" sz="1900" dirty="0">
                <a:solidFill>
                  <a:srgbClr val="0000FF"/>
                </a:solidFill>
                <a:latin typeface="Consolas" panose="020B0609020204030204" pitchFamily="49" charset="0"/>
              </a:rPr>
              <a:t>virtual</a:t>
            </a:r>
            <a:r>
              <a:rPr lang="en-US" sz="1900" dirty="0">
                <a:solidFill>
                  <a:prstClr val="black"/>
                </a:solidFill>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solidFill>
                  <a:prstClr val="black"/>
                </a:solidFill>
                <a:latin typeface="Consolas" panose="020B0609020204030204" pitchFamily="49" charset="0"/>
              </a:rPr>
              <a:t> accept(</a:t>
            </a:r>
            <a:r>
              <a:rPr lang="en-US" sz="1900" dirty="0" err="1">
                <a:solidFill>
                  <a:prstClr val="black"/>
                </a:solidFill>
                <a:latin typeface="Consolas" panose="020B0609020204030204" pitchFamily="49" charset="0"/>
              </a:rPr>
              <a:t>BoolExpVisitor</a:t>
            </a:r>
            <a:r>
              <a:rPr lang="en-US" sz="1900" dirty="0" smtClean="0">
                <a:solidFill>
                  <a:prstClr val="black"/>
                </a:solidFill>
                <a:latin typeface="Consolas" panose="020B0609020204030204" pitchFamily="49" charset="0"/>
              </a:rPr>
              <a:t>&amp;)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a:solidFill>
                  <a:srgbClr val="008080"/>
                </a:solidFill>
                <a:latin typeface="Consolas" panose="020B0609020204030204" pitchFamily="49" charset="0"/>
              </a:rPr>
              <a:t>0</a:t>
            </a:r>
            <a:r>
              <a:rPr lang="en-US" sz="1900" dirty="0">
                <a:solidFill>
                  <a:prstClr val="black"/>
                </a:solidFill>
                <a:latin typeface="Consolas" panose="020B0609020204030204" pitchFamily="49" charset="0"/>
              </a:rPr>
              <a:t>;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VarExp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v.visitVarExp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ValExp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v.visitValExp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NotExp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v.visitNotExp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AndExp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v.visitAndExp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OrExp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v.visitOrExp</a:t>
            </a:r>
            <a:r>
              <a:rPr lang="en-US" sz="1900" dirty="0">
                <a:solidFill>
                  <a:prstClr val="black"/>
                </a:solidFill>
                <a:latin typeface="Consolas" panose="020B0609020204030204" pitchFamily="49" charset="0"/>
              </a:rPr>
              <a:t> (*</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r>
              <a:rPr lang="en-US" dirty="0" smtClean="0"/>
              <a:t>And you are ready to </a:t>
            </a:r>
            <a:r>
              <a:rPr lang="en-US" dirty="0" smtClean="0"/>
              <a:t>use </a:t>
            </a:r>
            <a:r>
              <a:rPr lang="en-US" dirty="0" smtClean="0"/>
              <a:t>it!</a:t>
            </a: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11</a:t>
            </a:fld>
            <a:endParaRPr lang="en-US"/>
          </a:p>
        </p:txBody>
      </p:sp>
      <p:sp>
        <p:nvSpPr>
          <p:cNvPr id="6" name="TextBox 5"/>
          <p:cNvSpPr txBox="1"/>
          <p:nvPr/>
        </p:nvSpPr>
        <p:spPr>
          <a:xfrm>
            <a:off x="6096000" y="3543299"/>
            <a:ext cx="5827511" cy="1815882"/>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Intrusive</a:t>
            </a:r>
          </a:p>
          <a:p>
            <a:pPr marL="285750" indent="-285750">
              <a:buFont typeface="Wingdings" panose="05000000000000000000" pitchFamily="2" charset="2"/>
              <a:buChar char="§"/>
            </a:pPr>
            <a:r>
              <a:rPr lang="en-US" sz="2800" dirty="0" smtClean="0"/>
              <a:t>Cannot be added retroactively</a:t>
            </a:r>
          </a:p>
          <a:p>
            <a:pPr marL="285750" indent="-285750">
              <a:buFont typeface="Wingdings" panose="05000000000000000000" pitchFamily="2" charset="2"/>
              <a:buChar char="§"/>
            </a:pPr>
            <a:r>
              <a:rPr lang="en-US" sz="2800" dirty="0" smtClean="0"/>
              <a:t>Specific to class hierarchy!</a:t>
            </a:r>
            <a:endParaRPr lang="en-US" sz="2800" dirty="0"/>
          </a:p>
        </p:txBody>
      </p:sp>
    </p:spTree>
    <p:extLst>
      <p:ext uri="{BB962C8B-B14F-4D97-AF65-F5344CB8AC3E}">
        <p14:creationId xmlns:p14="http://schemas.microsoft.com/office/powerpoint/2010/main" val="21610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eval</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typedef</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::map&lt;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string,</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Context;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EvalVisitor</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BoolExpVisitor</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EvalVisitor</a:t>
            </a:r>
            <a:r>
              <a:rPr lang="en-US" sz="1800" dirty="0">
                <a:solidFill>
                  <a:prstClr val="black"/>
                </a:solidFill>
                <a:latin typeface="Consolas" panose="020B0609020204030204" pitchFamily="49" charset="0"/>
              </a:rPr>
              <a:t>(Context&amp; c)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(c), </a:t>
            </a:r>
            <a:r>
              <a:rPr lang="en-US" sz="1800" dirty="0">
                <a:solidFill>
                  <a:srgbClr val="C00000"/>
                </a:solidFill>
                <a:latin typeface="Consolas" panose="020B0609020204030204" pitchFamily="49" charset="0"/>
              </a:rPr>
              <a:t>result</a:t>
            </a:r>
            <a:r>
              <a:rPr lang="en-US" sz="1800" dirty="0">
                <a:solidFill>
                  <a:prstClr val="black"/>
                </a:solidFill>
                <a:latin typeface="Consolas" panose="020B0609020204030204" pitchFamily="49" charset="0"/>
              </a:rPr>
              <a:t>(</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a:solidFill>
                  <a:srgbClr val="CC3300"/>
                </a:solidFill>
                <a:latin typeface="Consolas" panose="020B0609020204030204" pitchFamily="49" charset="0"/>
              </a:rPr>
              <a:t>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latin typeface="Consolas" panose="020B0609020204030204" pitchFamily="49" charset="0"/>
              </a:rPr>
              <a:t>Context&amp;</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visitVarExp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&amp; x) { </a:t>
            </a:r>
            <a:r>
              <a:rPr lang="en-US" sz="1800" dirty="0">
                <a:solidFill>
                  <a:srgbClr val="C00000"/>
                </a:solidFill>
                <a:latin typeface="Consolas" panose="020B0609020204030204" pitchFamily="49" charset="0"/>
              </a:rPr>
              <a:t>result</a:t>
            </a:r>
            <a:r>
              <a:rPr lang="en-US" sz="1800" dirty="0">
                <a:solidFill>
                  <a:prstClr val="black"/>
                </a:solidFill>
                <a:latin typeface="Consolas" panose="020B0609020204030204" pitchFamily="49" charset="0"/>
              </a:rPr>
              <a:t> =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[x.name];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visitValExp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&amp; x) { </a:t>
            </a:r>
            <a:r>
              <a:rPr lang="en-US" sz="1800" dirty="0">
                <a:solidFill>
                  <a:srgbClr val="C00000"/>
                </a:solidFill>
                <a:latin typeface="Consolas" panose="020B0609020204030204" pitchFamily="49" charset="0"/>
              </a:rPr>
              <a:t>result</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x.value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visitNotExp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&amp; x) { </a:t>
            </a:r>
            <a:r>
              <a:rPr lang="en-US" sz="1800" dirty="0">
                <a:solidFill>
                  <a:srgbClr val="C00000"/>
                </a:solidFill>
                <a:latin typeface="Consolas" panose="020B0609020204030204" pitchFamily="49" charset="0"/>
              </a:rPr>
              <a:t>result</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visitAndExp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&amp; x) { </a:t>
            </a:r>
            <a:r>
              <a:rPr lang="en-US" sz="1800" dirty="0">
                <a:solidFill>
                  <a:srgbClr val="C00000"/>
                </a:solidFill>
                <a:latin typeface="Consolas" panose="020B0609020204030204" pitchFamily="49" charset="0"/>
              </a:rPr>
              <a:t>result</a:t>
            </a:r>
            <a:r>
              <a:rPr lang="en-US" sz="1800" dirty="0">
                <a:solidFill>
                  <a:prstClr val="black"/>
                </a:solidFill>
                <a:latin typeface="Consolas" panose="020B0609020204030204" pitchFamily="49" charset="0"/>
              </a:rPr>
              <a:t> =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x.e1) &amp;&amp;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x.e2);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&amp; x) { </a:t>
            </a:r>
            <a:r>
              <a:rPr lang="en-US" sz="1800" dirty="0">
                <a:solidFill>
                  <a:srgbClr val="CC3300"/>
                </a:solidFill>
                <a:latin typeface="Consolas" panose="020B0609020204030204" pitchFamily="49" charset="0"/>
              </a:rPr>
              <a:t>result</a:t>
            </a:r>
            <a:r>
              <a:rPr lang="en-US" sz="1800" dirty="0">
                <a:solidFill>
                  <a:prstClr val="black"/>
                </a:solidFill>
                <a:latin typeface="Consolas" panose="020B0609020204030204" pitchFamily="49" charset="0"/>
              </a:rPr>
              <a:t> =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x.e1) ||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x.e2); }</a:t>
            </a:r>
          </a:p>
          <a:p>
            <a:pPr marL="0" indent="0">
              <a:lnSpc>
                <a:spcPct val="100000"/>
              </a:lnSpc>
              <a:spcBef>
                <a:spcPts val="0"/>
              </a:spcBef>
              <a:buNone/>
            </a:pPr>
            <a:r>
              <a:rPr lang="en-US" sz="1800" dirty="0">
                <a:solidFill>
                  <a:prstClr val="black"/>
                </a:solidFill>
                <a:latin typeface="Consolas" panose="020B0609020204030204" pitchFamily="49" charset="0"/>
              </a:rPr>
              <a:t>    } evaluator(</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-&gt;accept(evaluator);</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evaluator.</a:t>
            </a:r>
            <a:r>
              <a:rPr lang="en-US" sz="1800" dirty="0" err="1">
                <a:solidFill>
                  <a:srgbClr val="CC3300"/>
                </a:solidFill>
                <a:latin typeface="Consolas" panose="020B0609020204030204" pitchFamily="49" charset="0"/>
              </a:rPr>
              <a:t>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12</a:t>
            </a:fld>
            <a:endParaRPr lang="en-US"/>
          </a:p>
        </p:txBody>
      </p:sp>
      <p:sp>
        <p:nvSpPr>
          <p:cNvPr id="6" name="TextBox 5"/>
          <p:cNvSpPr txBox="1"/>
          <p:nvPr/>
        </p:nvSpPr>
        <p:spPr>
          <a:xfrm>
            <a:off x="6364489" y="733562"/>
            <a:ext cx="5827511" cy="2123658"/>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a:t>Return does not return from </a:t>
            </a:r>
            <a:r>
              <a:rPr lang="en-US" sz="2800" dirty="0" err="1" smtClean="0"/>
              <a:t>eval</a:t>
            </a:r>
            <a:endParaRPr lang="en-US" sz="2800" dirty="0"/>
          </a:p>
          <a:p>
            <a:pPr marL="285750" indent="-285750">
              <a:buFont typeface="Wingdings" panose="05000000000000000000" pitchFamily="2" charset="2"/>
              <a:buChar char="§"/>
            </a:pPr>
            <a:r>
              <a:rPr lang="en-US" sz="2800" dirty="0"/>
              <a:t>No access to function’s arguments</a:t>
            </a:r>
          </a:p>
          <a:p>
            <a:pPr marL="285750" indent="-285750">
              <a:buFont typeface="Wingdings" panose="05000000000000000000" pitchFamily="2" charset="2"/>
              <a:buChar char="§"/>
            </a:pPr>
            <a:r>
              <a:rPr lang="en-US" sz="2800" dirty="0" smtClean="0"/>
              <a:t>Both due to </a:t>
            </a:r>
            <a:r>
              <a:rPr lang="en-US" sz="2800" dirty="0" smtClean="0"/>
              <a:t>control inversion:</a:t>
            </a:r>
          </a:p>
          <a:p>
            <a:pPr marL="742950" lvl="1" indent="-285750">
              <a:buFont typeface="Wingdings" panose="05000000000000000000" pitchFamily="2" charset="2"/>
              <a:buChar char="§"/>
            </a:pPr>
            <a:r>
              <a:rPr lang="en-US" sz="2000" dirty="0" smtClean="0"/>
              <a:t>Don’t call us, we call you!</a:t>
            </a:r>
            <a:endParaRPr lang="en-US" sz="2800" dirty="0" smtClean="0"/>
          </a:p>
        </p:txBody>
      </p:sp>
    </p:spTree>
    <p:extLst>
      <p:ext uri="{BB962C8B-B14F-4D97-AF65-F5344CB8AC3E}">
        <p14:creationId xmlns:p14="http://schemas.microsoft.com/office/powerpoint/2010/main" val="8312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dirty="0" smtClean="0"/>
              <a:t>: </a:t>
            </a:r>
            <a:r>
              <a:rPr lang="en-US" dirty="0" smtClean="0"/>
              <a:t>re</a:t>
            </a:r>
            <a:r>
              <a:rPr lang="en-US" dirty="0" smtClean="0"/>
              <a:t>place</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smtClean="0">
                <a:latin typeface="Consolas" panose="020B0609020204030204" pitchFamily="49" charset="0"/>
              </a:rPr>
              <a:t>re</a:t>
            </a:r>
            <a:r>
              <a:rPr lang="en-US" sz="1800" dirty="0" smtClean="0">
                <a:latin typeface="Consolas" panose="020B0609020204030204" pitchFamily="49" charset="0"/>
              </a:rPr>
              <a:t>place(</a:t>
            </a:r>
            <a:r>
              <a:rPr lang="en-US" sz="1800" dirty="0" err="1" smtClean="0">
                <a:latin typeface="Consolas" panose="020B0609020204030204" pitchFamily="49" charset="0"/>
              </a:rPr>
              <a:t>BoolExp</a:t>
            </a:r>
            <a:r>
              <a:rPr lang="en-US" sz="1800" dirty="0">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name,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placeVisitor</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BoolExpVisitor</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placeVisitor</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 : name(n), with(w), result(</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result;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name;</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visitVarExp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VarExp</a:t>
            </a:r>
            <a:r>
              <a:rPr lang="en-US" sz="1800" dirty="0" smtClean="0">
                <a:solidFill>
                  <a:prstClr val="black"/>
                </a:solidFill>
                <a:latin typeface="Consolas" panose="020B0609020204030204" pitchFamily="49" charset="0"/>
              </a:rPr>
              <a:t>&amp; x) { result = x.name == name ? copy(with) : &amp;x;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visitValExp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ValExp</a:t>
            </a:r>
            <a:r>
              <a:rPr lang="en-US" sz="1800" dirty="0" smtClean="0">
                <a:solidFill>
                  <a:prstClr val="black"/>
                </a:solidFill>
                <a:latin typeface="Consolas" panose="020B0609020204030204" pitchFamily="49" charset="0"/>
              </a:rPr>
              <a:t>&amp; x) { result = &amp;x;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visitNotExp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NotExp</a:t>
            </a:r>
            <a:r>
              <a:rPr lang="en-US" sz="1800" dirty="0" smtClean="0">
                <a:solidFill>
                  <a:prstClr val="black"/>
                </a:solidFill>
                <a:latin typeface="Consolas" panose="020B0609020204030204" pitchFamily="49" charset="0"/>
              </a:rPr>
              <a:t>&amp; x) { result = &amp;x; </a:t>
            </a:r>
            <a:r>
              <a:rPr lang="en-US" sz="1800" dirty="0" err="1" smtClean="0">
                <a:solidFill>
                  <a:prstClr val="black"/>
                </a:solidFill>
                <a:latin typeface="Consolas" panose="020B0609020204030204" pitchFamily="49" charset="0"/>
              </a:rPr>
              <a:t>x.e</a:t>
            </a:r>
            <a:r>
              <a:rPr lang="en-US" sz="1800" dirty="0" smtClean="0">
                <a:solidFill>
                  <a:prstClr val="black"/>
                </a:solidFill>
                <a:latin typeface="Consolas" panose="020B0609020204030204" pitchFamily="49" charset="0"/>
              </a:rPr>
              <a:t>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a:t>
            </a:r>
            <a:r>
              <a:rPr lang="en-US" sz="1800" dirty="0" err="1" smtClean="0">
                <a:solidFill>
                  <a:prstClr val="black"/>
                </a:solidFill>
                <a:latin typeface="Consolas" panose="020B0609020204030204" pitchFamily="49" charset="0"/>
              </a:rPr>
              <a:t>x.e</a:t>
            </a:r>
            <a:r>
              <a:rPr lang="en-US" sz="1800" dirty="0" smtClean="0">
                <a:solidFill>
                  <a:prstClr val="black"/>
                </a:solidFill>
                <a:latin typeface="Consolas" panose="020B0609020204030204" pitchFamily="49" charset="0"/>
              </a:rPr>
              <a:t>,  name, with);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visitAndExp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AndExp</a:t>
            </a:r>
            <a:r>
              <a:rPr lang="en-US" sz="1800" dirty="0" smtClean="0">
                <a:solidFill>
                  <a:prstClr val="black"/>
                </a:solidFill>
                <a:latin typeface="Consolas" panose="020B0609020204030204" pitchFamily="49" charset="0"/>
              </a:rPr>
              <a:t>&amp; x) { result = &amp;x; x.e1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place(x.e1</a:t>
            </a:r>
            <a:r>
              <a:rPr lang="en-US" sz="1800" dirty="0" smtClean="0">
                <a:solidFill>
                  <a:prstClr val="black"/>
                </a:solidFill>
                <a:latin typeface="Consolas" panose="020B0609020204030204" pitchFamily="49" charset="0"/>
              </a:rPr>
              <a:t>, name, with);</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place(x.e2</a:t>
            </a:r>
            <a:r>
              <a:rPr lang="en-US" sz="1800" dirty="0">
                <a:solidFill>
                  <a:prstClr val="black"/>
                </a:solidFill>
                <a:latin typeface="Consolas" panose="020B0609020204030204" pitchFamily="49" charset="0"/>
              </a:rPr>
              <a:t>, name, with);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&amp; x) { result = &amp;x; x.e1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place(x.e1</a:t>
            </a:r>
            <a:r>
              <a:rPr lang="en-US" sz="1800" dirty="0">
                <a:solidFill>
                  <a:prstClr val="black"/>
                </a:solidFill>
                <a:latin typeface="Consolas" panose="020B0609020204030204" pitchFamily="49" charset="0"/>
              </a:rPr>
              <a:t>, name, with);</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place(x.e2</a:t>
            </a:r>
            <a:r>
              <a:rPr lang="en-US" sz="1800" dirty="0">
                <a:solidFill>
                  <a:prstClr val="black"/>
                </a:solidFill>
                <a:latin typeface="Consolas" panose="020B0609020204030204" pitchFamily="49" charset="0"/>
              </a:rPr>
              <a:t>, name, with); }</a:t>
            </a:r>
          </a:p>
          <a:p>
            <a:pPr marL="0" indent="0">
              <a:lnSpc>
                <a:spcPct val="100000"/>
              </a:lnSpc>
              <a:spcBef>
                <a:spcPts val="0"/>
              </a:spcBef>
              <a:buNone/>
            </a:pPr>
            <a:r>
              <a:rPr lang="en-US" sz="1800" dirty="0">
                <a:solidFill>
                  <a:prstClr val="black"/>
                </a:solidFill>
                <a:latin typeface="Consolas" panose="020B0609020204030204" pitchFamily="49" charset="0"/>
              </a:rPr>
              <a:t>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placer(name</a:t>
            </a:r>
            <a:r>
              <a:rPr lang="en-US" sz="1800" dirty="0">
                <a:solidFill>
                  <a:prstClr val="black"/>
                </a:solidFill>
                <a:latin typeface="Consolas" panose="020B0609020204030204" pitchFamily="49" charset="0"/>
              </a:rPr>
              <a:t>, 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-&gt;</a:t>
            </a:r>
            <a:r>
              <a:rPr lang="en-US" sz="1800" dirty="0" smtClean="0">
                <a:solidFill>
                  <a:prstClr val="black"/>
                </a:solidFill>
                <a:latin typeface="Consolas" panose="020B0609020204030204" pitchFamily="49" charset="0"/>
              </a:rPr>
              <a:t>accept(replacer</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placer.result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13</a:t>
            </a:fld>
            <a:endParaRPr lang="en-US"/>
          </a:p>
        </p:txBody>
      </p:sp>
      <p:sp>
        <p:nvSpPr>
          <p:cNvPr id="6" name="TextBox 5"/>
          <p:cNvSpPr txBox="1"/>
          <p:nvPr/>
        </p:nvSpPr>
        <p:spPr>
          <a:xfrm>
            <a:off x="5384800" y="3021568"/>
            <a:ext cx="6667500" cy="369332"/>
          </a:xfrm>
          <a:prstGeom prst="rect">
            <a:avLst/>
          </a:prstGeom>
          <a:solidFill>
            <a:srgbClr val="FF0000"/>
          </a:solidFill>
        </p:spPr>
        <p:txBody>
          <a:bodyPr wrap="square" rtlCol="0">
            <a:spAutoFit/>
          </a:bodyPr>
          <a:lstStyle/>
          <a:p>
            <a:r>
              <a:rPr lang="en-US" dirty="0">
                <a:solidFill>
                  <a:schemeClr val="bg1"/>
                </a:solidFill>
              </a:rPr>
              <a:t>error C2440: '=' : cannot convert from '</a:t>
            </a:r>
            <a:r>
              <a:rPr lang="en-US" dirty="0" err="1">
                <a:solidFill>
                  <a:schemeClr val="bg1"/>
                </a:solidFill>
              </a:rPr>
              <a:t>const</a:t>
            </a:r>
            <a:r>
              <a:rPr lang="en-US" dirty="0">
                <a:solidFill>
                  <a:schemeClr val="bg1"/>
                </a:solidFill>
              </a:rPr>
              <a:t> </a:t>
            </a:r>
            <a:r>
              <a:rPr lang="en-US" dirty="0" err="1">
                <a:solidFill>
                  <a:schemeClr val="bg1"/>
                </a:solidFill>
              </a:rPr>
              <a:t>BoolExp</a:t>
            </a:r>
            <a:r>
              <a:rPr lang="en-US" dirty="0">
                <a:solidFill>
                  <a:schemeClr val="bg1"/>
                </a:solidFill>
              </a:rPr>
              <a:t> *' to '</a:t>
            </a:r>
            <a:r>
              <a:rPr lang="en-US" dirty="0" err="1">
                <a:solidFill>
                  <a:schemeClr val="bg1"/>
                </a:solidFill>
              </a:rPr>
              <a:t>BoolExp</a:t>
            </a:r>
            <a:r>
              <a:rPr lang="en-US" dirty="0">
                <a:solidFill>
                  <a:schemeClr val="bg1"/>
                </a:solidFill>
              </a:rPr>
              <a:t> </a:t>
            </a:r>
            <a:r>
              <a:rPr lang="en-US" dirty="0" smtClean="0">
                <a:solidFill>
                  <a:schemeClr val="bg1"/>
                </a:solidFill>
              </a:rPr>
              <a:t>*'</a:t>
            </a:r>
            <a:endParaRPr lang="en-US" dirty="0">
              <a:solidFill>
                <a:schemeClr val="bg1"/>
              </a:solidFill>
            </a:endParaRPr>
          </a:p>
        </p:txBody>
      </p:sp>
      <p:cxnSp>
        <p:nvCxnSpPr>
          <p:cNvPr id="8" name="Straight Arrow Connector 7"/>
          <p:cNvCxnSpPr/>
          <p:nvPr/>
        </p:nvCxnSpPr>
        <p:spPr>
          <a:xfrm>
            <a:off x="10681252" y="3390900"/>
            <a:ext cx="0" cy="2932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313044" y="3684104"/>
            <a:ext cx="689113" cy="1603513"/>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27949" y="5287617"/>
            <a:ext cx="5827511" cy="1384995"/>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err="1"/>
              <a:t>c</a:t>
            </a:r>
            <a:r>
              <a:rPr lang="en-US" sz="2800" dirty="0" err="1" smtClean="0"/>
              <a:t>onst_cast</a:t>
            </a:r>
            <a:r>
              <a:rPr lang="en-US" sz="2800" dirty="0" smtClean="0"/>
              <a:t> them all?</a:t>
            </a:r>
          </a:p>
          <a:p>
            <a:pPr marL="285750" indent="-285750">
              <a:buFont typeface="Wingdings" panose="05000000000000000000" pitchFamily="2" charset="2"/>
              <a:buChar char="§"/>
            </a:pPr>
            <a:r>
              <a:rPr lang="en-US" sz="2800" dirty="0" smtClean="0"/>
              <a:t>Always pass a modifiable reference? </a:t>
            </a:r>
          </a:p>
        </p:txBody>
      </p:sp>
      <p:sp>
        <p:nvSpPr>
          <p:cNvPr id="7" name="Line Callout 3 (Border and Accent Bar) 6"/>
          <p:cNvSpPr/>
          <p:nvPr/>
        </p:nvSpPr>
        <p:spPr>
          <a:xfrm>
            <a:off x="6254749" y="1337765"/>
            <a:ext cx="3088033" cy="199487"/>
          </a:xfrm>
          <a:prstGeom prst="accentBorderCallout3">
            <a:avLst>
              <a:gd name="adj1" fmla="val 18750"/>
              <a:gd name="adj2" fmla="val -8333"/>
              <a:gd name="adj3" fmla="val -101572"/>
              <a:gd name="adj4" fmla="val -92484"/>
              <a:gd name="adj5" fmla="val 60141"/>
              <a:gd name="adj6" fmla="val -11517"/>
              <a:gd name="adj7" fmla="val 112963"/>
              <a:gd name="adj8" fmla="val -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NOTE</a:t>
            </a:r>
            <a:r>
              <a:rPr lang="en-US" dirty="0" smtClean="0">
                <a:solidFill>
                  <a:srgbClr val="FF0000"/>
                </a:solidFill>
              </a:rPr>
              <a:t>: non- </a:t>
            </a:r>
            <a:r>
              <a:rPr lang="en-US" dirty="0" err="1" smtClean="0">
                <a:solidFill>
                  <a:srgbClr val="0000FF"/>
                </a:solidFill>
              </a:rPr>
              <a:t>const</a:t>
            </a:r>
            <a:r>
              <a:rPr lang="en-US" dirty="0" smtClean="0">
                <a:solidFill>
                  <a:srgbClr val="FF0000"/>
                </a:solidFill>
              </a:rPr>
              <a:t> </a:t>
            </a:r>
            <a:r>
              <a:rPr lang="en-US" dirty="0" smtClean="0">
                <a:solidFill>
                  <a:srgbClr val="FF0000"/>
                </a:solidFill>
              </a:rPr>
              <a:t>argument!</a:t>
            </a:r>
            <a:endParaRPr lang="en-US" dirty="0">
              <a:solidFill>
                <a:srgbClr val="FF0000"/>
              </a:solidFill>
            </a:endParaRPr>
          </a:p>
        </p:txBody>
      </p:sp>
    </p:spTree>
    <p:extLst>
      <p:ext uri="{BB962C8B-B14F-4D97-AF65-F5344CB8AC3E}">
        <p14:creationId xmlns:p14="http://schemas.microsoft.com/office/powerpoint/2010/main" val="35301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re</a:t>
            </a:r>
            <a:r>
              <a:rPr lang="en-US" dirty="0" smtClean="0"/>
              <a:t>place</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smtClean="0">
                <a:latin typeface="Consolas" panose="020B0609020204030204" pitchFamily="49" charset="0"/>
              </a:rPr>
              <a:t>re</a:t>
            </a:r>
            <a:r>
              <a:rPr lang="en-US" sz="1800" dirty="0" smtClean="0">
                <a:latin typeface="Consolas" panose="020B0609020204030204" pitchFamily="49" charset="0"/>
              </a:rPr>
              <a:t>place(</a:t>
            </a:r>
            <a:r>
              <a:rPr lang="en-US" sz="1800" dirty="0" err="1" smtClean="0">
                <a:latin typeface="Consolas" panose="020B0609020204030204" pitchFamily="49" charset="0"/>
              </a:rPr>
              <a:t>BoolExp</a:t>
            </a:r>
            <a:r>
              <a:rPr lang="en-US" sz="1800" dirty="0">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placeVisitor</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MutableBoolExpVisitor</a:t>
            </a:r>
            <a:endParaRPr lang="en-US" sz="1800" dirty="0">
              <a:solidFill>
                <a:srgbClr val="FF0000"/>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placeVisitor</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 </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name(n), with(w), </a:t>
            </a:r>
            <a:r>
              <a:rPr lang="en-US" sz="1800" dirty="0">
                <a:solidFill>
                  <a:prstClr val="black"/>
                </a:solidFill>
                <a:latin typeface="Consolas" panose="020B0609020204030204" pitchFamily="49" charset="0"/>
              </a:rPr>
              <a:t>result(</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result;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visitVarExp</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&amp; x) { result = x.name == </a:t>
            </a:r>
            <a:r>
              <a:rPr lang="en-US" sz="1800" dirty="0" smtClean="0">
                <a:solidFill>
                  <a:prstClr val="black"/>
                </a:solidFill>
                <a:latin typeface="Consolas" panose="020B0609020204030204" pitchFamily="49" charset="0"/>
              </a:rPr>
              <a:t>name </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copy(with</a:t>
            </a:r>
            <a:r>
              <a:rPr lang="en-US" sz="1800" dirty="0">
                <a:solidFill>
                  <a:prstClr val="black"/>
                </a:solidFill>
                <a:latin typeface="Consolas" panose="020B0609020204030204" pitchFamily="49" charset="0"/>
              </a:rPr>
              <a:t>) : &amp;x;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visitValExp</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&amp; x) { result = &amp;x;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visitNotExp</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&amp; x) { result = &amp;x; </a:t>
            </a:r>
            <a:r>
              <a:rPr lang="en-US" sz="1800" dirty="0" err="1">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a:t>
            </a:r>
            <a:r>
              <a:rPr lang="en-US" sz="1800" dirty="0" err="1" smtClean="0">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visitAndExp</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&amp; x) { result = &amp;x; x.e1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place(x.e1</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place(x.e2</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OrExp</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 x) { result = &amp;x; x.e1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place(x.e1</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place(x.e2</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 </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placer(name</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-&gt;</a:t>
            </a:r>
            <a:r>
              <a:rPr lang="en-US" sz="1800" dirty="0" smtClean="0">
                <a:solidFill>
                  <a:prstClr val="black"/>
                </a:solidFill>
                <a:latin typeface="Consolas" panose="020B0609020204030204" pitchFamily="49" charset="0"/>
              </a:rPr>
              <a:t>accept(</a:t>
            </a:r>
            <a:r>
              <a:rPr lang="en-US" sz="1800" dirty="0" smtClean="0">
                <a:solidFill>
                  <a:prstClr val="black"/>
                </a:solidFill>
                <a:latin typeface="Consolas" panose="020B0609020204030204" pitchFamily="49" charset="0"/>
              </a:rPr>
              <a:t>re</a:t>
            </a:r>
            <a:r>
              <a:rPr lang="en-US" sz="1800" dirty="0" smtClean="0">
                <a:solidFill>
                  <a:prstClr val="black"/>
                </a:solidFill>
                <a:latin typeface="Consolas" panose="020B0609020204030204" pitchFamily="49" charset="0"/>
              </a:rPr>
              <a:t>placer</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re</a:t>
            </a:r>
            <a:r>
              <a:rPr lang="en-US" sz="1800" dirty="0" err="1" smtClean="0">
                <a:solidFill>
                  <a:prstClr val="black"/>
                </a:solidFill>
                <a:latin typeface="Consolas" panose="020B0609020204030204" pitchFamily="49" charset="0"/>
              </a:rPr>
              <a:t>placer.result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14</a:t>
            </a:fld>
            <a:endParaRPr lang="en-US"/>
          </a:p>
        </p:txBody>
      </p:sp>
    </p:spTree>
    <p:extLst>
      <p:ext uri="{BB962C8B-B14F-4D97-AF65-F5344CB8AC3E}">
        <p14:creationId xmlns:p14="http://schemas.microsoft.com/office/powerpoint/2010/main" val="1063275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Visitation</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MutableBoolExpVisitor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(x); </a:t>
            </a:r>
            <a:r>
              <a:rPr lang="en-US" sz="1600" dirty="0" smtClean="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Forward to immutable case</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(x); }</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accept(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&amp;)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 </a:t>
            </a:r>
            <a:r>
              <a:rPr lang="en-US" sz="1600" dirty="0">
                <a:solidFill>
                  <a:srgbClr val="008080"/>
                </a:solidFill>
                <a:latin typeface="Consolas" panose="020B0609020204030204" pitchFamily="49" charset="0"/>
              </a:rPr>
              <a:t>0</a:t>
            </a:r>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Read-only introspection</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accept(</a:t>
            </a:r>
            <a:r>
              <a:rPr lang="en-US" sz="1600" dirty="0" err="1">
                <a:solidFill>
                  <a:prstClr val="black"/>
                </a:solidFill>
                <a:latin typeface="Consolas" panose="020B0609020204030204" pitchFamily="49" charset="0"/>
              </a:rPr>
              <a:t>MutableBoolExpVisitor</a:t>
            </a:r>
            <a:r>
              <a:rPr lang="en-US" sz="1600" dirty="0">
                <a:solidFill>
                  <a:prstClr val="black"/>
                </a:solidFill>
                <a:latin typeface="Consolas" panose="020B0609020204030204" pitchFamily="49" charset="0"/>
              </a:rPr>
              <a:t>&amp;)       = </a:t>
            </a:r>
            <a:r>
              <a:rPr lang="en-US" sz="1600" dirty="0">
                <a:solidFill>
                  <a:srgbClr val="008080"/>
                </a:solidFill>
                <a:latin typeface="Consolas" panose="020B0609020204030204" pitchFamily="49" charset="0"/>
              </a:rPr>
              <a:t>0</a:t>
            </a:r>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Mutable visitation</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15</a:t>
            </a:fld>
            <a:endParaRPr lang="en-US"/>
          </a:p>
        </p:txBody>
      </p:sp>
      <p:sp>
        <p:nvSpPr>
          <p:cNvPr id="6" name="Rectangle 5"/>
          <p:cNvSpPr/>
          <p:nvPr/>
        </p:nvSpPr>
        <p:spPr>
          <a:xfrm>
            <a:off x="4764735" y="3562349"/>
            <a:ext cx="7146076"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a:solidFill>
                  <a:schemeClr val="tx1"/>
                </a:solidFill>
                <a:latin typeface="Consolas" panose="020B0609020204030204" pitchFamily="49" charset="0"/>
                <a:cs typeface="Consolas" panose="020B0609020204030204" pitchFamily="49" charset="0"/>
              </a:rPr>
              <a:t>}</a:t>
            </a:r>
          </a:p>
        </p:txBody>
      </p:sp>
      <p:sp>
        <p:nvSpPr>
          <p:cNvPr id="7" name="Rectangle 6"/>
          <p:cNvSpPr/>
          <p:nvPr/>
        </p:nvSpPr>
        <p:spPr>
          <a:xfrm>
            <a:off x="3416300" y="3086100"/>
            <a:ext cx="36195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83300" y="876300"/>
            <a:ext cx="5827511" cy="1815882"/>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a:t>F</a:t>
            </a:r>
            <a:r>
              <a:rPr lang="en-US" sz="2800" dirty="0" smtClean="0"/>
              <a:t>orwarding can also be used to default-implement derived cases via base cases</a:t>
            </a:r>
          </a:p>
        </p:txBody>
      </p:sp>
    </p:spTree>
    <p:extLst>
      <p:ext uri="{BB962C8B-B14F-4D97-AF65-F5344CB8AC3E}">
        <p14:creationId xmlns:p14="http://schemas.microsoft.com/office/powerpoint/2010/main" val="45477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Methods with Visitors: equal</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x1,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x2)</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smtClean="0">
                <a:solidFill>
                  <a:srgbClr val="0000FF"/>
                </a:solidFill>
                <a:latin typeface="Consolas" panose="020B0609020204030204" pitchFamily="49" charset="0"/>
              </a:rPr>
              <a:t>struct</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EqualityVisitor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a:t>
            </a:r>
          </a:p>
          <a:p>
            <a:pPr marL="0" indent="0">
              <a:lnSpc>
                <a:spcPct val="100000"/>
              </a:lnSpc>
              <a:spcBef>
                <a:spcPts val="0"/>
              </a:spcBef>
              <a:buNone/>
            </a:pPr>
            <a:r>
              <a:rPr lang="en-US" sz="1600" dirty="0" smtClean="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EqualityVisitor</a:t>
            </a:r>
            <a:r>
              <a:rPr lang="en-US" sz="1600" dirty="0" smtClean="0">
                <a:solidFill>
                  <a:prstClr val="black"/>
                </a:solidFill>
                <a:latin typeface="Consolas" panose="020B0609020204030204" pitchFamily="49" charset="0"/>
              </a:rPr>
              <a:t>(</a:t>
            </a:r>
            <a:r>
              <a:rPr lang="en-US" sz="1600" dirty="0" err="1" smtClean="0">
                <a:solidFill>
                  <a:srgbClr val="0000FF"/>
                </a:solidFill>
                <a:latin typeface="Consolas" panose="020B0609020204030204" pitchFamily="49" charset="0"/>
              </a:rPr>
              <a:t>const</a:t>
            </a:r>
            <a:r>
              <a:rPr lang="en-US" sz="1600" dirty="0" smtClean="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BoolExp</a:t>
            </a:r>
            <a:r>
              <a:rPr lang="en-US" sz="1600" dirty="0" smtClean="0">
                <a:solidFill>
                  <a:prstClr val="black"/>
                </a:solidFill>
                <a:latin typeface="Consolas" panose="020B0609020204030204" pitchFamily="49" charset="0"/>
              </a:rPr>
              <a:t>* x2) : x2(x2), result(</a:t>
            </a:r>
            <a:r>
              <a:rPr lang="en-US" sz="1600" dirty="0" smtClean="0">
                <a:solidFill>
                  <a:srgbClr val="0000FF"/>
                </a:solidFill>
                <a:latin typeface="Consolas" panose="020B0609020204030204" pitchFamily="49" charset="0"/>
              </a:rPr>
              <a:t>false</a:t>
            </a:r>
            <a:r>
              <a:rPr lang="en-US" sz="1600" dirty="0" smtClean="0">
                <a:solidFill>
                  <a:prstClr val="black"/>
                </a:solidFill>
                <a:latin typeface="Consolas" panose="020B0609020204030204" pitchFamily="49" charset="0"/>
              </a:rPr>
              <a:t>)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result;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x2;</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VarExp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ValExp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NotExp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AndExp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OrExp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equator(x2);</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a:t>
            </a:r>
            <a:r>
              <a:rPr lang="en-US" sz="1600" dirty="0">
                <a:solidFill>
                  <a:prstClr val="black"/>
                </a:solidFill>
                <a:latin typeface="Consolas" panose="020B0609020204030204" pitchFamily="49" charset="0"/>
              </a:rPr>
              <a:t>&gt;accept(equator);</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equator.result</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16</a:t>
            </a:fld>
            <a:endParaRPr lang="en-US"/>
          </a:p>
        </p:txBody>
      </p:sp>
      <p:sp>
        <p:nvSpPr>
          <p:cNvPr id="6" name="Rectangle 5"/>
          <p:cNvSpPr/>
          <p:nvPr/>
        </p:nvSpPr>
        <p:spPr>
          <a:xfrm>
            <a:off x="4756484" y="3111735"/>
            <a:ext cx="3378200" cy="119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6096000" y="4321577"/>
            <a:ext cx="5827511" cy="2062103"/>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Factor out at least this code:</a:t>
            </a:r>
          </a:p>
          <a:p>
            <a:pPr marL="742950" lvl="1" indent="-285750">
              <a:buFont typeface="Wingdings" panose="05000000000000000000" pitchFamily="2" charset="2"/>
              <a:buChar char="§"/>
            </a:pPr>
            <a:r>
              <a:rPr lang="en-US" sz="2400" dirty="0" smtClean="0"/>
              <a:t>Create visitor</a:t>
            </a:r>
          </a:p>
          <a:p>
            <a:pPr marL="742950" lvl="1" indent="-285750">
              <a:buFont typeface="Wingdings" panose="05000000000000000000" pitchFamily="2" charset="2"/>
              <a:buChar char="§"/>
            </a:pPr>
            <a:r>
              <a:rPr lang="en-US" sz="2400" dirty="0" smtClean="0"/>
              <a:t>Accept it</a:t>
            </a:r>
          </a:p>
          <a:p>
            <a:pPr marL="742950" lvl="1" indent="-285750">
              <a:buFont typeface="Wingdings" panose="05000000000000000000" pitchFamily="2" charset="2"/>
              <a:buChar char="§"/>
            </a:pPr>
            <a:r>
              <a:rPr lang="en-US" sz="2400" dirty="0" smtClean="0"/>
              <a:t>Copy result</a:t>
            </a:r>
          </a:p>
        </p:txBody>
      </p:sp>
    </p:spTree>
    <p:extLst>
      <p:ext uri="{BB962C8B-B14F-4D97-AF65-F5344CB8AC3E}">
        <p14:creationId xmlns:p14="http://schemas.microsoft.com/office/powerpoint/2010/main" val="36635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Methods with Visitors: equal</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a.name  == b.name;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a.value</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b.value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a.e</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b.e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(a.e1, b.e1) &amp;&amp;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(a.e2</a:t>
            </a:r>
            <a:r>
              <a:rPr lang="en-US" sz="1600" dirty="0" smtClean="0">
                <a:solidFill>
                  <a:prstClr val="black"/>
                </a:solidFill>
                <a:latin typeface="Consolas" panose="020B0609020204030204" pitchFamily="49" charset="0"/>
              </a:rPr>
              <a:t>, b.e2</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(a.e1, b.e1) &amp;&amp;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(a.e2</a:t>
            </a:r>
            <a:r>
              <a:rPr lang="en-US" sz="1600" dirty="0" smtClean="0">
                <a:solidFill>
                  <a:prstClr val="black"/>
                </a:solidFill>
                <a:latin typeface="Consolas" panose="020B0609020204030204" pitchFamily="49" charset="0"/>
              </a:rPr>
              <a:t>, b.e2</a:t>
            </a:r>
            <a:r>
              <a:rPr lang="en-US" sz="1600" dirty="0">
                <a:solidFill>
                  <a:prstClr val="black"/>
                </a:solidFill>
                <a:latin typeface="Consolas" panose="020B0609020204030204" pitchFamily="49" charset="0"/>
              </a:rPr>
              <a:t>);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srgbClr val="0000FF"/>
                </a:solidFill>
                <a:latin typeface="Consolas" panose="020B0609020204030204" pitchFamily="49" charset="0"/>
              </a:rPr>
              <a:t>template</a:t>
            </a:r>
            <a:r>
              <a:rPr lang="en-US" sz="1600" dirty="0">
                <a:solidFill>
                  <a:prstClr val="black"/>
                </a:solidFill>
                <a:latin typeface="Consolas" panose="020B0609020204030204" pitchFamily="49" charset="0"/>
              </a:rPr>
              <a:t> &lt;</a:t>
            </a:r>
            <a:r>
              <a:rPr lang="en-US" sz="1600" dirty="0" err="1">
                <a:solidFill>
                  <a:srgbClr val="0000FF"/>
                </a:solidFill>
                <a:latin typeface="Consolas" panose="020B0609020204030204" pitchFamily="49" charset="0"/>
              </a:rPr>
              <a:t>typename</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&gt;</a:t>
            </a: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 </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x1(x), </a:t>
            </a:r>
            <a:r>
              <a:rPr lang="en-US" sz="1600" dirty="0">
                <a:solidFill>
                  <a:prstClr val="black"/>
                </a:solidFill>
                <a:latin typeface="Consolas" panose="020B0609020204030204" pitchFamily="49" charset="0"/>
              </a:rPr>
              <a:t>result(</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result;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a:t>
            </a: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17</a:t>
            </a:fld>
            <a:endParaRPr lang="en-US"/>
          </a:p>
        </p:txBody>
      </p:sp>
      <p:sp>
        <p:nvSpPr>
          <p:cNvPr id="6" name="Rectangle 5"/>
          <p:cNvSpPr/>
          <p:nvPr/>
        </p:nvSpPr>
        <p:spPr>
          <a:xfrm>
            <a:off x="660400" y="5041899"/>
            <a:ext cx="10985500" cy="1314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visit      (</a:t>
            </a:r>
            <a:r>
              <a:rPr lang="en-US" sz="1600" dirty="0" err="1" smtClean="0">
                <a:solidFill>
                  <a:srgbClr val="0000FF"/>
                </a:solidFill>
                <a:latin typeface="Consolas" panose="020B0609020204030204" pitchFamily="49" charset="0"/>
              </a:rPr>
              <a:t>const</a:t>
            </a:r>
            <a:r>
              <a:rPr lang="en-US" sz="1600" dirty="0" smtClean="0">
                <a:solidFill>
                  <a:prstClr val="black"/>
                </a:solidFill>
                <a:latin typeface="Consolas" panose="020B0609020204030204" pitchFamily="49" charset="0"/>
              </a:rPr>
              <a:t>    </a:t>
            </a:r>
            <a:r>
              <a:rPr lang="en-US" sz="1600" dirty="0" err="1" smtClean="0">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&amp; x2) { result =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(*x1,x2); </a:t>
            </a:r>
            <a:r>
              <a:rPr lang="en-US" sz="1600" dirty="0" smtClean="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Now generic name would have helped!</a:t>
            </a:r>
          </a:p>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 because interesting cases here are only those where both arguments have the same type</a:t>
            </a:r>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6675550" y="2795129"/>
            <a:ext cx="5636654" cy="2246769"/>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5 </a:t>
            </a:r>
            <a:r>
              <a:rPr lang="en-US" sz="2800" dirty="0" err="1" smtClean="0"/>
              <a:t>vtbl</a:t>
            </a:r>
            <a:r>
              <a:rPr lang="en-US" sz="2800" dirty="0" smtClean="0"/>
              <a:t> entries</a:t>
            </a:r>
          </a:p>
          <a:p>
            <a:pPr marL="285750" indent="-285750">
              <a:buFont typeface="Wingdings" panose="05000000000000000000" pitchFamily="2" charset="2"/>
              <a:buChar char="§"/>
            </a:pPr>
            <a:r>
              <a:rPr lang="en-US" sz="2800" dirty="0"/>
              <a:t>p</a:t>
            </a:r>
            <a:r>
              <a:rPr lang="en-US" sz="2800" dirty="0" smtClean="0"/>
              <a:t>er each of the 5 instantiations</a:t>
            </a:r>
          </a:p>
          <a:p>
            <a:pPr marL="285750" indent="-285750">
              <a:buFont typeface="Wingdings" panose="05000000000000000000" pitchFamily="2" charset="2"/>
              <a:buChar char="§"/>
            </a:pPr>
            <a:r>
              <a:rPr lang="en-US" sz="2800" dirty="0"/>
              <a:t>p</a:t>
            </a:r>
            <a:r>
              <a:rPr lang="en-US" sz="2800" dirty="0" smtClean="0"/>
              <a:t>lus 5 </a:t>
            </a:r>
            <a:r>
              <a:rPr lang="en-US" sz="2800" dirty="0" err="1" smtClean="0"/>
              <a:t>vtbl</a:t>
            </a:r>
            <a:r>
              <a:rPr lang="en-US" sz="2800" dirty="0" smtClean="0"/>
              <a:t> entries in </a:t>
            </a:r>
            <a:r>
              <a:rPr lang="en-US" sz="2800" dirty="0" err="1" smtClean="0"/>
              <a:t>EqualityVisitor</a:t>
            </a:r>
            <a:endParaRPr lang="en-US" sz="2800" dirty="0" smtClean="0"/>
          </a:p>
          <a:p>
            <a:pPr marL="285750" indent="-285750">
              <a:buFont typeface="Wingdings" panose="05000000000000000000" pitchFamily="2" charset="2"/>
              <a:buChar char="§"/>
            </a:pPr>
            <a:r>
              <a:rPr lang="en-US" sz="2800" dirty="0"/>
              <a:t>a</a:t>
            </a:r>
            <a:r>
              <a:rPr lang="en-US" sz="2800" dirty="0" smtClean="0"/>
              <a:t>ssuming immutable visitation only </a:t>
            </a:r>
          </a:p>
        </p:txBody>
      </p:sp>
    </p:spTree>
    <p:extLst>
      <p:ext uri="{BB962C8B-B14F-4D97-AF65-F5344CB8AC3E}">
        <p14:creationId xmlns:p14="http://schemas.microsoft.com/office/powerpoint/2010/main" val="303561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Methods with Visitors</a:t>
            </a:r>
            <a:r>
              <a:rPr lang="en-US" dirty="0" smtClean="0"/>
              <a:t>: match</a:t>
            </a:r>
            <a:endParaRPr lang="en-US" dirty="0"/>
          </a:p>
        </p:txBody>
      </p:sp>
      <p:sp>
        <p:nvSpPr>
          <p:cNvPr id="3" name="Content Placeholder 2"/>
          <p:cNvSpPr>
            <a:spLocks noGrp="1"/>
          </p:cNvSpPr>
          <p:nvPr>
            <p:ph sz="half" idx="1"/>
          </p:nvPr>
        </p:nvSpPr>
        <p:spPr>
          <a:xfrm>
            <a:off x="114300" y="933452"/>
            <a:ext cx="6858000" cy="5243513"/>
          </a:xfrm>
        </p:spPr>
        <p:txBody>
          <a:bodyPr>
            <a:noAutofit/>
          </a:bodyPr>
          <a:lstStyle/>
          <a:p>
            <a:pPr marL="0" indent="0">
              <a:lnSpc>
                <a:spcPct val="100000"/>
              </a:lnSpc>
              <a:spcBef>
                <a:spcPts val="0"/>
              </a:spcBef>
              <a:buNone/>
            </a:pPr>
            <a:r>
              <a:rPr lang="en-US" sz="800" dirty="0" err="1">
                <a:solidFill>
                  <a:srgbClr val="0000FF"/>
                </a:solidFill>
                <a:latin typeface="Consolas" panose="020B0609020204030204" pitchFamily="49" charset="0"/>
              </a:rPr>
              <a:t>typedef</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std</a:t>
            </a:r>
            <a:r>
              <a:rPr lang="en-US" sz="800" dirty="0">
                <a:solidFill>
                  <a:prstClr val="black"/>
                </a:solidFill>
                <a:latin typeface="Consolas" panose="020B0609020204030204" pitchFamily="49" charset="0"/>
              </a:rPr>
              <a:t>::map&lt;</a:t>
            </a:r>
            <a:r>
              <a:rPr lang="en-US" sz="800" dirty="0" err="1">
                <a:solidFill>
                  <a:prstClr val="black"/>
                </a:solidFill>
                <a:latin typeface="Consolas" panose="020B0609020204030204" pitchFamily="49" charset="0"/>
              </a:rPr>
              <a:t>std</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string,</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*&gt; Assignments;</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match(</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Assignments&amp;);</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endParaRPr lang="en-US" sz="800" dirty="0" smtClean="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smtClean="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if</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 == </a:t>
            </a:r>
            <a:r>
              <a:rPr lang="en-US" sz="800" dirty="0" err="1">
                <a:solidFill>
                  <a:srgbClr val="0000FF"/>
                </a:solidFill>
                <a:latin typeface="Consolas" panose="020B0609020204030204" pitchFamily="49" charset="0"/>
              </a:rPr>
              <a:t>nullptr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 = copy(&amp;b);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true</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else</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equal(</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[a.name],&amp;b); }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a.value</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b.value</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t>
            </a:r>
            <a:r>
              <a:rPr lang="en-US" sz="800" dirty="0" err="1">
                <a:solidFill>
                  <a:prstClr val="black"/>
                </a:solidFill>
                <a:latin typeface="Consolas" panose="020B0609020204030204" pitchFamily="49" charset="0"/>
              </a:rPr>
              <a:t>a.e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match(a.e1, b.e1,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&amp;&amp; match(a.e2,b.e2,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match(a.e1, b.e1,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&amp;&amp; match(a.e2,b.e2,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srgbClr val="0000FF"/>
                </a:solidFill>
                <a:latin typeface="Consolas" panose="020B0609020204030204" pitchFamily="49" charset="0"/>
              </a:rPr>
              <a:t>template</a:t>
            </a:r>
            <a:r>
              <a:rPr lang="en-US" sz="800" dirty="0">
                <a:solidFill>
                  <a:prstClr val="black"/>
                </a:solidFill>
                <a:latin typeface="Consolas" panose="020B0609020204030204" pitchFamily="49" charset="0"/>
              </a:rPr>
              <a:t> &lt;</a:t>
            </a:r>
            <a:r>
              <a:rPr lang="en-US" sz="800" dirty="0" err="1">
                <a:solidFill>
                  <a:srgbClr val="0000FF"/>
                </a:solidFill>
                <a:latin typeface="Consolas" panose="020B0609020204030204" pitchFamily="49" charset="0"/>
              </a:rPr>
              <a:t>typename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&gt;</a:t>
            </a:r>
          </a:p>
          <a:p>
            <a:pPr marL="0" indent="0">
              <a:lnSpc>
                <a:spcPct val="100000"/>
              </a:lnSpc>
              <a:spcBef>
                <a:spcPts val="0"/>
              </a:spcBef>
              <a:buNone/>
            </a:pPr>
            <a:r>
              <a:rPr lang="en-US" sz="800" dirty="0" err="1">
                <a:solidFill>
                  <a:srgbClr val="0000FF"/>
                </a:solidFill>
                <a:latin typeface="Consolas" panose="020B0609020204030204" pitchFamily="49" charset="0"/>
              </a:rPr>
              <a:t>struct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BoolExpVisitor</a:t>
            </a: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 p,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m_p</a:t>
            </a:r>
            <a:r>
              <a:rPr lang="en-US" sz="800" dirty="0">
                <a:solidFill>
                  <a:prstClr val="black"/>
                </a:solidFill>
                <a:latin typeface="Consolas" panose="020B0609020204030204" pitchFamily="49" charset="0"/>
              </a:rPr>
              <a:t>(p), </a:t>
            </a:r>
            <a:r>
              <a:rPr lang="en-US" sz="800" dirty="0" err="1">
                <a:solidFill>
                  <a:prstClr val="black"/>
                </a:solidFill>
                <a:latin typeface="Consolas" panose="020B0609020204030204" pitchFamily="49" charset="0"/>
              </a:rPr>
              <a:t>m_ctx</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result(</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result;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m_p</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Assignments&amp; </a:t>
            </a:r>
            <a:r>
              <a:rPr lang="en-US" sz="800" dirty="0" err="1">
                <a:solidFill>
                  <a:prstClr val="black"/>
                </a:solidFill>
                <a:latin typeface="Consolas" panose="020B0609020204030204" pitchFamily="49" charset="0"/>
              </a:rPr>
              <a:t>m_ctx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visitVarExp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visitValExp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visitNotExp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visitAndExp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visitOrExp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 &amp;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match(</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p,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struct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MatchVisitor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BoolExpVisitor</a:t>
            </a: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MatchVisitor</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x(x),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result(</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result;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a:t>
            </a:r>
          </a:p>
          <a:p>
            <a:pPr marL="0" indent="0">
              <a:lnSpc>
                <a:spcPct val="100000"/>
              </a:lnSpc>
              <a:spcBef>
                <a:spcPts val="0"/>
              </a:spcBef>
              <a:buNone/>
            </a:pPr>
            <a:r>
              <a:rPr lang="en-US" sz="800" dirty="0">
                <a:solidFill>
                  <a:prstClr val="black"/>
                </a:solidFill>
                <a:latin typeface="Consolas" panose="020B0609020204030204" pitchFamily="49" charset="0"/>
              </a:rPr>
              <a:t>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visitVarExp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visitValExp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visitNotExp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visitAndExp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visitOrExp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 &amp;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 matcher(</a:t>
            </a:r>
            <a:r>
              <a:rPr lang="en-US" sz="800" dirty="0" err="1">
                <a:solidFill>
                  <a:prstClr val="black"/>
                </a:solidFill>
                <a:latin typeface="Consolas" panose="020B0609020204030204" pitchFamily="49" charset="0"/>
              </a:rPr>
              <a:t>x,ctx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p-&gt;accept(matcher);</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matcher.result</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endParaRPr lang="en-US" sz="800" dirty="0"/>
          </a:p>
        </p:txBody>
      </p:sp>
      <p:sp>
        <p:nvSpPr>
          <p:cNvPr id="6" name="Content Placeholder 5"/>
          <p:cNvSpPr>
            <a:spLocks noGrp="1"/>
          </p:cNvSpPr>
          <p:nvPr>
            <p:ph sz="half" idx="2"/>
          </p:nvPr>
        </p:nvSpPr>
        <p:spPr>
          <a:xfrm>
            <a:off x="6883400" y="933451"/>
            <a:ext cx="5168900" cy="5243514"/>
          </a:xfrm>
        </p:spPr>
        <p:txBody>
          <a:bodyPr/>
          <a:lstStyle/>
          <a:p>
            <a:pPr marL="0" indent="0">
              <a:buNone/>
            </a:pPr>
            <a:r>
              <a:rPr lang="en-US" dirty="0" smtClean="0"/>
              <a:t>All this boilerplate code</a:t>
            </a:r>
          </a:p>
          <a:p>
            <a:pPr lvl="1">
              <a:buFont typeface="Calibri" panose="020F0502020204030204" pitchFamily="34" charset="0"/>
              <a:buChar char="←"/>
            </a:pPr>
            <a:endParaRPr lang="en-US" dirty="0" smtClean="0"/>
          </a:p>
          <a:p>
            <a:pPr lvl="1">
              <a:buFont typeface="Calibri" panose="020F0502020204030204" pitchFamily="34" charset="0"/>
              <a:buChar char="←"/>
            </a:pPr>
            <a:r>
              <a:rPr lang="en-US" dirty="0" smtClean="0"/>
              <a:t>Just to do this tiny case analysis</a:t>
            </a:r>
          </a:p>
          <a:p>
            <a:pPr lvl="1">
              <a:buFont typeface="Calibri" panose="020F0502020204030204" pitchFamily="34" charset="0"/>
              <a:buChar char="←"/>
            </a:pPr>
            <a:endParaRPr lang="en-US" dirty="0"/>
          </a:p>
          <a:p>
            <a:r>
              <a:rPr lang="en-US" dirty="0" smtClean="0"/>
              <a:t>This doesn’t include VDP declarations</a:t>
            </a:r>
          </a:p>
          <a:p>
            <a:r>
              <a:rPr lang="en-US" dirty="0" smtClean="0"/>
              <a:t>Specific to both:</a:t>
            </a:r>
          </a:p>
          <a:p>
            <a:pPr lvl="1"/>
            <a:r>
              <a:rPr lang="en-US" dirty="0" smtClean="0"/>
              <a:t>class hierarchy</a:t>
            </a:r>
          </a:p>
          <a:p>
            <a:pPr lvl="1"/>
            <a:r>
              <a:rPr lang="en-US" dirty="0"/>
              <a:t>m</a:t>
            </a:r>
            <a:r>
              <a:rPr lang="en-US" dirty="0" smtClean="0"/>
              <a:t>ethod</a:t>
            </a:r>
          </a:p>
          <a:p>
            <a:r>
              <a:rPr lang="en-US" dirty="0" smtClean="0"/>
              <a:t>Attempts for any reuse will</a:t>
            </a:r>
          </a:p>
          <a:p>
            <a:pPr lvl="1"/>
            <a:r>
              <a:rPr lang="en-US" dirty="0" smtClean="0"/>
              <a:t>further complicate the code</a:t>
            </a:r>
          </a:p>
          <a:p>
            <a:pPr lvl="1"/>
            <a:r>
              <a:rPr lang="en-US" dirty="0" smtClean="0"/>
              <a:t>make it slower</a:t>
            </a: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18</a:t>
            </a:fld>
            <a:endParaRPr lang="en-US"/>
          </a:p>
        </p:txBody>
      </p:sp>
      <p:sp>
        <p:nvSpPr>
          <p:cNvPr id="7" name="Rounded Rectangle 6"/>
          <p:cNvSpPr/>
          <p:nvPr/>
        </p:nvSpPr>
        <p:spPr>
          <a:xfrm>
            <a:off x="114300" y="1398105"/>
            <a:ext cx="6769100" cy="1040296"/>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4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a:t>
            </a:r>
            <a:r>
              <a:rPr lang="en-US" dirty="0" smtClean="0"/>
              <a:t>Pattern: Summary</a:t>
            </a:r>
            <a:endParaRPr lang="en-US" dirty="0"/>
          </a:p>
        </p:txBody>
      </p:sp>
      <p:sp>
        <p:nvSpPr>
          <p:cNvPr id="3" name="Content Placeholder 2"/>
          <p:cNvSpPr>
            <a:spLocks noGrp="1"/>
          </p:cNvSpPr>
          <p:nvPr>
            <p:ph sz="half" idx="1"/>
          </p:nvPr>
        </p:nvSpPr>
        <p:spPr/>
        <p:txBody>
          <a:bodyPr/>
          <a:lstStyle/>
          <a:p>
            <a:pPr marL="0" indent="0">
              <a:buNone/>
            </a:pPr>
            <a:r>
              <a:rPr lang="en-US" sz="3200" dirty="0"/>
              <a:t>Pros</a:t>
            </a:r>
          </a:p>
          <a:p>
            <a:pPr lvl="1"/>
            <a:r>
              <a:rPr lang="en-US" sz="2800" dirty="0"/>
              <a:t>Extensibility of functions</a:t>
            </a:r>
          </a:p>
          <a:p>
            <a:pPr lvl="1"/>
            <a:r>
              <a:rPr lang="en-US" sz="2800" dirty="0"/>
              <a:t>Speed (open world)</a:t>
            </a:r>
          </a:p>
          <a:p>
            <a:pPr lvl="1"/>
            <a:r>
              <a:rPr lang="en-US" sz="2800" dirty="0"/>
              <a:t>Library solution</a:t>
            </a:r>
            <a:endParaRPr lang="en-US" sz="2800" dirty="0"/>
          </a:p>
        </p:txBody>
      </p:sp>
      <p:sp>
        <p:nvSpPr>
          <p:cNvPr id="4" name="Content Placeholder 3"/>
          <p:cNvSpPr>
            <a:spLocks noGrp="1"/>
          </p:cNvSpPr>
          <p:nvPr>
            <p:ph sz="half" idx="2"/>
          </p:nvPr>
        </p:nvSpPr>
        <p:spPr/>
        <p:txBody>
          <a:bodyPr>
            <a:normAutofit/>
          </a:bodyPr>
          <a:lstStyle/>
          <a:p>
            <a:pPr marL="0" indent="0">
              <a:buNone/>
            </a:pPr>
            <a:r>
              <a:rPr lang="en-US" sz="3200" dirty="0" smtClean="0"/>
              <a:t>Cons</a:t>
            </a:r>
            <a:endParaRPr lang="en-US" sz="3200" dirty="0"/>
          </a:p>
          <a:p>
            <a:pPr lvl="1"/>
            <a:r>
              <a:rPr lang="en-US" sz="2800" dirty="0"/>
              <a:t>Hard to teach</a:t>
            </a:r>
          </a:p>
          <a:p>
            <a:pPr lvl="1"/>
            <a:r>
              <a:rPr lang="en-US" sz="2800" dirty="0"/>
              <a:t>Intrusive</a:t>
            </a:r>
          </a:p>
          <a:p>
            <a:pPr lvl="1"/>
            <a:r>
              <a:rPr lang="en-US" sz="2800" dirty="0"/>
              <a:t>Specific to hierarchy</a:t>
            </a:r>
          </a:p>
          <a:p>
            <a:pPr lvl="1"/>
            <a:r>
              <a:rPr lang="en-US" sz="2800" dirty="0"/>
              <a:t>Lots of boilerplate code</a:t>
            </a:r>
          </a:p>
          <a:p>
            <a:pPr lvl="1"/>
            <a:r>
              <a:rPr lang="en-US" sz="2800" dirty="0"/>
              <a:t>Control inversion</a:t>
            </a:r>
          </a:p>
          <a:p>
            <a:pPr lvl="1"/>
            <a:r>
              <a:rPr lang="en-US" sz="2800" dirty="0"/>
              <a:t>Hinders extensibility of classes</a:t>
            </a:r>
          </a:p>
          <a:p>
            <a:endParaRPr lang="en-US" sz="3600" dirty="0"/>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19</a:t>
            </a:fld>
            <a:endParaRPr lang="en-US"/>
          </a:p>
        </p:txBody>
      </p:sp>
      <p:sp>
        <p:nvSpPr>
          <p:cNvPr id="7" name="Rectangle 6"/>
          <p:cNvSpPr/>
          <p:nvPr/>
        </p:nvSpPr>
        <p:spPr>
          <a:xfrm>
            <a:off x="-12700" y="4879021"/>
            <a:ext cx="12204700" cy="1477328"/>
          </a:xfrm>
          <a:prstGeom prst="rect">
            <a:avLst/>
          </a:prstGeom>
        </p:spPr>
        <p:txBody>
          <a:bodyPr wrap="square">
            <a:spAutoFit/>
          </a:bodyPr>
          <a:lstStyle/>
          <a:p>
            <a:pPr marL="285750" indent="-285750">
              <a:buFont typeface="Arial" panose="020B0604020202020204" pitchFamily="34" charset="0"/>
              <a:buChar char="•"/>
            </a:pPr>
            <a:r>
              <a:rPr lang="en-US" dirty="0"/>
              <a:t>Erich Gamma, Richard Helm, Ralph E. Johnson, and John M. </a:t>
            </a:r>
            <a:r>
              <a:rPr lang="en-US" dirty="0" err="1"/>
              <a:t>Vlissides</a:t>
            </a:r>
            <a:r>
              <a:rPr lang="en-US" dirty="0"/>
              <a:t>. 1993. Design Patterns: Abstraction and Reuse of Object-Oriented Design. In </a:t>
            </a:r>
            <a:r>
              <a:rPr lang="en-US" i="1" dirty="0"/>
              <a:t>Proceedings of the 7th European Conference on Object-Oriented Programming</a:t>
            </a:r>
            <a:r>
              <a:rPr lang="en-US" dirty="0"/>
              <a:t> (ECOOP '93), Oscar </a:t>
            </a:r>
            <a:r>
              <a:rPr lang="en-US" dirty="0" err="1"/>
              <a:t>Nierstrasz</a:t>
            </a:r>
            <a:r>
              <a:rPr lang="en-US" dirty="0"/>
              <a:t> (Ed.). Springer-</a:t>
            </a:r>
            <a:r>
              <a:rPr lang="en-US" dirty="0" err="1"/>
              <a:t>Verlag</a:t>
            </a:r>
            <a:r>
              <a:rPr lang="en-US" dirty="0"/>
              <a:t>, London, UK, UK, 406-431. </a:t>
            </a:r>
            <a:endParaRPr lang="en-US" dirty="0" smtClean="0"/>
          </a:p>
          <a:p>
            <a:pPr marL="285750" indent="-285750">
              <a:buFont typeface="Arial" panose="020B0604020202020204" pitchFamily="34" charset="0"/>
              <a:buChar char="•"/>
            </a:pPr>
            <a:r>
              <a:rPr lang="en-US" dirty="0" smtClean="0"/>
              <a:t>Daniel </a:t>
            </a:r>
            <a:r>
              <a:rPr lang="en-US" dirty="0"/>
              <a:t>H. H. Ingalls. “</a:t>
            </a:r>
            <a:r>
              <a:rPr lang="en-US" i="1" dirty="0"/>
              <a:t>A simple technique for handling multiple polymorphism</a:t>
            </a:r>
            <a:r>
              <a:rPr lang="en-US" dirty="0"/>
              <a:t>” </a:t>
            </a:r>
            <a:br>
              <a:rPr lang="en-US" dirty="0"/>
            </a:br>
            <a:r>
              <a:rPr lang="en-US" dirty="0"/>
              <a:t>OOPLSA ’86, pages 347–349, New York, NY, USA, 1986. ACM.</a:t>
            </a:r>
            <a:endParaRPr lang="en-US" dirty="0"/>
          </a:p>
        </p:txBody>
      </p:sp>
    </p:spTree>
    <p:extLst>
      <p:ext uri="{BB962C8B-B14F-4D97-AF65-F5344CB8AC3E}">
        <p14:creationId xmlns:p14="http://schemas.microsoft.com/office/powerpoint/2010/main" val="683201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lnSpcReduction="10000"/>
          </a:bodyPr>
          <a:lstStyle/>
          <a:p>
            <a:r>
              <a:rPr lang="en-US" sz="2400" dirty="0"/>
              <a:t>Keep simple things simple</a:t>
            </a:r>
          </a:p>
          <a:p>
            <a:r>
              <a:rPr lang="en-US" sz="2400" dirty="0"/>
              <a:t>Don’t make complex things unnecessarily complex</a:t>
            </a:r>
          </a:p>
          <a:p>
            <a:r>
              <a:rPr lang="en-US" sz="2400" dirty="0"/>
              <a:t>Don’t make things impossible</a:t>
            </a:r>
          </a:p>
          <a:p>
            <a:endParaRPr lang="en-US" sz="2400" dirty="0"/>
          </a:p>
          <a:p>
            <a:r>
              <a:rPr lang="en-US" sz="2400" dirty="0"/>
              <a:t>Constraint: Don’t sacrifice performance</a:t>
            </a:r>
          </a:p>
          <a:p>
            <a:endParaRPr lang="en-US" sz="2400" dirty="0"/>
          </a:p>
          <a:p>
            <a:r>
              <a:rPr lang="en-US" sz="2400" dirty="0"/>
              <a:t>C++ is expert friendly</a:t>
            </a:r>
          </a:p>
          <a:p>
            <a:pPr lvl="1"/>
            <a:r>
              <a:rPr lang="en-US" sz="2000" dirty="0"/>
              <a:t>and becoming more so</a:t>
            </a:r>
          </a:p>
          <a:p>
            <a:r>
              <a:rPr lang="en-US" sz="2400" dirty="0"/>
              <a:t>C++ must not be </a:t>
            </a:r>
            <a:r>
              <a:rPr lang="en-US" sz="2400" b="1" i="1" dirty="0"/>
              <a:t>just</a:t>
            </a:r>
            <a:r>
              <a:rPr lang="en-US" sz="2400" dirty="0"/>
              <a:t> expert friendly</a:t>
            </a:r>
          </a:p>
          <a:p>
            <a:pPr lvl="1"/>
            <a:r>
              <a:rPr lang="en-US" sz="2000" dirty="0"/>
              <a:t>Serving novices and “occasional users” is very important</a:t>
            </a:r>
          </a:p>
          <a:p>
            <a:pPr lvl="1"/>
            <a:r>
              <a:rPr lang="en-US" sz="2000" dirty="0"/>
              <a:t>Most of the time, </a:t>
            </a:r>
            <a:r>
              <a:rPr lang="en-US" sz="2000" b="1" i="1" dirty="0"/>
              <a:t>I</a:t>
            </a:r>
            <a:r>
              <a:rPr lang="en-US" sz="2000" dirty="0"/>
              <a:t> don’t want to be a language lawyer</a:t>
            </a:r>
          </a:p>
          <a:p>
            <a:endParaRPr lang="en-US" sz="2400" dirty="0"/>
          </a:p>
        </p:txBody>
      </p:sp>
      <p:sp>
        <p:nvSpPr>
          <p:cNvPr id="4" name="Footer Placeholder 3"/>
          <p:cNvSpPr>
            <a:spLocks noGrp="1"/>
          </p:cNvSpPr>
          <p:nvPr>
            <p:ph type="ftr" sz="quarter" idx="11"/>
          </p:nvPr>
        </p:nvSpPr>
        <p:spPr/>
        <p:txBody>
          <a:bodyPr/>
          <a:lstStyle/>
          <a:p>
            <a:r>
              <a:rPr lang="en-US" dirty="0" err="1"/>
              <a:t>Stroustrup</a:t>
            </a:r>
            <a:r>
              <a:rPr lang="en-US" dirty="0"/>
              <a:t> - Simple - Cppcon'14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a:t>
            </a:fld>
            <a:endParaRPr lang="en-US">
              <a:solidFill>
                <a:prstClr val="black">
                  <a:tint val="75000"/>
                </a:prstClr>
              </a:solidFill>
            </a:endParaRPr>
          </a:p>
        </p:txBody>
      </p:sp>
      <p:pic>
        <p:nvPicPr>
          <p:cNvPr id="7" name="Picture 6"/>
          <p:cNvPicPr>
            <a:picLocks noChangeAspect="1"/>
          </p:cNvPicPr>
          <p:nvPr/>
        </p:nvPicPr>
        <p:blipFill>
          <a:blip r:embed="rId2"/>
          <a:stretch>
            <a:fillRect/>
          </a:stretch>
        </p:blipFill>
        <p:spPr>
          <a:xfrm>
            <a:off x="7710548" y="3222275"/>
            <a:ext cx="3871852" cy="29038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27018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Alternative 1: Pattern Matching</a:t>
            </a:r>
          </a:p>
        </p:txBody>
      </p:sp>
      <p:sp>
        <p:nvSpPr>
          <p:cNvPr id="8" name="Content Placeholder 7"/>
          <p:cNvSpPr>
            <a:spLocks noGrp="1"/>
          </p:cNvSpPr>
          <p:nvPr>
            <p:ph idx="1"/>
          </p:nvPr>
        </p:nvSpPr>
        <p:spPr/>
        <p:txBody>
          <a:bodyPr>
            <a:noAutofit/>
          </a:bodyPr>
          <a:lstStyle/>
          <a:p>
            <a:r>
              <a:rPr lang="en-US" sz="2400" dirty="0"/>
              <a:t>What is a pattern?</a:t>
            </a:r>
          </a:p>
          <a:p>
            <a:pPr lvl="1"/>
            <a:r>
              <a:rPr lang="en-US" sz="2000" dirty="0"/>
              <a:t>a term representing an immediate predicate on an implicit argument</a:t>
            </a:r>
          </a:p>
          <a:p>
            <a:r>
              <a:rPr lang="en-US" sz="2400" dirty="0"/>
              <a:t>What is pattern matching?</a:t>
            </a:r>
          </a:p>
          <a:p>
            <a:pPr lvl="1"/>
            <a:r>
              <a:rPr lang="en-US" sz="2000" dirty="0" smtClean="0"/>
              <a:t>a language feature that provides intuitive laconic syntax and an efficient decision procedure </a:t>
            </a:r>
            <a:r>
              <a:rPr lang="en-US" sz="2000" dirty="0" smtClean="0"/>
              <a:t>for </a:t>
            </a:r>
            <a:r>
              <a:rPr lang="en-US" sz="2000" dirty="0"/>
              <a:t>checking the structure of data and decomposing it into subcomponents</a:t>
            </a:r>
          </a:p>
          <a:p>
            <a:r>
              <a:rPr lang="en-US" sz="2400" dirty="0"/>
              <a:t>Examples of patterns</a:t>
            </a:r>
          </a:p>
          <a:p>
            <a:pPr lvl="1"/>
            <a:r>
              <a:rPr lang="en-US" sz="2000" dirty="0"/>
              <a:t>Wildcards, Variables, Values, Regular Expressions, Terms of the </a:t>
            </a:r>
            <a:r>
              <a:rPr lang="en-US" sz="2000" dirty="0" smtClean="0"/>
              <a:t>above, grammars </a:t>
            </a:r>
            <a:r>
              <a:rPr lang="en-US" sz="2000" dirty="0"/>
              <a:t>etc</a:t>
            </a:r>
            <a:r>
              <a:rPr lang="en-US" sz="2000" dirty="0" smtClean="0"/>
              <a:t>.</a:t>
            </a:r>
          </a:p>
          <a:p>
            <a:r>
              <a:rPr lang="en-US" sz="2400" dirty="0" smtClean="0"/>
              <a:t>Why should I care?</a:t>
            </a:r>
          </a:p>
          <a:p>
            <a:pPr lvl="1"/>
            <a:r>
              <a:rPr lang="en-US" sz="2000" dirty="0" smtClean="0"/>
              <a:t>Pattern matching has been known in other languages to drastically simplify code, making it more readable, easier to teach and understand, more maintainable and efficient </a:t>
            </a:r>
          </a:p>
          <a:p>
            <a:r>
              <a:rPr lang="en-US" sz="2400" dirty="0" smtClean="0"/>
              <a:t>When is it useful?</a:t>
            </a:r>
          </a:p>
          <a:p>
            <a:pPr lvl="1"/>
            <a:r>
              <a:rPr lang="en-US" sz="2000" dirty="0" smtClean="0"/>
              <a:t>Whenever you need to perform an analysis of the structure of data</a:t>
            </a:r>
          </a:p>
          <a:p>
            <a:r>
              <a:rPr lang="en-US" sz="2400" dirty="0" smtClean="0"/>
              <a:t>We demonstrate it with a syntax of an experimental library</a:t>
            </a:r>
          </a:p>
          <a:p>
            <a:pPr lvl="1"/>
            <a:r>
              <a:rPr lang="en-US" sz="2000" dirty="0" smtClean="0"/>
              <a:t>So please ignore the quirks of the syntax</a:t>
            </a:r>
          </a:p>
          <a:p>
            <a:pPr lvl="1"/>
            <a:r>
              <a:rPr lang="en-US" sz="2000" dirty="0" smtClean="0"/>
              <a:t>The actual language feature would have a better one</a:t>
            </a:r>
            <a:endParaRPr lang="en-US" sz="2000" dirty="0"/>
          </a:p>
          <a:p>
            <a:endParaRPr lang="en-US" sz="2400" dirty="0"/>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20</a:t>
            </a:fld>
            <a:endParaRPr lang="en-US"/>
          </a:p>
        </p:txBody>
      </p:sp>
    </p:spTree>
    <p:extLst>
      <p:ext uri="{BB962C8B-B14F-4D97-AF65-F5344CB8AC3E}">
        <p14:creationId xmlns:p14="http://schemas.microsoft.com/office/powerpoint/2010/main" val="416414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Mach7:               </a:t>
            </a:r>
            <a:r>
              <a:rPr lang="en-US" i="1" dirty="0"/>
              <a:t>https://github.com/solodon4/Mach7</a:t>
            </a:r>
          </a:p>
        </p:txBody>
      </p:sp>
      <p:sp>
        <p:nvSpPr>
          <p:cNvPr id="3" name="Content Placeholder 2"/>
          <p:cNvSpPr>
            <a:spLocks noGrp="1"/>
          </p:cNvSpPr>
          <p:nvPr>
            <p:ph idx="1"/>
          </p:nvPr>
        </p:nvSpPr>
        <p:spPr/>
        <p:txBody>
          <a:bodyPr>
            <a:normAutofit fontScale="92500" lnSpcReduction="10000"/>
          </a:bodyPr>
          <a:lstStyle/>
          <a:p>
            <a:r>
              <a:rPr lang="en-US" dirty="0"/>
              <a:t>A library solution to pattern matching in C++</a:t>
            </a:r>
          </a:p>
          <a:p>
            <a:pPr lvl="1"/>
            <a:r>
              <a:rPr lang="en-US" dirty="0"/>
              <a:t>Implemented in standard C++ (mostly 03, but benefits from 11)</a:t>
            </a:r>
          </a:p>
          <a:p>
            <a:r>
              <a:rPr lang="en-US" dirty="0"/>
              <a:t>Open to new patterns</a:t>
            </a:r>
          </a:p>
          <a:p>
            <a:pPr lvl="1"/>
            <a:r>
              <a:rPr lang="en-US" dirty="0"/>
              <a:t>All patterns are user-definable</a:t>
            </a:r>
          </a:p>
          <a:p>
            <a:r>
              <a:rPr lang="en-US" dirty="0"/>
              <a:t>First-class patterns</a:t>
            </a:r>
          </a:p>
          <a:p>
            <a:pPr lvl="1"/>
            <a:r>
              <a:rPr lang="en-US" dirty="0"/>
              <a:t>Patterns can be saved in variables and passed to functions</a:t>
            </a:r>
          </a:p>
          <a:p>
            <a:r>
              <a:rPr lang="en-US" dirty="0"/>
              <a:t>Type safe</a:t>
            </a:r>
          </a:p>
          <a:p>
            <a:pPr lvl="1"/>
            <a:r>
              <a:rPr lang="en-US" dirty="0"/>
              <a:t>Incorrect application is manifested at compile time</a:t>
            </a:r>
          </a:p>
          <a:p>
            <a:r>
              <a:rPr lang="en-US" dirty="0"/>
              <a:t>Non-intrusive</a:t>
            </a:r>
          </a:p>
          <a:p>
            <a:pPr lvl="1"/>
            <a:r>
              <a:rPr lang="en-US" dirty="0"/>
              <a:t>Can be applied </a:t>
            </a:r>
            <a:r>
              <a:rPr lang="en-US" dirty="0" smtClean="0"/>
              <a:t>retroactively</a:t>
            </a:r>
          </a:p>
          <a:p>
            <a:pPr lvl="1"/>
            <a:r>
              <a:rPr lang="en-US" dirty="0" smtClean="0"/>
              <a:t>Works with the existing C++ object model, including multiple inheritance</a:t>
            </a:r>
            <a:endParaRPr lang="en-US" dirty="0"/>
          </a:p>
          <a:p>
            <a:r>
              <a:rPr lang="en-US" dirty="0"/>
              <a:t>Efficient</a:t>
            </a:r>
          </a:p>
          <a:p>
            <a:pPr lvl="1"/>
            <a:r>
              <a:rPr lang="en-US" dirty="0"/>
              <a:t>Works on top of an efficient type switch construct</a:t>
            </a:r>
          </a:p>
          <a:p>
            <a:pPr lvl="1"/>
            <a:r>
              <a:rPr lang="en-US" dirty="0"/>
              <a:t>Faster than existing alternatives to open pattern matching in C++</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21</a:t>
            </a:fld>
            <a:endParaRPr lang="en-US"/>
          </a:p>
        </p:txBody>
      </p:sp>
    </p:spTree>
    <p:extLst>
      <p:ext uri="{BB962C8B-B14F-4D97-AF65-F5344CB8AC3E}">
        <p14:creationId xmlns:p14="http://schemas.microsoft.com/office/powerpoint/2010/main" val="4108528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Working with </a:t>
            </a:r>
            <a:r>
              <a:rPr lang="en-US" i="1" dirty="0" smtClean="0"/>
              <a:t>Mach7</a:t>
            </a:r>
            <a:endParaRPr lang="en-US" i="1" dirty="0"/>
          </a:p>
        </p:txBody>
      </p:sp>
      <p:sp>
        <p:nvSpPr>
          <p:cNvPr id="8" name="Content Placeholder 7"/>
          <p:cNvSpPr>
            <a:spLocks noGrp="1"/>
          </p:cNvSpPr>
          <p:nvPr>
            <p:ph idx="1"/>
          </p:nvPr>
        </p:nvSpPr>
        <p:spPr/>
        <p:txBody>
          <a:bodyPr>
            <a:noAutofit/>
          </a:bodyPr>
          <a:lstStyle/>
          <a:p>
            <a:r>
              <a:rPr lang="en-US" dirty="0" smtClean="0"/>
              <a:t>Declare your variants</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 </a:t>
            </a:r>
            <a:r>
              <a:rPr lang="en-US" sz="1800" dirty="0">
                <a:solidFill>
                  <a:srgbClr val="0000FF"/>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 name;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srgbClr val="0000FF"/>
                </a:solidFill>
                <a:latin typeface="Consolas" panose="020B0609020204030204" pitchFamily="49" charset="0"/>
              </a:rPr>
              <a:t>bool</a:t>
            </a:r>
            <a:r>
              <a:rPr lang="en-US" sz="1800" dirty="0" smtClean="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value</a:t>
            </a:r>
            <a:r>
              <a:rPr lang="en-US" sz="1800" dirty="0">
                <a:solidFill>
                  <a:prstClr val="black"/>
                </a:solidFill>
                <a:latin typeface="Consolas" panose="020B0609020204030204" pitchFamily="49" charset="0"/>
              </a:rPr>
              <a:t>;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e1;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e2;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e1;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e2; </a:t>
            </a:r>
            <a:r>
              <a:rPr lang="en-US" sz="1800" dirty="0" smtClean="0">
                <a:solidFill>
                  <a:prstClr val="black"/>
                </a:solidFill>
                <a:latin typeface="Consolas" panose="020B0609020204030204" pitchFamily="49" charset="0"/>
              </a:rPr>
              <a:t>};</a:t>
            </a:r>
            <a:endParaRPr lang="en-US" sz="1800" dirty="0" smtClean="0"/>
          </a:p>
          <a:p>
            <a:r>
              <a:rPr lang="en-US" dirty="0" smtClean="0"/>
              <a:t>Define </a:t>
            </a:r>
            <a:r>
              <a:rPr lang="en-US" dirty="0" smtClean="0"/>
              <a:t>bindings (mapping of members to pattern-matching positions)</a:t>
            </a:r>
            <a:endParaRPr lang="en-US" dirty="0" smtClean="0"/>
          </a:p>
          <a:p>
            <a:pPr marL="457200" lvl="2" indent="0">
              <a:lnSpc>
                <a:spcPct val="110000"/>
              </a:lnSpc>
              <a:spcBef>
                <a:spcPts val="0"/>
              </a:spcBef>
              <a:buNone/>
            </a:pPr>
            <a:r>
              <a:rPr lang="en-US" sz="1800" dirty="0">
                <a:solidFill>
                  <a:srgbClr val="0000FF"/>
                </a:solidFill>
                <a:latin typeface="Consolas" panose="020B0609020204030204" pitchFamily="49" charset="0"/>
              </a:rPr>
              <a:t>namespace</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8000"/>
                </a:solidFill>
                <a:latin typeface="Consolas" panose="020B0609020204030204" pitchFamily="49" charset="0"/>
              </a:rPr>
              <a:t>///&lt; </a:t>
            </a:r>
            <a:r>
              <a:rPr lang="en-US" sz="1800" dirty="0">
                <a:solidFill>
                  <a:srgbClr val="008000"/>
                </a:solidFill>
                <a:latin typeface="Consolas" panose="020B0609020204030204" pitchFamily="49" charset="0"/>
              </a:rPr>
              <a:t>Mach7 library namespace</a:t>
            </a:r>
            <a:endParaRPr lang="en-US" sz="1800" dirty="0">
              <a:solidFill>
                <a:prstClr val="black"/>
              </a:solidFill>
              <a:latin typeface="Consolas" panose="020B0609020204030204" pitchFamily="49" charset="0"/>
            </a:endParaRPr>
          </a:p>
          <a:p>
            <a:pPr marL="457200" lvl="2" indent="0">
              <a:lnSpc>
                <a:spcPct val="110000"/>
              </a:lnSpc>
              <a:spcBef>
                <a:spcPts val="0"/>
              </a:spcBef>
              <a:buNone/>
            </a:pPr>
            <a:r>
              <a:rPr lang="en-US" sz="1800" dirty="0" smtClean="0">
                <a:solidFill>
                  <a:srgbClr val="0000FF"/>
                </a:solidFill>
                <a:latin typeface="Consolas" panose="020B0609020204030204" pitchFamily="49" charset="0"/>
              </a:rPr>
              <a:t>    template</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 { </a:t>
            </a:r>
            <a:r>
              <a:rPr lang="en-US" sz="1800" dirty="0" smtClean="0">
                <a:solidFill>
                  <a:srgbClr val="7030A0"/>
                </a:solidFill>
                <a:latin typeface="Consolas" panose="020B0609020204030204" pitchFamily="49" charset="0"/>
              </a:rPr>
              <a:t>Members</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::name);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 { </a:t>
            </a:r>
            <a:r>
              <a:rPr lang="en-US" sz="1800" dirty="0" smtClean="0">
                <a:solidFill>
                  <a:srgbClr val="7030A0"/>
                </a:solidFill>
                <a:latin typeface="Consolas" panose="020B0609020204030204" pitchFamily="49" charset="0"/>
              </a:rPr>
              <a:t>Members</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::value);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 { </a:t>
            </a:r>
            <a:r>
              <a:rPr lang="en-US" sz="1800" dirty="0" smtClean="0">
                <a:solidFill>
                  <a:srgbClr val="7030A0"/>
                </a:solidFill>
                <a:latin typeface="Consolas" panose="020B0609020204030204" pitchFamily="49" charset="0"/>
              </a:rPr>
              <a:t>Members</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 { </a:t>
            </a:r>
            <a:r>
              <a:rPr lang="en-US" sz="1800" dirty="0" smtClean="0">
                <a:solidFill>
                  <a:srgbClr val="7030A0"/>
                </a:solidFill>
                <a:latin typeface="Consolas" panose="020B0609020204030204" pitchFamily="49" charset="0"/>
              </a:rPr>
              <a:t>Members</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e1, </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::e2);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  { </a:t>
            </a:r>
            <a:r>
              <a:rPr lang="en-US" sz="1800" dirty="0" smtClean="0">
                <a:solidFill>
                  <a:srgbClr val="7030A0"/>
                </a:solidFill>
                <a:latin typeface="Consolas" panose="020B0609020204030204" pitchFamily="49" charset="0"/>
              </a:rPr>
              <a:t>Members</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e1,  </a:t>
            </a:r>
            <a:r>
              <a:rPr lang="en-US" sz="1800" dirty="0" err="1" smtClean="0">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::e2); };</a:t>
            </a:r>
          </a:p>
          <a:p>
            <a:pPr marL="457200" lvl="2" indent="0">
              <a:lnSpc>
                <a:spcPct val="110000"/>
              </a:lnSpc>
              <a:spcBef>
                <a:spcPts val="0"/>
              </a:spcBef>
              <a:buNone/>
            </a:pPr>
            <a:r>
              <a:rPr lang="en-US" sz="1800" dirty="0" smtClean="0">
                <a:solidFill>
                  <a:prstClr val="black"/>
                </a:solidFill>
                <a:latin typeface="Consolas" panose="020B0609020204030204" pitchFamily="49" charset="0"/>
              </a:rPr>
              <a:t>}</a:t>
            </a:r>
            <a:endParaRPr lang="en-US" sz="1800" dirty="0" smtClean="0"/>
          </a:p>
          <a:p>
            <a:r>
              <a:rPr lang="en-US" dirty="0" smtClean="0"/>
              <a:t>Pick the patterns you’d like to use</a:t>
            </a:r>
          </a:p>
          <a:p>
            <a:pPr marL="457200" lvl="1" indent="0">
              <a:lnSpc>
                <a:spcPct val="100000"/>
              </a:lnSpc>
              <a:spcBef>
                <a:spcPts val="0"/>
              </a:spcBef>
              <a:buNone/>
            </a:pPr>
            <a:r>
              <a:rPr lang="en-US" sz="1800" dirty="0">
                <a:solidFill>
                  <a:srgbClr val="0000FF"/>
                </a:solidFill>
                <a:latin typeface="Consolas" panose="020B0609020204030204" pitchFamily="49" charset="0"/>
              </a:rPr>
              <a:t>using</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C; </a:t>
            </a:r>
            <a:r>
              <a:rPr lang="en-US" sz="1800" dirty="0" smtClean="0">
                <a:solidFill>
                  <a:srgbClr val="0000FF"/>
                </a:solidFill>
                <a:latin typeface="Consolas" panose="020B0609020204030204" pitchFamily="49" charset="0"/>
              </a:rPr>
              <a:t>using</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using</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::_;</a:t>
            </a:r>
          </a:p>
          <a:p>
            <a:endParaRPr lang="en-US" dirty="0">
              <a:solidFill>
                <a:prstClr val="black"/>
              </a:solidFill>
              <a:latin typeface="Consolas" panose="020B0609020204030204" pitchFamily="49" charset="0"/>
            </a:endParaRPr>
          </a:p>
          <a:p>
            <a:endParaRPr lang="en-US" dirty="0"/>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22</a:t>
            </a:fld>
            <a:endParaRPr lang="en-US"/>
          </a:p>
        </p:txBody>
      </p:sp>
      <p:sp>
        <p:nvSpPr>
          <p:cNvPr id="9" name="TextBox 8"/>
          <p:cNvSpPr txBox="1"/>
          <p:nvPr/>
        </p:nvSpPr>
        <p:spPr>
          <a:xfrm>
            <a:off x="7956680" y="854765"/>
            <a:ext cx="409562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Non-intrusive!</a:t>
            </a:r>
          </a:p>
          <a:p>
            <a:pPr marL="285750" indent="-285750">
              <a:buFont typeface="Wingdings" panose="05000000000000000000" pitchFamily="2" charset="2"/>
              <a:buChar char="§"/>
            </a:pPr>
            <a:r>
              <a:rPr lang="en-US" sz="2800" dirty="0" smtClean="0"/>
              <a:t>Respects member access</a:t>
            </a:r>
          </a:p>
        </p:txBody>
      </p:sp>
    </p:spTree>
    <p:extLst>
      <p:ext uri="{BB962C8B-B14F-4D97-AF65-F5344CB8AC3E}">
        <p14:creationId xmlns:p14="http://schemas.microsoft.com/office/powerpoint/2010/main" val="36024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eval</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a:t>
            </a:r>
            <a:r>
              <a:rPr lang="en-US" sz="1800" dirty="0">
                <a:solidFill>
                  <a:schemeClr val="accent2">
                    <a:lumMod val="75000"/>
                  </a:schemeClr>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a:t>
            </a:r>
            <a:r>
              <a:rPr lang="en-US" sz="1800" dirty="0">
                <a:solidFill>
                  <a:schemeClr val="accent2">
                    <a:lumMod val="75000"/>
                  </a:schemeClr>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a:t>
            </a:r>
            <a:r>
              <a:rPr lang="en-US" sz="1800" dirty="0">
                <a:solidFill>
                  <a:schemeClr val="accent2">
                    <a:lumMod val="75000"/>
                  </a:schemeClr>
                </a:solidFill>
                <a:latin typeface="Consolas" panose="020B0609020204030204" pitchFamily="49" charset="0"/>
              </a:rPr>
              <a:t>e1</a:t>
            </a:r>
            <a:r>
              <a:rPr lang="en-US" sz="1800" dirty="0">
                <a:solidFill>
                  <a:prstClr val="black"/>
                </a:solidFill>
                <a:latin typeface="Consolas" panose="020B0609020204030204" pitchFamily="49" charset="0"/>
              </a:rPr>
              <a:t>, </a:t>
            </a:r>
            <a:r>
              <a:rPr lang="en-US" sz="1800" dirty="0">
                <a:solidFill>
                  <a:schemeClr val="accent2">
                    <a:lumMod val="75000"/>
                  </a:schemeClr>
                </a:solidFill>
                <a:latin typeface="Consolas" panose="020B0609020204030204" pitchFamily="49" charset="0"/>
              </a:rPr>
              <a:t>e2</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Match</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exp</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schemeClr val="bg2">
                    <a:lumMod val="90000"/>
                  </a:schemeClr>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a:t>
            </a:r>
            <a:r>
              <a:rPr lang="en-US" sz="1800" dirty="0">
                <a:solidFill>
                  <a:schemeClr val="accent2">
                    <a:lumMod val="75000"/>
                  </a:schemeClr>
                </a:solidFill>
                <a:latin typeface="Consolas" panose="020B0609020204030204" pitchFamily="49" charset="0"/>
              </a:rPr>
              <a:t>name</a:t>
            </a:r>
            <a:r>
              <a:rPr lang="en-US" sz="1800" dirty="0" smtClean="0">
                <a:solidFill>
                  <a:prstClr val="black"/>
                </a:solidFill>
                <a:latin typeface="Consolas" panose="020B0609020204030204" pitchFamily="49" charset="0"/>
              </a:rPr>
              <a:t>) </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r>
              <a:rPr lang="en-US" sz="1800" dirty="0">
                <a:solidFill>
                  <a:schemeClr val="accent2">
                    <a:lumMod val="75000"/>
                  </a:schemeClr>
                </a:solidFill>
                <a:latin typeface="Consolas" panose="020B0609020204030204" pitchFamily="49" charset="0"/>
              </a:rPr>
              <a:t>name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schemeClr val="bg2">
                    <a:lumMod val="90000"/>
                  </a:schemeClr>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a:t>
            </a:r>
            <a:r>
              <a:rPr lang="en-US" sz="1800" dirty="0">
                <a:solidFill>
                  <a:schemeClr val="accent2">
                    <a:lumMod val="75000"/>
                  </a:schemeClr>
                </a:solidFill>
                <a:latin typeface="Consolas" panose="020B0609020204030204" pitchFamily="49" charset="0"/>
              </a:rPr>
              <a:t>value</a:t>
            </a:r>
            <a:r>
              <a:rPr lang="en-US" sz="1800" dirty="0">
                <a:solidFill>
                  <a:prstClr val="black"/>
                </a:solidFill>
                <a:latin typeface="Consolas" panose="020B0609020204030204" pitchFamily="49" charset="0"/>
              </a:rPr>
              <a:t>)</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chemeClr val="accent2">
                    <a:lumMod val="75000"/>
                  </a:schemeClr>
                </a:solidFill>
                <a:latin typeface="Consolas" panose="020B0609020204030204" pitchFamily="49" charset="0"/>
              </a:rPr>
              <a:t>value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schemeClr val="bg2">
                    <a:lumMod val="90000"/>
                  </a:schemeClr>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a:t>
            </a:r>
            <a:r>
              <a:rPr lang="en-US" sz="1800" dirty="0">
                <a:solidFill>
                  <a:schemeClr val="accent2">
                    <a:lumMod val="75000"/>
                  </a:schemeClr>
                </a:solidFill>
                <a:latin typeface="Consolas" panose="020B0609020204030204" pitchFamily="49" charset="0"/>
              </a:rPr>
              <a:t>e1</a:t>
            </a:r>
            <a:r>
              <a:rPr lang="en-US" sz="1800" dirty="0" smtClean="0">
                <a:solidFill>
                  <a:prstClr val="black"/>
                </a:solidFill>
                <a:latin typeface="Consolas" panose="020B0609020204030204" pitchFamily="49" charset="0"/>
              </a:rPr>
              <a:t>)   </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err="1" smtClean="0">
                <a:solidFill>
                  <a:srgbClr val="0000FF"/>
                </a:solidFill>
                <a:latin typeface="Consolas" panose="020B0609020204030204" pitchFamily="49" charset="0"/>
              </a:rPr>
              <a:t>return</a:t>
            </a:r>
            <a:r>
              <a:rPr lang="en-US" sz="1800" dirty="0" err="1" smtClean="0">
                <a:solidFill>
                  <a:prstClr val="black"/>
                </a:solidFill>
                <a:latin typeface="Consolas" panose="020B0609020204030204" pitchFamily="49" charset="0"/>
              </a:rPr>
              <a:t>!</a:t>
            </a:r>
            <a:r>
              <a:rPr lang="en-US" sz="1800" b="1" dirty="0" err="1" smtClean="0">
                <a:solidFill>
                  <a:srgbClr val="00B0F0"/>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chemeClr val="accent2">
                    <a:lumMod val="75000"/>
                  </a:schemeClr>
                </a:solidFill>
                <a:latin typeface="Consolas" panose="020B0609020204030204" pitchFamily="49" charset="0"/>
              </a:rPr>
              <a:t>e1</a:t>
            </a:r>
            <a:r>
              <a:rPr lang="en-US" sz="1800" dirty="0">
                <a:solidFill>
                  <a:prstClr val="black"/>
                </a:solidFill>
                <a:latin typeface="Consolas" panose="020B0609020204030204" pitchFamily="49" charset="0"/>
              </a:rPr>
              <a:t>);</a:t>
            </a:r>
          </a:p>
          <a:p>
            <a:pPr marL="0" indent="0">
              <a:lnSpc>
                <a:spcPct val="100000"/>
              </a:lnSpc>
              <a:spcBef>
                <a:spcPts val="0"/>
              </a:spcBef>
              <a:buNone/>
            </a:pPr>
            <a:r>
              <a:rPr lang="pt-BR" sz="1800" dirty="0">
                <a:solidFill>
                  <a:prstClr val="black"/>
                </a:solidFill>
                <a:latin typeface="Consolas" panose="020B0609020204030204" pitchFamily="49" charset="0"/>
              </a:rPr>
              <a:t>        </a:t>
            </a:r>
            <a:r>
              <a:rPr lang="pt-BR" sz="1800" dirty="0">
                <a:solidFill>
                  <a:srgbClr val="7030A0"/>
                </a:solidFill>
                <a:latin typeface="Consolas" panose="020B0609020204030204" pitchFamily="49" charset="0"/>
              </a:rPr>
              <a:t>Case</a:t>
            </a:r>
            <a:r>
              <a:rPr lang="pt-BR" sz="1800" dirty="0">
                <a:solidFill>
                  <a:schemeClr val="bg2">
                    <a:lumMod val="90000"/>
                  </a:schemeClr>
                </a:solidFill>
                <a:latin typeface="Consolas" panose="020B0609020204030204" pitchFamily="49" charset="0"/>
              </a:rPr>
              <a:t>(</a:t>
            </a:r>
            <a:r>
              <a:rPr lang="pt-BR" sz="1800" dirty="0">
                <a:solidFill>
                  <a:srgbClr val="FF0000"/>
                </a:solidFill>
                <a:latin typeface="Consolas" panose="020B0609020204030204" pitchFamily="49" charset="0"/>
              </a:rPr>
              <a:t>C</a:t>
            </a:r>
            <a:r>
              <a:rPr lang="pt-BR" sz="1800" dirty="0">
                <a:solidFill>
                  <a:prstClr val="black"/>
                </a:solidFill>
                <a:latin typeface="Consolas" panose="020B0609020204030204" pitchFamily="49" charset="0"/>
              </a:rPr>
              <a:t>&lt;AndExp&gt;(</a:t>
            </a:r>
            <a:r>
              <a:rPr lang="pt-BR" sz="1800" dirty="0">
                <a:solidFill>
                  <a:schemeClr val="accent2">
                    <a:lumMod val="75000"/>
                  </a:schemeClr>
                </a:solidFill>
                <a:latin typeface="Consolas" panose="020B0609020204030204" pitchFamily="49" charset="0"/>
              </a:rPr>
              <a:t>e1</a:t>
            </a:r>
            <a:r>
              <a:rPr lang="pt-BR" sz="1800" dirty="0">
                <a:solidFill>
                  <a:prstClr val="black"/>
                </a:solidFill>
                <a:latin typeface="Consolas" panose="020B0609020204030204" pitchFamily="49" charset="0"/>
              </a:rPr>
              <a:t>,</a:t>
            </a:r>
            <a:r>
              <a:rPr lang="pt-BR" sz="1800" dirty="0">
                <a:solidFill>
                  <a:schemeClr val="accent2">
                    <a:lumMod val="75000"/>
                  </a:schemeClr>
                </a:solidFill>
                <a:latin typeface="Consolas" panose="020B0609020204030204" pitchFamily="49" charset="0"/>
              </a:rPr>
              <a:t>e2</a:t>
            </a:r>
            <a:r>
              <a:rPr lang="pt-BR" sz="1800" dirty="0">
                <a:solidFill>
                  <a:prstClr val="black"/>
                </a:solidFill>
                <a:latin typeface="Consolas" panose="020B0609020204030204" pitchFamily="49" charset="0"/>
              </a:rPr>
              <a:t>)</a:t>
            </a:r>
            <a:r>
              <a:rPr lang="pt-BR" sz="1800" dirty="0">
                <a:solidFill>
                  <a:schemeClr val="bg2">
                    <a:lumMod val="90000"/>
                  </a:schemeClr>
                </a:solidFill>
                <a:latin typeface="Consolas" panose="020B0609020204030204" pitchFamily="49" charset="0"/>
              </a:rPr>
              <a:t>)</a:t>
            </a:r>
            <a:r>
              <a:rPr lang="pt-BR" sz="1800" dirty="0">
                <a:solidFill>
                  <a:prstClr val="black"/>
                </a:solidFill>
                <a:latin typeface="Consolas" panose="020B0609020204030204" pitchFamily="49" charset="0"/>
              </a:rPr>
              <a:t> </a:t>
            </a:r>
            <a:r>
              <a:rPr lang="pt-BR" sz="1800" dirty="0">
                <a:solidFill>
                  <a:srgbClr val="0000FF"/>
                </a:solidFill>
                <a:latin typeface="Consolas" panose="020B0609020204030204" pitchFamily="49" charset="0"/>
              </a:rPr>
              <a:t>return</a:t>
            </a:r>
            <a:r>
              <a:rPr lang="pt-BR" sz="1800" dirty="0">
                <a:solidFill>
                  <a:prstClr val="black"/>
                </a:solidFill>
                <a:latin typeface="Consolas" panose="020B0609020204030204" pitchFamily="49" charset="0"/>
              </a:rPr>
              <a:t> </a:t>
            </a:r>
            <a:r>
              <a:rPr lang="pt-BR" sz="1800" b="1" dirty="0">
                <a:solidFill>
                  <a:srgbClr val="00B0F0"/>
                </a:solidFill>
                <a:latin typeface="Consolas" panose="020B0609020204030204" pitchFamily="49" charset="0"/>
              </a:rPr>
              <a:t>eval</a:t>
            </a:r>
            <a:r>
              <a:rPr lang="pt-BR" sz="1800" dirty="0">
                <a:solidFill>
                  <a:prstClr val="black"/>
                </a:solidFill>
                <a:latin typeface="Consolas" panose="020B0609020204030204" pitchFamily="49" charset="0"/>
              </a:rPr>
              <a:t>(ctx, </a:t>
            </a:r>
            <a:r>
              <a:rPr lang="pt-BR" sz="1800" dirty="0">
                <a:solidFill>
                  <a:schemeClr val="accent2">
                    <a:lumMod val="75000"/>
                  </a:schemeClr>
                </a:solidFill>
                <a:latin typeface="Consolas" panose="020B0609020204030204" pitchFamily="49" charset="0"/>
              </a:rPr>
              <a:t>e1</a:t>
            </a:r>
            <a:r>
              <a:rPr lang="pt-BR" sz="1800" dirty="0">
                <a:solidFill>
                  <a:prstClr val="black"/>
                </a:solidFill>
                <a:latin typeface="Consolas" panose="020B0609020204030204" pitchFamily="49" charset="0"/>
              </a:rPr>
              <a:t>) &amp;&amp; </a:t>
            </a:r>
            <a:r>
              <a:rPr lang="pt-BR" sz="1800" b="1" dirty="0">
                <a:solidFill>
                  <a:srgbClr val="00B0F0"/>
                </a:solidFill>
                <a:latin typeface="Consolas" panose="020B0609020204030204" pitchFamily="49" charset="0"/>
              </a:rPr>
              <a:t>eval</a:t>
            </a:r>
            <a:r>
              <a:rPr lang="pt-BR" sz="1800" dirty="0">
                <a:solidFill>
                  <a:prstClr val="black"/>
                </a:solidFill>
                <a:latin typeface="Consolas" panose="020B0609020204030204" pitchFamily="49" charset="0"/>
              </a:rPr>
              <a:t>(ctx, </a:t>
            </a:r>
            <a:r>
              <a:rPr lang="pt-BR" sz="1800" dirty="0">
                <a:solidFill>
                  <a:schemeClr val="accent2">
                    <a:lumMod val="75000"/>
                  </a:schemeClr>
                </a:solidFill>
                <a:latin typeface="Consolas" panose="020B0609020204030204" pitchFamily="49" charset="0"/>
              </a:rPr>
              <a:t>e2</a:t>
            </a:r>
            <a:r>
              <a:rPr lang="pt-BR"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schemeClr val="bg2">
                    <a:lumMod val="90000"/>
                  </a:schemeClr>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a:t>
            </a:r>
            <a:r>
              <a:rPr lang="en-US" sz="1800" dirty="0">
                <a:solidFill>
                  <a:schemeClr val="accent2">
                    <a:lumMod val="75000"/>
                  </a:schemeClr>
                </a:solidFill>
                <a:latin typeface="Consolas" panose="020B0609020204030204" pitchFamily="49" charset="0"/>
              </a:rPr>
              <a:t>e1</a:t>
            </a:r>
            <a:r>
              <a:rPr lang="en-US" sz="1800" dirty="0">
                <a:solidFill>
                  <a:prstClr val="black"/>
                </a:solidFill>
                <a:latin typeface="Consolas" panose="020B0609020204030204" pitchFamily="49" charset="0"/>
              </a:rPr>
              <a:t>,</a:t>
            </a:r>
            <a:r>
              <a:rPr lang="en-US" sz="1800" dirty="0">
                <a:solidFill>
                  <a:schemeClr val="accent2">
                    <a:lumMod val="75000"/>
                  </a:schemeClr>
                </a:solidFill>
                <a:latin typeface="Consolas" panose="020B0609020204030204" pitchFamily="49" charset="0"/>
              </a:rPr>
              <a:t>e2</a:t>
            </a:r>
            <a:r>
              <a:rPr lang="en-US" sz="1800" dirty="0">
                <a:solidFill>
                  <a:prstClr val="black"/>
                </a:solidFill>
                <a:latin typeface="Consolas" panose="020B0609020204030204" pitchFamily="49" charset="0"/>
              </a:rPr>
              <a:t>)</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chemeClr val="accent2">
                    <a:lumMod val="75000"/>
                  </a:schemeClr>
                </a:solidFill>
                <a:latin typeface="Consolas" panose="020B0609020204030204" pitchFamily="49" charset="0"/>
              </a:rPr>
              <a:t>e1</a:t>
            </a:r>
            <a:r>
              <a:rPr lang="en-US" sz="1800" dirty="0">
                <a:solidFill>
                  <a:prstClr val="black"/>
                </a:solidFill>
                <a:latin typeface="Consolas" panose="020B0609020204030204" pitchFamily="49" charset="0"/>
              </a:rPr>
              <a:t>) ||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chemeClr val="accent2">
                    <a:lumMod val="75000"/>
                  </a:schemeClr>
                </a:solidFill>
                <a:latin typeface="Consolas" panose="020B0609020204030204" pitchFamily="49" charset="0"/>
              </a:rPr>
              <a:t>e2</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7030A0"/>
                </a:solidFill>
                <a:latin typeface="Consolas" panose="020B0609020204030204" pitchFamily="49" charset="0"/>
              </a:rPr>
              <a:t>EndMatch</a:t>
            </a:r>
            <a:endParaRPr lang="en-US" sz="1800" dirty="0">
              <a:solidFill>
                <a:srgbClr val="7030A0"/>
              </a:solidFill>
              <a:latin typeface="Consolas" panose="020B0609020204030204" pitchFamily="49" charset="0"/>
            </a:endParaRPr>
          </a:p>
          <a:p>
            <a:pPr marL="0" indent="0">
              <a:lnSpc>
                <a:spcPct val="100000"/>
              </a:lnSpc>
              <a:spcBef>
                <a:spcPts val="0"/>
              </a:spcBef>
              <a:buNone/>
            </a:pPr>
            <a:r>
              <a:rPr lang="en-US" sz="1800" dirty="0" smtClean="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23</a:t>
            </a:fld>
            <a:endParaRPr lang="en-US"/>
          </a:p>
        </p:txBody>
      </p:sp>
      <p:sp>
        <p:nvSpPr>
          <p:cNvPr id="6" name="TextBox 5"/>
          <p:cNvSpPr txBox="1"/>
          <p:nvPr/>
        </p:nvSpPr>
        <p:spPr>
          <a:xfrm>
            <a:off x="6083300" y="4256507"/>
            <a:ext cx="5956300" cy="2123658"/>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a:t>Patterns in the </a:t>
            </a:r>
            <a:r>
              <a:rPr lang="en-US" sz="2800" dirty="0" smtClean="0"/>
              <a:t>LHS, values </a:t>
            </a:r>
            <a:r>
              <a:rPr lang="en-US" sz="2800" dirty="0"/>
              <a:t>in the RHS</a:t>
            </a:r>
          </a:p>
          <a:p>
            <a:pPr marL="285750" indent="-285750">
              <a:buFont typeface="Wingdings" panose="05000000000000000000" pitchFamily="2" charset="2"/>
              <a:buChar char="§"/>
            </a:pPr>
            <a:r>
              <a:rPr lang="en-US" sz="2800" dirty="0" smtClean="0"/>
              <a:t>No </a:t>
            </a:r>
            <a:r>
              <a:rPr lang="en-US" sz="2800" dirty="0" smtClean="0"/>
              <a:t>control inversion!</a:t>
            </a:r>
          </a:p>
          <a:p>
            <a:pPr marL="742950" lvl="1" indent="-285750">
              <a:buFont typeface="Wingdings" panose="05000000000000000000" pitchFamily="2" charset="2"/>
              <a:buChar char="§"/>
            </a:pPr>
            <a:r>
              <a:rPr lang="en-US" sz="2400" dirty="0" smtClean="0"/>
              <a:t>Direct access to arguments</a:t>
            </a:r>
          </a:p>
          <a:p>
            <a:pPr marL="742950" lvl="1" indent="-285750">
              <a:buFont typeface="Wingdings" panose="05000000000000000000" pitchFamily="2" charset="2"/>
              <a:buChar char="§"/>
            </a:pPr>
            <a:r>
              <a:rPr lang="en-US" sz="2400" dirty="0" smtClean="0"/>
              <a:t>Direct return from the function</a:t>
            </a:r>
          </a:p>
        </p:txBody>
      </p:sp>
      <p:sp>
        <p:nvSpPr>
          <p:cNvPr id="7" name="Rectangle 6"/>
          <p:cNvSpPr/>
          <p:nvPr/>
        </p:nvSpPr>
        <p:spPr>
          <a:xfrm>
            <a:off x="4096986" y="2562895"/>
            <a:ext cx="4853832" cy="1352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075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re</a:t>
            </a:r>
            <a:r>
              <a:rPr lang="en-US" dirty="0" smtClean="0"/>
              <a:t>place</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latin typeface="Consolas" panose="020B0609020204030204" pitchFamily="49" charset="0"/>
              </a:rPr>
              <a:t>(</a:t>
            </a:r>
            <a:r>
              <a:rPr lang="en-US" sz="1800" dirty="0" err="1" smtClean="0">
                <a:latin typeface="Consolas" panose="020B0609020204030204" pitchFamily="49" charset="0"/>
              </a:rPr>
              <a:t>BoolExp</a:t>
            </a:r>
            <a:r>
              <a:rPr lang="en-US" sz="1800" dirty="0">
                <a:latin typeface="Consolas" panose="020B0609020204030204" pitchFamily="49" charset="0"/>
              </a:rPr>
              <a:t>* 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what,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name;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value; </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&lt;</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Match(</a:t>
            </a:r>
            <a:r>
              <a:rPr lang="en-US" sz="1800" dirty="0">
                <a:latin typeface="Consolas" panose="020B0609020204030204" pitchFamily="49" charset="0"/>
              </a:rPr>
              <a:t>where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C&lt;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&gt;(name</a:t>
            </a:r>
            <a:r>
              <a:rPr lang="en-US" sz="1800" dirty="0" smtClean="0">
                <a:solidFill>
                  <a:prstClr val="black"/>
                </a:solidFill>
                <a:latin typeface="Consolas" panose="020B0609020204030204" pitchFamily="49" charset="0"/>
              </a:rPr>
              <a:t>) </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name == what ? copy(with) : &amp;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C&lt;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&gt;(value)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C&lt;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&gt;(e1</a:t>
            </a:r>
            <a:r>
              <a:rPr lang="en-US" sz="1800" dirty="0" smtClean="0">
                <a:solidFill>
                  <a:prstClr val="black"/>
                </a:solidFill>
                <a:latin typeface="Consolas" panose="020B0609020204030204" pitchFamily="49" charset="0"/>
              </a:rPr>
              <a:t>)   </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 </a:t>
            </a:r>
            <a:r>
              <a:rPr lang="en-US" sz="1800" dirty="0">
                <a:solidFill>
                  <a:prstClr val="black"/>
                </a:solidFill>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solidFill>
                  <a:prstClr val="black"/>
                </a:solidFill>
                <a:latin typeface="Consolas" panose="020B0609020204030204" pitchFamily="49" charset="0"/>
              </a:rPr>
              <a:t>(e1</a:t>
            </a:r>
            <a:r>
              <a:rPr lang="en-US" sz="1800" dirty="0">
                <a:solidFill>
                  <a:prstClr val="black"/>
                </a:solidFill>
                <a:latin typeface="Consolas" panose="020B0609020204030204" pitchFamily="49" charset="0"/>
              </a:rPr>
              <a:t>, what, with);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C&lt;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&gt;(e1,e2)</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.e1 </a:t>
            </a:r>
            <a:r>
              <a:rPr lang="en-US" sz="1800" dirty="0">
                <a:solidFill>
                  <a:prstClr val="black"/>
                </a:solidFill>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solidFill>
                  <a:prstClr val="black"/>
                </a:solidFill>
                <a:latin typeface="Consolas" panose="020B0609020204030204" pitchFamily="49" charset="0"/>
              </a:rPr>
              <a:t>(e1</a:t>
            </a:r>
            <a:r>
              <a:rPr lang="en-US" sz="1800" dirty="0">
                <a:solidFill>
                  <a:prstClr val="black"/>
                </a:solidFill>
                <a:latin typeface="Consolas" panose="020B0609020204030204" pitchFamily="49" charset="0"/>
              </a:rPr>
              <a:t>,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.e2 </a:t>
            </a:r>
            <a:r>
              <a:rPr lang="en-US" sz="1800" dirty="0">
                <a:solidFill>
                  <a:prstClr val="black"/>
                </a:solidFill>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solidFill>
                  <a:prstClr val="black"/>
                </a:solidFill>
                <a:latin typeface="Consolas" panose="020B0609020204030204" pitchFamily="49" charset="0"/>
              </a:rPr>
              <a:t>(e2</a:t>
            </a:r>
            <a:r>
              <a:rPr lang="en-US" sz="1800" dirty="0">
                <a:solidFill>
                  <a:prstClr val="black"/>
                </a:solidFill>
                <a:latin typeface="Consolas" panose="020B0609020204030204" pitchFamily="49" charset="0"/>
              </a:rPr>
              <a:t>,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C&lt;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&gt;(e1,e2)</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.e1 </a:t>
            </a:r>
            <a:r>
              <a:rPr lang="en-US" sz="1800" dirty="0">
                <a:solidFill>
                  <a:prstClr val="black"/>
                </a:solidFill>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solidFill>
                  <a:prstClr val="black"/>
                </a:solidFill>
                <a:latin typeface="Consolas" panose="020B0609020204030204" pitchFamily="49" charset="0"/>
              </a:rPr>
              <a:t>(e1</a:t>
            </a:r>
            <a:r>
              <a:rPr lang="en-US" sz="1800" dirty="0">
                <a:solidFill>
                  <a:prstClr val="black"/>
                </a:solidFill>
                <a:latin typeface="Consolas" panose="020B0609020204030204" pitchFamily="49" charset="0"/>
              </a:rPr>
              <a:t>,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.e2 </a:t>
            </a:r>
            <a:r>
              <a:rPr lang="en-US" sz="1800" dirty="0">
                <a:solidFill>
                  <a:prstClr val="black"/>
                </a:solidFill>
                <a:latin typeface="Consolas" panose="020B0609020204030204" pitchFamily="49" charset="0"/>
              </a:rPr>
              <a:t>= </a:t>
            </a:r>
            <a:r>
              <a:rPr lang="en-US" sz="1800" b="1" dirty="0" smtClean="0">
                <a:solidFill>
                  <a:srgbClr val="00B0F0"/>
                </a:solidFill>
                <a:latin typeface="Consolas" panose="020B0609020204030204" pitchFamily="49" charset="0"/>
              </a:rPr>
              <a:t>re</a:t>
            </a:r>
            <a:r>
              <a:rPr lang="en-US" sz="1800" b="1" dirty="0" smtClean="0">
                <a:solidFill>
                  <a:srgbClr val="00B0F0"/>
                </a:solidFill>
                <a:latin typeface="Consolas" panose="020B0609020204030204" pitchFamily="49" charset="0"/>
              </a:rPr>
              <a:t>place</a:t>
            </a:r>
            <a:r>
              <a:rPr lang="en-US" sz="1800" dirty="0" smtClean="0">
                <a:solidFill>
                  <a:prstClr val="black"/>
                </a:solidFill>
                <a:latin typeface="Consolas" panose="020B0609020204030204" pitchFamily="49" charset="0"/>
              </a:rPr>
              <a:t>(e2</a:t>
            </a:r>
            <a:r>
              <a:rPr lang="en-US" sz="1800" dirty="0">
                <a:solidFill>
                  <a:prstClr val="black"/>
                </a:solidFill>
                <a:latin typeface="Consolas" panose="020B0609020204030204" pitchFamily="49" charset="0"/>
              </a:rPr>
              <a:t>,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24</a:t>
            </a:fld>
            <a:endParaRPr lang="en-US"/>
          </a:p>
        </p:txBody>
      </p:sp>
      <p:sp>
        <p:nvSpPr>
          <p:cNvPr id="6" name="TextBox 5"/>
          <p:cNvSpPr txBox="1"/>
          <p:nvPr/>
        </p:nvSpPr>
        <p:spPr>
          <a:xfrm>
            <a:off x="7340958" y="3578551"/>
            <a:ext cx="4711342" cy="1815882"/>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Mutability of match0 is </a:t>
            </a:r>
            <a:br>
              <a:rPr lang="en-US" sz="2800" dirty="0" smtClean="0"/>
            </a:br>
            <a:r>
              <a:rPr lang="en-US" sz="2800" dirty="0" smtClean="0"/>
              <a:t>mutability of the subject!</a:t>
            </a:r>
          </a:p>
          <a:p>
            <a:pPr marL="285750" indent="-285750">
              <a:buFont typeface="Wingdings" panose="05000000000000000000" pitchFamily="2" charset="2"/>
              <a:buChar char="§"/>
            </a:pPr>
            <a:r>
              <a:rPr lang="en-US" sz="2800" dirty="0" smtClean="0"/>
              <a:t>Forget the fall-through!</a:t>
            </a:r>
            <a:endParaRPr lang="en-US" sz="2400" dirty="0" smtClean="0"/>
          </a:p>
        </p:txBody>
      </p:sp>
    </p:spTree>
    <p:extLst>
      <p:ext uri="{BB962C8B-B14F-4D97-AF65-F5344CB8AC3E}">
        <p14:creationId xmlns:p14="http://schemas.microsoft.com/office/powerpoint/2010/main" val="345461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match</a:t>
            </a:r>
            <a:endParaRPr lang="en-US" dirty="0"/>
          </a:p>
        </p:txBody>
      </p:sp>
      <p:sp>
        <p:nvSpPr>
          <p:cNvPr id="3" name="Content Placeholder 2"/>
          <p:cNvSpPr>
            <a:spLocks noGrp="1"/>
          </p:cNvSpPr>
          <p:nvPr>
            <p:ph idx="1"/>
          </p:nvPr>
        </p:nvSpPr>
        <p:spPr>
          <a:xfrm>
            <a:off x="114300" y="838200"/>
            <a:ext cx="12077700" cy="5410199"/>
          </a:xfrm>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match(</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p,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x, Assignments&amp;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&lt;</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name;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value;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p1, p2,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Match( </a:t>
            </a:r>
            <a:r>
              <a:rPr lang="en-US" sz="1800" dirty="0" smtClean="0">
                <a:solidFill>
                  <a:srgbClr val="FF0000"/>
                </a:solidFill>
                <a:latin typeface="Consolas" panose="020B0609020204030204" pitchFamily="49" charset="0"/>
              </a:rPr>
              <a:t>p</a:t>
            </a:r>
            <a:r>
              <a:rPr lang="en-US" sz="1800" dirty="0" smtClean="0">
                <a:solidFill>
                  <a:prstClr val="black"/>
                </a:solidFill>
                <a:latin typeface="Consolas" panose="020B0609020204030204" pitchFamily="49" charset="0"/>
              </a:rPr>
              <a:t>               , </a:t>
            </a:r>
            <a:r>
              <a:rPr lang="en-US" sz="1800" dirty="0" smtClean="0">
                <a:solidFill>
                  <a:srgbClr val="FF0000"/>
                </a:solidFill>
                <a:latin typeface="Consolas" panose="020B0609020204030204" pitchFamily="49" charset="0"/>
              </a:rPr>
              <a:t>x</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&gt;(name</a:t>
            </a:r>
            <a:r>
              <a:rPr lang="en-US" sz="1800" dirty="0" smtClean="0">
                <a:solidFill>
                  <a:prstClr val="black"/>
                </a:solidFill>
                <a:latin typeface="Consolas" panose="020B0609020204030204" pitchFamily="49" charset="0"/>
              </a:rPr>
              <a:t>) , </a:t>
            </a:r>
            <a:r>
              <a:rPr lang="en-US" sz="1800" b="1" dirty="0" smtClean="0">
                <a:solidFill>
                  <a:srgbClr val="FF0000"/>
                </a:solidFill>
                <a:latin typeface="Consolas" panose="020B0609020204030204" pitchFamily="49" charset="0"/>
              </a:rPr>
              <a:t>_</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[name] == </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ctx</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 copy(x);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 </a:t>
            </a:r>
            <a:r>
              <a:rPr lang="en-US" sz="1800" dirty="0">
                <a:solidFill>
                  <a:srgbClr val="0000FF"/>
                </a:solidFill>
                <a:latin typeface="Consolas" panose="020B0609020204030204" pitchFamily="49" charset="0"/>
              </a:rPr>
              <a:t>else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equal(</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[name],x</a:t>
            </a:r>
            <a:r>
              <a:rPr lang="en-US" sz="1800" dirty="0" smtClean="0">
                <a:solidFill>
                  <a:prstClr val="black"/>
                </a:solidFill>
                <a:latin typeface="Consolas" panose="020B0609020204030204" pitchFamily="49" charset="0"/>
              </a:rPr>
              <a:t>);</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&gt;(value), C&lt;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a:t>
            </a:r>
            <a:r>
              <a:rPr lang="en-US" sz="1800" dirty="0">
                <a:solidFill>
                  <a:srgbClr val="FF0000"/>
                </a:solidFill>
                <a:latin typeface="Consolas" panose="020B0609020204030204" pitchFamily="49" charset="0"/>
              </a:rPr>
              <a:t>+</a:t>
            </a:r>
            <a:r>
              <a:rPr lang="en-US" sz="1800" dirty="0">
                <a:solidFill>
                  <a:prstClr val="black"/>
                </a:solidFill>
                <a:latin typeface="Consolas" panose="020B0609020204030204" pitchFamily="49" charset="0"/>
              </a:rPr>
              <a:t>value))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&gt;(p1</a:t>
            </a:r>
            <a:r>
              <a:rPr lang="en-US" sz="1800" dirty="0" smtClean="0">
                <a:solidFill>
                  <a:prstClr val="black"/>
                </a:solidFill>
                <a:latin typeface="Consolas" panose="020B0609020204030204" pitchFamily="49" charset="0"/>
              </a:rPr>
              <a:t>)   , C&lt;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&gt;(e1)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&gt;(p1,p2), C&lt;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&gt;(e1,e2) )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&amp;&amp; match(p2, e2,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a:t>
            </a:r>
            <a:r>
              <a:rPr lang="en-US" sz="1800" dirty="0">
                <a:solidFill>
                  <a:prstClr val="black"/>
                </a:solidFill>
                <a:latin typeface="Consolas" panose="020B0609020204030204" pitchFamily="49" charset="0"/>
              </a:rPr>
              <a:t>&lt;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&gt;(p1,p2), C&lt;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&gt;(e1,e2) )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&amp;&amp; match(p2, e2,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Otherwise</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smtClean="0">
                <a:solidFill>
                  <a:prstClr val="black"/>
                </a:solidFill>
                <a:latin typeface="Consolas" panose="020B0609020204030204" pitchFamily="49" charset="0"/>
              </a:rPr>
              <a:t>}</a:t>
            </a:r>
            <a:endParaRPr lang="en-US" sz="18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25</a:t>
            </a:fld>
            <a:endParaRPr lang="en-US"/>
          </a:p>
        </p:txBody>
      </p:sp>
      <p:sp>
        <p:nvSpPr>
          <p:cNvPr id="6" name="TextBox 5"/>
          <p:cNvSpPr txBox="1"/>
          <p:nvPr/>
        </p:nvSpPr>
        <p:spPr>
          <a:xfrm>
            <a:off x="6096000" y="5062470"/>
            <a:ext cx="5956300" cy="1384995"/>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Relational matching!</a:t>
            </a:r>
          </a:p>
          <a:p>
            <a:pPr marL="285750" indent="-285750">
              <a:buFont typeface="Wingdings" panose="05000000000000000000" pitchFamily="2" charset="2"/>
              <a:buChar char="§"/>
            </a:pPr>
            <a:r>
              <a:rPr lang="en-US" sz="2800" dirty="0" smtClean="0"/>
              <a:t>Pattern </a:t>
            </a:r>
            <a:r>
              <a:rPr lang="en-US" sz="2800" dirty="0" err="1" smtClean="0"/>
              <a:t>combinators</a:t>
            </a:r>
            <a:r>
              <a:rPr lang="en-US" sz="2800" dirty="0" smtClean="0"/>
              <a:t>!</a:t>
            </a:r>
            <a:endParaRPr lang="en-US" sz="2400" dirty="0" smtClean="0"/>
          </a:p>
        </p:txBody>
      </p:sp>
    </p:spTree>
    <p:extLst>
      <p:ext uri="{BB962C8B-B14F-4D97-AF65-F5344CB8AC3E}">
        <p14:creationId xmlns:p14="http://schemas.microsoft.com/office/powerpoint/2010/main" val="117347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Nested Matching</a:t>
            </a:r>
            <a:endParaRPr lang="en-US" dirty="0"/>
          </a:p>
        </p:txBody>
      </p:sp>
      <p:sp>
        <p:nvSpPr>
          <p:cNvPr id="3" name="Content Placeholder 2"/>
          <p:cNvSpPr>
            <a:spLocks noGrp="1"/>
          </p:cNvSpPr>
          <p:nvPr>
            <p:ph idx="1"/>
          </p:nvPr>
        </p:nvSpPr>
        <p:spPr>
          <a:xfrm>
            <a:off x="114299" y="838200"/>
            <a:ext cx="11938001" cy="5410199"/>
          </a:xfrm>
        </p:spPr>
        <p:txBody>
          <a:bodyPr>
            <a:no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err="1">
                <a:latin typeface="Consolas" panose="020B0609020204030204" pitchFamily="49" charset="0"/>
              </a:rPr>
              <a:t>dnf</a:t>
            </a:r>
            <a:r>
              <a:rPr lang="en-US" sz="1800" dirty="0">
                <a:latin typeface="Consolas" panose="020B0609020204030204" pitchFamily="49" charset="0"/>
              </a:rPr>
              <a:t>(</a:t>
            </a: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err="1">
                <a:latin typeface="Consolas" panose="020B0609020204030204" pitchFamily="49" charset="0"/>
              </a:rPr>
              <a:t>exp</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&lt;</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e,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Match(</a:t>
            </a:r>
            <a:r>
              <a:rPr lang="en-US" sz="1800" dirty="0" err="1" smtClean="0">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C&lt;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&gt;(C&lt;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a:t>
            </a:r>
            <a:r>
              <a:rPr lang="en-US" sz="1800" dirty="0" smtClean="0">
                <a:solidFill>
                  <a:prstClr val="black"/>
                </a:solidFill>
                <a:latin typeface="Consolas" panose="020B0609020204030204" pitchFamily="49" charset="0"/>
              </a:rPr>
              <a:t>e))      </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e;</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C&lt;</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&gt;(e, C&lt;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&gt;(e1,e2))</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(e,e1), </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(e,e2));</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a:t>
            </a:r>
            <a:r>
              <a:rPr lang="en-US" sz="1800" dirty="0" smtClean="0">
                <a:solidFill>
                  <a:schemeClr val="bg2">
                    <a:lumMod val="90000"/>
                  </a:schemeClr>
                </a:solidFill>
                <a:latin typeface="Consolas" panose="020B0609020204030204" pitchFamily="49" charset="0"/>
              </a:rPr>
              <a:t>(</a:t>
            </a:r>
            <a:r>
              <a:rPr lang="en-US" sz="1800" dirty="0" smtClean="0">
                <a:solidFill>
                  <a:prstClr val="black"/>
                </a:solidFill>
                <a:latin typeface="Consolas" panose="020B0609020204030204" pitchFamily="49" charset="0"/>
              </a:rPr>
              <a:t>C&lt;</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&gt;(C&lt;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&gt;(e1,e2), e)</a:t>
            </a:r>
            <a:r>
              <a:rPr lang="en-US" sz="1800" dirty="0">
                <a:solidFill>
                  <a:schemeClr val="bg2">
                    <a:lumMod val="90000"/>
                  </a:schemeClr>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(e1,e), </a:t>
            </a:r>
            <a:r>
              <a:rPr lang="en-US" sz="1800" dirty="0">
                <a:solidFill>
                  <a:srgbClr val="0000FF"/>
                </a:solidFill>
                <a:latin typeface="Consolas" panose="020B0609020204030204" pitchFamily="49" charset="0"/>
              </a:rPr>
              <a:t>new</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(e2,e));</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Otherwise</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26</a:t>
            </a:fld>
            <a:endParaRPr lang="en-US"/>
          </a:p>
        </p:txBody>
      </p:sp>
      <p:sp>
        <p:nvSpPr>
          <p:cNvPr id="6" name="TextBox 5"/>
          <p:cNvSpPr txBox="1"/>
          <p:nvPr/>
        </p:nvSpPr>
        <p:spPr>
          <a:xfrm>
            <a:off x="3825025" y="5062470"/>
            <a:ext cx="8227275" cy="954107"/>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Visitors are not directly </a:t>
            </a:r>
            <a:r>
              <a:rPr lang="en-US" sz="2800" dirty="0" smtClean="0"/>
              <a:t>suitable </a:t>
            </a:r>
            <a:r>
              <a:rPr lang="en-US" sz="2800" dirty="0" smtClean="0"/>
              <a:t>for nested matching!</a:t>
            </a:r>
            <a:endParaRPr lang="en-US" sz="2400" dirty="0" smtClean="0"/>
          </a:p>
        </p:txBody>
      </p:sp>
    </p:spTree>
    <p:extLst>
      <p:ext uri="{BB962C8B-B14F-4D97-AF65-F5344CB8AC3E}">
        <p14:creationId xmlns:p14="http://schemas.microsoft.com/office/powerpoint/2010/main" val="27117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boost::Variant?</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2200" dirty="0">
                <a:solidFill>
                  <a:srgbClr val="0000FF"/>
                </a:solidFill>
                <a:latin typeface="Consolas" panose="020B0609020204030204" pitchFamily="49" charset="0"/>
              </a:rPr>
              <a:t>void</a:t>
            </a:r>
            <a:r>
              <a:rPr lang="en-US" sz="2200" dirty="0">
                <a:solidFill>
                  <a:prstClr val="black"/>
                </a:solidFill>
                <a:latin typeface="Consolas" panose="020B0609020204030204" pitchFamily="49" charset="0"/>
              </a:rPr>
              <a:t> foo(</a:t>
            </a:r>
            <a:r>
              <a:rPr lang="en-US" sz="2200" dirty="0" err="1">
                <a:solidFill>
                  <a:srgbClr val="0000FF"/>
                </a:solidFill>
                <a:latin typeface="Consolas" panose="020B0609020204030204" pitchFamily="49" charset="0"/>
              </a:rPr>
              <a:t>const</a:t>
            </a:r>
            <a:r>
              <a:rPr lang="en-US" sz="2200" dirty="0">
                <a:solidFill>
                  <a:prstClr val="black"/>
                </a:solidFill>
                <a:latin typeface="Consolas" panose="020B0609020204030204" pitchFamily="49" charset="0"/>
              </a:rPr>
              <a:t> </a:t>
            </a:r>
            <a:r>
              <a:rPr lang="en-US" sz="2200" dirty="0" smtClean="0">
                <a:solidFill>
                  <a:prstClr val="black"/>
                </a:solidFill>
                <a:latin typeface="Consolas" panose="020B0609020204030204" pitchFamily="49" charset="0"/>
              </a:rPr>
              <a:t>variant&lt;</a:t>
            </a:r>
            <a:r>
              <a:rPr lang="en-US" sz="2200" dirty="0" err="1" smtClean="0">
                <a:solidFill>
                  <a:srgbClr val="0000FF"/>
                </a:solidFill>
                <a:latin typeface="Consolas" panose="020B0609020204030204" pitchFamily="49" charset="0"/>
              </a:rPr>
              <a:t>double</a:t>
            </a:r>
            <a:r>
              <a:rPr lang="en-US" sz="2200" dirty="0" err="1" smtClean="0">
                <a:solidFill>
                  <a:prstClr val="black"/>
                </a:solidFill>
                <a:latin typeface="Consolas" panose="020B0609020204030204" pitchFamily="49" charset="0"/>
              </a:rPr>
              <a:t>,</a:t>
            </a:r>
            <a:r>
              <a:rPr lang="en-US" sz="2200" dirty="0" err="1" smtClean="0">
                <a:solidFill>
                  <a:srgbClr val="0000FF"/>
                </a:solidFill>
                <a:latin typeface="Consolas" panose="020B0609020204030204" pitchFamily="49" charset="0"/>
              </a:rPr>
              <a:t>float</a:t>
            </a:r>
            <a:r>
              <a:rPr lang="en-US" sz="2200" dirty="0" err="1" smtClean="0">
                <a:solidFill>
                  <a:prstClr val="black"/>
                </a:solidFill>
                <a:latin typeface="Consolas" panose="020B0609020204030204" pitchFamily="49" charset="0"/>
              </a:rPr>
              <a:t>,</a:t>
            </a:r>
            <a:r>
              <a:rPr lang="en-US" sz="2200" dirty="0" err="1" smtClean="0">
                <a:solidFill>
                  <a:srgbClr val="0000FF"/>
                </a:solidFill>
                <a:latin typeface="Consolas" panose="020B0609020204030204" pitchFamily="49" charset="0"/>
              </a:rPr>
              <a:t>int</a:t>
            </a:r>
            <a:r>
              <a:rPr lang="en-US" sz="2200" dirty="0" err="1" smtClean="0">
                <a:solidFill>
                  <a:prstClr val="black"/>
                </a:solidFill>
                <a:latin typeface="Consolas" panose="020B0609020204030204" pitchFamily="49" charset="0"/>
              </a:rPr>
              <a:t>,complex</a:t>
            </a:r>
            <a:r>
              <a:rPr lang="en-US" sz="2200" dirty="0" smtClean="0">
                <a:solidFill>
                  <a:prstClr val="black"/>
                </a:solidFill>
                <a:latin typeface="Consolas" panose="020B0609020204030204" pitchFamily="49" charset="0"/>
              </a:rPr>
              <a:t>&lt;</a:t>
            </a:r>
            <a:r>
              <a:rPr lang="en-US" sz="2200" dirty="0" smtClean="0">
                <a:solidFill>
                  <a:srgbClr val="0000FF"/>
                </a:solidFill>
                <a:latin typeface="Consolas" panose="020B0609020204030204" pitchFamily="49" charset="0"/>
              </a:rPr>
              <a:t>double</a:t>
            </a:r>
            <a:r>
              <a:rPr lang="en-US" sz="2200" dirty="0">
                <a:solidFill>
                  <a:prstClr val="black"/>
                </a:solidFill>
                <a:latin typeface="Consolas" panose="020B0609020204030204" pitchFamily="49" charset="0"/>
              </a:rPr>
              <a:t>&gt;,</a:t>
            </a:r>
            <a:r>
              <a:rPr lang="en-US" sz="2200" dirty="0">
                <a:solidFill>
                  <a:srgbClr val="0000FF"/>
                </a:solidFill>
                <a:latin typeface="Consolas" panose="020B0609020204030204" pitchFamily="49" charset="0"/>
              </a:rPr>
              <a:t>unsigned</a:t>
            </a:r>
            <a:r>
              <a:rPr lang="en-US" sz="2200" dirty="0">
                <a:solidFill>
                  <a:prstClr val="black"/>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*&gt;&amp; v)</a:t>
            </a:r>
          </a:p>
          <a:p>
            <a:pPr marL="0" indent="0">
              <a:lnSpc>
                <a:spcPct val="100000"/>
              </a:lnSpc>
              <a:spcBef>
                <a:spcPts val="0"/>
              </a:spcBef>
              <a:buNone/>
            </a:pP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var</a:t>
            </a:r>
            <a:r>
              <a:rPr lang="en-US" sz="2200" dirty="0">
                <a:solidFill>
                  <a:prstClr val="black"/>
                </a:solidFill>
                <a:latin typeface="Consolas" panose="020B0609020204030204" pitchFamily="49" charset="0"/>
              </a:rPr>
              <a:t>&lt;</a:t>
            </a:r>
            <a:r>
              <a:rPr lang="en-US" sz="2200" dirty="0">
                <a:solidFill>
                  <a:srgbClr val="0000FF"/>
                </a:solidFill>
                <a:latin typeface="Consolas" panose="020B0609020204030204" pitchFamily="49" charset="0"/>
              </a:rPr>
              <a:t>double</a:t>
            </a:r>
            <a:r>
              <a:rPr lang="en-US" sz="2200" dirty="0">
                <a:solidFill>
                  <a:prstClr val="black"/>
                </a:solidFill>
                <a:latin typeface="Consolas" panose="020B0609020204030204" pitchFamily="49" charset="0"/>
              </a:rPr>
              <a:t>&gt; a, b;</a:t>
            </a:r>
          </a:p>
          <a:p>
            <a:pPr marL="0" indent="0">
              <a:lnSpc>
                <a:spcPct val="100000"/>
              </a:lnSpc>
              <a:spcBef>
                <a:spcPts val="0"/>
              </a:spcBef>
              <a:buNone/>
            </a:pPr>
            <a:r>
              <a:rPr lang="en-US" sz="2200" dirty="0">
                <a:solidFill>
                  <a:prstClr val="black"/>
                </a:solidFill>
                <a:latin typeface="Consolas" panose="020B0609020204030204" pitchFamily="49" charset="0"/>
              </a:rPr>
              <a:t>    </a:t>
            </a:r>
            <a:r>
              <a:rPr lang="en-US" sz="2200" dirty="0" smtClean="0">
                <a:solidFill>
                  <a:prstClr val="black"/>
                </a:solidFill>
                <a:latin typeface="Consolas" panose="020B0609020204030204" pitchFamily="49" charset="0"/>
              </a:rPr>
              <a:t>Match(v)</a:t>
            </a:r>
            <a:endParaRPr lang="en-US" sz="2200" dirty="0">
              <a:solidFill>
                <a:prstClr val="black"/>
              </a:solidFill>
              <a:latin typeface="Consolas" panose="020B0609020204030204" pitchFamily="49" charset="0"/>
            </a:endParaRPr>
          </a:p>
          <a:p>
            <a:pPr marL="0" indent="0">
              <a:lnSpc>
                <a:spcPct val="100000"/>
              </a:lnSpc>
              <a:spcBef>
                <a:spcPts val="0"/>
              </a:spcBef>
              <a:buNone/>
            </a:pPr>
            <a:r>
              <a:rPr lang="en-US" sz="2200" dirty="0">
                <a:solidFill>
                  <a:prstClr val="black"/>
                </a:solidFill>
                <a:latin typeface="Consolas" panose="020B0609020204030204" pitchFamily="49" charset="0"/>
              </a:rPr>
              <a:t>    {</a:t>
            </a:r>
          </a:p>
          <a:p>
            <a:pPr marL="0" indent="0">
              <a:lnSpc>
                <a:spcPct val="100000"/>
              </a:lnSpc>
              <a:spcBef>
                <a:spcPts val="0"/>
              </a:spcBef>
              <a:buNone/>
            </a:pPr>
            <a:r>
              <a:rPr lang="en-US" sz="2200" dirty="0">
                <a:solidFill>
                  <a:prstClr val="black"/>
                </a:solidFill>
                <a:latin typeface="Consolas" panose="020B0609020204030204" pitchFamily="49" charset="0"/>
              </a:rPr>
              <a:t>        Case</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C&lt;</a:t>
            </a:r>
            <a:r>
              <a:rPr lang="en-US" sz="2200" dirty="0">
                <a:solidFill>
                  <a:srgbClr val="0000FF"/>
                </a:solidFill>
                <a:latin typeface="Consolas" panose="020B0609020204030204" pitchFamily="49" charset="0"/>
              </a:rPr>
              <a:t>double</a:t>
            </a:r>
            <a:r>
              <a:rPr lang="en-US" sz="2200" dirty="0">
                <a:solidFill>
                  <a:prstClr val="black"/>
                </a:solidFill>
                <a:latin typeface="Consolas" panose="020B0609020204030204" pitchFamily="49" charset="0"/>
              </a:rPr>
              <a:t>&gt;()            </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t>
            </a:r>
            <a:r>
              <a:rPr lang="en-US" sz="2200" dirty="0">
                <a:solidFill>
                  <a:srgbClr val="A31515"/>
                </a:solidFill>
                <a:latin typeface="Consolas" panose="020B0609020204030204" pitchFamily="49" charset="0"/>
              </a:rPr>
              <a:t>"double "</a:t>
            </a:r>
            <a:r>
              <a:rPr lang="en-US" sz="2200" dirty="0">
                <a:solidFill>
                  <a:prstClr val="black"/>
                </a:solidFill>
                <a:latin typeface="Consolas" panose="020B0609020204030204" pitchFamily="49" charset="0"/>
              </a:rPr>
              <a:t> &lt;&lt; match0; </a:t>
            </a:r>
            <a:r>
              <a:rPr lang="en-US" sz="2200" dirty="0">
                <a:solidFill>
                  <a:srgbClr val="0000FF"/>
                </a:solidFill>
                <a:latin typeface="Consolas" panose="020B0609020204030204" pitchFamily="49" charset="0"/>
              </a:rPr>
              <a:t>break</a:t>
            </a: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Case</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C&lt;</a:t>
            </a:r>
            <a:r>
              <a:rPr lang="en-US" sz="2200" dirty="0">
                <a:solidFill>
                  <a:srgbClr val="0000FF"/>
                </a:solidFill>
                <a:latin typeface="Consolas" panose="020B0609020204030204" pitchFamily="49" charset="0"/>
              </a:rPr>
              <a:t>float</a:t>
            </a:r>
            <a:r>
              <a:rPr lang="en-US" sz="2200" dirty="0">
                <a:solidFill>
                  <a:prstClr val="black"/>
                </a:solidFill>
                <a:latin typeface="Consolas" panose="020B0609020204030204" pitchFamily="49" charset="0"/>
              </a:rPr>
              <a:t>&gt; ()            </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t>
            </a:r>
            <a:r>
              <a:rPr lang="en-US" sz="2200" dirty="0">
                <a:solidFill>
                  <a:srgbClr val="A31515"/>
                </a:solidFill>
                <a:latin typeface="Consolas" panose="020B0609020204030204" pitchFamily="49" charset="0"/>
              </a:rPr>
              <a:t>"float  "</a:t>
            </a:r>
            <a:r>
              <a:rPr lang="en-US" sz="2200" dirty="0">
                <a:solidFill>
                  <a:prstClr val="black"/>
                </a:solidFill>
                <a:latin typeface="Consolas" panose="020B0609020204030204" pitchFamily="49" charset="0"/>
              </a:rPr>
              <a:t> &lt;&lt; match0; </a:t>
            </a:r>
            <a:r>
              <a:rPr lang="en-US" sz="2200" dirty="0">
                <a:solidFill>
                  <a:srgbClr val="0000FF"/>
                </a:solidFill>
                <a:latin typeface="Consolas" panose="020B0609020204030204" pitchFamily="49" charset="0"/>
              </a:rPr>
              <a:t>break</a:t>
            </a: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Case</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C&lt;</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&gt;   ()            </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int</a:t>
            </a:r>
            <a:r>
              <a:rPr lang="en-US" sz="2200" dirty="0">
                <a:solidFill>
                  <a:srgbClr val="A31515"/>
                </a:solidFill>
                <a:latin typeface="Consolas" panose="020B0609020204030204" pitchFamily="49" charset="0"/>
              </a:rPr>
              <a:t>    "</a:t>
            </a:r>
            <a:r>
              <a:rPr lang="en-US" sz="2200" dirty="0">
                <a:solidFill>
                  <a:prstClr val="black"/>
                </a:solidFill>
                <a:latin typeface="Consolas" panose="020B0609020204030204" pitchFamily="49" charset="0"/>
              </a:rPr>
              <a:t> &lt;&lt; match0; </a:t>
            </a:r>
            <a:r>
              <a:rPr lang="en-US" sz="2200" dirty="0">
                <a:solidFill>
                  <a:srgbClr val="0000FF"/>
                </a:solidFill>
                <a:latin typeface="Consolas" panose="020B0609020204030204" pitchFamily="49" charset="0"/>
              </a:rPr>
              <a:t>break</a:t>
            </a: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Case</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C&lt;complex&lt;</a:t>
            </a:r>
            <a:r>
              <a:rPr lang="en-US" sz="2200" dirty="0">
                <a:solidFill>
                  <a:srgbClr val="0000FF"/>
                </a:solidFill>
                <a:latin typeface="Consolas" panose="020B0609020204030204" pitchFamily="49" charset="0"/>
              </a:rPr>
              <a:t>double</a:t>
            </a:r>
            <a:r>
              <a:rPr lang="en-US" sz="2200" dirty="0">
                <a:solidFill>
                  <a:prstClr val="black"/>
                </a:solidFill>
                <a:latin typeface="Consolas" panose="020B0609020204030204" pitchFamily="49" charset="0"/>
              </a:rPr>
              <a:t>&gt;&gt;(</a:t>
            </a:r>
            <a:r>
              <a:rPr lang="en-US" sz="2200" dirty="0" err="1">
                <a:solidFill>
                  <a:prstClr val="black"/>
                </a:solidFill>
                <a:latin typeface="Consolas" panose="020B0609020204030204" pitchFamily="49" charset="0"/>
              </a:rPr>
              <a:t>a,b</a:t>
            </a:r>
            <a:r>
              <a:rPr lang="en-US" sz="2200" dirty="0">
                <a:solidFill>
                  <a:prstClr val="black"/>
                </a:solidFill>
                <a:latin typeface="Consolas" panose="020B0609020204030204" pitchFamily="49" charset="0"/>
              </a:rPr>
              <a:t>)</a:t>
            </a:r>
            <a:r>
              <a:rPr lang="en-US" sz="2200" dirty="0">
                <a:solidFill>
                  <a:schemeClr val="bg2">
                    <a:lumMod val="90000"/>
                  </a:schemeClr>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 &lt;&lt; </a:t>
            </a:r>
            <a:r>
              <a:rPr lang="en-US" sz="2200" dirty="0">
                <a:solidFill>
                  <a:srgbClr val="A31515"/>
                </a:solidFill>
                <a:latin typeface="Consolas" panose="020B0609020204030204" pitchFamily="49" charset="0"/>
              </a:rPr>
              <a:t>'+'</a:t>
            </a:r>
            <a:r>
              <a:rPr lang="en-US" sz="2200" dirty="0">
                <a:solidFill>
                  <a:prstClr val="black"/>
                </a:solidFill>
                <a:latin typeface="Consolas" panose="020B0609020204030204" pitchFamily="49" charset="0"/>
              </a:rPr>
              <a:t> &lt;&lt; b &lt;&lt;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i</a:t>
            </a:r>
            <a:r>
              <a:rPr lang="en-US" sz="2200" dirty="0">
                <a:solidFill>
                  <a:srgbClr val="A31515"/>
                </a:solidFill>
                <a:latin typeface="Consolas" panose="020B0609020204030204" pitchFamily="49" charset="0"/>
              </a:rPr>
              <a:t>'</a:t>
            </a:r>
            <a:r>
              <a:rPr lang="en-US" sz="2200" dirty="0">
                <a:solidFill>
                  <a:prstClr val="black"/>
                </a:solidFill>
                <a:latin typeface="Consolas" panose="020B0609020204030204" pitchFamily="49" charset="0"/>
              </a:rPr>
              <a:t>;</a:t>
            </a:r>
            <a:r>
              <a:rPr lang="en-US" sz="2200" dirty="0">
                <a:solidFill>
                  <a:srgbClr val="0000FF"/>
                </a:solidFill>
                <a:latin typeface="Consolas" panose="020B0609020204030204" pitchFamily="49" charset="0"/>
              </a:rPr>
              <a:t>break</a:t>
            </a: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Otherwise() </a:t>
            </a:r>
            <a:r>
              <a:rPr lang="en-US" sz="2200" dirty="0" smtClean="0">
                <a:solidFill>
                  <a:prstClr val="black"/>
                </a:solidFill>
                <a:latin typeface="Consolas" panose="020B0609020204030204" pitchFamily="49" charset="0"/>
              </a:rPr>
              <a:t>                                               </a:t>
            </a:r>
            <a:r>
              <a:rPr lang="en-US" sz="2200" dirty="0" smtClean="0">
                <a:solidFill>
                  <a:srgbClr val="0000FF"/>
                </a:solidFill>
                <a:latin typeface="Consolas" panose="020B0609020204030204" pitchFamily="49" charset="0"/>
              </a:rPr>
              <a:t>break</a:t>
            </a:r>
            <a:r>
              <a:rPr lang="en-US" sz="2200" dirty="0">
                <a:solidFill>
                  <a:prstClr val="black"/>
                </a:solidFill>
                <a:latin typeface="Consolas" panose="020B0609020204030204" pitchFamily="49" charset="0"/>
              </a:rPr>
              <a:t>;</a:t>
            </a:r>
          </a:p>
          <a:p>
            <a:pPr marL="0" indent="0">
              <a:lnSpc>
                <a:spcPct val="100000"/>
              </a:lnSpc>
              <a:spcBef>
                <a:spcPts val="0"/>
              </a:spcBef>
              <a:buNone/>
            </a:pPr>
            <a:r>
              <a:rPr lang="en-US" sz="2200" dirty="0">
                <a:solidFill>
                  <a:prstClr val="black"/>
                </a:solidFill>
                <a:latin typeface="Consolas" panose="020B0609020204030204" pitchFamily="49" charset="0"/>
              </a:rPr>
              <a:t>    }</a:t>
            </a:r>
          </a:p>
          <a:p>
            <a:pPr marL="0" indent="0">
              <a:lnSpc>
                <a:spcPct val="100000"/>
              </a:lnSpc>
              <a:spcBef>
                <a:spcPts val="0"/>
              </a:spcBef>
              <a:buNone/>
            </a:pP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EndMatch</a:t>
            </a:r>
            <a:endParaRPr lang="en-US" sz="2200" dirty="0">
              <a:solidFill>
                <a:prstClr val="black"/>
              </a:solidFill>
              <a:latin typeface="Consolas" panose="020B0609020204030204" pitchFamily="49" charset="0"/>
            </a:endParaRPr>
          </a:p>
          <a:p>
            <a:pPr marL="0" indent="0">
              <a:lnSpc>
                <a:spcPct val="100000"/>
              </a:lnSpc>
              <a:spcBef>
                <a:spcPts val="0"/>
              </a:spcBef>
              <a:buNone/>
            </a:pPr>
            <a:r>
              <a:rPr lang="en-US" sz="2200" dirty="0">
                <a:solidFill>
                  <a:prstClr val="black"/>
                </a:solidFill>
                <a:latin typeface="Consolas" panose="020B0609020204030204" pitchFamily="49" charset="0"/>
              </a:rPr>
              <a:t>}</a:t>
            </a:r>
          </a:p>
          <a:p>
            <a:pPr marL="0" indent="0">
              <a:lnSpc>
                <a:spcPct val="100000"/>
              </a:lnSpc>
              <a:spcBef>
                <a:spcPts val="0"/>
              </a:spcBef>
              <a:buNone/>
            </a:pPr>
            <a:endParaRPr lang="en-US" sz="22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27</a:t>
            </a:fld>
            <a:endParaRPr lang="en-US"/>
          </a:p>
        </p:txBody>
      </p:sp>
      <p:sp>
        <p:nvSpPr>
          <p:cNvPr id="6" name="TextBox 5"/>
          <p:cNvSpPr txBox="1"/>
          <p:nvPr/>
        </p:nvSpPr>
        <p:spPr>
          <a:xfrm>
            <a:off x="6096000" y="5062470"/>
            <a:ext cx="5956300" cy="1384995"/>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Almost done, check on </a:t>
            </a:r>
            <a:r>
              <a:rPr lang="en-US" sz="2800" dirty="0" err="1" smtClean="0"/>
              <a:t>github</a:t>
            </a:r>
            <a:r>
              <a:rPr lang="en-US" sz="2800" dirty="0" smtClean="0"/>
              <a:t> soon</a:t>
            </a:r>
            <a:endParaRPr lang="en-US" sz="2800" dirty="0" smtClean="0"/>
          </a:p>
          <a:p>
            <a:pPr marL="285750" indent="-285750">
              <a:buFont typeface="Wingdings" panose="05000000000000000000" pitchFamily="2" charset="2"/>
              <a:buChar char="§"/>
            </a:pPr>
            <a:r>
              <a:rPr lang="en-US" sz="2800" dirty="0" smtClean="0"/>
              <a:t>Required generalization of some parts</a:t>
            </a:r>
            <a:endParaRPr lang="en-US" sz="2400" dirty="0" smtClean="0"/>
          </a:p>
        </p:txBody>
      </p:sp>
    </p:spTree>
    <p:extLst>
      <p:ext uri="{BB962C8B-B14F-4D97-AF65-F5344CB8AC3E}">
        <p14:creationId xmlns:p14="http://schemas.microsoft.com/office/powerpoint/2010/main" val="46819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Pattern </a:t>
            </a:r>
            <a:r>
              <a:rPr lang="en-US" dirty="0" smtClean="0"/>
              <a:t>Matching: Summary</a:t>
            </a:r>
            <a:endParaRPr lang="en-US" dirty="0"/>
          </a:p>
        </p:txBody>
      </p:sp>
      <p:sp>
        <p:nvSpPr>
          <p:cNvPr id="7" name="Content Placeholder 6"/>
          <p:cNvSpPr>
            <a:spLocks noGrp="1"/>
          </p:cNvSpPr>
          <p:nvPr>
            <p:ph sz="half" idx="1"/>
          </p:nvPr>
        </p:nvSpPr>
        <p:spPr/>
        <p:txBody>
          <a:bodyPr>
            <a:normAutofit/>
          </a:bodyPr>
          <a:lstStyle/>
          <a:p>
            <a:pPr marL="0" indent="0">
              <a:buNone/>
            </a:pPr>
            <a:r>
              <a:rPr lang="en-US" dirty="0"/>
              <a:t>Pros</a:t>
            </a:r>
          </a:p>
          <a:p>
            <a:pPr lvl="1"/>
            <a:r>
              <a:rPr lang="en-US" dirty="0" smtClean="0"/>
              <a:t>Intuitive, easy to teach and understand</a:t>
            </a:r>
            <a:endParaRPr lang="en-US" dirty="0"/>
          </a:p>
          <a:p>
            <a:pPr lvl="1"/>
            <a:r>
              <a:rPr lang="en-US" dirty="0"/>
              <a:t>Direct show of intent</a:t>
            </a:r>
          </a:p>
          <a:p>
            <a:pPr lvl="1"/>
            <a:r>
              <a:rPr lang="en-US" dirty="0"/>
              <a:t>Relational matching</a:t>
            </a:r>
          </a:p>
          <a:p>
            <a:pPr lvl="1"/>
            <a:r>
              <a:rPr lang="en-US" dirty="0"/>
              <a:t>Nested matching</a:t>
            </a:r>
          </a:p>
          <a:p>
            <a:pPr lvl="1"/>
            <a:r>
              <a:rPr lang="en-US" dirty="0"/>
              <a:t>No control inversion</a:t>
            </a:r>
          </a:p>
          <a:p>
            <a:pPr lvl="1"/>
            <a:r>
              <a:rPr lang="en-US" dirty="0"/>
              <a:t>Local reasoning</a:t>
            </a:r>
          </a:p>
          <a:p>
            <a:pPr marL="0" indent="0">
              <a:buNone/>
            </a:pPr>
            <a:endParaRPr lang="en-US" dirty="0"/>
          </a:p>
        </p:txBody>
      </p:sp>
      <p:sp>
        <p:nvSpPr>
          <p:cNvPr id="8" name="Content Placeholder 7"/>
          <p:cNvSpPr>
            <a:spLocks noGrp="1"/>
          </p:cNvSpPr>
          <p:nvPr>
            <p:ph sz="half" idx="2"/>
          </p:nvPr>
        </p:nvSpPr>
        <p:spPr/>
        <p:txBody>
          <a:bodyPr>
            <a:noAutofit/>
          </a:bodyPr>
          <a:lstStyle/>
          <a:p>
            <a:pPr marL="0" indent="0">
              <a:buNone/>
            </a:pPr>
            <a:r>
              <a:rPr lang="en-US" dirty="0" smtClean="0"/>
              <a:t>Cons</a:t>
            </a:r>
            <a:endParaRPr lang="en-US" dirty="0"/>
          </a:p>
          <a:p>
            <a:pPr lvl="1"/>
            <a:r>
              <a:rPr lang="en-US" dirty="0" smtClean="0"/>
              <a:t>Not available as a language feature yet</a:t>
            </a:r>
          </a:p>
          <a:p>
            <a:pPr lvl="1"/>
            <a:r>
              <a:rPr lang="en-US" dirty="0" smtClean="0"/>
              <a:t>Can be abused for writing ad-hoc code, where hierarchies and virtual functions should have been normally used </a:t>
            </a:r>
            <a:endParaRPr lang="en-US" dirty="0"/>
          </a:p>
          <a:p>
            <a:endParaRPr lang="en-US" sz="32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28</a:t>
            </a:fld>
            <a:endParaRPr lang="en-US"/>
          </a:p>
        </p:txBody>
      </p:sp>
      <p:sp>
        <p:nvSpPr>
          <p:cNvPr id="9" name="Rectangle 8"/>
          <p:cNvSpPr/>
          <p:nvPr/>
        </p:nvSpPr>
        <p:spPr>
          <a:xfrm>
            <a:off x="0" y="4879021"/>
            <a:ext cx="12204700" cy="1477328"/>
          </a:xfrm>
          <a:prstGeom prst="rect">
            <a:avLst/>
          </a:prstGeom>
        </p:spPr>
        <p:txBody>
          <a:bodyPr wrap="square">
            <a:spAutoFit/>
          </a:bodyPr>
          <a:lstStyle/>
          <a:p>
            <a:pPr marL="285750" indent="-285750">
              <a:buFont typeface="Arial" panose="020B0604020202020204" pitchFamily="34" charset="0"/>
              <a:buChar char="•"/>
            </a:pPr>
            <a:r>
              <a:rPr lang="en-US" dirty="0" err="1"/>
              <a:t>Y.Solodkyy</a:t>
            </a:r>
            <a:r>
              <a:rPr lang="en-US" dirty="0"/>
              <a:t>, </a:t>
            </a:r>
            <a:r>
              <a:rPr lang="en-US" dirty="0" err="1"/>
              <a:t>G.Dos</a:t>
            </a:r>
            <a:r>
              <a:rPr lang="en-US" dirty="0"/>
              <a:t> Reis, </a:t>
            </a:r>
            <a:r>
              <a:rPr lang="en-US" dirty="0" err="1"/>
              <a:t>B.Stroustrup</a:t>
            </a:r>
            <a:r>
              <a:rPr lang="en-US" dirty="0"/>
              <a:t>. </a:t>
            </a:r>
            <a:r>
              <a:rPr lang="en-US" dirty="0">
                <a:hlinkClick r:id="rId2"/>
              </a:rPr>
              <a:t>"Open Pattern Matching for C++"</a:t>
            </a:r>
            <a:r>
              <a:rPr lang="en-US" dirty="0"/>
              <a:t> In Proceedings of the 12th international conference on Generative programming: concepts &amp; experiences (GPCE '13). ACM, New York, NY, USA, pp. 33-42</a:t>
            </a:r>
            <a:r>
              <a:rPr lang="en-US" dirty="0" smtClean="0"/>
              <a:t>. </a:t>
            </a:r>
            <a:endParaRPr lang="en-US" dirty="0"/>
          </a:p>
          <a:p>
            <a:pPr marL="285750" indent="-285750">
              <a:buFont typeface="Arial" panose="020B0604020202020204" pitchFamily="34" charset="0"/>
              <a:buChar char="•"/>
            </a:pPr>
            <a:r>
              <a:rPr lang="en-US" dirty="0" err="1"/>
              <a:t>Y.Solodkyy</a:t>
            </a:r>
            <a:r>
              <a:rPr lang="en-US" dirty="0"/>
              <a:t>, </a:t>
            </a:r>
            <a:r>
              <a:rPr lang="en-US" dirty="0" err="1"/>
              <a:t>G.Dos</a:t>
            </a:r>
            <a:r>
              <a:rPr lang="en-US" dirty="0"/>
              <a:t> Reis, </a:t>
            </a:r>
            <a:r>
              <a:rPr lang="en-US" dirty="0" err="1"/>
              <a:t>B.Stroustrup</a:t>
            </a:r>
            <a:r>
              <a:rPr lang="en-US" dirty="0"/>
              <a:t>. </a:t>
            </a:r>
            <a:r>
              <a:rPr lang="en-US" dirty="0">
                <a:hlinkClick r:id="rId3"/>
              </a:rPr>
              <a:t>"Open and Efficient Type Switch for C++"</a:t>
            </a:r>
            <a:r>
              <a:rPr lang="en-US" dirty="0"/>
              <a:t> In Proceedings of the ACM international conference on Object Oriented Programming Systems Languages and Applications (OOPSLA '12). ACM, New York, NY, USA, pp. 963-982</a:t>
            </a:r>
          </a:p>
        </p:txBody>
      </p:sp>
      <p:sp>
        <p:nvSpPr>
          <p:cNvPr id="2" name="Rectangle 1"/>
          <p:cNvSpPr/>
          <p:nvPr/>
        </p:nvSpPr>
        <p:spPr>
          <a:xfrm>
            <a:off x="4179131" y="4144564"/>
            <a:ext cx="3655937" cy="369332"/>
          </a:xfrm>
          <a:prstGeom prst="rect">
            <a:avLst/>
          </a:prstGeom>
        </p:spPr>
        <p:txBody>
          <a:bodyPr wrap="none">
            <a:spAutoFit/>
          </a:bodyPr>
          <a:lstStyle/>
          <a:p>
            <a:r>
              <a:rPr lang="en-US" dirty="0">
                <a:solidFill>
                  <a:schemeClr val="accent1">
                    <a:lumMod val="60000"/>
                    <a:lumOff val="40000"/>
                  </a:schemeClr>
                </a:solidFill>
                <a:hlinkClick r:id="rId4"/>
              </a:rPr>
              <a:t>https://github.com/solodon4/Mach7</a:t>
            </a:r>
            <a:endParaRPr lang="en-US" dirty="0"/>
          </a:p>
        </p:txBody>
      </p:sp>
    </p:spTree>
    <p:extLst>
      <p:ext uri="{BB962C8B-B14F-4D97-AF65-F5344CB8AC3E}">
        <p14:creationId xmlns:p14="http://schemas.microsoft.com/office/powerpoint/2010/main" val="2574092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2: Open Multi-Methods</a:t>
            </a:r>
            <a:endParaRPr lang="en-US" dirty="0"/>
          </a:p>
        </p:txBody>
      </p:sp>
      <p:sp>
        <p:nvSpPr>
          <p:cNvPr id="3" name="Content Placeholder 2"/>
          <p:cNvSpPr>
            <a:spLocks noGrp="1"/>
          </p:cNvSpPr>
          <p:nvPr>
            <p:ph idx="1"/>
          </p:nvPr>
        </p:nvSpPr>
        <p:spPr/>
        <p:txBody>
          <a:bodyPr>
            <a:normAutofit fontScale="92500"/>
          </a:bodyPr>
          <a:lstStyle/>
          <a:p>
            <a:r>
              <a:rPr lang="en-US" dirty="0"/>
              <a:t>Multi-Methods + Open Class Extensions</a:t>
            </a:r>
          </a:p>
          <a:p>
            <a:pPr lvl="1"/>
            <a:r>
              <a:rPr lang="en-US" dirty="0"/>
              <a:t>Multiple Dispatch</a:t>
            </a:r>
          </a:p>
          <a:p>
            <a:pPr lvl="2"/>
            <a:r>
              <a:rPr lang="en-US" dirty="0"/>
              <a:t>The selection of a function to be invoked based on the dynamic type of two or more arguments</a:t>
            </a:r>
          </a:p>
          <a:p>
            <a:pPr lvl="1"/>
            <a:r>
              <a:rPr lang="en-US" dirty="0"/>
              <a:t>Open Class Extensions</a:t>
            </a:r>
          </a:p>
          <a:p>
            <a:pPr lvl="2"/>
            <a:r>
              <a:rPr lang="en-US" dirty="0"/>
              <a:t>Ability to introduce polymorphic functions outside of their </a:t>
            </a:r>
            <a:r>
              <a:rPr lang="en-US" dirty="0" smtClean="0"/>
              <a:t>class</a:t>
            </a:r>
          </a:p>
          <a:p>
            <a:r>
              <a:rPr lang="en-US" dirty="0"/>
              <a:t>Examples of </a:t>
            </a:r>
            <a:r>
              <a:rPr lang="en-US" dirty="0" smtClean="0"/>
              <a:t>Open Multi-Methods uses</a:t>
            </a:r>
            <a:endParaRPr lang="en-US" dirty="0"/>
          </a:p>
          <a:p>
            <a:pPr lvl="1"/>
            <a:r>
              <a:rPr lang="en-US" dirty="0"/>
              <a:t>e</a:t>
            </a:r>
            <a:r>
              <a:rPr lang="en-US" dirty="0" smtClean="0"/>
              <a:t>quality, shape intersection, object interactions in games.</a:t>
            </a:r>
            <a:endParaRPr lang="en-US" dirty="0"/>
          </a:p>
          <a:p>
            <a:r>
              <a:rPr lang="en-US" dirty="0"/>
              <a:t>Why should I care?</a:t>
            </a:r>
          </a:p>
          <a:p>
            <a:pPr lvl="1"/>
            <a:r>
              <a:rPr lang="en-US" dirty="0" smtClean="0"/>
              <a:t>They help retroactively introduce a virtual function into a class without changes to the interface</a:t>
            </a:r>
          </a:p>
          <a:p>
            <a:pPr lvl="1"/>
            <a:r>
              <a:rPr lang="en-US" dirty="0" smtClean="0"/>
              <a:t>They help implement dynamic dispatch on 2 or more polymorphic arguments: e.g. equal</a:t>
            </a:r>
            <a:endParaRPr lang="en-US" dirty="0"/>
          </a:p>
          <a:p>
            <a:r>
              <a:rPr lang="en-US" dirty="0"/>
              <a:t>When is it useful?</a:t>
            </a:r>
          </a:p>
          <a:p>
            <a:pPr lvl="1"/>
            <a:r>
              <a:rPr lang="en-US" dirty="0"/>
              <a:t>Whenever you need to perform an analysis of </a:t>
            </a:r>
            <a:r>
              <a:rPr lang="en-US" dirty="0" smtClean="0"/>
              <a:t>interaction between 2 or more given objects</a:t>
            </a:r>
            <a:endParaRPr lang="en-US" dirty="0"/>
          </a:p>
          <a:p>
            <a:r>
              <a:rPr lang="en-US" dirty="0"/>
              <a:t>We demonstrate it with </a:t>
            </a:r>
            <a:r>
              <a:rPr lang="en-US" dirty="0" smtClean="0"/>
              <a:t>the </a:t>
            </a:r>
            <a:r>
              <a:rPr lang="en-US" dirty="0"/>
              <a:t>syntax of an experimental </a:t>
            </a:r>
            <a:r>
              <a:rPr lang="en-US" dirty="0" smtClean="0"/>
              <a:t>implementation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29</a:t>
            </a:fld>
            <a:endParaRPr lang="en-US"/>
          </a:p>
        </p:txBody>
      </p:sp>
    </p:spTree>
    <p:extLst>
      <p:ext uri="{BB962C8B-B14F-4D97-AF65-F5344CB8AC3E}">
        <p14:creationId xmlns:p14="http://schemas.microsoft.com/office/powerpoint/2010/main" val="121230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Visitor </a:t>
            </a:r>
            <a:r>
              <a:rPr lang="en-US" dirty="0" smtClean="0"/>
              <a:t>Design Pattern</a:t>
            </a:r>
          </a:p>
          <a:p>
            <a:pPr lvl="1"/>
            <a:r>
              <a:rPr lang="en-US" dirty="0" smtClean="0"/>
              <a:t>Visitors </a:t>
            </a:r>
            <a:r>
              <a:rPr lang="en-US" dirty="0" smtClean="0"/>
              <a:t>solve real-world problems</a:t>
            </a:r>
          </a:p>
          <a:p>
            <a:pPr lvl="1"/>
            <a:r>
              <a:rPr lang="en-US" dirty="0" smtClean="0"/>
              <a:t>but there are better abstraction mechanisms to solve the class of problems they address</a:t>
            </a:r>
          </a:p>
          <a:p>
            <a:r>
              <a:rPr lang="en-US" dirty="0" smtClean="0"/>
              <a:t>Two </a:t>
            </a:r>
            <a:r>
              <a:rPr lang="en-US" dirty="0" smtClean="0"/>
              <a:t>Alternatives</a:t>
            </a:r>
          </a:p>
          <a:p>
            <a:pPr lvl="1"/>
            <a:r>
              <a:rPr lang="en-US" dirty="0" smtClean="0"/>
              <a:t>Pattern Matching</a:t>
            </a:r>
          </a:p>
          <a:p>
            <a:pPr lvl="2"/>
            <a:r>
              <a:rPr lang="en-US" dirty="0"/>
              <a:t>d</a:t>
            </a:r>
            <a:r>
              <a:rPr lang="en-US" dirty="0" smtClean="0"/>
              <a:t>emonstrated by a library, but it is the language solution based on it we advocate for</a:t>
            </a:r>
            <a:endParaRPr lang="en-US" dirty="0" smtClean="0"/>
          </a:p>
          <a:p>
            <a:pPr lvl="1"/>
            <a:r>
              <a:rPr lang="en-US" dirty="0" smtClean="0"/>
              <a:t>Open Multi-Methods</a:t>
            </a:r>
          </a:p>
          <a:p>
            <a:pPr lvl="2"/>
            <a:r>
              <a:rPr lang="en-US" dirty="0" smtClean="0"/>
              <a:t>d</a:t>
            </a:r>
            <a:r>
              <a:rPr lang="en-US" dirty="0" smtClean="0"/>
              <a:t>emonstrated on a </a:t>
            </a:r>
            <a:r>
              <a:rPr lang="en-US" dirty="0" smtClean="0"/>
              <a:t>language </a:t>
            </a:r>
            <a:r>
              <a:rPr lang="en-US" dirty="0" smtClean="0"/>
              <a:t>extension we worked on</a:t>
            </a:r>
          </a:p>
          <a:p>
            <a:r>
              <a:rPr lang="en-US" dirty="0" smtClean="0"/>
              <a:t>Goal</a:t>
            </a:r>
          </a:p>
          <a:p>
            <a:pPr lvl="1"/>
            <a:r>
              <a:rPr lang="en-US" dirty="0" smtClean="0"/>
              <a:t>Compare the solutions on some </a:t>
            </a:r>
            <a:r>
              <a:rPr lang="en-US" dirty="0"/>
              <a:t>common examples</a:t>
            </a:r>
          </a:p>
          <a:p>
            <a:pPr lvl="1"/>
            <a:r>
              <a:rPr lang="en-US" dirty="0" smtClean="0"/>
              <a:t>In </a:t>
            </a:r>
            <a:r>
              <a:rPr lang="en-US" dirty="0"/>
              <a:t>a hope </a:t>
            </a:r>
            <a:r>
              <a:rPr lang="en-US" dirty="0" smtClean="0"/>
              <a:t>to gather more supporters for a language feature</a:t>
            </a:r>
          </a:p>
          <a:p>
            <a:pPr lvl="1"/>
            <a:r>
              <a:rPr lang="en-US" dirty="0"/>
              <a:t>I</a:t>
            </a:r>
            <a:r>
              <a:rPr lang="en-US" dirty="0" smtClean="0"/>
              <a:t>mplementation details are not the goal, we have presented them before</a:t>
            </a: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a:t>
            </a:fld>
            <a:endParaRPr lang="en-US"/>
          </a:p>
        </p:txBody>
      </p:sp>
    </p:spTree>
    <p:extLst>
      <p:ext uri="{BB962C8B-B14F-4D97-AF65-F5344CB8AC3E}">
        <p14:creationId xmlns:p14="http://schemas.microsoft.com/office/powerpoint/2010/main" val="121891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Open Class Extension</a:t>
            </a:r>
            <a:endParaRPr lang="en-US" dirty="0"/>
          </a:p>
        </p:txBody>
      </p:sp>
      <p:sp>
        <p:nvSpPr>
          <p:cNvPr id="3" name="Content Placeholder 2"/>
          <p:cNvSpPr>
            <a:spLocks noGrp="1"/>
          </p:cNvSpPr>
          <p:nvPr>
            <p:ph idx="1"/>
          </p:nvPr>
        </p:nvSpPr>
        <p:spPr>
          <a:xfrm>
            <a:off x="114300" y="838200"/>
            <a:ext cx="12230100" cy="5410199"/>
          </a:xfrm>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[x-&gt;name];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x-&gt;value;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 x) { </a:t>
            </a:r>
            <a:r>
              <a:rPr lang="en-US" sz="1800" dirty="0" err="1">
                <a:solidFill>
                  <a:srgbClr val="0000FF"/>
                </a:solidFill>
                <a:latin typeface="Consolas" panose="020B0609020204030204" pitchFamily="49" charset="0"/>
              </a:rPr>
              <a:t>return</a:t>
            </a:r>
            <a:r>
              <a:rPr lang="en-US" sz="1800" dirty="0" err="1">
                <a:solidFill>
                  <a:prstClr val="black"/>
                </a:solidFill>
                <a:latin typeface="Consolas" panose="020B0609020204030204" pitchFamily="49" charset="0"/>
              </a:rPr>
              <a:t>!</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x-&gt;e1</a:t>
            </a:r>
            <a:r>
              <a:rPr lang="en-US" sz="1800" dirty="0" smtClean="0">
                <a:solidFill>
                  <a:prstClr val="black"/>
                </a:solidFill>
                <a:latin typeface="Consolas" panose="020B0609020204030204" pitchFamily="49" charset="0"/>
              </a:rPr>
              <a:t>)&amp;&amp;</a:t>
            </a:r>
            <a:r>
              <a:rPr lang="en-US" sz="1800" b="1" dirty="0" err="1" smtClean="0">
                <a:solidFill>
                  <a:srgbClr val="00B0F0"/>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x-&gt;e2);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b="1" dirty="0" err="1">
                <a:solidFill>
                  <a:srgbClr val="00B0F0"/>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x-&gt;e1</a:t>
            </a:r>
            <a:r>
              <a:rPr lang="en-US" sz="1800" dirty="0" smtClean="0">
                <a:solidFill>
                  <a:prstClr val="black"/>
                </a:solidFill>
                <a:latin typeface="Consolas" panose="020B0609020204030204" pitchFamily="49" charset="0"/>
              </a:rPr>
              <a:t>)||</a:t>
            </a:r>
            <a:r>
              <a:rPr lang="en-US" sz="1800" b="1" dirty="0" err="1" smtClean="0">
                <a:solidFill>
                  <a:srgbClr val="00B0F0"/>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x-&gt;e2);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30</a:t>
            </a:fld>
            <a:endParaRPr lang="en-US"/>
          </a:p>
        </p:txBody>
      </p:sp>
      <p:sp>
        <p:nvSpPr>
          <p:cNvPr id="6" name="TextBox 5"/>
          <p:cNvSpPr txBox="1"/>
          <p:nvPr/>
        </p:nvSpPr>
        <p:spPr>
          <a:xfrm>
            <a:off x="5175339" y="3543299"/>
            <a:ext cx="7016661" cy="2246769"/>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No need to foresee all the virtual functions!</a:t>
            </a:r>
          </a:p>
          <a:p>
            <a:pPr marL="285750" indent="-285750">
              <a:buFont typeface="Wingdings" panose="05000000000000000000" pitchFamily="2" charset="2"/>
              <a:buChar char="§"/>
            </a:pPr>
            <a:r>
              <a:rPr lang="en-US" sz="2800" dirty="0" smtClean="0"/>
              <a:t>Mix of virtual and non-virtual arguments</a:t>
            </a:r>
          </a:p>
          <a:p>
            <a:pPr marL="285750" indent="-285750">
              <a:buFont typeface="Wingdings" panose="05000000000000000000" pitchFamily="2" charset="2"/>
              <a:buChar char="§"/>
            </a:pPr>
            <a:r>
              <a:rPr lang="en-US" sz="2800" dirty="0" smtClean="0"/>
              <a:t>Hard to reason locally about</a:t>
            </a:r>
          </a:p>
          <a:p>
            <a:pPr marL="285750" indent="-285750">
              <a:buFont typeface="Wingdings" panose="05000000000000000000" pitchFamily="2" charset="2"/>
              <a:buChar char="§"/>
            </a:pPr>
            <a:r>
              <a:rPr lang="en-US" sz="2800" dirty="0" smtClean="0"/>
              <a:t>Semi-inverted control</a:t>
            </a:r>
            <a:endParaRPr lang="en-US" sz="2400" dirty="0" smtClean="0"/>
          </a:p>
        </p:txBody>
      </p:sp>
    </p:spTree>
    <p:extLst>
      <p:ext uri="{BB962C8B-B14F-4D97-AF65-F5344CB8AC3E}">
        <p14:creationId xmlns:p14="http://schemas.microsoft.com/office/powerpoint/2010/main" val="18126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Open Multi-Method</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a.name  == b.name;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a.value</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b.value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(*a.e1, *b.e1) </a:t>
            </a:r>
            <a:endParaRPr lang="en-US" sz="1600" dirty="0" smtClean="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&amp;&amp;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(*a.e2, *b.e2);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(*a.e1, *b.e1) </a:t>
            </a:r>
            <a:endParaRPr lang="en-US" sz="1600" dirty="0" smtClean="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&amp;&amp; </a:t>
            </a:r>
            <a:r>
              <a:rPr lang="en-US" sz="1600" b="1" dirty="0">
                <a:solidFill>
                  <a:srgbClr val="00B0F0"/>
                </a:solidFill>
                <a:latin typeface="Consolas" panose="020B0609020204030204" pitchFamily="49" charset="0"/>
              </a:rPr>
              <a:t>equal</a:t>
            </a:r>
            <a:r>
              <a:rPr lang="en-US" sz="1600" dirty="0">
                <a:solidFill>
                  <a:prstClr val="black"/>
                </a:solidFill>
                <a:latin typeface="Consolas" panose="020B0609020204030204" pitchFamily="49" charset="0"/>
              </a:rPr>
              <a:t>(*a.e2, *b.e2);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31</a:t>
            </a:fld>
            <a:endParaRPr lang="en-US"/>
          </a:p>
        </p:txBody>
      </p:sp>
      <p:sp>
        <p:nvSpPr>
          <p:cNvPr id="6" name="TextBox 5"/>
          <p:cNvSpPr txBox="1"/>
          <p:nvPr/>
        </p:nvSpPr>
        <p:spPr>
          <a:xfrm>
            <a:off x="5175339" y="3543299"/>
            <a:ext cx="7016661"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Subject to ambiguities</a:t>
            </a:r>
          </a:p>
          <a:p>
            <a:pPr marL="285750" indent="-285750">
              <a:buFont typeface="Wingdings" panose="05000000000000000000" pitchFamily="2" charset="2"/>
              <a:buChar char="§"/>
            </a:pPr>
            <a:r>
              <a:rPr lang="en-US" sz="2800" dirty="0" smtClean="0"/>
              <a:t>Requires changes to linker and loader</a:t>
            </a:r>
          </a:p>
          <a:p>
            <a:pPr marL="285750" indent="-285750">
              <a:buFont typeface="Wingdings" panose="05000000000000000000" pitchFamily="2" charset="2"/>
              <a:buChar char="§"/>
            </a:pPr>
            <a:r>
              <a:rPr lang="en-US" sz="2800" dirty="0" smtClean="0"/>
              <a:t>Works with current C++ object model</a:t>
            </a:r>
            <a:endParaRPr lang="en-US" sz="2400" dirty="0" smtClean="0"/>
          </a:p>
        </p:txBody>
      </p:sp>
    </p:spTree>
    <p:extLst>
      <p:ext uri="{BB962C8B-B14F-4D97-AF65-F5344CB8AC3E}">
        <p14:creationId xmlns:p14="http://schemas.microsoft.com/office/powerpoint/2010/main" val="41442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Open Multi-Methods</a:t>
            </a:r>
            <a:endParaRPr lang="en-US" dirty="0"/>
          </a:p>
        </p:txBody>
      </p:sp>
      <p:sp>
        <p:nvSpPr>
          <p:cNvPr id="7" name="Content Placeholder 6"/>
          <p:cNvSpPr>
            <a:spLocks noGrp="1"/>
          </p:cNvSpPr>
          <p:nvPr>
            <p:ph sz="half" idx="1"/>
          </p:nvPr>
        </p:nvSpPr>
        <p:spPr/>
        <p:txBody>
          <a:bodyPr/>
          <a:lstStyle/>
          <a:p>
            <a:pPr marL="0" indent="0">
              <a:buNone/>
            </a:pPr>
            <a:r>
              <a:rPr lang="en-US" dirty="0"/>
              <a:t>Pros</a:t>
            </a:r>
          </a:p>
          <a:p>
            <a:pPr lvl="1"/>
            <a:r>
              <a:rPr lang="en-US" dirty="0"/>
              <a:t>Extensibility of functions</a:t>
            </a:r>
          </a:p>
          <a:p>
            <a:pPr lvl="1"/>
            <a:r>
              <a:rPr lang="en-US" dirty="0"/>
              <a:t>Extensibility of classes</a:t>
            </a:r>
          </a:p>
          <a:p>
            <a:pPr lvl="1"/>
            <a:r>
              <a:rPr lang="en-US" dirty="0"/>
              <a:t>Speed</a:t>
            </a:r>
          </a:p>
          <a:p>
            <a:pPr lvl="1"/>
            <a:r>
              <a:rPr lang="en-US" dirty="0"/>
              <a:t>Easy to </a:t>
            </a:r>
            <a:r>
              <a:rPr lang="en-US" dirty="0" smtClean="0"/>
              <a:t>teach</a:t>
            </a:r>
            <a:endParaRPr lang="en-US" dirty="0"/>
          </a:p>
          <a:p>
            <a:pPr lvl="1"/>
            <a:r>
              <a:rPr lang="en-US" dirty="0"/>
              <a:t>Non-intrusive</a:t>
            </a:r>
          </a:p>
          <a:p>
            <a:pPr lvl="1"/>
            <a:r>
              <a:rPr lang="en-US" dirty="0"/>
              <a:t>General</a:t>
            </a:r>
          </a:p>
          <a:p>
            <a:pPr lvl="1"/>
            <a:r>
              <a:rPr lang="en-US" dirty="0" err="1"/>
              <a:t>Breve</a:t>
            </a:r>
            <a:endParaRPr lang="en-US" dirty="0"/>
          </a:p>
          <a:p>
            <a:pPr lvl="1"/>
            <a:r>
              <a:rPr lang="en-US" dirty="0"/>
              <a:t>Relational</a:t>
            </a:r>
          </a:p>
          <a:p>
            <a:endParaRPr lang="en-US" dirty="0"/>
          </a:p>
        </p:txBody>
      </p:sp>
      <p:sp>
        <p:nvSpPr>
          <p:cNvPr id="8" name="Content Placeholder 7"/>
          <p:cNvSpPr>
            <a:spLocks noGrp="1"/>
          </p:cNvSpPr>
          <p:nvPr>
            <p:ph sz="half" idx="2"/>
          </p:nvPr>
        </p:nvSpPr>
        <p:spPr/>
        <p:txBody>
          <a:bodyPr>
            <a:noAutofit/>
          </a:bodyPr>
          <a:lstStyle/>
          <a:p>
            <a:pPr marL="0" indent="0">
              <a:buNone/>
            </a:pPr>
            <a:r>
              <a:rPr lang="en-US" dirty="0" smtClean="0"/>
              <a:t>Cons</a:t>
            </a:r>
            <a:endParaRPr lang="en-US" dirty="0"/>
          </a:p>
          <a:p>
            <a:pPr lvl="1"/>
            <a:r>
              <a:rPr lang="en-US" dirty="0"/>
              <a:t>Subject to ambiguities</a:t>
            </a:r>
          </a:p>
          <a:p>
            <a:pPr lvl="1"/>
            <a:r>
              <a:rPr lang="en-US" dirty="0"/>
              <a:t>Requires changes to linker and loader</a:t>
            </a:r>
          </a:p>
          <a:p>
            <a:pPr lvl="1"/>
            <a:r>
              <a:rPr lang="en-US" dirty="0" smtClean="0"/>
              <a:t>Semi-inverted </a:t>
            </a:r>
            <a:r>
              <a:rPr lang="en-US" dirty="0" smtClean="0"/>
              <a:t>control</a:t>
            </a:r>
            <a:endParaRPr lang="en-US" dirty="0"/>
          </a:p>
          <a:p>
            <a:pPr lvl="1"/>
            <a:r>
              <a:rPr lang="en-US" dirty="0"/>
              <a:t>No local reasoning</a:t>
            </a:r>
            <a:endParaRPr lang="en-US" sz="2800" dirty="0"/>
          </a:p>
          <a:p>
            <a:endParaRPr lang="en-US" sz="32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32</a:t>
            </a:fld>
            <a:endParaRPr lang="en-US"/>
          </a:p>
        </p:txBody>
      </p:sp>
      <p:sp>
        <p:nvSpPr>
          <p:cNvPr id="9" name="Rectangle 8"/>
          <p:cNvSpPr/>
          <p:nvPr/>
        </p:nvSpPr>
        <p:spPr>
          <a:xfrm>
            <a:off x="0" y="5156020"/>
            <a:ext cx="12204700" cy="1200329"/>
          </a:xfrm>
          <a:prstGeom prst="rect">
            <a:avLst/>
          </a:prstGeom>
        </p:spPr>
        <p:txBody>
          <a:bodyPr wrap="square">
            <a:spAutoFit/>
          </a:bodyPr>
          <a:lstStyle/>
          <a:p>
            <a:pPr marL="285750" indent="-285750">
              <a:buFont typeface="Arial" panose="020B0604020202020204" pitchFamily="34" charset="0"/>
              <a:buChar char="•"/>
            </a:pPr>
            <a:r>
              <a:rPr lang="en-US" dirty="0" err="1"/>
              <a:t>P.Pirkelbauer</a:t>
            </a:r>
            <a:r>
              <a:rPr lang="en-US" dirty="0"/>
              <a:t>, </a:t>
            </a:r>
            <a:r>
              <a:rPr lang="en-US" dirty="0" err="1"/>
              <a:t>Y.Solodkyy</a:t>
            </a:r>
            <a:r>
              <a:rPr lang="en-US" dirty="0"/>
              <a:t>, B.</a:t>
            </a:r>
            <a:r>
              <a:rPr lang="en-US" dirty="0" err="1"/>
              <a:t>Stroustrup</a:t>
            </a:r>
            <a:r>
              <a:rPr lang="en-US" dirty="0"/>
              <a:t>.</a:t>
            </a:r>
            <a:r>
              <a:rPr lang="en-US" dirty="0">
                <a:hlinkClick r:id="rId2"/>
              </a:rPr>
              <a:t>"Design and evaluation of C++ open multi-methods"</a:t>
            </a:r>
            <a:r>
              <a:rPr lang="en-US" dirty="0"/>
              <a:t>, Science of Computer Programming, 2009. </a:t>
            </a:r>
          </a:p>
          <a:p>
            <a:pPr marL="285750" indent="-285750">
              <a:buFont typeface="Arial" panose="020B0604020202020204" pitchFamily="34" charset="0"/>
              <a:buChar char="•"/>
            </a:pPr>
            <a:r>
              <a:rPr lang="en-US" dirty="0" err="1" smtClean="0"/>
              <a:t>P.Pirkelbauer</a:t>
            </a:r>
            <a:r>
              <a:rPr lang="en-US" dirty="0"/>
              <a:t>, </a:t>
            </a:r>
            <a:r>
              <a:rPr lang="en-US" dirty="0" err="1"/>
              <a:t>Y.Solodkyy</a:t>
            </a:r>
            <a:r>
              <a:rPr lang="en-US" dirty="0"/>
              <a:t>, B.</a:t>
            </a:r>
            <a:r>
              <a:rPr lang="en-US" dirty="0" err="1"/>
              <a:t>Stroustrup</a:t>
            </a:r>
            <a:r>
              <a:rPr lang="en-US" dirty="0"/>
              <a:t>.</a:t>
            </a:r>
            <a:r>
              <a:rPr lang="en-US" dirty="0">
                <a:hlinkClick r:id="rId3"/>
              </a:rPr>
              <a:t>"Open multi-methods for C++"</a:t>
            </a:r>
            <a:r>
              <a:rPr lang="en-US" dirty="0"/>
              <a:t>, In Proceedings of the 6th international conference on Generative Programming and Component Engineering, October 01-03, 2007, Salzburg, Austria</a:t>
            </a:r>
          </a:p>
        </p:txBody>
      </p:sp>
      <p:sp>
        <p:nvSpPr>
          <p:cNvPr id="2" name="Rectangle 1"/>
          <p:cNvSpPr/>
          <p:nvPr/>
        </p:nvSpPr>
        <p:spPr>
          <a:xfrm>
            <a:off x="3629648" y="4421563"/>
            <a:ext cx="4907305" cy="369332"/>
          </a:xfrm>
          <a:prstGeom prst="rect">
            <a:avLst/>
          </a:prstGeom>
        </p:spPr>
        <p:txBody>
          <a:bodyPr wrap="none">
            <a:spAutoFit/>
          </a:bodyPr>
          <a:lstStyle/>
          <a:p>
            <a:r>
              <a:rPr lang="en-US" dirty="0">
                <a:hlinkClick r:id="rId4"/>
              </a:rPr>
              <a:t>https://parasol.tamu.edu/groups/pttlgroup/omm/</a:t>
            </a:r>
            <a:endParaRPr lang="en-US" dirty="0"/>
          </a:p>
        </p:txBody>
      </p:sp>
    </p:spTree>
    <p:extLst>
      <p:ext uri="{BB962C8B-B14F-4D97-AF65-F5344CB8AC3E}">
        <p14:creationId xmlns:p14="http://schemas.microsoft.com/office/powerpoint/2010/main" val="689517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Performance Comparison</a:t>
            </a:r>
            <a:endParaRPr lang="en-US" dirty="0"/>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dirty="0"/>
          </a:p>
        </p:txBody>
      </p:sp>
      <p:graphicFrame>
        <p:nvGraphicFramePr>
          <p:cNvPr id="9" name="Content Placeholder 8"/>
          <p:cNvGraphicFramePr>
            <a:graphicFrameLocks noGrp="1"/>
          </p:cNvGraphicFramePr>
          <p:nvPr>
            <p:ph idx="1"/>
            <p:extLst/>
          </p:nvPr>
        </p:nvGraphicFramePr>
        <p:xfrm>
          <a:off x="1992314" y="1676400"/>
          <a:ext cx="8135937" cy="456088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288273" y="5745712"/>
            <a:ext cx="877163" cy="1112288"/>
          </a:xfrm>
          <a:prstGeom prst="rect">
            <a:avLst/>
          </a:prstGeom>
          <a:noFill/>
        </p:spPr>
        <p:txBody>
          <a:bodyPr vert="vert270" wrap="square" rtlCol="0" anchor="t">
            <a:spAutoFit/>
          </a:bodyPr>
          <a:lstStyle/>
          <a:p>
            <a:pPr algn="r"/>
            <a:r>
              <a:rPr lang="en-US" sz="900" b="1" dirty="0"/>
              <a:t>GCC 4.5.2</a:t>
            </a:r>
          </a:p>
          <a:p>
            <a:pPr algn="r"/>
            <a:r>
              <a:rPr lang="en-US" sz="900" b="1" dirty="0"/>
              <a:t>GCC 4.6.1</a:t>
            </a:r>
          </a:p>
          <a:p>
            <a:pPr algn="r"/>
            <a:r>
              <a:rPr lang="en-US" sz="900" b="1" dirty="0"/>
              <a:t>GCC 4.7.2</a:t>
            </a:r>
          </a:p>
          <a:p>
            <a:pPr algn="r"/>
            <a:r>
              <a:rPr lang="en-US" sz="900" b="1" dirty="0"/>
              <a:t>Visual C++ 10</a:t>
            </a:r>
          </a:p>
          <a:p>
            <a:pPr algn="r"/>
            <a:r>
              <a:rPr lang="en-US" sz="900" b="1" dirty="0"/>
              <a:t>Visual C++ 11</a:t>
            </a:r>
          </a:p>
        </p:txBody>
      </p:sp>
      <mc:AlternateContent xmlns:mc="http://schemas.openxmlformats.org/markup-compatibility/2006" xmlns:a14="http://schemas.microsoft.com/office/drawing/2010/main">
        <mc:Choice Requires="a14">
          <p:sp>
            <p:nvSpPr>
              <p:cNvPr id="2" name="TextBox 1"/>
              <p:cNvSpPr txBox="1"/>
              <p:nvPr/>
            </p:nvSpPr>
            <p:spPr>
              <a:xfrm>
                <a:off x="2876174" y="1434756"/>
                <a:ext cx="215199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𝑁</m:t>
                          </m:r>
                        </m:sup>
                      </m:sSup>
                      <m:r>
                        <a:rPr lang="en-US" sz="1400" i="1">
                          <a:solidFill>
                            <a:srgbClr val="FF0000"/>
                          </a:solidFill>
                          <a:latin typeface="Cambria Math"/>
                        </a:rPr>
                        <m:t>+</m:t>
                      </m:r>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𝑁</m:t>
                          </m:r>
                          <m:r>
                            <a:rPr lang="en-US" sz="1400" i="1">
                              <a:solidFill>
                                <a:srgbClr val="FF0000"/>
                              </a:solidFill>
                              <a:latin typeface="Cambria Math"/>
                            </a:rPr>
                            <m:t>−1</m:t>
                          </m:r>
                        </m:sup>
                      </m:sSup>
                      <m:r>
                        <a:rPr lang="en-US" sz="1400" i="1">
                          <a:solidFill>
                            <a:srgbClr val="FF0000"/>
                          </a:solidFill>
                          <a:latin typeface="Cambria Math"/>
                        </a:rPr>
                        <m:t>+…+</m:t>
                      </m:r>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2</m:t>
                          </m:r>
                        </m:sup>
                      </m:sSup>
                      <m:r>
                        <a:rPr lang="en-US" sz="1400" i="1">
                          <a:solidFill>
                            <a:srgbClr val="FF0000"/>
                          </a:solidFill>
                          <a:latin typeface="Cambria Math"/>
                        </a:rPr>
                        <m:t>+</m:t>
                      </m:r>
                      <m:r>
                        <a:rPr lang="en-US" sz="1400" i="1">
                          <a:solidFill>
                            <a:srgbClr val="FF0000"/>
                          </a:solidFill>
                          <a:latin typeface="Cambria Math"/>
                        </a:rPr>
                        <m:t>𝑛</m:t>
                      </m:r>
                    </m:oMath>
                  </m:oMathPara>
                </a14:m>
                <a:endParaRPr lang="en-US" sz="14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352173" y="1434755"/>
                <a:ext cx="2151999" cy="3077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28172" y="1434756"/>
                <a:ext cx="18119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400" i="1">
                              <a:solidFill>
                                <a:srgbClr val="4F81BD"/>
                              </a:solidFill>
                              <a:latin typeface="Cambria Math" panose="02040503050406030204" pitchFamily="18" charset="0"/>
                            </a:rPr>
                          </m:ctrlPr>
                        </m:dPr>
                        <m:e>
                          <m:r>
                            <a:rPr lang="en-US" sz="1400" i="1">
                              <a:solidFill>
                                <a:srgbClr val="4F81BD"/>
                              </a:solidFill>
                              <a:latin typeface="Cambria Math"/>
                            </a:rPr>
                            <m:t>2</m:t>
                          </m:r>
                          <m:r>
                            <a:rPr lang="en-US" sz="1400" i="1">
                              <a:solidFill>
                                <a:srgbClr val="4F81BD"/>
                              </a:solidFill>
                              <a:latin typeface="Cambria Math"/>
                            </a:rPr>
                            <m:t>𝑁</m:t>
                          </m:r>
                          <m:r>
                            <a:rPr lang="en-US" sz="1400" i="1">
                              <a:solidFill>
                                <a:srgbClr val="4F81BD"/>
                              </a:solidFill>
                              <a:latin typeface="Cambria Math"/>
                            </a:rPr>
                            <m:t>+3</m:t>
                          </m:r>
                        </m:e>
                      </m:d>
                      <m:sSup>
                        <m:sSupPr>
                          <m:ctrlPr>
                            <a:rPr lang="en-US" sz="1400" i="1">
                              <a:solidFill>
                                <a:srgbClr val="4F81BD"/>
                              </a:solidFill>
                              <a:latin typeface="Cambria Math" panose="02040503050406030204" pitchFamily="18" charset="0"/>
                            </a:rPr>
                          </m:ctrlPr>
                        </m:sSupPr>
                        <m:e>
                          <m:r>
                            <a:rPr lang="en-US" sz="1400" i="1">
                              <a:solidFill>
                                <a:srgbClr val="4F81BD"/>
                              </a:solidFill>
                              <a:latin typeface="Cambria Math"/>
                            </a:rPr>
                            <m:t>𝑛</m:t>
                          </m:r>
                        </m:e>
                        <m:sup>
                          <m:r>
                            <a:rPr lang="en-US" sz="1400" i="1">
                              <a:solidFill>
                                <a:srgbClr val="4F81BD"/>
                              </a:solidFill>
                              <a:latin typeface="Cambria Math"/>
                            </a:rPr>
                            <m:t>𝑁</m:t>
                          </m:r>
                        </m:sup>
                      </m:sSup>
                      <m:r>
                        <a:rPr lang="en-US" sz="1400" i="1">
                          <a:solidFill>
                            <a:srgbClr val="4F81BD"/>
                          </a:solidFill>
                          <a:latin typeface="Cambria Math"/>
                        </a:rPr>
                        <m:t>+</m:t>
                      </m:r>
                      <m:r>
                        <a:rPr lang="en-US" sz="1400" i="1">
                          <a:solidFill>
                            <a:srgbClr val="4F81BD"/>
                          </a:solidFill>
                          <a:latin typeface="Cambria Math"/>
                        </a:rPr>
                        <m:t>𝑁</m:t>
                      </m:r>
                      <m:r>
                        <a:rPr lang="en-US" sz="1400" i="1">
                          <a:solidFill>
                            <a:srgbClr val="4F81BD"/>
                          </a:solidFill>
                          <a:latin typeface="Cambria Math"/>
                        </a:rPr>
                        <m:t>+7</m:t>
                      </m:r>
                    </m:oMath>
                  </m:oMathPara>
                </a14:m>
                <a:endParaRPr lang="en-US" sz="1400" dirty="0">
                  <a:solidFill>
                    <a:srgbClr val="4F81BD"/>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504172" y="1434755"/>
                <a:ext cx="181197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612988" y="1434756"/>
                <a:ext cx="12516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srgbClr val="8064A2"/>
                              </a:solidFill>
                              <a:latin typeface="Cambria Math" panose="02040503050406030204" pitchFamily="18" charset="0"/>
                            </a:rPr>
                          </m:ctrlPr>
                        </m:sSupPr>
                        <m:e>
                          <m:r>
                            <a:rPr lang="en-US" sz="1400" i="1">
                              <a:solidFill>
                                <a:srgbClr val="8064A2"/>
                              </a:solidFill>
                              <a:latin typeface="Cambria Math"/>
                            </a:rPr>
                            <m:t>𝑛</m:t>
                          </m:r>
                        </m:e>
                        <m:sup>
                          <m:r>
                            <a:rPr lang="en-US" sz="1400" i="1">
                              <a:solidFill>
                                <a:srgbClr val="8064A2"/>
                              </a:solidFill>
                              <a:latin typeface="Cambria Math"/>
                            </a:rPr>
                            <m:t>𝑁</m:t>
                          </m:r>
                        </m:sup>
                      </m:sSup>
                      <m:r>
                        <a:rPr lang="en-US" sz="1400" i="1">
                          <a:solidFill>
                            <a:srgbClr val="8064A2"/>
                          </a:solidFill>
                          <a:latin typeface="Cambria Math"/>
                        </a:rPr>
                        <m:t>+</m:t>
                      </m:r>
                      <m:r>
                        <a:rPr lang="en-US" sz="1400" i="1">
                          <a:solidFill>
                            <a:srgbClr val="8064A2"/>
                          </a:solidFill>
                          <a:latin typeface="Cambria Math"/>
                        </a:rPr>
                        <m:t>𝑁𝑛</m:t>
                      </m:r>
                      <m:r>
                        <a:rPr lang="en-US" sz="1400" i="1">
                          <a:solidFill>
                            <a:srgbClr val="8064A2"/>
                          </a:solidFill>
                          <a:latin typeface="Cambria Math"/>
                        </a:rPr>
                        <m:t>+</m:t>
                      </m:r>
                      <m:r>
                        <a:rPr lang="en-US" sz="1400" i="1">
                          <a:solidFill>
                            <a:srgbClr val="8064A2"/>
                          </a:solidFill>
                          <a:latin typeface="Cambria Math"/>
                        </a:rPr>
                        <m:t>𝑁</m:t>
                      </m:r>
                    </m:oMath>
                  </m:oMathPara>
                </a14:m>
                <a:endParaRPr lang="en-US" sz="1400" dirty="0">
                  <a:solidFill>
                    <a:srgbClr val="8064A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88987" y="1434755"/>
                <a:ext cx="1251689" cy="307777"/>
              </a:xfrm>
              <a:prstGeom prst="rect">
                <a:avLst/>
              </a:prstGeom>
              <a:blipFill rotWithShape="0">
                <a:blip r:embed="rId6"/>
                <a:stretch>
                  <a:fillRect/>
                </a:stretch>
              </a:blipFill>
            </p:spPr>
            <p:txBody>
              <a:bodyPr/>
              <a:lstStyle/>
              <a:p>
                <a:r>
                  <a:rPr lang="en-US">
                    <a:noFill/>
                  </a:rPr>
                  <a:t> </a:t>
                </a:r>
              </a:p>
            </p:txBody>
          </p:sp>
        </mc:Fallback>
      </mc:AlternateContent>
      <p:sp>
        <p:nvSpPr>
          <p:cNvPr id="8" name="TextBox 7"/>
          <p:cNvSpPr txBox="1"/>
          <p:nvPr/>
        </p:nvSpPr>
        <p:spPr>
          <a:xfrm>
            <a:off x="1968478" y="1434756"/>
            <a:ext cx="967141" cy="307777"/>
          </a:xfrm>
          <a:prstGeom prst="rect">
            <a:avLst/>
          </a:prstGeom>
          <a:noFill/>
        </p:spPr>
        <p:txBody>
          <a:bodyPr wrap="square" rtlCol="0">
            <a:spAutoFit/>
          </a:bodyPr>
          <a:lstStyle/>
          <a:p>
            <a:r>
              <a:rPr lang="en-US" sz="1400" dirty="0"/>
              <a:t>Memory:</a:t>
            </a:r>
          </a:p>
        </p:txBody>
      </p:sp>
      <p:sp>
        <p:nvSpPr>
          <p:cNvPr id="11" name="TextBox 10"/>
          <p:cNvSpPr txBox="1"/>
          <p:nvPr/>
        </p:nvSpPr>
        <p:spPr>
          <a:xfrm>
            <a:off x="8864676" y="1096202"/>
            <a:ext cx="1803324" cy="646331"/>
          </a:xfrm>
          <a:prstGeom prst="rect">
            <a:avLst/>
          </a:prstGeom>
          <a:noFill/>
        </p:spPr>
        <p:txBody>
          <a:bodyPr wrap="square" rtlCol="0">
            <a:spAutoFit/>
          </a:bodyPr>
          <a:lstStyle/>
          <a:p>
            <a:r>
              <a:rPr lang="en-US" sz="1200" i="1" dirty="0">
                <a:latin typeface="Times New Roman" pitchFamily="18" charset="0"/>
                <a:cs typeface="Times New Roman" pitchFamily="18" charset="0"/>
              </a:rPr>
              <a:t>n</a:t>
            </a:r>
            <a:r>
              <a:rPr lang="en-US" sz="1200" dirty="0"/>
              <a:t> is the number of subobjects in a class hierarchy of arguments</a:t>
            </a:r>
          </a:p>
        </p:txBody>
      </p:sp>
      <p:sp>
        <p:nvSpPr>
          <p:cNvPr id="6" name="Slide Number Placeholder 5"/>
          <p:cNvSpPr>
            <a:spLocks noGrp="1"/>
          </p:cNvSpPr>
          <p:nvPr>
            <p:ph type="sldNum" sz="quarter" idx="12"/>
          </p:nvPr>
        </p:nvSpPr>
        <p:spPr/>
        <p:txBody>
          <a:bodyPr/>
          <a:lstStyle/>
          <a:p>
            <a:fld id="{7CB0F8AB-AB33-4A54-BEC3-89055AD5FA98}" type="slidenum">
              <a:rPr lang="en-US" smtClean="0"/>
              <a:t>33</a:t>
            </a:fld>
            <a:endParaRPr lang="en-US" dirty="0"/>
          </a:p>
        </p:txBody>
      </p:sp>
    </p:spTree>
    <p:extLst>
      <p:ext uri="{BB962C8B-B14F-4D97-AF65-F5344CB8AC3E}">
        <p14:creationId xmlns:p14="http://schemas.microsoft.com/office/powerpoint/2010/main" val="3391436309"/>
      </p:ext>
    </p:extLst>
  </p:cSld>
  <p:clrMapOvr>
    <a:masterClrMapping/>
  </p:clrMapOvr>
  <mc:AlternateContent xmlns:mc="http://schemas.openxmlformats.org/markup-compatibility/2006" xmlns:p14="http://schemas.microsoft.com/office/powerpoint/2010/main">
    <mc:Choice Requires="p14">
      <p:transition spd="slow" p14:dur="2000" advTm="65948"/>
    </mc:Choice>
    <mc:Fallback xmlns="">
      <p:transition spd="slow" advTm="65948"/>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Comparison </a:t>
            </a:r>
            <a:r>
              <a:rPr lang="en-US" smtClean="0"/>
              <a:t>of Possibilities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6477991"/>
              </p:ext>
            </p:extLst>
          </p:nvPr>
        </p:nvGraphicFramePr>
        <p:xfrm>
          <a:off x="1992299" y="1513487"/>
          <a:ext cx="7979663" cy="2998731"/>
        </p:xfrm>
        <a:graphic>
          <a:graphicData uri="http://schemas.openxmlformats.org/drawingml/2006/table">
            <a:tbl>
              <a:tblPr firstRow="1" bandRow="1">
                <a:tableStyleId>{5C22544A-7EE6-4342-B048-85BDC9FD1C3A}</a:tableStyleId>
              </a:tblPr>
              <a:tblGrid>
                <a:gridCol w="2591267"/>
                <a:gridCol w="449033"/>
                <a:gridCol w="449033"/>
                <a:gridCol w="449033"/>
                <a:gridCol w="449033"/>
                <a:gridCol w="449033"/>
                <a:gridCol w="449033"/>
                <a:gridCol w="449033"/>
                <a:gridCol w="449033"/>
                <a:gridCol w="449033"/>
                <a:gridCol w="449033"/>
                <a:gridCol w="449033"/>
                <a:gridCol w="449033"/>
              </a:tblGrid>
              <a:tr h="1535691">
                <a:tc>
                  <a:txBody>
                    <a:bodyPr/>
                    <a:lstStyle/>
                    <a:p>
                      <a:pPr algn="l"/>
                      <a:endParaRPr lang="en-US" sz="1600" dirty="0"/>
                    </a:p>
                  </a:txBody>
                  <a:tcPr anchor="ctr"/>
                </a:tc>
                <a:tc>
                  <a:txBody>
                    <a:bodyPr/>
                    <a:lstStyle/>
                    <a:p>
                      <a:pPr algn="l"/>
                      <a:r>
                        <a:rPr lang="en-US" sz="1600" dirty="0" smtClean="0"/>
                        <a:t>Extensibility of Functions</a:t>
                      </a:r>
                      <a:endParaRPr lang="en-US" sz="1600" dirty="0"/>
                    </a:p>
                  </a:txBody>
                  <a:tcPr vert="vert270" anchor="ctr"/>
                </a:tc>
                <a:tc>
                  <a:txBody>
                    <a:bodyPr/>
                    <a:lstStyle/>
                    <a:p>
                      <a:pPr algn="l"/>
                      <a:r>
                        <a:rPr lang="en-US" sz="1600" dirty="0" smtClean="0"/>
                        <a:t>Extensibility of</a:t>
                      </a:r>
                      <a:r>
                        <a:rPr lang="en-US" sz="1600" baseline="0" dirty="0" smtClean="0"/>
                        <a:t> Data</a:t>
                      </a:r>
                      <a:endParaRPr lang="en-US" sz="1600" dirty="0"/>
                    </a:p>
                  </a:txBody>
                  <a:tcPr vert="vert270" anchor="ctr"/>
                </a:tc>
                <a:tc>
                  <a:txBody>
                    <a:bodyPr/>
                    <a:lstStyle/>
                    <a:p>
                      <a:pPr algn="l"/>
                      <a:r>
                        <a:rPr lang="en-US" sz="1600" dirty="0" smtClean="0"/>
                        <a:t>Type Safe</a:t>
                      </a:r>
                      <a:endParaRPr lang="en-US" sz="1600" dirty="0"/>
                    </a:p>
                  </a:txBody>
                  <a:tcPr vert="vert270" anchor="ctr"/>
                </a:tc>
                <a:tc>
                  <a:txBody>
                    <a:bodyPr/>
                    <a:lstStyle/>
                    <a:p>
                      <a:pPr algn="l"/>
                      <a:r>
                        <a:rPr lang="en-US" sz="1600" dirty="0" smtClean="0"/>
                        <a:t>Multiple Inheritance</a:t>
                      </a:r>
                      <a:endParaRPr lang="en-US" sz="1600" dirty="0"/>
                    </a:p>
                  </a:txBody>
                  <a:tcPr vert="vert270" anchor="ctr"/>
                </a:tc>
                <a:tc>
                  <a:txBody>
                    <a:bodyPr/>
                    <a:lstStyle/>
                    <a:p>
                      <a:pPr algn="l"/>
                      <a:r>
                        <a:rPr lang="en-US" sz="1600" dirty="0" smtClean="0"/>
                        <a:t>Relational</a:t>
                      </a:r>
                      <a:endParaRPr lang="en-US" sz="1600" dirty="0"/>
                    </a:p>
                  </a:txBody>
                  <a:tcPr vert="vert270" anchor="ctr"/>
                </a:tc>
                <a:tc>
                  <a:txBody>
                    <a:bodyPr/>
                    <a:lstStyle/>
                    <a:p>
                      <a:pPr algn="l"/>
                      <a:r>
                        <a:rPr lang="en-US" sz="1600" dirty="0" smtClean="0"/>
                        <a:t>Nesting</a:t>
                      </a:r>
                      <a:endParaRPr lang="en-US" sz="1600" dirty="0"/>
                    </a:p>
                  </a:txBody>
                  <a:tcPr vert="vert270" anchor="ctr"/>
                </a:tc>
                <a:tc>
                  <a:txBody>
                    <a:bodyPr/>
                    <a:lstStyle/>
                    <a:p>
                      <a:pPr algn="l"/>
                      <a:r>
                        <a:rPr lang="en-US" sz="1600" dirty="0" smtClean="0"/>
                        <a:t>Retroactive</a:t>
                      </a:r>
                      <a:endParaRPr lang="en-US" sz="1600" dirty="0"/>
                    </a:p>
                  </a:txBody>
                  <a:tcPr vert="vert270" anchor="ctr"/>
                </a:tc>
                <a:tc>
                  <a:txBody>
                    <a:bodyPr/>
                    <a:lstStyle/>
                    <a:p>
                      <a:pPr algn="l"/>
                      <a:r>
                        <a:rPr lang="en-US" sz="1600" dirty="0" smtClean="0"/>
                        <a:t>Local Reasoning</a:t>
                      </a:r>
                      <a:endParaRPr lang="en-US" sz="1600" dirty="0"/>
                    </a:p>
                  </a:txBody>
                  <a:tcPr vert="vert270" anchor="ctr"/>
                </a:tc>
                <a:tc>
                  <a:txBody>
                    <a:bodyPr/>
                    <a:lstStyle/>
                    <a:p>
                      <a:pPr algn="l"/>
                      <a:r>
                        <a:rPr lang="en-US" sz="1600" dirty="0" smtClean="0"/>
                        <a:t>No Control</a:t>
                      </a:r>
                      <a:r>
                        <a:rPr lang="en-US" sz="1600" baseline="0" dirty="0" smtClean="0"/>
                        <a:t> </a:t>
                      </a:r>
                      <a:r>
                        <a:rPr lang="en-US" sz="1600" dirty="0" smtClean="0"/>
                        <a:t>Inversion</a:t>
                      </a:r>
                      <a:endParaRPr lang="en-US" sz="1600" dirty="0"/>
                    </a:p>
                  </a:txBody>
                  <a:tcPr vert="vert270" anchor="ctr"/>
                </a:tc>
                <a:tc>
                  <a:txBody>
                    <a:bodyPr/>
                    <a:lstStyle/>
                    <a:p>
                      <a:pPr algn="l"/>
                      <a:r>
                        <a:rPr lang="en-US" sz="1600" dirty="0" smtClean="0"/>
                        <a:t>Redundancy Checking</a:t>
                      </a:r>
                      <a:endParaRPr lang="en-US" sz="1600" dirty="0"/>
                    </a:p>
                  </a:txBody>
                  <a:tcPr vert="vert270" anchor="ctr"/>
                </a:tc>
                <a:tc>
                  <a:txBody>
                    <a:bodyPr/>
                    <a:lstStyle/>
                    <a:p>
                      <a:pPr algn="l"/>
                      <a:r>
                        <a:rPr lang="en-US" sz="1600" dirty="0" smtClean="0"/>
                        <a:t>Completeness Checking</a:t>
                      </a:r>
                      <a:endParaRPr lang="en-US" sz="1600" dirty="0"/>
                    </a:p>
                  </a:txBody>
                  <a:tcPr vert="vert270" anchor="ctr"/>
                </a:tc>
                <a:tc>
                  <a:txBody>
                    <a:bodyPr/>
                    <a:lstStyle/>
                    <a:p>
                      <a:pPr algn="l"/>
                      <a:r>
                        <a:rPr lang="en-US" sz="1600" dirty="0" smtClean="0"/>
                        <a:t>Speed in Cycles</a:t>
                      </a:r>
                      <a:endParaRPr lang="en-US" sz="1600" dirty="0"/>
                    </a:p>
                  </a:txBody>
                  <a:tcPr vert="vert270" anchor="ctr"/>
                </a:tc>
              </a:tr>
              <a:tr h="357238">
                <a:tc>
                  <a:txBody>
                    <a:bodyPr/>
                    <a:lstStyle/>
                    <a:p>
                      <a:r>
                        <a:rPr lang="en-US" dirty="0" smtClean="0"/>
                        <a:t>Virtual</a:t>
                      </a:r>
                      <a:r>
                        <a:rPr lang="en-US" baseline="0" dirty="0" smtClean="0"/>
                        <a:t> Functions</a:t>
                      </a:r>
                      <a:endParaRPr lang="en-US" dirty="0"/>
                    </a:p>
                  </a:txBody>
                  <a:tcP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p>
                  </a:txBody>
                  <a:tcPr marL="0" marR="0" marT="0" marB="0" anchor="ctr"/>
                </a:tc>
                <a:tc>
                  <a:txBody>
                    <a:bodyPr/>
                    <a:lstStyle/>
                    <a:p>
                      <a:pPr algn="ct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29</a:t>
                      </a:r>
                      <a:endParaRPr lang="en-US" sz="1800" dirty="0">
                        <a:solidFill>
                          <a:schemeClr val="tx2"/>
                        </a:solidFill>
                      </a:endParaRPr>
                    </a:p>
                  </a:txBody>
                  <a:tcPr marL="0" marR="0" marT="0" marB="0" anchor="ctr"/>
                </a:tc>
              </a:tr>
              <a:tr h="357238">
                <a:tc>
                  <a:txBody>
                    <a:bodyPr/>
                    <a:lstStyle/>
                    <a:p>
                      <a:r>
                        <a:rPr lang="en-US" dirty="0" smtClean="0"/>
                        <a:t>Visitor</a:t>
                      </a:r>
                      <a:r>
                        <a:rPr lang="en-US" baseline="0" dirty="0" smtClean="0"/>
                        <a:t> Design Pattern</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rgbClr val="7030A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rgbClr val="7030A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55</a:t>
                      </a:r>
                      <a:endParaRPr lang="en-US" sz="1800" dirty="0">
                        <a:solidFill>
                          <a:schemeClr val="tx2"/>
                        </a:solidFill>
                      </a:endParaRPr>
                    </a:p>
                  </a:txBody>
                  <a:tcPr marL="0" marR="0" marT="0" marB="0" anchor="ctr"/>
                </a:tc>
              </a:tr>
              <a:tr h="357238">
                <a:tc>
                  <a:txBody>
                    <a:bodyPr/>
                    <a:lstStyle/>
                    <a:p>
                      <a:r>
                        <a:rPr lang="en-US" dirty="0" smtClean="0"/>
                        <a:t>Open Pattern</a:t>
                      </a:r>
                      <a:r>
                        <a:rPr lang="en-US" baseline="0" dirty="0" smtClean="0"/>
                        <a:t> Matching</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70</a:t>
                      </a:r>
                      <a:endParaRPr lang="en-US" sz="1800" dirty="0">
                        <a:solidFill>
                          <a:schemeClr val="tx2"/>
                        </a:solidFill>
                      </a:endParaRPr>
                    </a:p>
                  </a:txBody>
                  <a:tcPr marL="0" marR="0" marT="0" marB="0" anchor="ctr"/>
                </a:tc>
              </a:tr>
              <a:tr h="357238">
                <a:tc>
                  <a:txBody>
                    <a:bodyPr/>
                    <a:lstStyle/>
                    <a:p>
                      <a:r>
                        <a:rPr lang="en-US" dirty="0" smtClean="0"/>
                        <a:t>Open Multi-methods</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p>
                  </a:txBody>
                  <a:tcPr marL="0" marR="0" marT="0" marB="0" anchor="ctr"/>
                </a:tc>
                <a:tc>
                  <a:txBody>
                    <a:bodyPr/>
                    <a:lstStyle/>
                    <a:p>
                      <a:pPr algn="ct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1800" dirty="0" smtClean="0">
                          <a:solidFill>
                            <a:schemeClr val="tx2"/>
                          </a:solidFill>
                        </a:rPr>
                        <a:t>38</a:t>
                      </a:r>
                      <a:endParaRPr lang="en-US" sz="1800" dirty="0">
                        <a:solidFill>
                          <a:schemeClr val="tx2"/>
                        </a:solidFill>
                      </a:endParaRPr>
                    </a:p>
                  </a:txBody>
                  <a:tcPr marL="0" marR="0" marT="0" marB="0" anchor="ctr"/>
                </a:tc>
              </a:tr>
            </a:tbl>
          </a:graphicData>
        </a:graphic>
      </p:graphicFrame>
      <p:sp>
        <p:nvSpPr>
          <p:cNvPr id="6" name="Slide Number Placeholder 5"/>
          <p:cNvSpPr>
            <a:spLocks noGrp="1"/>
          </p:cNvSpPr>
          <p:nvPr>
            <p:ph type="sldNum" sz="quarter" idx="12"/>
          </p:nvPr>
        </p:nvSpPr>
        <p:spPr/>
        <p:txBody>
          <a:bodyPr/>
          <a:lstStyle/>
          <a:p>
            <a:fld id="{A15218F7-2310-456D-A54D-B5ACEA070EA4}" type="slidenum">
              <a:rPr lang="en-US" smtClean="0"/>
              <a:pPr/>
              <a:t>34</a:t>
            </a:fld>
            <a:endParaRPr lang="en-US" dirty="0"/>
          </a:p>
        </p:txBody>
      </p:sp>
      <p:sp>
        <p:nvSpPr>
          <p:cNvPr id="2" name="Footer Placeholder 1"/>
          <p:cNvSpPr>
            <a:spLocks noGrp="1"/>
          </p:cNvSpPr>
          <p:nvPr>
            <p:ph type="ftr" sz="quarter" idx="11"/>
          </p:nvPr>
        </p:nvSpPr>
        <p:spPr/>
        <p:txBody>
          <a:bodyPr/>
          <a:lstStyle/>
          <a:p>
            <a:r>
              <a:rPr lang="en-US" smtClean="0"/>
              <a:t>Yuriy Solodkyy - Accept No Visitors - CppCon 2014</a:t>
            </a:r>
            <a:endParaRPr lang="en-US" dirty="0"/>
          </a:p>
        </p:txBody>
      </p:sp>
    </p:spTree>
    <p:extLst>
      <p:ext uri="{BB962C8B-B14F-4D97-AF65-F5344CB8AC3E}">
        <p14:creationId xmlns:p14="http://schemas.microsoft.com/office/powerpoint/2010/main" val="6393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Visitor Design Pattern</a:t>
            </a:r>
            <a:endParaRPr lang="en-US" dirty="0"/>
          </a:p>
          <a:p>
            <a:pPr lvl="1"/>
            <a:r>
              <a:rPr lang="en-US" dirty="0" smtClean="0"/>
              <a:t>Unnecessarily complicates things</a:t>
            </a:r>
          </a:p>
          <a:p>
            <a:pPr lvl="1"/>
            <a:r>
              <a:rPr lang="en-US" dirty="0" smtClean="0"/>
              <a:t>Extremely hard to teach to novices</a:t>
            </a:r>
          </a:p>
          <a:p>
            <a:pPr lvl="1"/>
            <a:r>
              <a:rPr lang="en-US" dirty="0" smtClean="0"/>
              <a:t>Expert friendly</a:t>
            </a:r>
            <a:endParaRPr lang="en-US" dirty="0"/>
          </a:p>
          <a:p>
            <a:pPr marL="0" indent="0">
              <a:buNone/>
            </a:pPr>
            <a:r>
              <a:rPr lang="en-US" dirty="0"/>
              <a:t>Open Pattern Matching</a:t>
            </a:r>
          </a:p>
          <a:p>
            <a:pPr lvl="1"/>
            <a:r>
              <a:rPr lang="en-US" dirty="0" smtClean="0"/>
              <a:t>Keeps simple things simple</a:t>
            </a:r>
          </a:p>
          <a:p>
            <a:pPr lvl="1"/>
            <a:r>
              <a:rPr lang="en-US" dirty="0" smtClean="0"/>
              <a:t>Does not sacrifice the performance</a:t>
            </a:r>
          </a:p>
          <a:p>
            <a:pPr lvl="1"/>
            <a:r>
              <a:rPr lang="en-US" dirty="0" smtClean="0"/>
              <a:t>Easy to teach novices</a:t>
            </a:r>
          </a:p>
          <a:p>
            <a:pPr lvl="1"/>
            <a:r>
              <a:rPr lang="en-US" dirty="0" smtClean="0"/>
              <a:t>Also available as a library solution</a:t>
            </a:r>
            <a:endParaRPr lang="en-US" dirty="0"/>
          </a:p>
          <a:p>
            <a:pPr marL="0" indent="0">
              <a:buNone/>
            </a:pPr>
            <a:r>
              <a:rPr lang="en-US" dirty="0"/>
              <a:t>Open Multi-Methods</a:t>
            </a:r>
          </a:p>
          <a:p>
            <a:pPr lvl="1"/>
            <a:r>
              <a:rPr lang="en-US" dirty="0" smtClean="0"/>
              <a:t>Keeps simple things simple</a:t>
            </a:r>
          </a:p>
          <a:p>
            <a:pPr lvl="1"/>
            <a:r>
              <a:rPr lang="en-US" dirty="0" smtClean="0"/>
              <a:t>Ultimate performance</a:t>
            </a:r>
          </a:p>
          <a:p>
            <a:pPr lvl="1"/>
            <a:r>
              <a:rPr lang="en-US" dirty="0" smtClean="0"/>
              <a:t>Integrates with the rest of the language</a:t>
            </a: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A15218F7-2310-456D-A54D-B5ACEA070EA4}" type="slidenum">
              <a:rPr lang="en-US" smtClean="0"/>
              <a:pPr/>
              <a:t>35</a:t>
            </a:fld>
            <a:endParaRPr lang="en-US" dirty="0"/>
          </a:p>
        </p:txBody>
      </p:sp>
      <p:pic>
        <p:nvPicPr>
          <p:cNvPr id="6" name="Picture 5"/>
          <p:cNvPicPr>
            <a:picLocks noChangeAspect="1"/>
          </p:cNvPicPr>
          <p:nvPr/>
        </p:nvPicPr>
        <p:blipFill>
          <a:blip r:embed="rId3"/>
          <a:stretch>
            <a:fillRect/>
          </a:stretch>
        </p:blipFill>
        <p:spPr>
          <a:xfrm>
            <a:off x="5955449" y="1276378"/>
            <a:ext cx="6096851" cy="342947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4656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hofstetterlandscaping.com/wp-content/uploads/2012/09/questions.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2" y="639160"/>
            <a:ext cx="7620000" cy="62293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r"/>
            <a:r>
              <a:rPr lang="en-US" dirty="0" smtClean="0"/>
              <a:t>Thank You!</a:t>
            </a:r>
            <a:endParaRPr lang="en-US" dirty="0"/>
          </a:p>
        </p:txBody>
      </p:sp>
      <p:sp>
        <p:nvSpPr>
          <p:cNvPr id="3" name="Content Placeholder 2"/>
          <p:cNvSpPr>
            <a:spLocks noGrp="1"/>
          </p:cNvSpPr>
          <p:nvPr>
            <p:ph idx="1"/>
          </p:nvPr>
        </p:nvSpPr>
        <p:spPr>
          <a:xfrm>
            <a:off x="9372601" y="858518"/>
            <a:ext cx="2667000" cy="4560888"/>
          </a:xfrm>
        </p:spPr>
        <p:txBody>
          <a:bodyPr>
            <a:normAutofit/>
          </a:bodyPr>
          <a:lstStyle/>
          <a:p>
            <a:pPr marL="0" indent="0" algn="r">
              <a:buNone/>
            </a:pPr>
            <a:r>
              <a:rPr lang="en-US" sz="2400" dirty="0"/>
              <a:t>Acknowledgements</a:t>
            </a:r>
            <a:endParaRPr lang="en-US" sz="2000" dirty="0"/>
          </a:p>
          <a:p>
            <a:pPr marL="468313" lvl="1" indent="0" algn="r">
              <a:buNone/>
            </a:pPr>
            <a:r>
              <a:rPr lang="en-US" sz="1600" b="1" i="1" dirty="0"/>
              <a:t>Abe </a:t>
            </a:r>
            <a:r>
              <a:rPr lang="en-US" sz="1600" b="1" i="1" dirty="0" err="1" smtClean="0"/>
              <a:t>Skolnik</a:t>
            </a:r>
            <a:endParaRPr lang="en-US" sz="1600" b="1" i="1" dirty="0" smtClean="0"/>
          </a:p>
          <a:p>
            <a:pPr marL="468313" lvl="1" indent="0" algn="r">
              <a:buNone/>
            </a:pPr>
            <a:r>
              <a:rPr lang="en-US" sz="1600" b="1" i="1" dirty="0" err="1" smtClean="0"/>
              <a:t>Bjarne</a:t>
            </a:r>
            <a:r>
              <a:rPr lang="en-US" sz="1600" b="1" i="1" dirty="0" smtClean="0"/>
              <a:t> </a:t>
            </a:r>
            <a:r>
              <a:rPr lang="en-US" sz="1600" b="1" i="1" dirty="0" err="1" smtClean="0"/>
              <a:t>Stroustrup</a:t>
            </a:r>
            <a:endParaRPr lang="en-US" sz="1600" b="1" i="1" dirty="0" smtClean="0"/>
          </a:p>
          <a:p>
            <a:pPr marL="468313" lvl="1" indent="0" algn="r">
              <a:buNone/>
            </a:pPr>
            <a:r>
              <a:rPr lang="en-US" sz="1600" b="1" i="1" dirty="0" smtClean="0"/>
              <a:t>Gabriel Dos Reis</a:t>
            </a:r>
            <a:endParaRPr lang="en-US" sz="1600" b="1" i="1" dirty="0"/>
          </a:p>
          <a:p>
            <a:pPr marL="468313" lvl="1" indent="0" algn="r">
              <a:buNone/>
            </a:pPr>
            <a:r>
              <a:rPr lang="en-US" sz="1600" b="1" i="1" dirty="0"/>
              <a:t>Jason Wilkins</a:t>
            </a:r>
          </a:p>
          <a:p>
            <a:pPr marL="468313" lvl="1" indent="0" algn="r">
              <a:buNone/>
            </a:pPr>
            <a:r>
              <a:rPr lang="en-US" sz="1600" b="1" i="1" dirty="0"/>
              <a:t>Michael Lopez</a:t>
            </a:r>
          </a:p>
          <a:p>
            <a:pPr marL="468313" lvl="1" indent="0" algn="r">
              <a:buNone/>
            </a:pPr>
            <a:r>
              <a:rPr lang="en-US" sz="1600" b="1" i="1" dirty="0"/>
              <a:t>Jasson Casey</a:t>
            </a:r>
            <a:endParaRPr lang="en-US" sz="1600" b="1" i="1" dirty="0"/>
          </a:p>
          <a:p>
            <a:pPr marL="468313" lvl="1" indent="0" algn="r">
              <a:buNone/>
            </a:pPr>
            <a:r>
              <a:rPr lang="en-US" sz="1600" b="1" i="1" dirty="0"/>
              <a:t>Peter Pirkelbauer</a:t>
            </a:r>
            <a:endParaRPr lang="en-US" sz="1600" b="1" i="1" dirty="0"/>
          </a:p>
          <a:p>
            <a:pPr marL="468313" lvl="1" indent="0" algn="r">
              <a:buNone/>
            </a:pPr>
            <a:r>
              <a:rPr lang="en-US" sz="1600" b="1" i="1" dirty="0"/>
              <a:t>Andrew Sutton</a:t>
            </a:r>
          </a:p>
          <a:p>
            <a:pPr marL="468313" lvl="1" indent="0" algn="r">
              <a:buNone/>
            </a:pPr>
            <a:r>
              <a:rPr lang="en-US" sz="1600" b="1" i="1" dirty="0"/>
              <a:t>Karel Driesen</a:t>
            </a:r>
          </a:p>
          <a:p>
            <a:pPr marL="468313" lvl="1" indent="0" algn="r">
              <a:buNone/>
            </a:pPr>
            <a:r>
              <a:rPr lang="en-US" sz="1600" b="1" i="1" dirty="0"/>
              <a:t>Emil 'Skeen' Madsen</a:t>
            </a:r>
            <a:endParaRPr lang="en-US" sz="1600" b="1" i="1" dirty="0"/>
          </a:p>
          <a:p>
            <a:pPr marL="468313" lvl="1" indent="0" algn="r">
              <a:buNone/>
            </a:pPr>
            <a:r>
              <a:rPr lang="en-US" sz="1600" b="1" i="1" dirty="0" smtClean="0">
                <a:solidFill>
                  <a:schemeClr val="tx2"/>
                </a:solidFill>
              </a:rPr>
              <a:t>Visual C++ Team</a:t>
            </a:r>
            <a:endParaRPr lang="en-US" sz="2000" b="1" i="1" dirty="0">
              <a:solidFill>
                <a:schemeClr val="tx2"/>
              </a:solidFill>
            </a:endParaRPr>
          </a:p>
        </p:txBody>
      </p:sp>
      <p:sp>
        <p:nvSpPr>
          <p:cNvPr id="7" name="Footer Placeholder 6"/>
          <p:cNvSpPr>
            <a:spLocks noGrp="1"/>
          </p:cNvSpPr>
          <p:nvPr>
            <p:ph type="ftr" sz="quarter" idx="11"/>
          </p:nvPr>
        </p:nvSpPr>
        <p:spPr/>
        <p:txBody>
          <a:bodyPr/>
          <a:lstStyle/>
          <a:p>
            <a:r>
              <a:rPr lang="en-US" smtClean="0"/>
              <a:t>Yuriy Solodkyy - Accept No Visitors - CppCon 2014</a:t>
            </a:r>
            <a:endParaRPr lang="en-US" dirty="0"/>
          </a:p>
        </p:txBody>
      </p:sp>
      <p:sp>
        <p:nvSpPr>
          <p:cNvPr id="8" name="Slide Number Placeholder 7"/>
          <p:cNvSpPr>
            <a:spLocks noGrp="1"/>
          </p:cNvSpPr>
          <p:nvPr>
            <p:ph type="sldNum" sz="quarter" idx="12"/>
          </p:nvPr>
        </p:nvSpPr>
        <p:spPr/>
        <p:txBody>
          <a:bodyPr/>
          <a:lstStyle/>
          <a:p>
            <a:fld id="{7CB0F8AB-AB33-4A54-BEC3-89055AD5FA98}" type="slidenum">
              <a:rPr lang="en-US" smtClean="0"/>
              <a:t>36</a:t>
            </a:fld>
            <a:endParaRPr lang="en-US" dirty="0"/>
          </a:p>
        </p:txBody>
      </p:sp>
      <p:sp>
        <p:nvSpPr>
          <p:cNvPr id="9" name="Rectangle 8"/>
          <p:cNvSpPr/>
          <p:nvPr/>
        </p:nvSpPr>
        <p:spPr>
          <a:xfrm>
            <a:off x="6607665" y="5032910"/>
            <a:ext cx="5431936" cy="1323439"/>
          </a:xfrm>
          <a:prstGeom prst="rect">
            <a:avLst/>
          </a:prstGeom>
        </p:spPr>
        <p:txBody>
          <a:bodyPr wrap="none">
            <a:spAutoFit/>
          </a:bodyPr>
          <a:lstStyle/>
          <a:p>
            <a:r>
              <a:rPr lang="en-US" sz="2000" dirty="0">
                <a:solidFill>
                  <a:schemeClr val="accent1">
                    <a:lumMod val="60000"/>
                    <a:lumOff val="40000"/>
                  </a:schemeClr>
                </a:solidFill>
                <a:hlinkClick r:id="rId4"/>
              </a:rPr>
              <a:t>https://github.com/solodon4/Mach7</a:t>
            </a:r>
            <a:endParaRPr lang="en-US" sz="2000" dirty="0">
              <a:solidFill>
                <a:schemeClr val="accent1">
                  <a:lumMod val="60000"/>
                  <a:lumOff val="40000"/>
                </a:schemeClr>
              </a:solidFill>
            </a:endParaRPr>
          </a:p>
          <a:p>
            <a:r>
              <a:rPr lang="en-US" sz="2000" dirty="0" smtClean="0">
                <a:solidFill>
                  <a:schemeClr val="accent1">
                    <a:lumMod val="60000"/>
                    <a:lumOff val="40000"/>
                  </a:schemeClr>
                </a:solidFill>
                <a:hlinkClick r:id="rId5"/>
              </a:rPr>
              <a:t>http</a:t>
            </a:r>
            <a:r>
              <a:rPr lang="en-US" sz="2000" dirty="0">
                <a:solidFill>
                  <a:schemeClr val="accent1">
                    <a:lumMod val="60000"/>
                    <a:lumOff val="40000"/>
                  </a:schemeClr>
                </a:solidFill>
                <a:hlinkClick r:id="rId5"/>
              </a:rPr>
              <a:t>://</a:t>
            </a:r>
            <a:r>
              <a:rPr lang="en-US" sz="2000" dirty="0" smtClean="0">
                <a:solidFill>
                  <a:schemeClr val="accent1">
                    <a:lumMod val="60000"/>
                    <a:lumOff val="40000"/>
                  </a:schemeClr>
                </a:solidFill>
                <a:hlinkClick r:id="rId5"/>
              </a:rPr>
              <a:t>parasol.tamu.edu/~yuriys/</a:t>
            </a:r>
            <a:endParaRPr lang="en-US" sz="2000" dirty="0" smtClean="0">
              <a:solidFill>
                <a:schemeClr val="accent1">
                  <a:lumMod val="60000"/>
                  <a:lumOff val="40000"/>
                </a:schemeClr>
              </a:solidFill>
            </a:endParaRPr>
          </a:p>
          <a:p>
            <a:r>
              <a:rPr lang="en-US" sz="2000" dirty="0" smtClean="0">
                <a:solidFill>
                  <a:schemeClr val="accent1">
                    <a:lumMod val="60000"/>
                    <a:lumOff val="40000"/>
                  </a:schemeClr>
                </a:solidFill>
                <a:hlinkClick r:id="rId6"/>
              </a:rPr>
              <a:t>http</a:t>
            </a:r>
            <a:r>
              <a:rPr lang="en-US" sz="2000" dirty="0">
                <a:solidFill>
                  <a:schemeClr val="accent1">
                    <a:lumMod val="60000"/>
                    <a:lumOff val="40000"/>
                  </a:schemeClr>
                </a:solidFill>
                <a:hlinkClick r:id="rId6"/>
              </a:rPr>
              <a:t>://parasol.tamu.edu/mach7</a:t>
            </a:r>
            <a:r>
              <a:rPr lang="en-US" sz="2000" dirty="0" smtClean="0">
                <a:solidFill>
                  <a:schemeClr val="accent1">
                    <a:lumMod val="60000"/>
                    <a:lumOff val="40000"/>
                  </a:schemeClr>
                </a:solidFill>
                <a:hlinkClick r:id="rId6"/>
              </a:rPr>
              <a:t>/</a:t>
            </a:r>
            <a:endParaRPr lang="en-US" sz="2000" dirty="0" smtClean="0">
              <a:solidFill>
                <a:schemeClr val="accent1">
                  <a:lumMod val="60000"/>
                  <a:lumOff val="40000"/>
                </a:schemeClr>
              </a:solidFill>
            </a:endParaRPr>
          </a:p>
          <a:p>
            <a:r>
              <a:rPr lang="en-US" sz="2000" dirty="0">
                <a:solidFill>
                  <a:schemeClr val="accent1">
                    <a:lumMod val="60000"/>
                    <a:lumOff val="40000"/>
                  </a:schemeClr>
                </a:solidFill>
                <a:hlinkClick r:id="rId7"/>
              </a:rPr>
              <a:t>https://parasol.tamu.edu/groups/pttlgroup/omm/</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85650781"/>
      </p:ext>
    </p:extLst>
  </p:cSld>
  <p:clrMapOvr>
    <a:masterClrMapping/>
  </p:clrMapOvr>
  <mc:AlternateContent xmlns:mc="http://schemas.openxmlformats.org/markup-compatibility/2006">
    <mc:Choice xmlns:p14="http://schemas.microsoft.com/office/powerpoint/2010/main" Requires="p14">
      <p:transition spd="slow" p14:dur="2000" advTm="12140"/>
    </mc:Choice>
    <mc:Fallback>
      <p:transition spd="slow" advTm="1214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Chicken or Egg: Double Dispatch or Visitor Design Pattern?</a:t>
            </a:r>
            <a:endParaRPr lang="en-US" dirty="0"/>
          </a:p>
        </p:txBody>
      </p:sp>
      <p:sp>
        <p:nvSpPr>
          <p:cNvPr id="3" name="Content Placeholder 2"/>
          <p:cNvSpPr>
            <a:spLocks noGrp="1"/>
          </p:cNvSpPr>
          <p:nvPr>
            <p:ph idx="1"/>
          </p:nvPr>
        </p:nvSpPr>
        <p:spPr>
          <a:xfrm>
            <a:off x="114300" y="838200"/>
            <a:ext cx="12357100" cy="5410199"/>
          </a:xfrm>
        </p:spPr>
        <p:txBody>
          <a:bodyPr>
            <a:noAutofit/>
          </a:bodyPr>
          <a:lstStyle/>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VarExp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VarExp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name </a:t>
            </a:r>
            <a:r>
              <a:rPr lang="en-US" sz="1300" b="1" dirty="0" smtClean="0">
                <a:solidFill>
                  <a:prstClr val="black"/>
                </a:solidFill>
                <a:latin typeface="Consolas" panose="020B0609020204030204" pitchFamily="49" charset="0"/>
              </a:rPr>
              <a:t> == </a:t>
            </a:r>
            <a:r>
              <a:rPr lang="en-US" sz="1300" b="1" dirty="0">
                <a:solidFill>
                  <a:prstClr val="black"/>
                </a:solidFill>
                <a:latin typeface="Consolas" panose="020B0609020204030204" pitchFamily="49" charset="0"/>
              </a:rPr>
              <a:t>p-&gt;name;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ValExp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ValExp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value == p-&gt;value;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NotExp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NotExp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e-&gt;equal(p-&gt;e);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AndExp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AndExp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e1-&gt;equal(p-&gt;e1</a:t>
            </a:r>
            <a:r>
              <a:rPr lang="en-US" sz="1300" b="1" dirty="0" smtClean="0">
                <a:solidFill>
                  <a:prstClr val="black"/>
                </a:solidFill>
                <a:latin typeface="Consolas" panose="020B0609020204030204" pitchFamily="49" charset="0"/>
              </a:rPr>
              <a:t>)&amp;&amp;e2-</a:t>
            </a:r>
            <a:r>
              <a:rPr lang="en-US" sz="1300" b="1" dirty="0">
                <a:solidFill>
                  <a:prstClr val="black"/>
                </a:solidFill>
                <a:latin typeface="Consolas" panose="020B0609020204030204" pitchFamily="49" charset="0"/>
              </a:rPr>
              <a:t>&gt;equal(p-&gt;e2);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OrExp</a:t>
            </a:r>
            <a:r>
              <a:rPr lang="en-US" sz="1300" b="1" dirty="0" smtClean="0">
                <a:solidFill>
                  <a:prstClr val="black"/>
                </a:solidFill>
                <a:latin typeface="Consolas" panose="020B0609020204030204" pitchFamily="49" charset="0"/>
              </a:rPr>
              <a:t> </a:t>
            </a:r>
            <a:r>
              <a:rPr lang="en-US" sz="1300" b="1" dirty="0">
                <a:solidFill>
                  <a:prstClr val="black"/>
                </a:solidFill>
                <a:latin typeface="Consolas" panose="020B0609020204030204" pitchFamily="49" charset="0"/>
              </a:rPr>
              <a:t>::</a:t>
            </a:r>
            <a:r>
              <a:rPr lang="en-US" sz="1300" b="1" dirty="0" smtClean="0">
                <a:solidFill>
                  <a:prstClr val="black"/>
                </a:solidFill>
                <a:latin typeface="Consolas" panose="020B0609020204030204" pitchFamily="49" charset="0"/>
              </a:rPr>
              <a:t>equal(</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OrExp</a:t>
            </a:r>
            <a:r>
              <a:rPr lang="en-US" sz="1300" b="1" dirty="0">
                <a:solidFill>
                  <a:prstClr val="black"/>
                </a:solidFill>
                <a:latin typeface="Consolas" panose="020B0609020204030204" pitchFamily="49" charset="0"/>
              </a:rPr>
              <a:t> *&gt;(x);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e1-&gt;equal(p-&gt;e1</a:t>
            </a:r>
            <a:r>
              <a:rPr lang="en-US" sz="1300" b="1" dirty="0" smtClean="0">
                <a:solidFill>
                  <a:prstClr val="black"/>
                </a:solidFill>
                <a:latin typeface="Consolas" panose="020B0609020204030204" pitchFamily="49" charset="0"/>
              </a:rPr>
              <a:t>)&amp;&amp;e2-</a:t>
            </a:r>
            <a:r>
              <a:rPr lang="en-US" sz="1300" b="1" dirty="0">
                <a:solidFill>
                  <a:prstClr val="black"/>
                </a:solidFill>
                <a:latin typeface="Consolas" panose="020B0609020204030204" pitchFamily="49" charset="0"/>
              </a:rPr>
              <a:t>&gt;equal(p-&gt;e2); </a:t>
            </a:r>
            <a:r>
              <a:rPr lang="en-US" sz="1300" b="1" dirty="0" smtClean="0">
                <a:solidFill>
                  <a:prstClr val="black"/>
                </a:solidFill>
                <a:latin typeface="Consolas" panose="020B0609020204030204" pitchFamily="49" charset="0"/>
              </a:rPr>
              <a:t>}</a:t>
            </a:r>
          </a:p>
          <a:p>
            <a:pPr marL="0" indent="0">
              <a:lnSpc>
                <a:spcPct val="100000"/>
              </a:lnSpc>
              <a:spcBef>
                <a:spcPts val="0"/>
              </a:spcBef>
              <a:buNone/>
            </a:pPr>
            <a:endParaRPr lang="en-US" sz="1200" dirty="0">
              <a:solidFill>
                <a:prstClr val="black"/>
              </a:solidFill>
              <a:latin typeface="Consolas" panose="020B0609020204030204" pitchFamily="49" charset="0"/>
            </a:endParaRPr>
          </a:p>
          <a:p>
            <a:pPr marL="0"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VarExp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equal_to_VarExp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ValExp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equal_to_ValExp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NotExp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equal_to_NotExp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AndExp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equal_to_AndExp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OrExp</a:t>
            </a:r>
            <a:r>
              <a:rPr lang="en-US" sz="2000" dirty="0" smtClean="0">
                <a:solidFill>
                  <a:prstClr val="black"/>
                </a:solidFill>
                <a:latin typeface="Consolas" panose="020B0609020204030204" pitchFamily="49" charset="0"/>
              </a:rPr>
              <a:t> ::equal(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equal_to_OrExp</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endParaRPr lang="en-US" sz="1200" dirty="0">
              <a:solidFill>
                <a:prstClr val="black"/>
              </a:solidFill>
              <a:latin typeface="Consolas" panose="020B0609020204030204" pitchFamily="49" charset="0"/>
            </a:endParaRPr>
          </a:p>
          <a:p>
            <a:pPr marL="0" indent="0">
              <a:lnSpc>
                <a:spcPct val="100000"/>
              </a:lnSpc>
              <a:spcBef>
                <a:spcPts val="0"/>
              </a:spcBef>
              <a:buNone/>
            </a:pPr>
            <a:endParaRPr lang="en-US" sz="12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37</a:t>
            </a:fld>
            <a:endParaRPr lang="en-US"/>
          </a:p>
        </p:txBody>
      </p:sp>
      <p:sp>
        <p:nvSpPr>
          <p:cNvPr id="6" name="Rounded Rectangle 5"/>
          <p:cNvSpPr/>
          <p:nvPr/>
        </p:nvSpPr>
        <p:spPr>
          <a:xfrm>
            <a:off x="557144" y="806451"/>
            <a:ext cx="689113" cy="1174749"/>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01700" y="4794251"/>
            <a:ext cx="876300" cy="145414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75248" y="4848226"/>
            <a:ext cx="876300" cy="145414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77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5" end="15"/>
                                            </p:txEl>
                                          </p:spTgt>
                                        </p:tgtEl>
                                        <p:attrNameLst>
                                          <p:attrName>style.visibility</p:attrName>
                                        </p:attrNameLst>
                                      </p:cBhvr>
                                      <p:to>
                                        <p:strVal val="visible"/>
                                      </p:to>
                                    </p:set>
                                    <p:animEffect transition="in" filter="fade">
                                      <p:cBhvr>
                                        <p:cTn id="12" dur="500"/>
                                        <p:tgtEl>
                                          <p:spTgt spid="3">
                                            <p:txEl>
                                              <p:pRg st="15" end="1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animEffect transition="in" filter="fade">
                                      <p:cBhvr>
                                        <p:cTn id="15" dur="500"/>
                                        <p:tgtEl>
                                          <p:spTgt spid="3">
                                            <p:txEl>
                                              <p:pRg st="16" end="1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9" end="19"/>
                                            </p:txEl>
                                          </p:spTgt>
                                        </p:tgtEl>
                                        <p:attrNameLst>
                                          <p:attrName>style.visibility</p:attrName>
                                        </p:attrNameLst>
                                      </p:cBhvr>
                                      <p:to>
                                        <p:strVal val="visible"/>
                                      </p:to>
                                    </p:set>
                                    <p:animEffect transition="in" filter="fade">
                                      <p:cBhvr>
                                        <p:cTn id="24" dur="500"/>
                                        <p:tgtEl>
                                          <p:spTgt spid="3">
                                            <p:txEl>
                                              <p:pRg st="19" end="19"/>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Chicken or Egg: Double Dispatch or Visitor Design Pattern?</a:t>
            </a:r>
          </a:p>
        </p:txBody>
      </p:sp>
      <p:sp>
        <p:nvSpPr>
          <p:cNvPr id="3" name="Content Placeholder 2"/>
          <p:cNvSpPr>
            <a:spLocks noGrp="1"/>
          </p:cNvSpPr>
          <p:nvPr>
            <p:ph idx="1"/>
          </p:nvPr>
        </p:nvSpPr>
        <p:spPr>
          <a:xfrm>
            <a:off x="114300" y="838200"/>
            <a:ext cx="12357100" cy="5410199"/>
          </a:xfrm>
        </p:spPr>
        <p:txBody>
          <a:bodyPr>
            <a:noAutofit/>
          </a:bodyPr>
          <a:lstStyle/>
          <a:p>
            <a:pPr marL="0" indent="0">
              <a:lnSpc>
                <a:spcPct val="100000"/>
              </a:lnSpc>
              <a:spcBef>
                <a:spcPts val="0"/>
              </a:spcBef>
              <a:buNone/>
            </a:pPr>
            <a:r>
              <a:rPr lang="en-US" sz="1700" dirty="0" err="1" smtClean="0">
                <a:solidFill>
                  <a:srgbClr val="0000FF"/>
                </a:solidFill>
                <a:latin typeface="Consolas" panose="020B0609020204030204" pitchFamily="49" charset="0"/>
              </a:rPr>
              <a:t>struct</a:t>
            </a:r>
            <a:r>
              <a:rPr lang="en-US" sz="1700" dirty="0" smtClean="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BoolExp</a:t>
            </a: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smtClean="0">
                <a:solidFill>
                  <a:prstClr val="black"/>
                </a:solidFill>
                <a:latin typeface="Consolas" panose="020B0609020204030204" pitchFamily="49" charset="0"/>
              </a:rPr>
              <a:t>{ …</a:t>
            </a: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smtClean="0">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equal_to_VarExp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equal_to_ValExp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equal_to_NotExp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equal_to_AndExp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equal_to_OrExp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smtClean="0">
                <a:solidFill>
                  <a:prstClr val="black"/>
                </a:solidFill>
                <a:latin typeface="Consolas" panose="020B0609020204030204" pitchFamily="49" charset="0"/>
              </a:rPr>
              <a:t>};</a:t>
            </a:r>
          </a:p>
          <a:p>
            <a:pPr marL="0" indent="0">
              <a:lnSpc>
                <a:spcPct val="100000"/>
              </a:lnSpc>
              <a:spcBef>
                <a:spcPts val="0"/>
              </a:spcBef>
              <a:buNone/>
            </a:pP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VarExp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equal_to_VarExp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ValExp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equal_to_ValExp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NotExp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equal_to_NotExp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AndExp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equal_to_AndExp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OrExp</a:t>
            </a:r>
            <a:r>
              <a:rPr lang="en-US" sz="1700" dirty="0" smtClean="0">
                <a:solidFill>
                  <a:prstClr val="black"/>
                </a:solidFill>
                <a:latin typeface="Consolas" panose="020B0609020204030204" pitchFamily="49" charset="0"/>
              </a:rPr>
              <a:t> ::equal(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equal_to_OrExp</a:t>
            </a:r>
            <a:r>
              <a:rPr lang="en-US" sz="1700" dirty="0" smtClean="0">
                <a:solidFill>
                  <a:prstClr val="black"/>
                </a:solidFill>
                <a:latin typeface="Consolas" panose="020B0609020204030204" pitchFamily="49" charset="0"/>
              </a:rPr>
              <a:t> (</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equal_to_VarExp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name  == p-&gt;name;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equal_to_ValExp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value == p-&gt;value;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equal_to_NotExp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e-&gt;equal(p-&gt;e);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equal_to_AndExp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e1-&gt;equal(p-&gt;e1) &amp;&amp; e2-&gt;equal(p-&gt;e2);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equal_to_OrExp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e1-&gt;equal(p-&gt;e1) &amp;&amp; e2-&gt;equal(p-&gt;e2); </a:t>
            </a:r>
            <a:r>
              <a:rPr lang="en-US" sz="1700" dirty="0" smtClean="0">
                <a:solidFill>
                  <a:prstClr val="black"/>
                </a:solidFill>
                <a:latin typeface="Consolas" panose="020B0609020204030204" pitchFamily="49" charset="0"/>
              </a:rPr>
              <a:t>}</a:t>
            </a:r>
            <a:endParaRPr lang="en-US" sz="17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38</a:t>
            </a:fld>
            <a:endParaRPr lang="en-US"/>
          </a:p>
        </p:txBody>
      </p:sp>
    </p:spTree>
    <p:extLst>
      <p:ext uri="{BB962C8B-B14F-4D97-AF65-F5344CB8AC3E}">
        <p14:creationId xmlns:p14="http://schemas.microsoft.com/office/powerpoint/2010/main" val="829176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Dispatch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Doesn’t have to be symmetric</a:t>
            </a:r>
          </a:p>
          <a:p>
            <a:pPr lvl="1"/>
            <a:r>
              <a:rPr lang="en-US" dirty="0" smtClean="0"/>
              <a:t>One type presents its cases to another</a:t>
            </a:r>
          </a:p>
          <a:p>
            <a:r>
              <a:rPr lang="en-US" dirty="0" smtClean="0"/>
              <a:t>Allows us to uncover dynamic types of 2 arguments</a:t>
            </a:r>
          </a:p>
          <a:p>
            <a:pPr lvl="1"/>
            <a:r>
              <a:rPr lang="en-US" dirty="0" smtClean="0"/>
              <a:t>Well, not necessarily the actual dynamic type</a:t>
            </a:r>
          </a:p>
          <a:p>
            <a:r>
              <a:rPr lang="en-US" dirty="0" smtClean="0"/>
              <a:t>Only 2 virtual function calls</a:t>
            </a:r>
          </a:p>
          <a:p>
            <a:pPr lvl="1"/>
            <a:r>
              <a:rPr lang="en-US" dirty="0" smtClean="0"/>
              <a:t>Hence “double dispatch”</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Daniel </a:t>
            </a:r>
            <a:r>
              <a:rPr lang="en-US" dirty="0"/>
              <a:t>H. H. Ingalls. </a:t>
            </a:r>
            <a:r>
              <a:rPr lang="en-US" dirty="0" smtClean="0"/>
              <a:t>“</a:t>
            </a:r>
            <a:r>
              <a:rPr lang="en-US" i="1" dirty="0" smtClean="0"/>
              <a:t>A </a:t>
            </a:r>
            <a:r>
              <a:rPr lang="en-US" i="1" dirty="0"/>
              <a:t>simple technique for handling multiple </a:t>
            </a:r>
            <a:r>
              <a:rPr lang="en-US" i="1" dirty="0" smtClean="0"/>
              <a:t>polymorphism</a:t>
            </a:r>
            <a:r>
              <a:rPr lang="en-US" dirty="0" smtClean="0"/>
              <a:t>” </a:t>
            </a:r>
            <a:br>
              <a:rPr lang="en-US" dirty="0" smtClean="0"/>
            </a:br>
            <a:r>
              <a:rPr lang="en-US" dirty="0" smtClean="0"/>
              <a:t>OOPLSA </a:t>
            </a:r>
            <a:r>
              <a:rPr lang="en-US" dirty="0"/>
              <a:t>’86, pages 347–349, New York, NY, USA, 1986. ACM.</a:t>
            </a: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39</a:t>
            </a:fld>
            <a:endParaRPr lang="en-US"/>
          </a:p>
        </p:txBody>
      </p:sp>
    </p:spTree>
    <p:extLst>
      <p:ext uri="{BB962C8B-B14F-4D97-AF65-F5344CB8AC3E}">
        <p14:creationId xmlns:p14="http://schemas.microsoft.com/office/powerpoint/2010/main" val="3802401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a:t>
            </a:r>
            <a:endParaRPr lang="en-US" dirty="0"/>
          </a:p>
        </p:txBody>
      </p:sp>
      <p:sp>
        <p:nvSpPr>
          <p:cNvPr id="6" name="Content Placeholder 5"/>
          <p:cNvSpPr>
            <a:spLocks noGrp="1"/>
          </p:cNvSpPr>
          <p:nvPr>
            <p:ph sz="half" idx="1"/>
          </p:nvPr>
        </p:nvSpPr>
        <p:spPr/>
        <p:txBody>
          <a:bodyPr>
            <a:normAutofit/>
          </a:bodyPr>
          <a:lstStyle/>
          <a:p>
            <a:r>
              <a:rPr lang="en-US" dirty="0"/>
              <a:t>A technique for performing an external case analysis on object structure</a:t>
            </a:r>
          </a:p>
          <a:p>
            <a:r>
              <a:rPr lang="en-US" dirty="0"/>
              <a:t>Numerous implementations</a:t>
            </a:r>
          </a:p>
          <a:p>
            <a:pPr lvl="1"/>
            <a:r>
              <a:rPr lang="en-US" dirty="0"/>
              <a:t>Polymorphic classes</a:t>
            </a:r>
          </a:p>
          <a:p>
            <a:pPr lvl="1"/>
            <a:r>
              <a:rPr lang="en-US" dirty="0"/>
              <a:t>Tagged classes</a:t>
            </a:r>
          </a:p>
          <a:p>
            <a:pPr lvl="1"/>
            <a:r>
              <a:rPr lang="en-US" dirty="0"/>
              <a:t>Polymorphic exceptions</a:t>
            </a:r>
          </a:p>
          <a:p>
            <a:pPr lvl="1"/>
            <a:r>
              <a:rPr lang="en-US" dirty="0"/>
              <a:t>Templates</a:t>
            </a:r>
          </a:p>
          <a:p>
            <a:r>
              <a:rPr lang="en-US" dirty="0"/>
              <a:t>We </a:t>
            </a:r>
            <a:r>
              <a:rPr lang="en-US" dirty="0" smtClean="0"/>
              <a:t>will use polymorphic classes for demonstration</a:t>
            </a:r>
            <a:endParaRPr lang="en-US" dirty="0"/>
          </a:p>
          <a:p>
            <a:pPr lvl="1"/>
            <a:r>
              <a:rPr lang="en-US" dirty="0"/>
              <a:t>most common when discussing VDP</a:t>
            </a:r>
          </a:p>
          <a:p>
            <a:pPr lvl="1"/>
            <a:r>
              <a:rPr lang="en-US" dirty="0"/>
              <a:t>but many of the issues are present in all of these implementations</a:t>
            </a:r>
          </a:p>
          <a:p>
            <a:pPr marL="0" indent="0">
              <a:buNone/>
            </a:pPr>
            <a:endParaRPr lang="en-US" dirty="0"/>
          </a:p>
        </p:txBody>
      </p:sp>
      <p:sp>
        <p:nvSpPr>
          <p:cNvPr id="8" name="Content Placeholder 7"/>
          <p:cNvSpPr>
            <a:spLocks noGrp="1"/>
          </p:cNvSpPr>
          <p:nvPr>
            <p:ph sz="half" idx="2"/>
          </p:nvPr>
        </p:nvSpPr>
        <p:spPr>
          <a:xfrm>
            <a:off x="5653825" y="832528"/>
            <a:ext cx="6398475" cy="5344437"/>
          </a:xfrm>
        </p:spPr>
        <p:txBody>
          <a:bodyPr>
            <a:normAutofit/>
          </a:bodyPr>
          <a:lstStyle/>
          <a:p>
            <a:pPr marL="0" indent="0">
              <a:buNone/>
            </a:pPr>
            <a:r>
              <a:rPr lang="en-US" i="1" dirty="0"/>
              <a:t>“Represents an operation to be performed on the elements of an object structure. Visitor lets you define a new operation without changing the classes of the elements on which it operates.”</a:t>
            </a:r>
          </a:p>
          <a:p>
            <a:pPr marL="0" lvl="0" indent="0" algn="r">
              <a:buNone/>
            </a:pPr>
            <a:r>
              <a:rPr lang="en-US" i="1" dirty="0">
                <a:solidFill>
                  <a:prstClr val="black"/>
                </a:solidFill>
              </a:rPr>
              <a:t>-- </a:t>
            </a:r>
            <a:r>
              <a:rPr lang="en-US" i="1" dirty="0" err="1">
                <a:solidFill>
                  <a:prstClr val="black"/>
                </a:solidFill>
              </a:rPr>
              <a:t>GoF</a:t>
            </a:r>
            <a:endParaRPr lang="en-US" i="1" dirty="0">
              <a:solidFill>
                <a:prstClr val="black"/>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4</a:t>
            </a:fld>
            <a:endParaRPr lang="en-US"/>
          </a:p>
        </p:txBody>
      </p:sp>
    </p:spTree>
    <p:extLst>
      <p:ext uri="{BB962C8B-B14F-4D97-AF65-F5344CB8AC3E}">
        <p14:creationId xmlns:p14="http://schemas.microsoft.com/office/powerpoint/2010/main" val="3741221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print</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print(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PrintVisitor</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BoolExpVisitor</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x.name; </a:t>
            </a:r>
            <a:r>
              <a:rPr lang="en-US" sz="2000" dirty="0" smtClean="0">
                <a:solidFill>
                  <a:prstClr val="black"/>
                </a:solidFill>
                <a:latin typeface="Consolas" panose="020B0609020204030204" pitchFamily="49" charset="0"/>
              </a:rPr>
              <a:t> }</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err="1">
                <a:solidFill>
                  <a:prstClr val="black"/>
                </a:solidFill>
                <a:latin typeface="Consolas" panose="020B0609020204030204" pitchFamily="49" charset="0"/>
              </a:rPr>
              <a:t>x.value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print(</a:t>
            </a:r>
            <a:r>
              <a:rPr lang="en-US" sz="2000" dirty="0" err="1">
                <a:solidFill>
                  <a:prstClr val="black"/>
                </a:solidFill>
                <a:latin typeface="Consolas" panose="020B0609020204030204" pitchFamily="49" charset="0"/>
              </a:rPr>
              <a:t>x.e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&amp; x) </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print(x.e1</a:t>
            </a:r>
            <a:r>
              <a:rPr lang="en-US" sz="2000" dirty="0">
                <a:solidFill>
                  <a:prstClr val="black"/>
                </a:solidFill>
                <a:latin typeface="Consolas" panose="020B0609020204030204" pitchFamily="49" charset="0"/>
              </a:rPr>
              <a:t>);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'&amp;'</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print(x.e2);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t>
            </a:r>
            <a:r>
              <a:rPr lang="en-US" sz="2000" dirty="0" smtClean="0">
                <a:solidFill>
                  <a:prstClr val="black"/>
                </a:solidFill>
                <a:latin typeface="Consolas" panose="020B0609020204030204" pitchFamily="49" charset="0"/>
              </a:rPr>
              <a:t>; print(x.e1);</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print(x.e2);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 printer;</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-&gt;accept(printer);</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endParaRPr lang="en-US" sz="20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40</a:t>
            </a:fld>
            <a:endParaRPr lang="en-US"/>
          </a:p>
        </p:txBody>
      </p:sp>
      <p:sp>
        <p:nvSpPr>
          <p:cNvPr id="6" name="TextBox 5"/>
          <p:cNvSpPr txBox="1"/>
          <p:nvPr/>
        </p:nvSpPr>
        <p:spPr>
          <a:xfrm>
            <a:off x="6096000" y="4863404"/>
            <a:ext cx="5827511" cy="1815882"/>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a:t>Return does not return from </a:t>
            </a:r>
            <a:r>
              <a:rPr lang="en-US" sz="2800" dirty="0" smtClean="0"/>
              <a:t>print</a:t>
            </a:r>
          </a:p>
          <a:p>
            <a:pPr marL="285750" indent="-285750">
              <a:buFont typeface="Wingdings" panose="05000000000000000000" pitchFamily="2" charset="2"/>
              <a:buChar char="§"/>
            </a:pPr>
            <a:r>
              <a:rPr lang="en-US" sz="2800" dirty="0" smtClean="0"/>
              <a:t>No access to function’s arguments</a:t>
            </a:r>
          </a:p>
          <a:p>
            <a:pPr marL="285750" indent="-285750">
              <a:buFont typeface="Wingdings" panose="05000000000000000000" pitchFamily="2" charset="2"/>
              <a:buChar char="§"/>
            </a:pPr>
            <a:endParaRPr lang="en-US" sz="2800" dirty="0"/>
          </a:p>
        </p:txBody>
      </p:sp>
    </p:spTree>
    <p:extLst>
      <p:ext uri="{BB962C8B-B14F-4D97-AF65-F5344CB8AC3E}">
        <p14:creationId xmlns:p14="http://schemas.microsoft.com/office/powerpoint/2010/main" val="252613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Result</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2000" dirty="0" err="1">
                <a:latin typeface="Consolas" panose="020B0609020204030204" pitchFamily="49" charset="0"/>
              </a:rPr>
              <a:t>BoolExp</a:t>
            </a:r>
            <a:r>
              <a:rPr lang="en-US" sz="2000" dirty="0">
                <a:latin typeface="Consolas" panose="020B0609020204030204" pitchFamily="49" charset="0"/>
              </a:rPr>
              <a:t>* copy(</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smtClean="0">
                <a:solidFill>
                  <a:srgbClr val="0000FF"/>
                </a:solidFill>
                <a:latin typeface="Consolas" panose="020B0609020204030204" pitchFamily="49" charset="0"/>
              </a:rPr>
              <a:t>struct</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CopyVisitor</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BoolExpVisitor</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a:t>
            </a:r>
            <a:r>
              <a:rPr lang="en-US" sz="2000" dirty="0" smtClean="0">
                <a:solidFill>
                  <a:srgbClr val="FF0000"/>
                </a:solidFill>
                <a:latin typeface="Consolas" panose="020B0609020204030204" pitchFamily="49" charset="0"/>
              </a:rPr>
              <a:t>result</a:t>
            </a:r>
            <a:r>
              <a:rPr lang="en-US" sz="2000" dirty="0" smtClean="0">
                <a:solidFill>
                  <a:prstClr val="black"/>
                </a:solidFill>
                <a:latin typeface="Consolas" panose="020B0609020204030204" pitchFamily="49" charset="0"/>
              </a:rPr>
              <a:t>;</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x.name.c_str</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x.value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(copy(</a:t>
            </a:r>
            <a:r>
              <a:rPr lang="en-US" sz="2000" dirty="0" err="1">
                <a:solidFill>
                  <a:prstClr val="black"/>
                </a:solidFill>
                <a:latin typeface="Consolas" panose="020B0609020204030204" pitchFamily="49" charset="0"/>
              </a:rPr>
              <a:t>x.e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(copy(x.e1</a:t>
            </a:r>
            <a:r>
              <a:rPr lang="en-US" sz="2000" dirty="0" smtClean="0">
                <a:solidFill>
                  <a:prstClr val="black"/>
                </a:solidFill>
                <a:latin typeface="Consolas" panose="020B0609020204030204" pitchFamily="49" charset="0"/>
              </a:rPr>
              <a:t>),copy(x.e2</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(copy(x.e1</a:t>
            </a:r>
            <a:r>
              <a:rPr lang="en-US" sz="2000" dirty="0" smtClean="0">
                <a:solidFill>
                  <a:prstClr val="black"/>
                </a:solidFill>
                <a:latin typeface="Consolas" panose="020B0609020204030204" pitchFamily="49" charset="0"/>
              </a:rPr>
              <a:t>),copy(x.e2</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copier;</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-&gt;accept(copier</a:t>
            </a:r>
            <a:r>
              <a:rPr lang="en-US" sz="2000" dirty="0" smtClean="0">
                <a:solidFill>
                  <a:prstClr val="black"/>
                </a:solidFill>
                <a:latin typeface="Consolas" panose="020B0609020204030204" pitchFamily="49" charset="0"/>
              </a:rPr>
              <a:t>);</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copier.</a:t>
            </a:r>
            <a:r>
              <a:rPr lang="en-US" sz="2000" dirty="0" err="1" smtClean="0">
                <a:solidFill>
                  <a:srgbClr val="FF0000"/>
                </a:solidFill>
                <a:latin typeface="Consolas" panose="020B0609020204030204" pitchFamily="49" charset="0"/>
              </a:rPr>
              <a:t>result</a:t>
            </a:r>
            <a:r>
              <a:rPr lang="en-US" sz="2000" dirty="0" smtClean="0">
                <a:solidFill>
                  <a:prstClr val="black"/>
                </a:solidFill>
                <a:latin typeface="Consolas" panose="020B0609020204030204" pitchFamily="49" charset="0"/>
              </a:rPr>
              <a:t>;</a:t>
            </a:r>
          </a:p>
          <a:p>
            <a:pPr marL="0" indent="0">
              <a:lnSpc>
                <a:spcPct val="100000"/>
              </a:lnSpc>
              <a:spcBef>
                <a:spcPts val="0"/>
              </a:spcBef>
              <a:buNone/>
            </a:pP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pPr marL="0" indent="0">
              <a:lnSpc>
                <a:spcPct val="100000"/>
              </a:lnSpc>
              <a:spcBef>
                <a:spcPts val="0"/>
              </a:spcBef>
              <a:buNone/>
            </a:pPr>
            <a:endParaRPr lang="en-US" sz="20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41</a:t>
            </a:fld>
            <a:endParaRPr lang="en-US"/>
          </a:p>
        </p:txBody>
      </p:sp>
      <p:sp>
        <p:nvSpPr>
          <p:cNvPr id="6" name="TextBox 5"/>
          <p:cNvSpPr txBox="1"/>
          <p:nvPr/>
        </p:nvSpPr>
        <p:spPr>
          <a:xfrm>
            <a:off x="6096000" y="4611231"/>
            <a:ext cx="5956300"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Can’t accept/visit return </a:t>
            </a:r>
            <a:r>
              <a:rPr lang="en-US" sz="2800" dirty="0" err="1" smtClean="0"/>
              <a:t>BoolExp</a:t>
            </a:r>
            <a:r>
              <a:rPr lang="en-US" sz="2800" dirty="0" smtClean="0"/>
              <a:t>*?</a:t>
            </a:r>
          </a:p>
          <a:p>
            <a:pPr marL="285750" indent="-285750">
              <a:buFont typeface="Wingdings" panose="05000000000000000000" pitchFamily="2" charset="2"/>
              <a:buChar char="§"/>
            </a:pPr>
            <a:r>
              <a:rPr lang="en-US" sz="2800" dirty="0" smtClean="0"/>
              <a:t>Parameterized </a:t>
            </a:r>
            <a:r>
              <a:rPr lang="en-US" sz="2800" dirty="0" err="1" smtClean="0"/>
              <a:t>BoolExpVisitor</a:t>
            </a:r>
            <a:r>
              <a:rPr lang="en-US" sz="2800" dirty="0" smtClean="0"/>
              <a:t>&lt;R&gt;?</a:t>
            </a:r>
          </a:p>
          <a:p>
            <a:pPr marL="285750" indent="-285750">
              <a:buFont typeface="Wingdings" panose="05000000000000000000" pitchFamily="2" charset="2"/>
              <a:buChar char="§"/>
            </a:pPr>
            <a:r>
              <a:rPr lang="en-US" sz="2800" dirty="0" smtClean="0"/>
              <a:t>Parameterized </a:t>
            </a:r>
            <a:r>
              <a:rPr lang="en-US" sz="2800" dirty="0" err="1" smtClean="0"/>
              <a:t>BoolExpVisitorImpl</a:t>
            </a:r>
            <a:r>
              <a:rPr lang="en-US" sz="2800" dirty="0" smtClean="0"/>
              <a:t>&lt;R&gt;</a:t>
            </a:r>
          </a:p>
        </p:txBody>
      </p:sp>
    </p:spTree>
    <p:extLst>
      <p:ext uri="{BB962C8B-B14F-4D97-AF65-F5344CB8AC3E}">
        <p14:creationId xmlns:p14="http://schemas.microsoft.com/office/powerpoint/2010/main" val="34604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replace</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400" dirty="0" err="1">
                <a:latin typeface="Consolas" panose="020B0609020204030204" pitchFamily="49" charset="0"/>
              </a:rPr>
              <a:t>BoolExp</a:t>
            </a:r>
            <a:r>
              <a:rPr lang="en-US" sz="1400" dirty="0">
                <a:latin typeface="Consolas" panose="020B0609020204030204" pitchFamily="49" charset="0"/>
              </a:rPr>
              <a:t>* replace(</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what,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with)</a:t>
            </a:r>
          </a:p>
          <a:p>
            <a:pPr marL="0" indent="0">
              <a:lnSpc>
                <a:spcPct val="100000"/>
              </a:lnSpc>
              <a:spcBef>
                <a:spcPts val="0"/>
              </a:spcBef>
              <a:buNone/>
            </a:pP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ReplaceVisitor</a:t>
            </a:r>
            <a:r>
              <a:rPr lang="en-US" sz="1400" dirty="0">
                <a:solidFill>
                  <a:prstClr val="black"/>
                </a:solidFill>
                <a:latin typeface="Consolas" panose="020B0609020204030204" pitchFamily="49" charset="0"/>
              </a:rPr>
              <a:t> : </a:t>
            </a:r>
            <a:r>
              <a:rPr lang="en-US" sz="1400" dirty="0" err="1">
                <a:solidFill>
                  <a:prstClr val="black"/>
                </a:solidFill>
                <a:latin typeface="Consolas" panose="020B0609020204030204" pitchFamily="49" charset="0"/>
              </a:rPr>
              <a:t>BoolExpVisitor</a:t>
            </a: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ReplaceVisitor</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 </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name(n), with(w), </a:t>
            </a:r>
            <a:r>
              <a:rPr lang="en-US" sz="1400" dirty="0">
                <a:solidFill>
                  <a:prstClr val="black"/>
                </a:solidFill>
                <a:latin typeface="Consolas" panose="020B0609020204030204" pitchFamily="49" charset="0"/>
              </a:rPr>
              <a:t>result(</a:t>
            </a:r>
            <a:r>
              <a:rPr lang="en-US" sz="1400" dirty="0" err="1">
                <a:solidFill>
                  <a:srgbClr val="0000FF"/>
                </a:solidFill>
                <a:latin typeface="Consolas" panose="020B0609020204030204" pitchFamily="49" charset="0"/>
              </a:rPr>
              <a:t>nullptr</a:t>
            </a:r>
            <a:r>
              <a:rPr lang="en-US" sz="1400" dirty="0">
                <a:solidFill>
                  <a:prstClr val="black"/>
                </a:solidFill>
                <a:latin typeface="Consolas" panose="020B0609020204030204" pitchFamily="49" charset="0"/>
              </a:rPr>
              <a:t>) {}</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result;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visitVarExp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VarExp</a:t>
            </a:r>
            <a:r>
              <a:rPr lang="en-US" sz="1400" dirty="0">
                <a:solidFill>
                  <a:prstClr val="black"/>
                </a:solidFill>
                <a:latin typeface="Consolas" panose="020B0609020204030204" pitchFamily="49" charset="0"/>
              </a:rPr>
              <a:t>&amp; x) { result = x.name == </a:t>
            </a:r>
            <a:r>
              <a:rPr lang="en-US" sz="1400" dirty="0" smtClean="0">
                <a:solidFill>
                  <a:prstClr val="black"/>
                </a:solidFill>
                <a:latin typeface="Consolas" panose="020B0609020204030204" pitchFamily="49" charset="0"/>
              </a:rPr>
              <a:t>name </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copy(with</a:t>
            </a:r>
            <a:r>
              <a:rPr lang="en-US" sz="1400" dirty="0">
                <a:solidFill>
                  <a:prstClr val="black"/>
                </a:solidFill>
                <a:latin typeface="Consolas" panose="020B0609020204030204" pitchFamily="49" charset="0"/>
              </a:rPr>
              <a:t>) : copy(&amp;x);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visitValExp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ValExp</a:t>
            </a:r>
            <a:r>
              <a:rPr lang="en-US" sz="1400" dirty="0">
                <a:solidFill>
                  <a:prstClr val="black"/>
                </a:solidFill>
                <a:latin typeface="Consolas" panose="020B0609020204030204" pitchFamily="49" charset="0"/>
              </a:rPr>
              <a:t>&amp; x) { result = copy(&amp;x);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visitNotExp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NotExp</a:t>
            </a:r>
            <a:r>
              <a:rPr lang="en-US" sz="1400" dirty="0">
                <a:solidFill>
                  <a:prstClr val="black"/>
                </a:solidFill>
                <a:latin typeface="Consolas" panose="020B0609020204030204" pitchFamily="49" charset="0"/>
              </a:rPr>
              <a:t>&amp;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NotExp</a:t>
            </a:r>
            <a:r>
              <a:rPr lang="en-US" sz="1400" dirty="0">
                <a:solidFill>
                  <a:prstClr val="black"/>
                </a:solidFill>
                <a:latin typeface="Consolas" panose="020B0609020204030204" pitchFamily="49" charset="0"/>
              </a:rPr>
              <a:t>(replace(</a:t>
            </a:r>
            <a:r>
              <a:rPr lang="en-US" sz="1400" dirty="0" err="1">
                <a:solidFill>
                  <a:prstClr val="black"/>
                </a:solidFill>
                <a:latin typeface="Consolas" panose="020B0609020204030204" pitchFamily="49" charset="0"/>
              </a:rPr>
              <a:t>x.e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visitAndExp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AndExp</a:t>
            </a:r>
            <a:r>
              <a:rPr lang="en-US" sz="1400" dirty="0">
                <a:solidFill>
                  <a:prstClr val="black"/>
                </a:solidFill>
                <a:latin typeface="Consolas" panose="020B0609020204030204" pitchFamily="49" charset="0"/>
              </a:rPr>
              <a:t>&amp;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AndExp</a:t>
            </a:r>
            <a:r>
              <a:rPr lang="en-US" sz="1400" dirty="0">
                <a:solidFill>
                  <a:prstClr val="black"/>
                </a:solidFill>
                <a:latin typeface="Consolas" panose="020B0609020204030204" pitchFamily="49" charset="0"/>
              </a:rPr>
              <a:t>(replace(x.e1,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replace(x.e2,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visitOrExp</a:t>
            </a: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OrExp</a:t>
            </a:r>
            <a:r>
              <a:rPr lang="en-US" sz="1400" dirty="0">
                <a:solidFill>
                  <a:prstClr val="black"/>
                </a:solidFill>
                <a:latin typeface="Consolas" panose="020B0609020204030204" pitchFamily="49" charset="0"/>
              </a:rPr>
              <a:t> &amp;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OrExp</a:t>
            </a:r>
            <a:r>
              <a:rPr lang="en-US" sz="1400" dirty="0">
                <a:solidFill>
                  <a:prstClr val="black"/>
                </a:solidFill>
                <a:latin typeface="Consolas" panose="020B0609020204030204" pitchFamily="49" charset="0"/>
              </a:rPr>
              <a:t>(replace(x.e1,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replace(x.e2,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 replacer(what, with);</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-&gt;accept(replacer);</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replacer.result</a:t>
            </a: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endParaRPr lang="en-US" sz="14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42</a:t>
            </a:fld>
            <a:endParaRPr lang="en-US"/>
          </a:p>
        </p:txBody>
      </p:sp>
      <p:sp>
        <p:nvSpPr>
          <p:cNvPr id="6" name="TextBox 5"/>
          <p:cNvSpPr txBox="1"/>
          <p:nvPr/>
        </p:nvSpPr>
        <p:spPr>
          <a:xfrm>
            <a:off x="6096000" y="4863404"/>
            <a:ext cx="595630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Bad name: creates a copy of the entire tree with applied replacements</a:t>
            </a:r>
            <a:endParaRPr lang="en-US" sz="2800" dirty="0"/>
          </a:p>
        </p:txBody>
      </p:sp>
    </p:spTree>
    <p:extLst>
      <p:ext uri="{BB962C8B-B14F-4D97-AF65-F5344CB8AC3E}">
        <p14:creationId xmlns:p14="http://schemas.microsoft.com/office/powerpoint/2010/main" val="32598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print</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print(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a:t>
            </a:r>
            <a:r>
              <a:rPr lang="en-US" sz="1800" dirty="0">
                <a:solidFill>
                  <a:srgbClr val="0070C0"/>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Match</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exp</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name</a:t>
            </a:r>
            <a:r>
              <a:rPr lang="en-US" sz="1800" dirty="0" smtClean="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0070C0"/>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e1</a:t>
            </a:r>
            <a:r>
              <a:rPr lang="en-US" sz="1800" dirty="0" smtClean="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smtClean="0">
                <a:solidFill>
                  <a:srgbClr val="A31515"/>
                </a:solidFill>
                <a:latin typeface="Consolas" panose="020B0609020204030204" pitchFamily="49" charset="0"/>
              </a:rPr>
              <a:t>'&amp;'</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print(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smtClean="0">
                <a:solidFill>
                  <a:srgbClr val="A31515"/>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print(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7030A0"/>
                </a:solidFill>
                <a:latin typeface="Consolas" panose="020B0609020204030204" pitchFamily="49" charset="0"/>
              </a:rPr>
              <a:t>EndMatch</a:t>
            </a:r>
            <a:endParaRPr lang="en-US" sz="1800" dirty="0">
              <a:solidFill>
                <a:srgbClr val="7030A0"/>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43</a:t>
            </a:fld>
            <a:endParaRPr lang="en-US"/>
          </a:p>
        </p:txBody>
      </p:sp>
      <p:sp>
        <p:nvSpPr>
          <p:cNvPr id="6" name="Rectangle 5"/>
          <p:cNvSpPr/>
          <p:nvPr/>
        </p:nvSpPr>
        <p:spPr>
          <a:xfrm>
            <a:off x="4096985" y="2187161"/>
            <a:ext cx="6023113" cy="279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7532611" y="4986131"/>
            <a:ext cx="409562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Patterns in the LHS</a:t>
            </a:r>
          </a:p>
          <a:p>
            <a:pPr marL="285750" indent="-285750">
              <a:buFont typeface="Wingdings" panose="05000000000000000000" pitchFamily="2" charset="2"/>
              <a:buChar char="§"/>
            </a:pPr>
            <a:r>
              <a:rPr lang="en-US" sz="2800" dirty="0" smtClean="0"/>
              <a:t>Values in the RHS</a:t>
            </a:r>
          </a:p>
        </p:txBody>
      </p:sp>
    </p:spTree>
    <p:extLst>
      <p:ext uri="{BB962C8B-B14F-4D97-AF65-F5344CB8AC3E}">
        <p14:creationId xmlns:p14="http://schemas.microsoft.com/office/powerpoint/2010/main" val="30345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 Use Cases</a:t>
            </a:r>
            <a:endParaRPr lang="en-US" dirty="0"/>
          </a:p>
        </p:txBody>
      </p:sp>
      <p:sp>
        <p:nvSpPr>
          <p:cNvPr id="3" name="Content Placeholder 2"/>
          <p:cNvSpPr>
            <a:spLocks noGrp="1"/>
          </p:cNvSpPr>
          <p:nvPr>
            <p:ph idx="1"/>
          </p:nvPr>
        </p:nvSpPr>
        <p:spPr/>
        <p:txBody>
          <a:bodyPr>
            <a:normAutofit/>
          </a:bodyPr>
          <a:lstStyle/>
          <a:p>
            <a:r>
              <a:rPr lang="en-US" dirty="0" smtClean="0"/>
              <a:t>Adding new functionality to class hierarchies</a:t>
            </a:r>
          </a:p>
          <a:p>
            <a:pPr lvl="1"/>
            <a:r>
              <a:rPr lang="en-US" dirty="0" smtClean="0"/>
              <a:t>functionality you haven’t foreseen</a:t>
            </a:r>
          </a:p>
          <a:p>
            <a:r>
              <a:rPr lang="en-US" dirty="0" smtClean="0"/>
              <a:t>Analysis in object graphs</a:t>
            </a:r>
          </a:p>
          <a:p>
            <a:pPr lvl="1"/>
            <a:r>
              <a:rPr lang="en-US" dirty="0"/>
              <a:t>k</a:t>
            </a:r>
            <a:r>
              <a:rPr lang="en-US" dirty="0" smtClean="0"/>
              <a:t>nowledge graphs</a:t>
            </a:r>
          </a:p>
          <a:p>
            <a:pPr lvl="1"/>
            <a:r>
              <a:rPr lang="en-US" dirty="0" smtClean="0"/>
              <a:t>traversals</a:t>
            </a:r>
          </a:p>
          <a:p>
            <a:r>
              <a:rPr lang="en-US" dirty="0" smtClean="0"/>
              <a:t>Interactions in games</a:t>
            </a:r>
          </a:p>
          <a:p>
            <a:pPr lvl="1"/>
            <a:r>
              <a:rPr lang="en-US" dirty="0" smtClean="0"/>
              <a:t>Objects with objects/scene</a:t>
            </a:r>
          </a:p>
          <a:p>
            <a:r>
              <a:rPr lang="en-US" dirty="0" smtClean="0"/>
              <a:t>Customization points</a:t>
            </a:r>
          </a:p>
          <a:p>
            <a:r>
              <a:rPr lang="en-US" dirty="0" smtClean="0"/>
              <a:t>Plug-ins</a:t>
            </a:r>
          </a:p>
          <a:p>
            <a:r>
              <a:rPr lang="en-US" dirty="0" smtClean="0"/>
              <a:t>Anything you’d otherwise use virtual functions for</a:t>
            </a:r>
          </a:p>
          <a:p>
            <a:endParaRPr lang="en-US" dirty="0"/>
          </a:p>
        </p:txBody>
      </p:sp>
      <p:sp>
        <p:nvSpPr>
          <p:cNvPr id="5" name="Footer Placeholder 4"/>
          <p:cNvSpPr>
            <a:spLocks noGrp="1"/>
          </p:cNvSpPr>
          <p:nvPr>
            <p:ph type="ftr" sz="quarter" idx="11"/>
          </p:nvPr>
        </p:nvSpPr>
        <p:spPr/>
        <p:txBody>
          <a:bodyPr/>
          <a:lstStyle/>
          <a:p>
            <a:r>
              <a:rPr lang="en-US" smtClean="0"/>
              <a:t>Yuriy Solodkyy - Accept No Visitors - CppCon 2014</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5</a:t>
            </a:fld>
            <a:endParaRPr lang="en-US"/>
          </a:p>
        </p:txBody>
      </p:sp>
    </p:spTree>
    <p:extLst>
      <p:ext uri="{BB962C8B-B14F-4D97-AF65-F5344CB8AC3E}">
        <p14:creationId xmlns:p14="http://schemas.microsoft.com/office/powerpoint/2010/main" val="1112781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Grammar</a:t>
            </a:r>
          </a:p>
          <a:p>
            <a:pPr marL="457200" lvl="1" indent="0">
              <a:buNone/>
            </a:pPr>
            <a:r>
              <a:rPr lang="en-US" sz="2200" dirty="0">
                <a:solidFill>
                  <a:srgbClr val="008000"/>
                </a:solidFill>
                <a:latin typeface="Consolas" panose="020B0609020204030204" pitchFamily="49" charset="0"/>
              </a:rPr>
              <a:t>// Abstract syntax of </a:t>
            </a:r>
            <a:r>
              <a:rPr lang="en-US" sz="2200" dirty="0" err="1">
                <a:solidFill>
                  <a:srgbClr val="008000"/>
                </a:solidFill>
                <a:latin typeface="Consolas" panose="020B0609020204030204" pitchFamily="49" charset="0"/>
              </a:rPr>
              <a:t>boolean</a:t>
            </a:r>
            <a:r>
              <a:rPr lang="en-US" sz="2200" dirty="0">
                <a:solidFill>
                  <a:srgbClr val="008000"/>
                </a:solidFill>
                <a:latin typeface="Consolas" panose="020B0609020204030204" pitchFamily="49" charset="0"/>
              </a:rPr>
              <a:t> expressions</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VarExp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ValExp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NotExp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AndExp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OrExp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VarExp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'A'</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'B'</a:t>
            </a:r>
            <a:r>
              <a:rPr lang="en-US" sz="2200" dirty="0">
                <a:solidFill>
                  <a:prstClr val="black"/>
                </a:solidFill>
                <a:latin typeface="Consolas" panose="020B0609020204030204" pitchFamily="49" charset="0"/>
              </a:rPr>
              <a:t> | ... | </a:t>
            </a:r>
            <a:r>
              <a:rPr lang="en-US" sz="2200" dirty="0">
                <a:solidFill>
                  <a:srgbClr val="A31515"/>
                </a:solidFill>
                <a:latin typeface="Consolas" panose="020B0609020204030204" pitchFamily="49" charset="0"/>
              </a:rPr>
              <a:t>'Z'</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ValExp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'true'</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'false'</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NotExp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'not'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AndExp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'and'</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OrExp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smtClean="0">
                <a:solidFill>
                  <a:srgbClr val="A31515"/>
                </a:solidFill>
                <a:latin typeface="Consolas" panose="020B0609020204030204" pitchFamily="49" charset="0"/>
              </a:rPr>
              <a:t>'or‘ </a:t>
            </a:r>
            <a:r>
              <a:rPr lang="en-US" sz="2200" dirty="0" smtClean="0">
                <a:solidFill>
                  <a:prstClr val="black"/>
                </a:solidFill>
                <a:latin typeface="Consolas" panose="020B0609020204030204" pitchFamily="49" charset="0"/>
              </a:rPr>
              <a:t> </a:t>
            </a:r>
            <a:r>
              <a:rPr lang="en-US" sz="2200" dirty="0" err="1" smtClean="0">
                <a:solidFill>
                  <a:prstClr val="black"/>
                </a:solidFill>
                <a:latin typeface="Consolas" panose="020B0609020204030204" pitchFamily="49" charset="0"/>
              </a:rPr>
              <a:t>BoolExp</a:t>
            </a:r>
            <a:endParaRPr lang="en-US" dirty="0" smtClean="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6</a:t>
            </a:fld>
            <a:endParaRPr lang="en-US"/>
          </a:p>
        </p:txBody>
      </p:sp>
      <p:sp>
        <p:nvSpPr>
          <p:cNvPr id="6" name="Oval 5"/>
          <p:cNvSpPr>
            <a:spLocks noChangeAspect="1"/>
          </p:cNvSpPr>
          <p:nvPr/>
        </p:nvSpPr>
        <p:spPr bwMode="auto">
          <a:xfrm>
            <a:off x="9428283" y="4125441"/>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B050"/>
                </a:solidFill>
                <a:effectLst/>
                <a:latin typeface="Arial" charset="0"/>
              </a:rPr>
              <a:t>&amp;</a:t>
            </a:r>
            <a:endParaRPr kumimoji="0" lang="en-US" sz="2400" b="0" i="0" u="none" strike="noStrike" cap="none" normalizeH="0" baseline="0" dirty="0" smtClean="0">
              <a:ln>
                <a:noFill/>
              </a:ln>
              <a:solidFill>
                <a:srgbClr val="00B050"/>
              </a:solidFill>
              <a:effectLst/>
              <a:latin typeface="Arial" charset="0"/>
            </a:endParaRPr>
          </a:p>
        </p:txBody>
      </p:sp>
      <p:sp>
        <p:nvSpPr>
          <p:cNvPr id="7" name="Oval 6"/>
          <p:cNvSpPr>
            <a:spLocks noChangeAspect="1"/>
          </p:cNvSpPr>
          <p:nvPr/>
        </p:nvSpPr>
        <p:spPr bwMode="auto">
          <a:xfrm>
            <a:off x="9075712" y="4653153"/>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solidFill>
                  <a:srgbClr val="00B050"/>
                </a:solidFill>
                <a:latin typeface="Arial" charset="0"/>
              </a:rPr>
              <a:t>|</a:t>
            </a:r>
            <a:endParaRPr kumimoji="0" lang="en-US" sz="2400" b="0" i="0" u="none" strike="noStrike" cap="none" normalizeH="0" baseline="0" dirty="0" smtClean="0">
              <a:ln>
                <a:noFill/>
              </a:ln>
              <a:solidFill>
                <a:srgbClr val="00B050"/>
              </a:solidFill>
              <a:effectLst/>
              <a:latin typeface="Arial" charset="0"/>
            </a:endParaRPr>
          </a:p>
        </p:txBody>
      </p:sp>
      <p:sp>
        <p:nvSpPr>
          <p:cNvPr id="8" name="Oval 7"/>
          <p:cNvSpPr>
            <a:spLocks noChangeAspect="1"/>
          </p:cNvSpPr>
          <p:nvPr/>
        </p:nvSpPr>
        <p:spPr bwMode="auto">
          <a:xfrm>
            <a:off x="9730808" y="4653153"/>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Z</a:t>
            </a:r>
            <a:endParaRPr kumimoji="0" lang="en-US" b="1" i="0" u="none" strike="noStrike" cap="none" normalizeH="0" baseline="0" dirty="0" smtClean="0">
              <a:ln>
                <a:noFill/>
              </a:ln>
              <a:solidFill>
                <a:srgbClr val="00B050"/>
              </a:solidFill>
              <a:effectLst/>
              <a:latin typeface="Arial" charset="0"/>
            </a:endParaRPr>
          </a:p>
        </p:txBody>
      </p:sp>
      <p:sp>
        <p:nvSpPr>
          <p:cNvPr id="9" name="Oval 8"/>
          <p:cNvSpPr>
            <a:spLocks noChangeAspect="1"/>
          </p:cNvSpPr>
          <p:nvPr/>
        </p:nvSpPr>
        <p:spPr bwMode="auto">
          <a:xfrm>
            <a:off x="9375963" y="5322736"/>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00B050"/>
                </a:solidFill>
                <a:latin typeface="Arial" charset="0"/>
              </a:rPr>
              <a:t>¬</a:t>
            </a:r>
            <a:endParaRPr kumimoji="0" lang="en-US" b="1" i="0" u="none" strike="noStrike" cap="none" normalizeH="0" baseline="0" dirty="0" smtClean="0">
              <a:ln>
                <a:noFill/>
              </a:ln>
              <a:solidFill>
                <a:srgbClr val="00B050"/>
              </a:solidFill>
              <a:effectLst/>
              <a:latin typeface="Arial" charset="0"/>
            </a:endParaRPr>
          </a:p>
        </p:txBody>
      </p:sp>
      <p:sp>
        <p:nvSpPr>
          <p:cNvPr id="10" name="Oval 9"/>
          <p:cNvSpPr>
            <a:spLocks noChangeAspect="1"/>
          </p:cNvSpPr>
          <p:nvPr/>
        </p:nvSpPr>
        <p:spPr bwMode="auto">
          <a:xfrm>
            <a:off x="8818680" y="5302265"/>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X</a:t>
            </a:r>
            <a:endParaRPr kumimoji="0" lang="en-US" b="1" i="0" u="none" strike="noStrike" cap="none" normalizeH="0" baseline="0" dirty="0" smtClean="0">
              <a:ln>
                <a:noFill/>
              </a:ln>
              <a:solidFill>
                <a:srgbClr val="00B050"/>
              </a:solidFill>
              <a:effectLst/>
              <a:latin typeface="Arial" charset="0"/>
            </a:endParaRPr>
          </a:p>
        </p:txBody>
      </p:sp>
      <p:cxnSp>
        <p:nvCxnSpPr>
          <p:cNvPr id="11" name="Straight Arrow Connector 10"/>
          <p:cNvCxnSpPr>
            <a:stCxn id="6" idx="3"/>
            <a:endCxn id="7" idx="0"/>
          </p:cNvCxnSpPr>
          <p:nvPr/>
        </p:nvCxnSpPr>
        <p:spPr bwMode="auto">
          <a:xfrm flipH="1">
            <a:off x="9225838" y="4381721"/>
            <a:ext cx="246416"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2" name="Straight Arrow Connector 11"/>
          <p:cNvCxnSpPr>
            <a:stCxn id="6" idx="5"/>
            <a:endCxn id="8" idx="0"/>
          </p:cNvCxnSpPr>
          <p:nvPr/>
        </p:nvCxnSpPr>
        <p:spPr bwMode="auto">
          <a:xfrm>
            <a:off x="9684563" y="4381721"/>
            <a:ext cx="196371" cy="2714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3" name="Straight Arrow Connector 12"/>
          <p:cNvCxnSpPr>
            <a:stCxn id="7" idx="3"/>
            <a:endCxn id="10" idx="0"/>
          </p:cNvCxnSpPr>
          <p:nvPr/>
        </p:nvCxnSpPr>
        <p:spPr bwMode="auto">
          <a:xfrm flipH="1">
            <a:off x="8968806" y="4909433"/>
            <a:ext cx="150877" cy="392832"/>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cxnSp>
        <p:nvCxnSpPr>
          <p:cNvPr id="14" name="Straight Arrow Connector 13"/>
          <p:cNvCxnSpPr>
            <a:stCxn id="7" idx="5"/>
            <a:endCxn id="9" idx="0"/>
          </p:cNvCxnSpPr>
          <p:nvPr/>
        </p:nvCxnSpPr>
        <p:spPr bwMode="auto">
          <a:xfrm>
            <a:off x="9331992" y="4909433"/>
            <a:ext cx="194097" cy="413303"/>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sp>
        <p:nvSpPr>
          <p:cNvPr id="15" name="Oval 14"/>
          <p:cNvSpPr>
            <a:spLocks noChangeAspect="1"/>
          </p:cNvSpPr>
          <p:nvPr/>
        </p:nvSpPr>
        <p:spPr bwMode="auto">
          <a:xfrm>
            <a:off x="9588694" y="5886164"/>
            <a:ext cx="300251" cy="300251"/>
          </a:xfrm>
          <a:prstGeom prst="ellipse">
            <a:avLst/>
          </a:prstGeom>
          <a:noFill/>
          <a:ln w="222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rgbClr val="00B050"/>
                </a:solidFill>
                <a:latin typeface="Arial" charset="0"/>
              </a:rPr>
              <a:t>Z</a:t>
            </a:r>
            <a:endParaRPr kumimoji="0" lang="en-US" b="1" i="0" u="none" strike="noStrike" cap="none" normalizeH="0" baseline="0" dirty="0" smtClean="0">
              <a:ln>
                <a:noFill/>
              </a:ln>
              <a:solidFill>
                <a:srgbClr val="00B050"/>
              </a:solidFill>
              <a:effectLst/>
              <a:latin typeface="Arial" charset="0"/>
            </a:endParaRPr>
          </a:p>
        </p:txBody>
      </p:sp>
      <p:cxnSp>
        <p:nvCxnSpPr>
          <p:cNvPr id="16" name="Straight Arrow Connector 15"/>
          <p:cNvCxnSpPr>
            <a:stCxn id="9" idx="5"/>
            <a:endCxn id="15" idx="0"/>
          </p:cNvCxnSpPr>
          <p:nvPr/>
        </p:nvCxnSpPr>
        <p:spPr bwMode="auto">
          <a:xfrm>
            <a:off x="9632243" y="5579016"/>
            <a:ext cx="106577" cy="307148"/>
          </a:xfrm>
          <a:prstGeom prst="straightConnector1">
            <a:avLst/>
          </a:prstGeom>
          <a:solidFill>
            <a:schemeClr val="accent1"/>
          </a:solidFill>
          <a:ln w="22225" cap="flat" cmpd="sng" algn="ctr">
            <a:solidFill>
              <a:schemeClr val="tx1"/>
            </a:solidFill>
            <a:prstDash val="solid"/>
            <a:round/>
            <a:headEnd type="none" w="sm" len="sm"/>
            <a:tailEnd type="stealth"/>
          </a:ln>
          <a:effectLst/>
        </p:spPr>
      </p:cxnSp>
    </p:spTree>
    <p:extLst>
      <p:ext uri="{BB962C8B-B14F-4D97-AF65-F5344CB8AC3E}">
        <p14:creationId xmlns:p14="http://schemas.microsoft.com/office/powerpoint/2010/main" val="3578242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 Perfect Interface</a:t>
            </a:r>
            <a:endParaRPr lang="en-US" dirty="0"/>
          </a:p>
        </p:txBody>
      </p:sp>
      <p:sp>
        <p:nvSpPr>
          <p:cNvPr id="3" name="Content Placeholder 2"/>
          <p:cNvSpPr>
            <a:spLocks noGrp="1"/>
          </p:cNvSpPr>
          <p:nvPr>
            <p:ph idx="1"/>
          </p:nvPr>
        </p:nvSpPr>
        <p:spPr/>
        <p:txBody>
          <a:bodyPr>
            <a:noAutofit/>
          </a:bodyPr>
          <a:lstStyle/>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endParaRPr lang="en-US" sz="2400" dirty="0">
              <a:solidFill>
                <a:prstClr val="black"/>
              </a:solidFill>
              <a:latin typeface="Consolas" panose="020B0609020204030204" pitchFamily="49" charset="0"/>
            </a:endParaRPr>
          </a:p>
          <a:p>
            <a:pPr marL="0" indent="0">
              <a:lnSpc>
                <a:spcPct val="110000"/>
              </a:lnSpc>
              <a:spcBef>
                <a:spcPts val="0"/>
              </a:spcBef>
              <a:buNone/>
            </a:pPr>
            <a:r>
              <a:rPr lang="en-US" sz="2400" dirty="0">
                <a:solidFill>
                  <a:prstClr val="black"/>
                </a:solidFill>
                <a:latin typeface="Consolas" panose="020B0609020204030204" pitchFamily="49" charset="0"/>
              </a:rPr>
              <a:t>{</a:t>
            </a:r>
          </a:p>
          <a:p>
            <a:pPr marL="0" indent="0">
              <a:lnSpc>
                <a:spcPct val="110000"/>
              </a:lnSpc>
              <a:spcBef>
                <a:spcPts val="0"/>
              </a:spcBef>
              <a:buNone/>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virtual</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print()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0;</a:t>
            </a:r>
          </a:p>
          <a:p>
            <a:pPr marL="0" indent="0">
              <a:lnSpc>
                <a:spcPct val="110000"/>
              </a:lnSpc>
              <a:spcBef>
                <a:spcPts val="0"/>
              </a:spcBef>
              <a:buNone/>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virtual</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copy()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0;</a:t>
            </a:r>
          </a:p>
          <a:p>
            <a:pPr marL="0" indent="0">
              <a:lnSpc>
                <a:spcPct val="110000"/>
              </a:lnSpc>
              <a:spcBef>
                <a:spcPts val="0"/>
              </a:spcBef>
              <a:buNone/>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virtual</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a:t>
            </a:r>
            <a:r>
              <a:rPr lang="en-US" sz="2400" dirty="0" err="1" smtClean="0">
                <a:solidFill>
                  <a:prstClr val="black"/>
                </a:solidFill>
                <a:latin typeface="Consolas" panose="020B0609020204030204" pitchFamily="49" charset="0"/>
              </a:rPr>
              <a:t>eval</a:t>
            </a:r>
            <a:r>
              <a:rPr lang="en-US" sz="2400" dirty="0" smtClean="0">
                <a:solidFill>
                  <a:prstClr val="black"/>
                </a:solidFill>
                <a:latin typeface="Consolas" panose="020B0609020204030204" pitchFamily="49" charset="0"/>
              </a:rPr>
              <a:t>(Context</a:t>
            </a:r>
            <a:r>
              <a:rPr lang="en-US" sz="2400" dirty="0">
                <a:solidFill>
                  <a:prstClr val="black"/>
                </a:solidFill>
                <a:latin typeface="Consolas" panose="020B0609020204030204" pitchFamily="49" charset="0"/>
              </a:rPr>
              <a:t>&amp;) </a:t>
            </a:r>
            <a:r>
              <a:rPr lang="en-US" sz="2400" dirty="0" smtClean="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0;</a:t>
            </a:r>
          </a:p>
          <a:p>
            <a:pPr marL="0" indent="0">
              <a:lnSpc>
                <a:spcPct val="110000"/>
              </a:lnSpc>
              <a:spcBef>
                <a:spcPts val="0"/>
              </a:spcBef>
              <a:buNone/>
            </a:pP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virtual</a:t>
            </a:r>
            <a:r>
              <a:rPr lang="en-US" sz="2400" dirty="0" smtClean="0">
                <a:solidFill>
                  <a:prstClr val="black"/>
                </a:solidFill>
                <a:latin typeface="Consolas" panose="020B0609020204030204" pitchFamily="49" charset="0"/>
              </a:rPr>
              <a:t> </a:t>
            </a:r>
            <a:r>
              <a:rPr lang="en-US" sz="2400" dirty="0" err="1" smtClean="0">
                <a:solidFill>
                  <a:prstClr val="black"/>
                </a:solidFill>
                <a:latin typeface="Consolas" panose="020B0609020204030204" pitchFamily="49" charset="0"/>
              </a:rPr>
              <a:t>BoolExp</a:t>
            </a:r>
            <a:r>
              <a:rPr lang="en-US" sz="2400" dirty="0" smtClean="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re</a:t>
            </a:r>
            <a:r>
              <a:rPr lang="en-US" sz="2400" dirty="0" smtClean="0">
                <a:solidFill>
                  <a:prstClr val="black"/>
                </a:solidFill>
                <a:latin typeface="Consolas" panose="020B0609020204030204" pitchFamily="49" charset="0"/>
              </a:rPr>
              <a:t>place(</a:t>
            </a:r>
            <a:r>
              <a:rPr lang="en-US" sz="2400" dirty="0" err="1" smtClean="0">
                <a:solidFill>
                  <a:srgbClr val="0000FF"/>
                </a:solidFill>
                <a:latin typeface="Consolas" panose="020B0609020204030204" pitchFamily="49" charset="0"/>
              </a:rPr>
              <a:t>const</a:t>
            </a:r>
            <a:r>
              <a:rPr lang="en-US" sz="2400" dirty="0" smtClean="0">
                <a:solidFill>
                  <a:prstClr val="black"/>
                </a:solidFill>
                <a:latin typeface="Consolas" panose="020B0609020204030204" pitchFamily="49" charset="0"/>
              </a:rPr>
              <a:t> </a:t>
            </a:r>
            <a:r>
              <a:rPr lang="en-US" sz="2400" dirty="0" smtClean="0">
                <a:solidFill>
                  <a:srgbClr val="0000FF"/>
                </a:solidFill>
                <a:latin typeface="Consolas" panose="020B0609020204030204" pitchFamily="49" charset="0"/>
              </a:rPr>
              <a:t>char</a:t>
            </a:r>
            <a:r>
              <a:rPr lang="en-US" sz="2400" dirty="0" smtClean="0">
                <a:solidFill>
                  <a:prstClr val="black"/>
                </a:solidFill>
                <a:latin typeface="Consolas" panose="020B0609020204030204" pitchFamily="49" charset="0"/>
              </a:rPr>
              <a:t>*, </a:t>
            </a:r>
            <a:r>
              <a:rPr lang="en-US" sz="2400" dirty="0" err="1" smtClean="0">
                <a:solidFill>
                  <a:srgbClr val="0000FF"/>
                </a:solidFill>
                <a:latin typeface="Consolas" panose="020B0609020204030204" pitchFamily="49" charset="0"/>
              </a:rPr>
              <a:t>const</a:t>
            </a:r>
            <a:r>
              <a:rPr lang="en-US" sz="2400" dirty="0" smtClean="0">
                <a:solidFill>
                  <a:prstClr val="black"/>
                </a:solidFill>
                <a:latin typeface="Consolas" panose="020B0609020204030204" pitchFamily="49" charset="0"/>
              </a:rPr>
              <a:t> </a:t>
            </a:r>
            <a:r>
              <a:rPr lang="en-US" sz="2400" dirty="0" err="1" smtClean="0">
                <a:solidFill>
                  <a:prstClr val="black"/>
                </a:solidFill>
                <a:latin typeface="Consolas" panose="020B0609020204030204" pitchFamily="49" charset="0"/>
              </a:rPr>
              <a:t>BoolExp</a:t>
            </a:r>
            <a:r>
              <a:rPr lang="en-US" sz="2400" dirty="0" smtClean="0">
                <a:solidFill>
                  <a:prstClr val="black"/>
                </a:solidFill>
                <a:latin typeface="Consolas" panose="020B0609020204030204" pitchFamily="49" charset="0"/>
              </a:rPr>
              <a:t>*)       = 0;</a:t>
            </a:r>
          </a:p>
          <a:p>
            <a:pPr marL="0" indent="0">
              <a:lnSpc>
                <a:spcPct val="110000"/>
              </a:lnSpc>
              <a:spcBef>
                <a:spcPts val="0"/>
              </a:spcBef>
              <a:buNone/>
            </a:pPr>
            <a:r>
              <a:rPr lang="en-US" sz="2400" dirty="0" smtClean="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virtual</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equal(</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0;</a:t>
            </a:r>
          </a:p>
          <a:p>
            <a:pPr marL="0" indent="0">
              <a:lnSpc>
                <a:spcPct val="110000"/>
              </a:lnSpc>
              <a:spcBef>
                <a:spcPts val="0"/>
              </a:spcBef>
              <a:buNone/>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virtual</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match(</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Assignments&amp;)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0;</a:t>
            </a:r>
          </a:p>
          <a:p>
            <a:pPr marL="0" indent="0">
              <a:lnSpc>
                <a:spcPct val="110000"/>
              </a:lnSpc>
              <a:spcBef>
                <a:spcPts val="0"/>
              </a:spcBef>
              <a:buNone/>
            </a:pPr>
            <a:r>
              <a:rPr lang="en-US" sz="2400" dirty="0" smtClean="0">
                <a:solidFill>
                  <a:prstClr val="black"/>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7</a:t>
            </a:fld>
            <a:endParaRPr lang="en-US"/>
          </a:p>
        </p:txBody>
      </p:sp>
      <p:sp>
        <p:nvSpPr>
          <p:cNvPr id="6" name="TextBox 5"/>
          <p:cNvSpPr txBox="1"/>
          <p:nvPr/>
        </p:nvSpPr>
        <p:spPr>
          <a:xfrm>
            <a:off x="6096000" y="4863404"/>
            <a:ext cx="5827511" cy="1323439"/>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Did </a:t>
            </a:r>
            <a:r>
              <a:rPr lang="en-US" sz="2800" dirty="0" smtClean="0"/>
              <a:t>we </a:t>
            </a:r>
            <a:r>
              <a:rPr lang="en-US" sz="2800" dirty="0" smtClean="0"/>
              <a:t>miss any</a:t>
            </a:r>
            <a:r>
              <a:rPr lang="en-US" sz="2800" dirty="0" smtClean="0"/>
              <a:t>?</a:t>
            </a:r>
          </a:p>
          <a:p>
            <a:pPr marL="742950" lvl="1" indent="-285750">
              <a:buFont typeface="Wingdings" panose="05000000000000000000" pitchFamily="2" charset="2"/>
              <a:buChar char="§"/>
            </a:pPr>
            <a:r>
              <a:rPr lang="en-US" sz="2400" dirty="0"/>
              <a:t>unify, </a:t>
            </a:r>
            <a:r>
              <a:rPr lang="en-US" sz="2400" dirty="0" err="1"/>
              <a:t>replace_subtree</a:t>
            </a:r>
            <a:r>
              <a:rPr lang="en-US" sz="2400" dirty="0"/>
              <a:t>, </a:t>
            </a:r>
            <a:r>
              <a:rPr lang="en-US" sz="2400" dirty="0" err="1"/>
              <a:t>cnf</a:t>
            </a:r>
            <a:r>
              <a:rPr lang="en-US" sz="2400" dirty="0"/>
              <a:t>, </a:t>
            </a:r>
            <a:r>
              <a:rPr lang="en-US" sz="2400" dirty="0" err="1"/>
              <a:t>dnf</a:t>
            </a:r>
            <a:r>
              <a:rPr lang="en-US" sz="2400" dirty="0"/>
              <a:t>, etc</a:t>
            </a:r>
            <a:r>
              <a:rPr lang="en-US" sz="2400" dirty="0" smtClean="0"/>
              <a:t>.</a:t>
            </a:r>
            <a:endParaRPr lang="en-US" sz="2400" dirty="0"/>
          </a:p>
        </p:txBody>
      </p:sp>
    </p:spTree>
    <p:extLst>
      <p:ext uri="{BB962C8B-B14F-4D97-AF65-F5344CB8AC3E}">
        <p14:creationId xmlns:p14="http://schemas.microsoft.com/office/powerpoint/2010/main" val="406923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 Perfect Interface</a:t>
            </a:r>
            <a:endParaRPr lang="en-US" dirty="0"/>
          </a:p>
        </p:txBody>
      </p:sp>
      <p:sp>
        <p:nvSpPr>
          <p:cNvPr id="3" name="Content Placeholder 2"/>
          <p:cNvSpPr>
            <a:spLocks noGrp="1"/>
          </p:cNvSpPr>
          <p:nvPr>
            <p:ph idx="1"/>
          </p:nvPr>
        </p:nvSpPr>
        <p:spPr/>
        <p:txBody>
          <a:bodyPr>
            <a:noAutofit/>
          </a:bodyPr>
          <a:lstStyle/>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VarExp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string   name;  </a:t>
            </a:r>
            <a:r>
              <a:rPr lang="en-US" sz="2400" dirty="0">
                <a:solidFill>
                  <a:prstClr val="black"/>
                </a:solidFill>
                <a:latin typeface="Consolas" panose="020B0609020204030204" pitchFamily="49" charset="0"/>
              </a:rPr>
              <a:t>};</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ValExp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value</a:t>
            </a:r>
            <a:r>
              <a:rPr lang="en-US" sz="2400" dirty="0">
                <a:solidFill>
                  <a:prstClr val="black"/>
                </a:solidFill>
                <a:latin typeface="Consolas" panose="020B0609020204030204" pitchFamily="49" charset="0"/>
              </a:rPr>
              <a:t>; };</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a:t>
            </a:r>
            <a:r>
              <a:rPr lang="en-US" sz="2400" dirty="0" smtClean="0">
                <a:solidFill>
                  <a:prstClr val="black"/>
                </a:solidFill>
                <a:latin typeface="Consolas" panose="020B0609020204030204" pitchFamily="49" charset="0"/>
              </a:rPr>
              <a:t>; };</a:t>
            </a:r>
            <a:endParaRPr lang="en-US" sz="2400" dirty="0">
              <a:solidFill>
                <a:prstClr val="black"/>
              </a:solidFill>
              <a:latin typeface="Consolas" panose="020B0609020204030204" pitchFamily="49" charset="0"/>
            </a:endParaRP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AndExp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e1;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e2; };</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OrExp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e1;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e2; </a:t>
            </a:r>
            <a:r>
              <a:rPr lang="en-US" sz="2400" dirty="0" smtClean="0">
                <a:solidFill>
                  <a:prstClr val="black"/>
                </a:solidFill>
                <a:latin typeface="Consolas" panose="020B0609020204030204" pitchFamily="49" charset="0"/>
              </a:rPr>
              <a:t>};</a:t>
            </a:r>
          </a:p>
          <a:p>
            <a:pPr marL="0" indent="0">
              <a:lnSpc>
                <a:spcPct val="110000"/>
              </a:lnSpc>
              <a:spcBef>
                <a:spcPts val="0"/>
              </a:spcBef>
              <a:buNone/>
            </a:pPr>
            <a:endParaRPr lang="en-US" sz="2400" dirty="0">
              <a:solidFill>
                <a:prstClr val="black"/>
              </a:solidFill>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::print()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a:solidFill>
                  <a:prstClr val="black"/>
                </a:solidFill>
                <a:latin typeface="Consolas" panose="020B0609020204030204" pitchFamily="49" charset="0"/>
              </a:rPr>
              <a:t>; e-&gt;print(); }</a:t>
            </a:r>
          </a:p>
          <a:p>
            <a:pPr marL="0" indent="0">
              <a:lnSpc>
                <a:spcPct val="100000"/>
              </a:lnSpc>
              <a:spcBef>
                <a:spcPts val="0"/>
              </a:spcBef>
              <a:buNone/>
            </a:pP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::copy()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(e-&gt;copy()); }</a:t>
            </a:r>
          </a:p>
          <a:p>
            <a:pPr marL="0" indent="0">
              <a:lnSpc>
                <a:spcPct val="100000"/>
              </a:lnSpc>
              <a:spcBef>
                <a:spcPts val="0"/>
              </a:spcBef>
              <a:buNone/>
            </a:pP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a:t>
            </a:r>
            <a:r>
              <a:rPr lang="en-US" sz="2400" dirty="0" err="1" smtClean="0">
                <a:solidFill>
                  <a:prstClr val="black"/>
                </a:solidFill>
                <a:latin typeface="Consolas" panose="020B0609020204030204" pitchFamily="49" charset="0"/>
              </a:rPr>
              <a:t>eval</a:t>
            </a:r>
            <a:r>
              <a:rPr lang="en-US" sz="2400" dirty="0" smtClean="0">
                <a:solidFill>
                  <a:prstClr val="black"/>
                </a:solidFill>
                <a:latin typeface="Consolas" panose="020B0609020204030204" pitchFamily="49" charset="0"/>
              </a:rPr>
              <a:t>(Context</a:t>
            </a:r>
            <a:r>
              <a:rPr lang="en-US" sz="2400" dirty="0">
                <a:solidFill>
                  <a:prstClr val="black"/>
                </a:solidFill>
                <a:latin typeface="Consolas" panose="020B0609020204030204" pitchFamily="49" charset="0"/>
              </a:rPr>
              <a:t>&amp; c)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!e-&gt;</a:t>
            </a:r>
            <a:r>
              <a:rPr lang="en-US" sz="2400" dirty="0" err="1" smtClean="0">
                <a:solidFill>
                  <a:prstClr val="black"/>
                </a:solidFill>
                <a:latin typeface="Consolas" panose="020B0609020204030204" pitchFamily="49" charset="0"/>
              </a:rPr>
              <a:t>eval</a:t>
            </a:r>
            <a:r>
              <a:rPr lang="en-US" sz="2400" dirty="0" smtClean="0">
                <a:solidFill>
                  <a:prstClr val="black"/>
                </a:solidFill>
                <a:latin typeface="Consolas" panose="020B0609020204030204" pitchFamily="49" charset="0"/>
              </a:rPr>
              <a:t>(c</a:t>
            </a:r>
            <a:r>
              <a:rPr lang="en-US" sz="2400" dirty="0">
                <a:solidFill>
                  <a:prstClr val="black"/>
                </a:solidFill>
                <a:latin typeface="Consolas" panose="020B0609020204030204" pitchFamily="49" charset="0"/>
              </a:rPr>
              <a:t>); }</a:t>
            </a:r>
          </a:p>
          <a:p>
            <a:pPr marL="0" indent="0">
              <a:lnSpc>
                <a:spcPct val="100000"/>
              </a:lnSpc>
              <a:spcBef>
                <a:spcPts val="0"/>
              </a:spcBef>
              <a:buNone/>
            </a:pPr>
            <a:r>
              <a:rPr lang="en-US" sz="2400" dirty="0" err="1" smtClean="0">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smtClean="0">
                <a:solidFill>
                  <a:prstClr val="black"/>
                </a:solidFill>
                <a:latin typeface="Consolas" panose="020B0609020204030204" pitchFamily="49" charset="0"/>
              </a:rPr>
              <a:t>::</a:t>
            </a:r>
            <a:r>
              <a:rPr lang="en-US" sz="2400" dirty="0" smtClean="0">
                <a:solidFill>
                  <a:prstClr val="black"/>
                </a:solidFill>
                <a:latin typeface="Consolas" panose="020B0609020204030204" pitchFamily="49" charset="0"/>
              </a:rPr>
              <a:t>re</a:t>
            </a:r>
            <a:r>
              <a:rPr lang="en-US" sz="2400" dirty="0" smtClean="0">
                <a:solidFill>
                  <a:prstClr val="black"/>
                </a:solidFill>
                <a:latin typeface="Consolas" panose="020B0609020204030204" pitchFamily="49" charset="0"/>
              </a:rPr>
              <a:t>place(</a:t>
            </a:r>
            <a:r>
              <a:rPr lang="en-US" sz="2400" dirty="0" err="1" smtClean="0">
                <a:solidFill>
                  <a:srgbClr val="0000FF"/>
                </a:solidFill>
                <a:latin typeface="Consolas" panose="020B0609020204030204" pitchFamily="49" charset="0"/>
              </a:rPr>
              <a:t>const</a:t>
            </a:r>
            <a:r>
              <a:rPr lang="en-US" sz="2400" dirty="0" smtClean="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prstClr val="black"/>
                </a:solidFill>
                <a:latin typeface="Consolas" panose="020B0609020204030204" pitchFamily="49" charset="0"/>
              </a:rPr>
              <a:t>* n,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x)</a:t>
            </a:r>
          </a:p>
          <a:p>
            <a:pPr marL="0" indent="0">
              <a:lnSpc>
                <a:spcPct val="100000"/>
              </a:lnSpc>
              <a:spcBef>
                <a:spcPts val="0"/>
              </a:spcBef>
              <a:buNone/>
            </a:pPr>
            <a:r>
              <a:rPr lang="en-US" sz="2400" dirty="0" smtClean="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a:solidFill>
                  <a:prstClr val="black"/>
                </a:solidFill>
                <a:latin typeface="Consolas" panose="020B0609020204030204" pitchFamily="49" charset="0"/>
              </a:rPr>
              <a:t>e = e-&gt;</a:t>
            </a:r>
            <a:r>
              <a:rPr lang="en-US" sz="2400" dirty="0" err="1">
                <a:solidFill>
                  <a:prstClr val="black"/>
                </a:solidFill>
                <a:latin typeface="Consolas" panose="020B0609020204030204" pitchFamily="49" charset="0"/>
              </a:rPr>
              <a:t>inplace</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n,x</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this</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8</a:t>
            </a:fld>
            <a:endParaRPr lang="en-US"/>
          </a:p>
        </p:txBody>
      </p:sp>
      <p:sp>
        <p:nvSpPr>
          <p:cNvPr id="7" name="TextBox 6"/>
          <p:cNvSpPr txBox="1"/>
          <p:nvPr/>
        </p:nvSpPr>
        <p:spPr>
          <a:xfrm>
            <a:off x="427239" y="5433992"/>
            <a:ext cx="11625061" cy="954107"/>
          </a:xfrm>
          <a:prstGeom prst="rect">
            <a:avLst/>
          </a:prstGeom>
          <a:noFill/>
        </p:spPr>
        <p:txBody>
          <a:bodyPr wrap="square" rtlCol="0">
            <a:spAutoFit/>
          </a:bodyPr>
          <a:lstStyle/>
          <a:p>
            <a:r>
              <a:rPr lang="en-US" sz="2800" dirty="0" smtClean="0">
                <a:solidFill>
                  <a:srgbClr val="FF0000"/>
                </a:solidFill>
              </a:rPr>
              <a:t>Note to </a:t>
            </a:r>
            <a:r>
              <a:rPr lang="en-US" sz="2800" dirty="0" smtClean="0">
                <a:solidFill>
                  <a:srgbClr val="FF0000"/>
                </a:solidFill>
              </a:rPr>
              <a:t>self</a:t>
            </a:r>
            <a:r>
              <a:rPr lang="en-US" sz="2800" dirty="0" smtClean="0">
                <a:solidFill>
                  <a:srgbClr val="FF0000"/>
                </a:solidFill>
              </a:rPr>
              <a:t>:</a:t>
            </a:r>
          </a:p>
          <a:p>
            <a:pPr marL="285750" indent="-285750">
              <a:buFont typeface="Wingdings" panose="05000000000000000000" pitchFamily="2" charset="2"/>
              <a:buChar char="§"/>
            </a:pPr>
            <a:r>
              <a:rPr lang="en-US" sz="2800" dirty="0" smtClean="0"/>
              <a:t>Should </a:t>
            </a:r>
            <a:r>
              <a:rPr lang="en-US" sz="2800" dirty="0" smtClean="0"/>
              <a:t>we </a:t>
            </a:r>
            <a:r>
              <a:rPr lang="en-US" sz="2800" dirty="0" smtClean="0"/>
              <a:t>group them by class or method in translation units?</a:t>
            </a:r>
            <a:endParaRPr lang="en-US" sz="2800" dirty="0"/>
          </a:p>
        </p:txBody>
      </p:sp>
    </p:spTree>
    <p:extLst>
      <p:ext uri="{BB962C8B-B14F-4D97-AF65-F5344CB8AC3E}">
        <p14:creationId xmlns:p14="http://schemas.microsoft.com/office/powerpoint/2010/main" val="195849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Polymorphic Interfaces: Summary</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Pros</a:t>
            </a:r>
          </a:p>
          <a:p>
            <a:pPr lvl="1"/>
            <a:r>
              <a:rPr lang="en-US" dirty="0"/>
              <a:t>Extensibility of data</a:t>
            </a:r>
          </a:p>
          <a:p>
            <a:pPr lvl="2"/>
            <a:r>
              <a:rPr lang="en-US" dirty="0" smtClean="0"/>
              <a:t>Adding </a:t>
            </a:r>
            <a:r>
              <a:rPr lang="en-US" dirty="0"/>
              <a:t>new variant: </a:t>
            </a:r>
            <a:r>
              <a:rPr lang="en-US" dirty="0" smtClean="0"/>
              <a:t>easy - just </a:t>
            </a:r>
            <a:r>
              <a:rPr lang="en-US" dirty="0"/>
              <a:t>derive it from </a:t>
            </a:r>
            <a:r>
              <a:rPr lang="en-US" dirty="0" err="1"/>
              <a:t>BoolExp</a:t>
            </a:r>
            <a:endParaRPr lang="en-US" dirty="0"/>
          </a:p>
          <a:p>
            <a:pPr lvl="1"/>
            <a:r>
              <a:rPr lang="en-US" dirty="0"/>
              <a:t>Modularity</a:t>
            </a:r>
          </a:p>
          <a:p>
            <a:pPr lvl="1"/>
            <a:r>
              <a:rPr lang="en-US" dirty="0"/>
              <a:t>Encapsulation</a:t>
            </a:r>
          </a:p>
          <a:p>
            <a:pPr lvl="1"/>
            <a:r>
              <a:rPr lang="en-US" dirty="0" smtClean="0"/>
              <a:t>Works </a:t>
            </a:r>
            <a:r>
              <a:rPr lang="en-US" dirty="0"/>
              <a:t>in the presence of</a:t>
            </a:r>
          </a:p>
          <a:p>
            <a:pPr lvl="2"/>
            <a:r>
              <a:rPr lang="en-US" sz="1800" dirty="0"/>
              <a:t>multiple inheritance</a:t>
            </a:r>
          </a:p>
          <a:p>
            <a:pPr lvl="2"/>
            <a:r>
              <a:rPr lang="en-US" sz="1800" dirty="0"/>
              <a:t>dynamic linking</a:t>
            </a:r>
          </a:p>
          <a:p>
            <a:endParaRPr lang="en-US" dirty="0" smtClean="0"/>
          </a:p>
        </p:txBody>
      </p:sp>
      <p:sp>
        <p:nvSpPr>
          <p:cNvPr id="6" name="Content Placeholder 5"/>
          <p:cNvSpPr>
            <a:spLocks noGrp="1"/>
          </p:cNvSpPr>
          <p:nvPr>
            <p:ph sz="half" idx="2"/>
          </p:nvPr>
        </p:nvSpPr>
        <p:spPr/>
        <p:txBody>
          <a:bodyPr>
            <a:normAutofit/>
          </a:bodyPr>
          <a:lstStyle/>
          <a:p>
            <a:pPr marL="0" indent="0">
              <a:buNone/>
            </a:pPr>
            <a:r>
              <a:rPr lang="en-US" dirty="0" smtClean="0"/>
              <a:t>Cons</a:t>
            </a:r>
            <a:endParaRPr lang="en-US" dirty="0"/>
          </a:p>
          <a:p>
            <a:pPr lvl="1"/>
            <a:r>
              <a:rPr lang="en-US" dirty="0" smtClean="0"/>
              <a:t>No extensibility of functions</a:t>
            </a:r>
          </a:p>
          <a:p>
            <a:pPr lvl="2"/>
            <a:r>
              <a:rPr lang="en-US" sz="1800" dirty="0" smtClean="0"/>
              <a:t>Adding </a:t>
            </a:r>
            <a:r>
              <a:rPr lang="en-US" sz="1800" dirty="0"/>
              <a:t>new function: </a:t>
            </a:r>
            <a:r>
              <a:rPr lang="en-US" sz="1800" dirty="0" smtClean="0"/>
              <a:t>hard - requires </a:t>
            </a:r>
            <a:r>
              <a:rPr lang="en-US" sz="1800" dirty="0"/>
              <a:t>changing </a:t>
            </a:r>
            <a:r>
              <a:rPr lang="en-US" sz="1800" dirty="0" smtClean="0"/>
              <a:t>the interface</a:t>
            </a:r>
            <a:endParaRPr lang="en-US" sz="1800" dirty="0"/>
          </a:p>
          <a:p>
            <a:pPr lvl="1"/>
            <a:r>
              <a:rPr lang="en-US" dirty="0"/>
              <a:t>No local </a:t>
            </a:r>
            <a:r>
              <a:rPr lang="en-US" dirty="0" smtClean="0"/>
              <a:t>reasoning</a:t>
            </a:r>
          </a:p>
          <a:p>
            <a:pPr lvl="2"/>
            <a:r>
              <a:rPr lang="en-US" sz="1800" dirty="0" smtClean="0"/>
              <a:t>Cases can be scattered around translation units</a:t>
            </a:r>
            <a:endParaRPr lang="en-US" sz="1800" dirty="0"/>
          </a:p>
          <a:p>
            <a:pPr lvl="1"/>
            <a:r>
              <a:rPr lang="en-US" dirty="0" smtClean="0"/>
              <a:t>Non-relational</a:t>
            </a:r>
          </a:p>
          <a:p>
            <a:pPr lvl="2"/>
            <a:r>
              <a:rPr lang="en-US" sz="1800" dirty="0" smtClean="0"/>
              <a:t>Inherently on a single argument</a:t>
            </a:r>
            <a:endParaRPr lang="en-US" sz="1800" dirty="0"/>
          </a:p>
        </p:txBody>
      </p:sp>
      <p:sp>
        <p:nvSpPr>
          <p:cNvPr id="4" name="Footer Placeholder 3"/>
          <p:cNvSpPr>
            <a:spLocks noGrp="1"/>
          </p:cNvSpPr>
          <p:nvPr>
            <p:ph type="ftr" sz="quarter" idx="11"/>
          </p:nvPr>
        </p:nvSpPr>
        <p:spPr/>
        <p:txBody>
          <a:bodyPr/>
          <a:lstStyle/>
          <a:p>
            <a:r>
              <a:rPr lang="en-US" smtClean="0"/>
              <a:t>Yuriy Solodkyy - Accept No Visitors - CppCon 2014</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9</a:t>
            </a:fld>
            <a:endParaRPr lang="en-US"/>
          </a:p>
        </p:txBody>
      </p:sp>
    </p:spTree>
    <p:extLst>
      <p:ext uri="{BB962C8B-B14F-4D97-AF65-F5344CB8AC3E}">
        <p14:creationId xmlns:p14="http://schemas.microsoft.com/office/powerpoint/2010/main" val="198541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6989</Words>
  <Application>Microsoft Office PowerPoint</Application>
  <PresentationFormat>Widescreen</PresentationFormat>
  <Paragraphs>965</Paragraphs>
  <Slides>43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Calibri</vt:lpstr>
      <vt:lpstr>Calibri Light</vt:lpstr>
      <vt:lpstr>Cambria Math</vt:lpstr>
      <vt:lpstr>Consolas</vt:lpstr>
      <vt:lpstr>Times New Roman</vt:lpstr>
      <vt:lpstr>Wingdings</vt:lpstr>
      <vt:lpstr>Office Theme</vt:lpstr>
      <vt:lpstr>1_Office Theme</vt:lpstr>
      <vt:lpstr>Accept No Visitors</vt:lpstr>
      <vt:lpstr>Executive Summary</vt:lpstr>
      <vt:lpstr>Outline</vt:lpstr>
      <vt:lpstr>Visitor Design Pattern</vt:lpstr>
      <vt:lpstr>Visitor Design Pattern Use Cases</vt:lpstr>
      <vt:lpstr>Motivating Example</vt:lpstr>
      <vt:lpstr>Motivating Example: Perfect Interface</vt:lpstr>
      <vt:lpstr>Motivating Example: Perfect Interface</vt:lpstr>
      <vt:lpstr>Polymorphic Interfaces: Summary</vt:lpstr>
      <vt:lpstr>Visitor Design Pattern</vt:lpstr>
      <vt:lpstr>Visitor Design Pattern</vt:lpstr>
      <vt:lpstr>Example: eval</vt:lpstr>
      <vt:lpstr>Example: replace</vt:lpstr>
      <vt:lpstr>Example: replace</vt:lpstr>
      <vt:lpstr>Mutable Visitation</vt:lpstr>
      <vt:lpstr>Binary Methods with Visitors: equal</vt:lpstr>
      <vt:lpstr>Binary Methods with Visitors: equal</vt:lpstr>
      <vt:lpstr>Binary Methods with Visitors: match</vt:lpstr>
      <vt:lpstr>Visitor Design Pattern: Summary</vt:lpstr>
      <vt:lpstr>Alternative 1: Pattern Matching</vt:lpstr>
      <vt:lpstr>Mach7:               https://github.com/solodon4/Mach7</vt:lpstr>
      <vt:lpstr>Working with Mach7</vt:lpstr>
      <vt:lpstr>Example: eval</vt:lpstr>
      <vt:lpstr>Example: replace</vt:lpstr>
      <vt:lpstr>Example: match</vt:lpstr>
      <vt:lpstr>Example: Nested Matching</vt:lpstr>
      <vt:lpstr>What about boost::Variant?</vt:lpstr>
      <vt:lpstr>Pattern Matching: Summary</vt:lpstr>
      <vt:lpstr>Alternative 2: Open Multi-Methods</vt:lpstr>
      <vt:lpstr>Example: Open Class Extension</vt:lpstr>
      <vt:lpstr>Example: Open Multi-Method</vt:lpstr>
      <vt:lpstr>Open Multi-Methods</vt:lpstr>
      <vt:lpstr>Performance Comparison</vt:lpstr>
      <vt:lpstr>Comparison of Possibilities</vt:lpstr>
      <vt:lpstr>Conclusions</vt:lpstr>
      <vt:lpstr>Thank You!</vt:lpstr>
      <vt:lpstr>Chicken or Egg: Double Dispatch or Visitor Design Pattern?</vt:lpstr>
      <vt:lpstr>Chicken or Egg: Double Dispatch or Visitor Design Pattern?</vt:lpstr>
      <vt:lpstr>Double Dispatch</vt:lpstr>
      <vt:lpstr>Example: print</vt:lpstr>
      <vt:lpstr>Returning Result</vt:lpstr>
      <vt:lpstr>Example: replace</vt:lpstr>
      <vt:lpstr>Example: print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Yuriy Solodkyy</dc:creator>
  <cp:lastModifiedBy>Yuriy Solodkyy</cp:lastModifiedBy>
  <cp:revision>220</cp:revision>
  <dcterms:created xsi:type="dcterms:W3CDTF">2014-09-07T04:50:05Z</dcterms:created>
  <dcterms:modified xsi:type="dcterms:W3CDTF">2014-09-12T09:50:00Z</dcterms:modified>
</cp:coreProperties>
</file>