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53" r:id="rId2"/>
    <p:sldId id="258" r:id="rId3"/>
    <p:sldId id="334" r:id="rId4"/>
    <p:sldId id="361" r:id="rId5"/>
    <p:sldId id="335" r:id="rId6"/>
    <p:sldId id="343" r:id="rId7"/>
    <p:sldId id="344" r:id="rId8"/>
    <p:sldId id="345" r:id="rId9"/>
    <p:sldId id="346" r:id="rId10"/>
    <p:sldId id="347" r:id="rId11"/>
    <p:sldId id="348" r:id="rId12"/>
    <p:sldId id="350" r:id="rId13"/>
    <p:sldId id="3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Anael E. Sam" initials="AES" lastIdx="1" clrIdx="1">
    <p:extLst>
      <p:ext uri="{19B8F6BF-5375-455C-9EA6-DF929625EA0E}">
        <p15:presenceInfo xmlns:p15="http://schemas.microsoft.com/office/powerpoint/2012/main" userId="2741ef203cce12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3993" autoAdjust="0"/>
  </p:normalViewPr>
  <p:slideViewPr>
    <p:cSldViewPr>
      <p:cViewPr varScale="1">
        <p:scale>
          <a:sx n="55" d="100"/>
          <a:sy n="55" d="100"/>
        </p:scale>
        <p:origin x="17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BBBDA-7E09-4E1A-BF2A-815E8DE731F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15A46-1635-4E9F-AF2F-8B2249C1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dirty="0" smtClean="0"/>
              <a:t>In Semester</a:t>
            </a:r>
            <a:r>
              <a:rPr lang="en-US" baseline="0" dirty="0" smtClean="0"/>
              <a:t> 1, the discussion was restricted to static or time invariant EM fields.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In static EM fields, electric and magnetic fields are independent of each other. 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In this semester, the focus is on dynamic or time-varying EM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9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aseline="0" dirty="0" smtClean="0"/>
              <a:t>Stokes theorem enables us to transform line integral of the vector field to surface integral.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aseline="0" dirty="0" smtClean="0"/>
              <a:t>Stokes’ theorem relates a line integral (circulation) to a surface integral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aseline="0" dirty="0" smtClean="0"/>
              <a:t>Principle of conservation of charge requires that, charges can neither be created not destroyed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aseline="0" dirty="0" smtClean="0"/>
              <a:t>Although equal amounts of +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and –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charges may be simultaneously created, obtained by separation or lost be recombination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aseline="0" dirty="0" smtClean="0"/>
              <a:t>The outward flow of current (charges) must be balanced by an equal decrease of +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charges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9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aseline="0" dirty="0" smtClean="0"/>
                  <a:t>If we agree to keep the surface constant, the derivatives become a partial derivative and may appear within the integral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="1" baseline="0" dirty="0" smtClean="0"/>
                  <a:t>Continuity equation indicates that, current/charge diverging from a small volume is equal to the time rate of decrease of charge per unit volume at every point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aseline="0" dirty="0" smtClean="0"/>
                  <a:t>The equation is derived from the principle of conservation of charge, and essentially states that there can be no accumulation of charges at any point.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aseline="0" dirty="0" smtClean="0"/>
                  <a:t>For steady currents,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𝜕𝜌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r>
                  <a:rPr lang="en-US" baseline="0" dirty="0" smtClean="0"/>
                  <a:t> and hence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0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𝐉</m:t>
                    </m:r>
                    <m:r>
                      <a:rPr lang="en-US" b="1" i="0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aseline="0" dirty="0" smtClean="0"/>
                  <a:t>, showing that the total charge leaving the volume is  the same the total charge entering it (Kirchhoff's current law).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aseline="0" dirty="0" smtClean="0"/>
                  <a:t>If we agree to keep the surface constant, the derivatives become a partial derivative and may appear within the integral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="1" baseline="0" dirty="0" smtClean="0"/>
                  <a:t>Continuity equation indicates that, current or charge per second </a:t>
                </a:r>
                <a:r>
                  <a:rPr lang="en-US" b="1" baseline="0" dirty="0" smtClean="0"/>
                  <a:t>diverging </a:t>
                </a:r>
                <a:r>
                  <a:rPr lang="en-US" b="1" baseline="0" dirty="0" smtClean="0"/>
                  <a:t>from a small </a:t>
                </a:r>
                <a:r>
                  <a:rPr lang="en-US" b="1" baseline="0" dirty="0" smtClean="0"/>
                  <a:t>volume is </a:t>
                </a:r>
                <a:r>
                  <a:rPr lang="en-US" b="1" baseline="0" dirty="0" smtClean="0"/>
                  <a:t>equal to the time rate of decrease of charge per unit volume at every point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aseline="0" dirty="0" smtClean="0"/>
                  <a:t>The equation is derived from the principle of conservation of charge, and essentially states that there can be no accumulation of charges at any point.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aseline="0" dirty="0" smtClean="0"/>
                  <a:t>For steady currents</a:t>
                </a:r>
                <a:r>
                  <a:rPr lang="en-US" baseline="0" dirty="0" smtClean="0"/>
                  <a:t>, 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𝜕𝜌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𝑣∕〖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𝑡=0〗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and hence </a:t>
                </a:r>
                <a:r>
                  <a:rPr lang="en-US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∇∙</a:t>
                </a:r>
                <a:r>
                  <a:rPr lang="en-US" b="1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𝐉=𝟎</a:t>
                </a:r>
                <a:r>
                  <a:rPr lang="en-US" baseline="0" dirty="0" smtClean="0"/>
                  <a:t>, showing that the total charge leaving the volume is  the same the total charge entering it </a:t>
                </a:r>
                <a:r>
                  <a:rPr lang="en-US" baseline="0" dirty="0" smtClean="0"/>
                  <a:t>(Kirchhoff's </a:t>
                </a:r>
                <a:r>
                  <a:rPr lang="en-US" baseline="0" dirty="0" smtClean="0"/>
                  <a:t>current law)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="1" baseline="0" dirty="0" smtClean="0"/>
                  <a:t>Remind students to go a make a recap on boundary conditions for static EM fields.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aseline="0" dirty="0" smtClean="0"/>
                  <a:t>If we agree to keep the surface constant, the derivatives become a partial derivative and may appear within the integral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="1" baseline="0" dirty="0" smtClean="0"/>
                  <a:t>Continuity equation indicates that, current or charge per second </a:t>
                </a:r>
                <a:r>
                  <a:rPr lang="en-US" b="1" baseline="0" dirty="0" smtClean="0"/>
                  <a:t>diverging </a:t>
                </a:r>
                <a:r>
                  <a:rPr lang="en-US" b="1" baseline="0" dirty="0" smtClean="0"/>
                  <a:t>from a small </a:t>
                </a:r>
                <a:r>
                  <a:rPr lang="en-US" b="1" baseline="0" dirty="0" smtClean="0"/>
                  <a:t>volume is </a:t>
                </a:r>
                <a:r>
                  <a:rPr lang="en-US" b="1" baseline="0" dirty="0" smtClean="0"/>
                  <a:t>equal to the time rate of decrease of charge per unit volume at every point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aseline="0" dirty="0" smtClean="0"/>
                  <a:t>The equation is derived from the principle of conservation of charge, and essentially states that there can be no accumulation of charges at any point.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aseline="0" dirty="0" smtClean="0"/>
                  <a:t>For steady currents</a:t>
                </a:r>
                <a:r>
                  <a:rPr lang="en-US" baseline="0" dirty="0" smtClean="0"/>
                  <a:t>, 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𝜕𝜌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𝑣∕〖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𝑡=0〗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and hence </a:t>
                </a:r>
                <a:r>
                  <a:rPr lang="en-US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∇∙</a:t>
                </a:r>
                <a:r>
                  <a:rPr lang="en-US" b="1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𝐉=𝟎</a:t>
                </a:r>
                <a:r>
                  <a:rPr lang="en-US" baseline="0" dirty="0" smtClean="0"/>
                  <a:t>, showing that the total charge leaving the volume is  the same the total charge entering it </a:t>
                </a:r>
                <a:r>
                  <a:rPr lang="en-US" baseline="0" dirty="0" smtClean="0"/>
                  <a:t>(Kirchhoff's </a:t>
                </a:r>
                <a:r>
                  <a:rPr lang="en-US" baseline="0" dirty="0" smtClean="0"/>
                  <a:t>current law)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b="1" baseline="0" dirty="0" smtClean="0"/>
                  <a:t>Remind students to go a make a recap on boundary conditions for static EM fields.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In this semester, the focus is on dynamic or time-varying EM fields.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In dynamic fields, the two fields are interdependent. That is a time varying electric field necessarily involves a time-varying magnetic field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Additionally, time-varying EM fields are of more practical value than static EM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 smtClean="0"/>
              <a:t>Is</a:t>
            </a:r>
            <a:r>
              <a:rPr lang="en-US" baseline="0" dirty="0" smtClean="0"/>
              <a:t> a measure of how much the field diverges or emanates from a point.</a:t>
            </a:r>
            <a:endParaRPr lang="en-US" dirty="0" smtClean="0"/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dirty="0" smtClean="0"/>
              <a:t>Divergence merely tells us how much</a:t>
            </a:r>
            <a:r>
              <a:rPr lang="en-US" baseline="0" dirty="0" smtClean="0"/>
              <a:t> flux is leaving the small volume on a per-unit-volume basis, no direction is associated with it.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It can also be viewed as simply the limit of the field’s source strength per unit volume (source density)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Divergence theorem helps us to transform surface integral to a volume integral (and vice versa)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Usually volume integrals are easier to evaluate than surface integrals.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For this reason, to determine the flux of a vector field D though a closed surface we simply prefer the RHS of the equation.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dirty="0" smtClean="0"/>
              <a:t>The curl</a:t>
            </a:r>
            <a:r>
              <a:rPr lang="en-US" baseline="0" dirty="0" smtClean="0"/>
              <a:t> of a vector field at a point P may be regarded as the measure of the circulation/rotation or how much the field curls around P.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It provides maximum value of the circulation (line integral) of the field per unit area, and indicates the direction along which this maximum value occurs.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Curl/Rotation can be used to measure the uniformity of the field, the more non-uniform the field, the larger the value of curl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baseline="0" dirty="0" smtClean="0"/>
              <a:t>Divergence of the curl of a vector field vanishes. That is div(curl (A))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15A46-1635-4E9F-AF2F-8B2249C115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9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CF9EAA-6FE1-436E-A317-4C575D00AAA5}" type="datetime1">
              <a:rPr lang="en-US" smtClean="0"/>
              <a:t>01-Jun-20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791F-E1EA-4E0F-8B3F-CFAC710BFA2D}" type="datetime1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082082E-0315-4FDF-90F5-12D25168D496}" type="datetime1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FE9A-80E0-45EC-8D3A-A8ABEE47C580}" type="datetime1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0502-C9AA-4D37-8B94-3E45DB4717D6}" type="datetime1">
              <a:rPr lang="en-US" smtClean="0"/>
              <a:t>01-Jun-20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4717AF3-0872-4ABF-AD6B-BACB067566FE}" type="datetime1">
              <a:rPr lang="en-US" smtClean="0"/>
              <a:t>01-Jun-20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6B7F3D-BF2B-462E-A050-C0393E05F60C}" type="datetime1">
              <a:rPr lang="en-US" smtClean="0"/>
              <a:t>01-Jun-20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DF2E-7D69-4359-9CE9-381F5CC61D5C}" type="datetime1">
              <a:rPr lang="en-US" smtClean="0"/>
              <a:t>01-Jun-20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9921-281C-4088-86B5-40E41815CAA0}" type="datetime1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75F5-4285-4AAB-858F-BE9D9BE2DFD4}" type="datetime1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7275F57-7829-41EC-974D-6045C2C54E1C}" type="datetime1">
              <a:rPr lang="en-US" smtClean="0"/>
              <a:t>01-Jun-20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B415FF-8C38-4457-8D1B-819E3DCD27FA}" type="datetime1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20D173-8267-4731-A17F-3B67D4181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E20D173-8267-4731-A17F-3B67D41813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EE254/DP274</a:t>
            </a:r>
            <a:endParaRPr lang="en-US" sz="3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3505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Electromagnetics II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I Recap…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Tx/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Stokes’ Theorem:</a:t>
                </a:r>
              </a:p>
              <a:p>
                <a:pPr marL="0" indent="0" algn="just">
                  <a:buClrTx/>
                  <a:buNone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circulation of a vector field A around a closed path L is equal to the surface integral of the curl of A over the open surface S bounded by L.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l-G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𝚨</m:t>
                          </m:r>
                          <m: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𝒅𝒍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×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𝚨</m:t>
                                  </m:r>
                                </m:e>
                              </m:d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𝐒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197" t="-950" r="-1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70" y="4247635"/>
            <a:ext cx="3429000" cy="2038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282" y="4181217"/>
            <a:ext cx="34194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I Recap…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600200"/>
                <a:ext cx="8232648" cy="4876800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Continuity Equation:</a:t>
                </a:r>
              </a:p>
              <a:p>
                <a:pPr marL="0" indent="0" algn="just">
                  <a:buClrTx/>
                  <a:buNone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net outward current flow through a closed surface must be equal to the time rate of decrease of charge within a volume.</a:t>
                </a:r>
              </a:p>
              <a:p>
                <a:pPr marL="0" indent="0">
                  <a:buClrTx/>
                  <a:buNone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𝐉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𝐒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𝒅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𝓠</m:t>
                            </m:r>
                            <m:r>
                              <a:rPr lang="en-US" sz="2400" b="1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𝒅𝒕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   (a)				</a:t>
                </a:r>
              </a:p>
              <a:p>
                <a:pPr marL="0" indent="0">
                  <a:buClrTx/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600200"/>
                <a:ext cx="8232648" cy="4876800"/>
              </a:xfrm>
              <a:blipFill rotWithShape="0">
                <a:blip r:embed="rId3"/>
                <a:stretch>
                  <a:fillRect l="-1185" t="-875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191000"/>
            <a:ext cx="3215777" cy="20305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242" y="4304194"/>
            <a:ext cx="3740524" cy="19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I Recap…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7997952" cy="4800600"/>
              </a:xfrm>
            </p:spPr>
            <p:txBody>
              <a:bodyPr>
                <a:noAutofit/>
              </a:bodyPr>
              <a:lstStyle/>
              <a:p>
                <a:pPr algn="just">
                  <a:buClrTx/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Applying divergence theorem on the LHS:</a:t>
                </a:r>
              </a:p>
              <a:p>
                <a:pPr marL="0" indent="0">
                  <a:spcAft>
                    <a:spcPts val="600"/>
                  </a:spcAft>
                  <a:buClrTx/>
                  <a:buNone/>
                </a:pP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𝐒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𝑜𝑙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𝐉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</m:e>
                        </m:nary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𝒅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𝓠</m:t>
                            </m:r>
                            <m:r>
                              <a:rPr lang="en-US" sz="2800" b="1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𝒊𝒏</m:t>
                            </m:r>
                          </m:num>
                          <m:den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𝒅𝒕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(b)</a:t>
                </a:r>
              </a:p>
              <a:p>
                <a:pPr algn="just">
                  <a:spcBef>
                    <a:spcPts val="1200"/>
                  </a:spcBef>
                  <a:spcAft>
                    <a:spcPts val="600"/>
                  </a:spcAft>
                  <a:buClrTx/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Representing enclosed charge by volume charge density, equation (a) now becomes:</a:t>
                </a:r>
              </a:p>
              <a:p>
                <a:pPr marL="0" indent="0">
                  <a:buClrTx/>
                  <a:buNone/>
                </a:pPr>
                <a:r>
                  <a:rPr lang="en-US" sz="2600" b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𝑜𝑙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r>
                              <a:rPr lang="en-US" sz="2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𝐉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𝑑𝑡</m:t>
                            </m:r>
                          </m:den>
                        </m:f>
                        <m:nary>
                          <m:naryPr>
                            <m:supHide m:val="on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𝑜𝑙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  <m:r>
                              <a:rPr lang="en-US" sz="28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(c)</a:t>
                </a:r>
              </a:p>
              <a:p>
                <a:pPr algn="just">
                  <a:spcBef>
                    <a:spcPts val="1800"/>
                  </a:spcBef>
                  <a:spcAft>
                    <a:spcPts val="600"/>
                  </a:spcAft>
                  <a:buClrTx/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Eventually, we arrive at the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continuity of current equation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ClrTx/>
                  <a:buNone/>
                </a:pP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𝐉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 	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(d)</a:t>
                </a: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7997952" cy="4800600"/>
              </a:xfrm>
              <a:blipFill rotWithShape="0">
                <a:blip r:embed="rId3"/>
                <a:stretch>
                  <a:fillRect l="-152" t="-889" r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I Recap…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Electro-statics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Coulomb’s law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Gauss’ law</a:t>
            </a:r>
          </a:p>
          <a:p>
            <a:pPr>
              <a:spcBef>
                <a:spcPts val="18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Magneto-statics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-Savart Law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Ampere’s circuital law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conditions for EM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of Delivery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Course Weight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2 Units 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2 hours per week (Tuesday, 07:00-08:55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1 hour per week (Monday, 11:00-11:55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EE253/DP273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Assessment: </a:t>
            </a:r>
          </a:p>
          <a:p>
            <a:pPr lvl="1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One (20%)</a:t>
            </a:r>
          </a:p>
          <a:p>
            <a:pPr lvl="1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Two (20%)</a:t>
            </a:r>
          </a:p>
          <a:p>
            <a:pPr lvl="1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Exam (60%)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Course Instructor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B. M. Mwinyiwiwa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Prisca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Outline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Time Varying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 Fields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Maxwell’s equations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Wave equation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Power flow in electromagnetic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wave propagation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Plane waves at media boundaries </a:t>
            </a:r>
          </a:p>
          <a:p>
            <a:pPr>
              <a:spcBef>
                <a:spcPts val="1800"/>
              </a:spcBef>
              <a:buClrTx/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Transmission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Lines and Waveguides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Transmission Line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 and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 Equations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impedance, SWR and Power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Smith Chart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Applications of Transmission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Waveguides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Outline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Antennas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Common Antenna Types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Antenna Radiation Analysis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Antenna Characteristics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Effective Area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Friis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Equation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Equation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Text/Reference Books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Hayt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., “Engineering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Electromagnetics”,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edition,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McGraw Hill Book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Company, 2012.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 algn="just">
              <a:buClrTx/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Edminister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“Engineering Electromagnetics”, second edition, McGraw-Hill Book Company,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1994.</a:t>
            </a:r>
          </a:p>
          <a:p>
            <a:pPr marL="0" indent="0" algn="just">
              <a:buClrTx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Wangsness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“Electromagnetic Fields”, second edition, John Wiley and Sons Book Company,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2004.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I 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Recap…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Coordinate system transformation</a:t>
            </a:r>
          </a:p>
          <a:p>
            <a:pPr marL="0" indent="0">
              <a:buClrTx/>
              <a:buNone/>
            </a:pP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590800"/>
            <a:ext cx="272966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936" y="2460812"/>
            <a:ext cx="272415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086" y="2743200"/>
            <a:ext cx="2314315" cy="22988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531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Cartesian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9127" y="5334000"/>
            <a:ext cx="173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Cylindrical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8343" y="52981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Spherical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4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I 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Recap…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Tx/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Divergence of a vector field:</a:t>
                </a:r>
              </a:p>
              <a:p>
                <a:pPr marL="0" indent="0" algn="just">
                  <a:buClrTx/>
                  <a:buNone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the outflow of flux from a small closed surface per unit volume as the volume shrinks to zero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𝐷𝑖𝑣𝑒𝑟𝑔𝑒𝑛𝑐𝑒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𝑑𝑖𝑣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𝝂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limLoc m:val="undOvr"/>
                                  <m:supHide m:val="on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  <m:sup/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𝐀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𝐒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197" t="-950" r="-1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01" y="4343400"/>
            <a:ext cx="2799455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943350"/>
            <a:ext cx="4818876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I Recap…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Tx/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Divergence theorem:</a:t>
                </a:r>
              </a:p>
              <a:p>
                <a:pPr marL="0" indent="0" algn="just">
                  <a:buClrTx/>
                  <a:buNone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total outward flux of a vector field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through a closed surface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same as the volume integral of the divergence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𝐃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𝐒</m:t>
                          </m:r>
                        </m:e>
                      </m:nary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𝑜𝑙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𝐃</m:t>
                          </m:r>
                          <m:r>
                            <m:rPr>
                              <m:sty m:val="p"/>
                            </m:r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197" t="-950" r="-1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356795"/>
            <a:ext cx="2362200" cy="1892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366131"/>
            <a:ext cx="2819400" cy="18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I Recap…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Tx/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Curl of a vector field:</a:t>
                </a:r>
              </a:p>
              <a:p>
                <a:pPr marL="0" indent="0" algn="just">
                  <a:spcAft>
                    <a:spcPts val="600"/>
                  </a:spcAft>
                  <a:buClrTx/>
                  <a:buNone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a rotational vector whose magnitude is the maximum circulation of a vector per unit area as the area tends to zero and whose direction is the normal direction of the area which provide maximum circulation.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curl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 b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𝐀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sz="2400" b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𝐀</m:t>
                      </m:r>
                      <m:r>
                        <a:rPr lang="en-US" sz="2400" b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∮"/>
                                      <m:limLoc m:val="undOvr"/>
                                      <m:supHide m:val="on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𝑳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𝐀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∙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𝒍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𝒂</m:t>
                      </m:r>
                      <m:r>
                        <a:rPr lang="en-US" sz="2400" b="1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𝒏</m:t>
                      </m:r>
                    </m:oMath>
                  </m:oMathPara>
                </a14:m>
                <a:endPara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197" t="-950" r="-1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20D173-8267-4731-A17F-3B67D41813E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640111"/>
            <a:ext cx="3657600" cy="14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29343</TotalTime>
  <Words>937</Words>
  <Application>Microsoft Office PowerPoint</Application>
  <PresentationFormat>On-screen Show (4:3)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PowerPoint Presentation</vt:lpstr>
      <vt:lpstr>Mode of Delivery</vt:lpstr>
      <vt:lpstr>Course Outline</vt:lpstr>
      <vt:lpstr>Course Outline</vt:lpstr>
      <vt:lpstr>Text/Reference Books</vt:lpstr>
      <vt:lpstr>Semester I Recap…</vt:lpstr>
      <vt:lpstr>Semester I Recap…</vt:lpstr>
      <vt:lpstr>Semester I Recap…</vt:lpstr>
      <vt:lpstr>Semester I Recap…</vt:lpstr>
      <vt:lpstr>Semester I Recap…</vt:lpstr>
      <vt:lpstr>Semester I Recap…</vt:lpstr>
      <vt:lpstr>Semester I Recap…</vt:lpstr>
      <vt:lpstr>Semester I Recap…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omary</dc:creator>
  <cp:lastModifiedBy>Windows User</cp:lastModifiedBy>
  <cp:revision>802</cp:revision>
  <dcterms:created xsi:type="dcterms:W3CDTF">2015-01-23T09:05:00Z</dcterms:created>
  <dcterms:modified xsi:type="dcterms:W3CDTF">2020-06-01T08:59:24Z</dcterms:modified>
</cp:coreProperties>
</file>