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</p:sldMasterIdLst>
  <p:notesMasterIdLst>
    <p:notesMasterId r:id="rId29"/>
  </p:notesMasterIdLst>
  <p:sldIdLst>
    <p:sldId id="256" r:id="rId3"/>
    <p:sldId id="292" r:id="rId4"/>
    <p:sldId id="329" r:id="rId5"/>
    <p:sldId id="294" r:id="rId6"/>
    <p:sldId id="257" r:id="rId7"/>
    <p:sldId id="273" r:id="rId8"/>
    <p:sldId id="316" r:id="rId9"/>
    <p:sldId id="326" r:id="rId10"/>
    <p:sldId id="330" r:id="rId11"/>
    <p:sldId id="328" r:id="rId12"/>
    <p:sldId id="336" r:id="rId13"/>
    <p:sldId id="335" r:id="rId14"/>
    <p:sldId id="338" r:id="rId15"/>
    <p:sldId id="334" r:id="rId16"/>
    <p:sldId id="300" r:id="rId17"/>
    <p:sldId id="331" r:id="rId18"/>
    <p:sldId id="305" r:id="rId19"/>
    <p:sldId id="332" r:id="rId20"/>
    <p:sldId id="290" r:id="rId21"/>
    <p:sldId id="323" r:id="rId22"/>
    <p:sldId id="278" r:id="rId23"/>
    <p:sldId id="317" r:id="rId24"/>
    <p:sldId id="277" r:id="rId25"/>
    <p:sldId id="327" r:id="rId26"/>
    <p:sldId id="309" r:id="rId27"/>
    <p:sldId id="272" r:id="rId28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tesh Kanwathirtha" initials="HK" lastIdx="8" clrIdx="0">
    <p:extLst>
      <p:ext uri="{19B8F6BF-5375-455C-9EA6-DF929625EA0E}">
        <p15:presenceInfo xmlns:p15="http://schemas.microsoft.com/office/powerpoint/2012/main" userId="S::hiteshk@microsoft.com::ca2bdcb4-cf44-4309-9c1f-03ccf0bd3dce" providerId="AD"/>
      </p:ext>
    </p:extLst>
  </p:cmAuthor>
  <p:cmAuthor id="2" name="Mike Kaufman" initials="MK" lastIdx="15" clrIdx="1">
    <p:extLst>
      <p:ext uri="{19B8F6BF-5375-455C-9EA6-DF929625EA0E}">
        <p15:presenceInfo xmlns:p15="http://schemas.microsoft.com/office/powerpoint/2012/main" userId="S::mkaufman@microsoft.com::bb175788-30b3-4104-84e6-9a3b113d125a" providerId="AD"/>
      </p:ext>
    </p:extLst>
  </p:cmAuthor>
  <p:cmAuthor id="3" name="Mark Marron" initials="MM" lastIdx="2" clrIdx="2">
    <p:extLst>
      <p:ext uri="{19B8F6BF-5375-455C-9EA6-DF929625EA0E}">
        <p15:presenceInfo xmlns:p15="http://schemas.microsoft.com/office/powerpoint/2012/main" userId="S::marron@microsoft.com::99b5b281-5b5c-4c43-852a-a2a6535b1f65" providerId="AD"/>
      </p:ext>
    </p:extLst>
  </p:cmAuthor>
  <p:cmAuthor id="4" name="Jimmy Thomson" initials="JT" lastIdx="5" clrIdx="3">
    <p:extLst>
      <p:ext uri="{19B8F6BF-5375-455C-9EA6-DF929625EA0E}">
        <p15:presenceInfo xmlns:p15="http://schemas.microsoft.com/office/powerpoint/2012/main" userId="S::jithomso@microsoft.com::8bd07271-b2a7-46fd-8a29-fed3a6328b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00"/>
    <a:srgbClr val="007A37"/>
    <a:srgbClr val="14DE49"/>
    <a:srgbClr val="65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4" autoAdjust="0"/>
    <p:restoredTop sz="82099" autoAdjust="0"/>
  </p:normalViewPr>
  <p:slideViewPr>
    <p:cSldViewPr snapToGrid="0">
      <p:cViewPr varScale="1">
        <p:scale>
          <a:sx n="91" d="100"/>
          <a:sy n="91" d="100"/>
        </p:scale>
        <p:origin x="1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8-10-02T20:24:02.616" idx="1">
    <p:pos x="7512" y="181"/>
    <p:text>I think we should also metion "ad-hoc" techniques for some features like the recent V8 zero-cost async call stacks. Maybe this is a bullet in "monkey patching"
</p:text>
    <p:extLst>
      <p:ext uri="{C676402C-5697-4E1C-873F-D02D1690AC5C}">
        <p15:threadingInfo xmlns:p15="http://schemas.microsoft.com/office/powerpoint/2012/main" timeZoneBias="420"/>
      </p:ext>
    </p:extLst>
  </p:cm>
  <p:cm authorId="2" dt="2018-10-03T08:57:29.468" idx="5">
    <p:pos x="7512" y="277"/>
    <p:text>did you dig into their implementation of this?  I looked briefly for the commits, but didn't find them.</p:text>
    <p:extLst>
      <p:ext uri="{C676402C-5697-4E1C-873F-D02D1690AC5C}">
        <p15:threadingInfo xmlns:p15="http://schemas.microsoft.com/office/powerpoint/2012/main" timeZoneBias="420">
          <p15:parentCm authorId="3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8D7E7-D6DB-4293-B280-034456FEADE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8BE2B-AA58-4FF4-8A9A-BBEEFA0F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20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BE2B-AA58-4FF4-8A9A-BBEEFA0FBC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17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For any given frame on the stack, the “current context” is defined as the first continuation frame below the given frame. </a:t>
            </a:r>
          </a:p>
          <a:p>
            <a:pPr marL="228600" indent="-228600">
              <a:buAutoNum type="arabicPeriod"/>
            </a:pPr>
            <a:r>
              <a:rPr lang="en-US" dirty="0"/>
              <a:t>This let’s us answer “how did I get here” from something well defined – the synchronous stack.</a:t>
            </a:r>
          </a:p>
          <a:p>
            <a:pPr marL="228600" indent="-228600">
              <a:buAutoNum type="arabicPeriod"/>
            </a:pPr>
            <a:r>
              <a:rPr lang="en-US" dirty="0"/>
              <a:t>Nice Properties fall from this:</a:t>
            </a:r>
          </a:p>
          <a:p>
            <a:r>
              <a:rPr lang="en-US" dirty="0"/>
              <a:t>	- Current Context clearly defined by what’s on the stack</a:t>
            </a:r>
          </a:p>
          <a:p>
            <a:r>
              <a:rPr lang="en-US" dirty="0"/>
              <a:t>	- </a:t>
            </a:r>
          </a:p>
          <a:p>
            <a:r>
              <a:rPr lang="en-US" dirty="0"/>
              <a:t>	- All “cleanup” is implicit when the stack frame unwinds</a:t>
            </a:r>
          </a:p>
          <a:p>
            <a:r>
              <a:rPr lang="en-US" dirty="0"/>
              <a:t>		- Domains Post-mortem called out things not being cleaned up correctly</a:t>
            </a:r>
          </a:p>
          <a:p>
            <a:r>
              <a:rPr lang="en-US" dirty="0"/>
              <a:t>	- Model supports multiple continuations on stack at same time</a:t>
            </a:r>
          </a:p>
          <a:p>
            <a:r>
              <a:rPr lang="en-US" dirty="0"/>
              <a:t>		- user-space queueing</a:t>
            </a:r>
          </a:p>
          <a:p>
            <a:r>
              <a:rPr lang="en-US" dirty="0"/>
              <a:t>	- Clear semantics</a:t>
            </a:r>
          </a:p>
          <a:p>
            <a:r>
              <a:rPr lang="en-US" dirty="0"/>
              <a:t>		- push “current context” on continuation start</a:t>
            </a:r>
          </a:p>
          <a:p>
            <a:r>
              <a:rPr lang="en-US" dirty="0"/>
              <a:t>		- pop “current context” on continuation end</a:t>
            </a:r>
          </a:p>
          <a:p>
            <a:r>
              <a:rPr lang="en-US" dirty="0"/>
              <a:t>		- we already have a stack</a:t>
            </a:r>
          </a:p>
          <a:p>
            <a:r>
              <a:rPr lang="en-US" dirty="0"/>
              <a:t>	- Correctness gets pushed onto whoever creates the Continuation &amp; invokes Continuation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BE2B-AA58-4FF4-8A9A-BBEEFA0FBC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45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 that f2 in this case is a “continuation”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 that it gets invoked twice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Two distinct invocations from a single “continuation”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Implies two distinct contexts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BE2B-AA58-4FF4-8A9A-BBEEFA0FBC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23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BE2B-AA58-4FF4-8A9A-BBEEFA0FBC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72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BE2B-AA58-4FF4-8A9A-BBEEFA0FBC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67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Illustrates why this should be first-class concept at VM level. </a:t>
            </a:r>
          </a:p>
          <a:p>
            <a:r>
              <a:rPr lang="en-US" dirty="0"/>
              <a:t>Downsides:</a:t>
            </a:r>
            <a:br>
              <a:rPr lang="en-US" dirty="0"/>
            </a:br>
            <a:r>
              <a:rPr lang="en-US" dirty="0"/>
              <a:t>  - expensive to tag heap </a:t>
            </a:r>
            <a:r>
              <a:rPr lang="en-US" dirty="0" err="1"/>
              <a:t>allocs</a:t>
            </a:r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BE2B-AA58-4FF4-8A9A-BBEEFA0FBC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92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BE2B-AA58-4FF4-8A9A-BBEEFA0FBC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7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much detail.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BE2B-AA58-4FF4-8A9A-BBEEFA0FBC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48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BE2B-AA58-4FF4-8A9A-BBEEFA0FBC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40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Not just simple stack traces, but ability to answer this question dynamically at runtime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BE2B-AA58-4FF4-8A9A-BBEEFA0FBC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85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JavaScript’s event loop 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JS functions are enqueued into host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Host dequeues functions and runs them on JS VM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one-at-a-time on each ‘turn” of the event loop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Single threaded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Functions enqueue more functions</a:t>
            </a:r>
          </a:p>
          <a:p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Need to answer question across distinct invocations of functions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Ie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this is not a static analysis problem, or something that can be answered from the syntactic structure of the code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pPr lvl="0"/>
            <a:endParaRPr lang="en-US" sz="1400" dirty="0">
              <a:latin typeface="Segoe UI Semilight" panose="020B0402040204020203" pitchFamily="34" charset="0"/>
            </a:endParaRPr>
          </a:p>
          <a:p>
            <a:pPr lvl="0"/>
            <a:endParaRPr lang="en-US" sz="1400" dirty="0">
              <a:latin typeface="Segoe UI Semilight" panose="020B0402040204020203" pitchFamily="34" charset="0"/>
            </a:endParaRPr>
          </a:p>
          <a:p>
            <a:pPr lvl="0"/>
            <a:endParaRPr lang="en-US" sz="1400" dirty="0">
              <a:latin typeface="Segoe UI Semilight" panose="020B0402040204020203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BE2B-AA58-4FF4-8A9A-BBEEFA0FBC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13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Terminologcy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 multi-threaded programming, we have well-understood concepts like mutexes, semaphores and critical sections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 this </a:t>
            </a:r>
            <a:r>
              <a:rPr lang="en-US" dirty="0" err="1"/>
              <a:t>async</a:t>
            </a:r>
            <a:r>
              <a:rPr lang="en-US" dirty="0"/>
              <a:t> callback model, we don’t have well-defined concepts and names.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Hinders ability to have conversations at the right level of abstraction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Continuation Local Storage is </a:t>
            </a:r>
            <a:r>
              <a:rPr lang="en-US" dirty="0" err="1"/>
              <a:t>analgous</a:t>
            </a:r>
            <a:r>
              <a:rPr lang="en-US" dirty="0"/>
              <a:t> to thread local storage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Ambient key-value store scope to some chain of related </a:t>
            </a:r>
            <a:r>
              <a:rPr lang="en-US" dirty="0" err="1"/>
              <a:t>async</a:t>
            </a:r>
            <a:r>
              <a:rPr lang="en-US" dirty="0"/>
              <a:t> functions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Memory leak detection – more later.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an example of why </a:t>
            </a:r>
            <a:r>
              <a:rPr lang="en-US" dirty="0" err="1"/>
              <a:t>Async</a:t>
            </a:r>
            <a:r>
              <a:rPr lang="en-US" dirty="0"/>
              <a:t> Context needs to be available across the stack, from VM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BE2B-AA58-4FF4-8A9A-BBEEFA0FBC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36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BE2B-AA58-4FF4-8A9A-BBEEFA0FBC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93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BE2B-AA58-4FF4-8A9A-BBEEFA0FBC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80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Continuify</a:t>
            </a:r>
            <a:r>
              <a:rPr lang="en-US" dirty="0"/>
              <a:t>() gives a way for us to </a:t>
            </a:r>
            <a:r>
              <a:rPr lang="en-US" dirty="0" err="1"/>
              <a:t>realise</a:t>
            </a:r>
            <a:r>
              <a:rPr lang="en-US" dirty="0"/>
              <a:t> the assumption that all </a:t>
            </a:r>
            <a:r>
              <a:rPr lang="en-US" dirty="0" err="1"/>
              <a:t>async</a:t>
            </a:r>
            <a:r>
              <a:rPr lang="en-US" dirty="0"/>
              <a:t> callback  </a:t>
            </a:r>
            <a:r>
              <a:rPr lang="en-US" dirty="0" err="1"/>
              <a:t>params</a:t>
            </a:r>
            <a:r>
              <a:rPr lang="en-US" dirty="0"/>
              <a:t> are Continuations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APIs vendors can easily update their libraries to adhere to the proposed model.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Nice Properties: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callers of API don’t have to updated, only API gets updated itself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BE2B-AA58-4FF4-8A9A-BBEEFA0FBC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60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Invariant can be enforced trivially at the VM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more accurate </a:t>
            </a:r>
            <a:r>
              <a:rPr lang="en-US" dirty="0" err="1"/>
              <a:t>async</a:t>
            </a:r>
            <a:r>
              <a:rPr lang="en-US" dirty="0"/>
              <a:t> call flow representation, the “</a:t>
            </a:r>
            <a:r>
              <a:rPr lang="en-US" dirty="0" err="1"/>
              <a:t>Continuify</a:t>
            </a:r>
            <a:r>
              <a:rPr lang="en-US" dirty="0"/>
              <a:t>” assumption needs to be addressed across API surfaces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8BE2B-AA58-4FF4-8A9A-BBEEFA0FBC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1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FF2219-781E-48CA-BDCA-65153E3B2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973"/>
          </a:xfrm>
          <a:prstGeom prst="rect">
            <a:avLst/>
          </a:prstGeom>
        </p:spPr>
      </p:pic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E06E22-4982-44CE-82F3-77945DB9C2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7617" y="4202895"/>
            <a:ext cx="9860673" cy="504004"/>
          </a:xfrm>
          <a:noFill/>
        </p:spPr>
        <p:txBody>
          <a:bodyPr lIns="18288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926E0D-F57C-4ECE-AF4F-2AF3E98535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617" y="3362070"/>
            <a:ext cx="9860673" cy="813089"/>
          </a:xfrm>
          <a:noFill/>
        </p:spPr>
        <p:txBody>
          <a:bodyPr lIns="0" tIns="0" rIns="91440" bIns="0" anchor="t" anchorCtr="0"/>
          <a:lstStyle>
            <a:lvl1pPr>
              <a:defRPr sz="5882" spc="-96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D02F04-883E-4492-8634-245B6DEF52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1180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526395"/>
            <a:ext cx="11653523" cy="1602394"/>
          </a:xfrm>
        </p:spPr>
        <p:txBody>
          <a:bodyPr>
            <a:spAutoFit/>
          </a:bodyPr>
          <a:lstStyle>
            <a:lvl1pPr>
              <a:defRPr lang="en-US" sz="2353" kern="1200" spc="0" baseline="0" dirty="0">
                <a:solidFill>
                  <a:srgbClr val="000000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5894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00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4505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176"/>
              </a:spcBef>
              <a:buNone/>
              <a:defRPr sz="196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1568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224097" indent="0">
              <a:buNone/>
              <a:defRPr>
                <a:solidFill>
                  <a:srgbClr val="000000"/>
                </a:solidFill>
              </a:defRPr>
            </a:lvl3pPr>
            <a:lvl4pPr marL="448193" indent="0">
              <a:buNone/>
              <a:defRPr>
                <a:solidFill>
                  <a:srgbClr val="000000"/>
                </a:solidFill>
              </a:defRPr>
            </a:lvl4pPr>
            <a:lvl5pPr marL="672290" indent="0">
              <a:buNone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013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63067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6F37938-8498-4016-BE14-308E63C7BAD8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6D9C002-DBB6-479D-8EEB-DE4D66D063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1066800" y="1600201"/>
            <a:ext cx="10439400" cy="1158290"/>
          </a:xfrm>
        </p:spPr>
        <p:txBody>
          <a:bodyPr/>
          <a:lstStyle>
            <a:lvl1pPr marL="0">
              <a:defRPr sz="2800"/>
            </a:lvl1pPr>
            <a:lvl2pPr>
              <a:spcBef>
                <a:spcPts val="600"/>
              </a:spcBef>
              <a:defRPr sz="2000"/>
            </a:lvl2pPr>
            <a:lvl3pPr>
              <a:defRPr sz="14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8292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7938-8498-4016-BE14-308E63C7BAD8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C002-DBB6-479D-8EEB-DE4D66D0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22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B6F27EB-5E98-420F-B04F-0DCABCA8C2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900307"/>
            <a:ext cx="12192000" cy="701731"/>
          </a:xfrm>
        </p:spPr>
        <p:txBody>
          <a:bodyPr wrap="square">
            <a:spAutoFit/>
          </a:bodyPr>
          <a:lstStyle>
            <a:lvl1pPr>
              <a:defRPr lang="en-US" b="1" kern="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algn="ctr" defTabSz="914225"/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812391B-D192-4E0A-A61B-F94989104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5918"/>
            <a:ext cx="9144000" cy="369332"/>
          </a:xfrm>
        </p:spPr>
        <p:txBody>
          <a:bodyPr wrap="square">
            <a:spAutoFit/>
          </a:bodyPr>
          <a:lstStyle>
            <a:lvl1pPr marL="0" indent="0">
              <a:buNone/>
              <a:defRPr lang="en-US" sz="2000" kern="0" spc="200" baseline="0">
                <a:solidFill>
                  <a:prstClr val="black">
                    <a:lumMod val="65000"/>
                    <a:lumOff val="35000"/>
                  </a:prst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ctr" defTabSz="914225"/>
            <a:r>
              <a:rPr lang="en-US"/>
              <a:t>Click to edit Master subtitle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843B3F-EA31-4FCD-8539-8070C70A2FBB}"/>
              </a:ext>
            </a:extLst>
          </p:cNvPr>
          <p:cNvCxnSpPr>
            <a:cxnSpLocks/>
          </p:cNvCxnSpPr>
          <p:nvPr/>
        </p:nvCxnSpPr>
        <p:spPr>
          <a:xfrm>
            <a:off x="2340260" y="3610319"/>
            <a:ext cx="7640688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23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546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FAEA33-8115-4150-9702-68C43A6669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56368"/>
            <a:ext cx="10515600" cy="369332"/>
          </a:xfrm>
        </p:spPr>
        <p:txBody>
          <a:bodyPr wrap="square">
            <a:spAutoFit/>
          </a:bodyPr>
          <a:lstStyle>
            <a:lvl1pPr>
              <a:defRPr lang="en-US" sz="2000" dirty="0"/>
            </a:lvl1pPr>
          </a:lstStyle>
          <a:p>
            <a:pPr marL="0" lvl="0" algn="ctr" defTabSz="914225"/>
            <a:r>
              <a:rPr lang="en-US"/>
              <a:t>CLICK TO EDIT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66C8B3-4433-4D1B-822B-4C459A509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05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05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1511C669-4773-4DC0-A210-C6485445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D90FE8-9AC1-4699-A084-F6A859483BDC}"/>
              </a:ext>
            </a:extLst>
          </p:cNvPr>
          <p:cNvSpPr/>
          <p:nvPr/>
        </p:nvSpPr>
        <p:spPr>
          <a:xfrm>
            <a:off x="865" y="523107"/>
            <a:ext cx="12251222" cy="217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25">
              <a:defRPr/>
            </a:pPr>
            <a:r>
              <a:rPr lang="en-US" sz="800" kern="0" spc="300">
                <a:solidFill>
                  <a:prstClr val="black">
                    <a:lumMod val="65000"/>
                    <a:lumOff val="35000"/>
                  </a:prst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TABBED SHELL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4FC293-C486-415C-9D34-B5960C144ABD}"/>
              </a:ext>
            </a:extLst>
          </p:cNvPr>
          <p:cNvCxnSpPr>
            <a:cxnSpLocks/>
          </p:cNvCxnSpPr>
          <p:nvPr/>
        </p:nvCxnSpPr>
        <p:spPr>
          <a:xfrm>
            <a:off x="2275656" y="1402531"/>
            <a:ext cx="7640688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23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021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856368"/>
            <a:ext cx="10515600" cy="369332"/>
          </a:xfrm>
        </p:spPr>
        <p:txBody>
          <a:bodyPr wrap="square">
            <a:spAutoFit/>
          </a:bodyPr>
          <a:lstStyle>
            <a:lvl1pPr>
              <a:defRPr lang="en-US" sz="2000" dirty="0"/>
            </a:lvl1pPr>
          </a:lstStyle>
          <a:p>
            <a:pPr marL="0" lvl="0" algn="ctr" defTabSz="914225"/>
            <a:r>
              <a:rPr lang="en-US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05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05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0FACDA-5E12-4B10-AA81-5B0AA80B36EC}"/>
              </a:ext>
            </a:extLst>
          </p:cNvPr>
          <p:cNvCxnSpPr>
            <a:cxnSpLocks/>
          </p:cNvCxnSpPr>
          <p:nvPr/>
        </p:nvCxnSpPr>
        <p:spPr>
          <a:xfrm>
            <a:off x="2275656" y="1402531"/>
            <a:ext cx="7640688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23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525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FAEA33-8115-4150-9702-68C43A6669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56368"/>
            <a:ext cx="10515600" cy="369332"/>
          </a:xfrm>
        </p:spPr>
        <p:txBody>
          <a:bodyPr wrap="square">
            <a:spAutoFit/>
          </a:bodyPr>
          <a:lstStyle>
            <a:lvl1pPr>
              <a:defRPr lang="en-US" sz="2000" dirty="0"/>
            </a:lvl1pPr>
          </a:lstStyle>
          <a:p>
            <a:pPr marL="0" lvl="0" algn="ctr" defTabSz="914225"/>
            <a:r>
              <a:rPr lang="en-US"/>
              <a:t>CLICK TO EDIT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66C8B3-4433-4D1B-822B-4C459A509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05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05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1511C669-4773-4DC0-A210-C6485445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4FC293-C486-415C-9D34-B5960C144ABD}"/>
              </a:ext>
            </a:extLst>
          </p:cNvPr>
          <p:cNvCxnSpPr>
            <a:cxnSpLocks/>
          </p:cNvCxnSpPr>
          <p:nvPr/>
        </p:nvCxnSpPr>
        <p:spPr>
          <a:xfrm>
            <a:off x="2275656" y="1402531"/>
            <a:ext cx="7640688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23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49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Microso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14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856368"/>
            <a:ext cx="10515600" cy="369332"/>
          </a:xfrm>
        </p:spPr>
        <p:txBody>
          <a:bodyPr wrap="square">
            <a:spAutoFit/>
          </a:bodyPr>
          <a:lstStyle>
            <a:lvl1pPr>
              <a:defRPr lang="en-US" sz="2000" dirty="0"/>
            </a:lvl1pPr>
          </a:lstStyle>
          <a:p>
            <a:pPr marL="0" lvl="0" algn="ctr" defTabSz="914225"/>
            <a:r>
              <a:rPr lang="en-US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lang="en-US" sz="1800" kern="1200" dirty="0">
                <a:solidFill>
                  <a:srgbClr val="595959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lang="en-US" sz="1400" kern="1200" dirty="0">
                <a:solidFill>
                  <a:srgbClr val="595959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>
              <a:defRPr lang="en-US" sz="1400" kern="1200" dirty="0">
                <a:solidFill>
                  <a:srgbClr val="595959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>
              <a:defRPr lang="en-US" sz="1200" kern="1200" dirty="0">
                <a:solidFill>
                  <a:srgbClr val="595959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>
              <a:defRPr lang="en-US" sz="1100" kern="1200" dirty="0">
                <a:solidFill>
                  <a:srgbClr val="595959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0FACDA-5E12-4B10-AA81-5B0AA80B36EC}"/>
              </a:ext>
            </a:extLst>
          </p:cNvPr>
          <p:cNvCxnSpPr>
            <a:cxnSpLocks/>
          </p:cNvCxnSpPr>
          <p:nvPr/>
        </p:nvCxnSpPr>
        <p:spPr>
          <a:xfrm>
            <a:off x="2275656" y="1402531"/>
            <a:ext cx="7640688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23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46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FAEA33-8115-4150-9702-68C43A6669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56368"/>
            <a:ext cx="10515600" cy="369332"/>
          </a:xfrm>
        </p:spPr>
        <p:txBody>
          <a:bodyPr wrap="square">
            <a:spAutoFit/>
          </a:bodyPr>
          <a:lstStyle>
            <a:lvl1pPr>
              <a:defRPr lang="en-US" sz="2000" dirty="0"/>
            </a:lvl1pPr>
          </a:lstStyle>
          <a:p>
            <a:pPr marL="0" lvl="0" algn="ctr" defTabSz="914225"/>
            <a:r>
              <a:rPr lang="en-US"/>
              <a:t>CLICK TO EDIT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66C8B3-4433-4D1B-822B-4C459A509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05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05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1511C669-4773-4DC0-A210-C6485445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4FC293-C486-415C-9D34-B5960C144ABD}"/>
              </a:ext>
            </a:extLst>
          </p:cNvPr>
          <p:cNvCxnSpPr>
            <a:cxnSpLocks/>
          </p:cNvCxnSpPr>
          <p:nvPr/>
        </p:nvCxnSpPr>
        <p:spPr>
          <a:xfrm>
            <a:off x="2275656" y="1402531"/>
            <a:ext cx="7640688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23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521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856368"/>
            <a:ext cx="10515600" cy="369332"/>
          </a:xfrm>
        </p:spPr>
        <p:txBody>
          <a:bodyPr wrap="square">
            <a:spAutoFit/>
          </a:bodyPr>
          <a:lstStyle>
            <a:lvl1pPr>
              <a:defRPr lang="en-US" sz="2000" dirty="0"/>
            </a:lvl1pPr>
          </a:lstStyle>
          <a:p>
            <a:pPr marL="0" lvl="0" algn="ctr" defTabSz="914225"/>
            <a:r>
              <a:rPr lang="en-US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lang="en-US" sz="1800" kern="1200" dirty="0">
                <a:solidFill>
                  <a:srgbClr val="595959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lang="en-US" sz="1400" kern="1200" dirty="0">
                <a:solidFill>
                  <a:srgbClr val="595959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>
              <a:defRPr lang="en-US" sz="1400" kern="1200" dirty="0">
                <a:solidFill>
                  <a:srgbClr val="595959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>
              <a:defRPr lang="en-US" sz="1200" kern="1200" dirty="0">
                <a:solidFill>
                  <a:srgbClr val="595959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>
              <a:defRPr lang="en-US" sz="1100" kern="1200" dirty="0">
                <a:solidFill>
                  <a:srgbClr val="595959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0FACDA-5E12-4B10-AA81-5B0AA80B36EC}"/>
              </a:ext>
            </a:extLst>
          </p:cNvPr>
          <p:cNvCxnSpPr>
            <a:cxnSpLocks/>
          </p:cNvCxnSpPr>
          <p:nvPr/>
        </p:nvCxnSpPr>
        <p:spPr>
          <a:xfrm>
            <a:off x="2275656" y="1402531"/>
            <a:ext cx="7640688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23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748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40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2945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133F-6610-45C5-A589-032679571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582B0-7240-4A75-957C-53CF7F0CA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ADCB1-21CD-4CD5-98F6-C34B58CA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B366-3EA3-45EE-8D59-CC4D4EAA2A2C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14669-EE63-431C-A22A-9415E326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44AC5-2199-4DF6-8301-0EBED4FF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8036-553C-48C0-8D3A-C8F2A9BE8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8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4505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176"/>
              </a:spcBef>
              <a:buNone/>
              <a:defRPr sz="196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1568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224097" indent="0">
              <a:buNone/>
              <a:defRPr>
                <a:solidFill>
                  <a:srgbClr val="000000"/>
                </a:solidFill>
              </a:defRPr>
            </a:lvl3pPr>
            <a:lvl4pPr marL="448193" indent="0">
              <a:buNone/>
              <a:defRPr>
                <a:solidFill>
                  <a:srgbClr val="000000"/>
                </a:solidFill>
              </a:defRPr>
            </a:lvl4pPr>
            <a:lvl5pPr marL="672290" indent="0">
              <a:buNone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7374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526395"/>
            <a:ext cx="11653523" cy="1602394"/>
          </a:xfrm>
        </p:spPr>
        <p:txBody>
          <a:bodyPr>
            <a:spAutoFit/>
          </a:bodyPr>
          <a:lstStyle>
            <a:lvl1pPr>
              <a:defRPr lang="en-US" sz="2353" kern="1200" spc="0" baseline="0" dirty="0">
                <a:solidFill>
                  <a:schemeClr val="bg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0246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solidFill>
                  <a:srgbClr val="000000"/>
                </a:solidFill>
              </a:defRPr>
            </a:lvl1pPr>
            <a:lvl2pPr marL="0" indent="0">
              <a:buNone/>
              <a:defRPr sz="1961">
                <a:solidFill>
                  <a:srgbClr val="000000"/>
                </a:solidFill>
              </a:defRPr>
            </a:lvl2pPr>
            <a:lvl3pPr marL="227209" indent="0">
              <a:buNone/>
              <a:tabLst/>
              <a:defRPr sz="1961">
                <a:solidFill>
                  <a:srgbClr val="000000"/>
                </a:solidFill>
              </a:defRPr>
            </a:lvl3pPr>
            <a:lvl4pPr marL="451306" indent="0">
              <a:buNone/>
              <a:defRPr>
                <a:solidFill>
                  <a:srgbClr val="000000"/>
                </a:solidFill>
              </a:defRPr>
            </a:lvl4pPr>
            <a:lvl5pPr marL="672290" indent="0">
              <a:buNone/>
              <a:tabLst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solidFill>
                  <a:srgbClr val="000000"/>
                </a:solidFill>
              </a:defRPr>
            </a:lvl1pPr>
            <a:lvl2pPr marL="0" indent="0">
              <a:buNone/>
              <a:defRPr sz="1961">
                <a:solidFill>
                  <a:srgbClr val="000000"/>
                </a:solidFill>
              </a:defRPr>
            </a:lvl2pPr>
            <a:lvl3pPr marL="227209" indent="0">
              <a:buNone/>
              <a:tabLst/>
              <a:defRPr sz="1961">
                <a:solidFill>
                  <a:srgbClr val="000000"/>
                </a:solidFill>
              </a:defRPr>
            </a:lvl3pPr>
            <a:lvl4pPr marL="451306" indent="0">
              <a:buNone/>
              <a:defRPr>
                <a:solidFill>
                  <a:srgbClr val="000000"/>
                </a:solidFill>
              </a:defRPr>
            </a:lvl4pPr>
            <a:lvl5pPr marL="672290" indent="0">
              <a:buNone/>
              <a:tabLst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0514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6623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69030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AA4F-543B-4503-9A14-225C7DC8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301C9-4194-4A21-80ED-5F3850EB8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351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82908-4734-49A3-9927-3DD436B5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7938-8498-4016-BE14-308E63C7BAD8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F491A-A1DB-4DDE-B421-AF843782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DA5B8-A600-430C-8EDB-2DEC956A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C002-DBB6-479D-8EEB-DE4D66D0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3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526395"/>
            <a:ext cx="11653523" cy="1602394"/>
          </a:xfrm>
        </p:spPr>
        <p:txBody>
          <a:bodyPr>
            <a:spAutoFit/>
          </a:bodyPr>
          <a:lstStyle>
            <a:lvl1pPr>
              <a:defRPr lang="en-US" sz="2353" kern="1200" spc="0" baseline="0" dirty="0">
                <a:solidFill>
                  <a:srgbClr val="000000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426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163558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49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49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49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49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98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98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315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8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353" kern="1200" spc="0" baseline="0" dirty="0">
          <a:solidFill>
            <a:srgbClr val="000000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243957-B192-43CC-B9DE-8159CA1DD697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913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-74644"/>
            <a:ext cx="13281259" cy="7470709"/>
          </a:xfrm>
          <a:prstGeom prst="rect">
            <a:avLst/>
          </a:prstGeom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ctr" defTabSz="914225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9963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0" spc="300" dirty="0">
          <a:solidFill>
            <a:prstClr val="black">
              <a:lumMod val="65000"/>
              <a:lumOff val="35000"/>
            </a:prst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D7A8-4AF6-447A-83A7-6AAB6CBF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JavaScript Async Context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7BD15-12CC-4C99-8C71-1260ED079C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2" y="3436406"/>
            <a:ext cx="9860611" cy="1792326"/>
          </a:xfrm>
        </p:spPr>
        <p:txBody>
          <a:bodyPr vert="horz" wrap="square" lIns="146304" tIns="109728" rIns="146304" bIns="109728" rtlCol="0" anchor="t">
            <a:noAutofit/>
          </a:bodyPr>
          <a:lstStyle/>
          <a:p>
            <a:r>
              <a:rPr lang="en-US" sz="3600" b="1" dirty="0"/>
              <a:t>Mike Kaufman</a:t>
            </a:r>
            <a:endParaRPr lang="en-US" b="1" dirty="0"/>
          </a:p>
          <a:p>
            <a:r>
              <a:rPr lang="en-US" sz="3100" dirty="0"/>
              <a:t>	</a:t>
            </a:r>
            <a:r>
              <a:rPr lang="en-US" sz="2400" dirty="0"/>
              <a:t>Principal Software Engineer</a:t>
            </a:r>
            <a:endParaRPr lang="en-US" sz="2400" dirty="0">
              <a:cs typeface="Segoe UI Light"/>
            </a:endParaRPr>
          </a:p>
          <a:p>
            <a:r>
              <a:rPr lang="en-US" sz="2400" dirty="0"/>
              <a:t>	Chakra JavaScript Engine</a:t>
            </a:r>
          </a:p>
          <a:p>
            <a:r>
              <a:rPr lang="en-US" sz="2400" dirty="0"/>
              <a:t>	Microsoft</a:t>
            </a:r>
          </a:p>
          <a:p>
            <a:r>
              <a:rPr lang="en-US" sz="3600" b="1" dirty="0"/>
              <a:t>Mark Marron</a:t>
            </a:r>
            <a:endParaRPr lang="en-US" b="1" dirty="0"/>
          </a:p>
          <a:p>
            <a:r>
              <a:rPr lang="en-US" sz="3100" dirty="0"/>
              <a:t>	</a:t>
            </a:r>
            <a:r>
              <a:rPr lang="en-US" sz="2400" dirty="0"/>
              <a:t>Principal Research </a:t>
            </a:r>
            <a:r>
              <a:rPr lang="en-US" sz="2400" dirty="0">
                <a:cs typeface="Segoe UI Light"/>
              </a:rPr>
              <a:t>Engineer</a:t>
            </a:r>
          </a:p>
          <a:p>
            <a:r>
              <a:rPr lang="en-US" sz="2400" dirty="0"/>
              <a:t>	Microsoft Research</a:t>
            </a:r>
          </a:p>
        </p:txBody>
      </p:sp>
    </p:spTree>
    <p:extLst>
      <p:ext uri="{BB962C8B-B14F-4D97-AF65-F5344CB8AC3E}">
        <p14:creationId xmlns:p14="http://schemas.microsoft.com/office/powerpoint/2010/main" val="279235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008C40-0050-4642-A92D-81037690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7DC249-0212-47B0-ABE2-3FBAF9244A67}"/>
              </a:ext>
            </a:extLst>
          </p:cNvPr>
          <p:cNvSpPr txBox="1"/>
          <p:nvPr/>
        </p:nvSpPr>
        <p:spPr>
          <a:xfrm>
            <a:off x="5465778" y="475220"/>
            <a:ext cx="6552253" cy="612783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1" dirty="0">
                <a:solidFill>
                  <a:schemeClr val="bg1"/>
                </a:solidFill>
              </a:rPr>
              <a:t>Continuation</a:t>
            </a:r>
            <a:r>
              <a:rPr lang="en-US" sz="2400" b="1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 special type of function that is passed into an Async API.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1" dirty="0">
                <a:solidFill>
                  <a:schemeClr val="bg1"/>
                </a:solidFill>
              </a:rPr>
              <a:t>Context</a:t>
            </a:r>
            <a:r>
              <a:rPr lang="en-US" sz="2400" b="1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  structure created when a </a:t>
            </a:r>
            <a:r>
              <a:rPr lang="en-US" sz="2400" b="1" i="1" dirty="0">
                <a:solidFill>
                  <a:schemeClr val="bg1"/>
                </a:solidFill>
              </a:rPr>
              <a:t>Continuation</a:t>
            </a:r>
            <a:r>
              <a:rPr lang="en-US" sz="2400" dirty="0">
                <a:solidFill>
                  <a:schemeClr val="bg1"/>
                </a:solidFill>
              </a:rPr>
              <a:t> is invoked.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Assumption:  </a:t>
            </a:r>
            <a:r>
              <a:rPr lang="en-US" sz="2400" dirty="0">
                <a:solidFill>
                  <a:schemeClr val="bg1"/>
                </a:solidFill>
              </a:rPr>
              <a:t>All functions passed across Async API Boundaries are </a:t>
            </a:r>
            <a:r>
              <a:rPr lang="en-US" sz="2400" b="1" i="1" dirty="0">
                <a:solidFill>
                  <a:schemeClr val="bg1"/>
                </a:solidFill>
              </a:rPr>
              <a:t>Continuations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b="1" i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Invariant</a:t>
            </a:r>
            <a:r>
              <a:rPr lang="en-US" sz="2400" b="1" i="1" dirty="0">
                <a:solidFill>
                  <a:schemeClr val="bg1"/>
                </a:solidFill>
              </a:rPr>
              <a:t>: </a:t>
            </a:r>
            <a:r>
              <a:rPr lang="en-US" sz="2400" dirty="0">
                <a:solidFill>
                  <a:schemeClr val="bg1"/>
                </a:solidFill>
              </a:rPr>
              <a:t>All JS code executes inside a </a:t>
            </a:r>
            <a:r>
              <a:rPr lang="en-US" sz="2400" b="1" i="1" dirty="0">
                <a:solidFill>
                  <a:schemeClr val="bg1"/>
                </a:solidFill>
              </a:rPr>
              <a:t>Context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sz="2400" b="1" i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FB1C7E-5B70-4DCF-9B63-598768016277}"/>
              </a:ext>
            </a:extLst>
          </p:cNvPr>
          <p:cNvGrpSpPr/>
          <p:nvPr/>
        </p:nvGrpSpPr>
        <p:grpSpPr>
          <a:xfrm>
            <a:off x="453644" y="1189176"/>
            <a:ext cx="4434625" cy="5379313"/>
            <a:chOff x="453644" y="1189176"/>
            <a:chExt cx="4434625" cy="537931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058014-7CEC-4F91-92E8-296CD8E6D9FE}"/>
                </a:ext>
              </a:extLst>
            </p:cNvPr>
            <p:cNvSpPr/>
            <p:nvPr/>
          </p:nvSpPr>
          <p:spPr bwMode="auto">
            <a:xfrm>
              <a:off x="2338252" y="2681774"/>
              <a:ext cx="2550017" cy="1177103"/>
            </a:xfrm>
            <a:prstGeom prst="rect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JS VM</a:t>
              </a:r>
            </a:p>
          </p:txBody>
        </p:sp>
        <p:sp>
          <p:nvSpPr>
            <p:cNvPr id="29" name="L-Shape 28">
              <a:extLst>
                <a:ext uri="{FF2B5EF4-FFF2-40B4-BE49-F238E27FC236}">
                  <a16:creationId xmlns:a16="http://schemas.microsoft.com/office/drawing/2014/main" id="{17D050C4-90FE-4362-8034-5040E6D4CEB3}"/>
                </a:ext>
              </a:extLst>
            </p:cNvPr>
            <p:cNvSpPr/>
            <p:nvPr/>
          </p:nvSpPr>
          <p:spPr bwMode="auto">
            <a:xfrm>
              <a:off x="453644" y="2692717"/>
              <a:ext cx="4434625" cy="2850550"/>
            </a:xfrm>
            <a:prstGeom prst="corner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Runtime/Host (e.g. Node.js)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DDC1F6D-6BB4-40B9-9DD5-4724434C3F99}"/>
                </a:ext>
              </a:extLst>
            </p:cNvPr>
            <p:cNvGrpSpPr/>
            <p:nvPr/>
          </p:nvGrpSpPr>
          <p:grpSpPr>
            <a:xfrm>
              <a:off x="453644" y="1189176"/>
              <a:ext cx="4434625" cy="1294914"/>
              <a:chOff x="453644" y="1189176"/>
              <a:chExt cx="4434625" cy="129491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476A520-266D-436E-9717-A798137ACB9F}"/>
                  </a:ext>
                </a:extLst>
              </p:cNvPr>
              <p:cNvSpPr/>
              <p:nvPr/>
            </p:nvSpPr>
            <p:spPr bwMode="auto">
              <a:xfrm>
                <a:off x="453644" y="1189176"/>
                <a:ext cx="4434625" cy="1294914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81AF37C-1A84-4A4E-8A13-C1D1F4E749DE}"/>
                  </a:ext>
                </a:extLst>
              </p:cNvPr>
              <p:cNvSpPr/>
              <p:nvPr/>
            </p:nvSpPr>
            <p:spPr bwMode="auto">
              <a:xfrm>
                <a:off x="808522" y="1320841"/>
                <a:ext cx="2012685" cy="873298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JS Libraries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6E5D778-9D32-4EB1-A7B5-02611BCC6E53}"/>
                  </a:ext>
                </a:extLst>
              </p:cNvPr>
              <p:cNvSpPr/>
              <p:nvPr/>
            </p:nvSpPr>
            <p:spPr bwMode="auto">
              <a:xfrm>
                <a:off x="3041529" y="1345579"/>
                <a:ext cx="1674796" cy="848560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JS App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04B39D8-B2BD-40C2-90BA-DC5C0346929C}"/>
                </a:ext>
              </a:extLst>
            </p:cNvPr>
            <p:cNvGrpSpPr/>
            <p:nvPr/>
          </p:nvGrpSpPr>
          <p:grpSpPr>
            <a:xfrm>
              <a:off x="495497" y="1422639"/>
              <a:ext cx="2695207" cy="5145850"/>
              <a:chOff x="495497" y="1422639"/>
              <a:chExt cx="2695207" cy="5145850"/>
            </a:xfrm>
          </p:grpSpPr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817DC71-5A36-4D7B-953F-E77D9A97B145}"/>
                  </a:ext>
                </a:extLst>
              </p:cNvPr>
              <p:cNvSpPr/>
              <p:nvPr/>
            </p:nvSpPr>
            <p:spPr bwMode="auto">
              <a:xfrm>
                <a:off x="694049" y="2327248"/>
                <a:ext cx="334851" cy="553790"/>
              </a:xfrm>
              <a:prstGeom prst="downArrow">
                <a:avLst>
                  <a:gd name="adj1" fmla="val 50000"/>
                  <a:gd name="adj2" fmla="val 55556"/>
                </a:avLst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416AA27B-2E0D-49F8-B331-67BEF12A80BF}"/>
                  </a:ext>
                </a:extLst>
              </p:cNvPr>
              <p:cNvSpPr/>
              <p:nvPr/>
            </p:nvSpPr>
            <p:spPr bwMode="auto">
              <a:xfrm>
                <a:off x="2572217" y="2327248"/>
                <a:ext cx="334851" cy="553790"/>
              </a:xfrm>
              <a:prstGeom prst="downArrow">
                <a:avLst>
                  <a:gd name="adj1" fmla="val 50000"/>
                  <a:gd name="adj2" fmla="val 55556"/>
                </a:avLst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158E213-6FD2-4D45-985D-42026D702173}"/>
                  </a:ext>
                </a:extLst>
              </p:cNvPr>
              <p:cNvGrpSpPr/>
              <p:nvPr/>
            </p:nvGrpSpPr>
            <p:grpSpPr>
              <a:xfrm>
                <a:off x="495497" y="5940625"/>
                <a:ext cx="2067061" cy="627864"/>
                <a:chOff x="6109005" y="3663012"/>
                <a:chExt cx="2067061" cy="627864"/>
              </a:xfrm>
            </p:grpSpPr>
            <p:sp>
              <p:nvSpPr>
                <p:cNvPr id="43" name="Arrow: Down 42">
                  <a:extLst>
                    <a:ext uri="{FF2B5EF4-FFF2-40B4-BE49-F238E27FC236}">
                      <a16:creationId xmlns:a16="http://schemas.microsoft.com/office/drawing/2014/main" id="{2A155CE1-5326-4861-B083-50EDD1C8DFAA}"/>
                    </a:ext>
                  </a:extLst>
                </p:cNvPr>
                <p:cNvSpPr/>
                <p:nvPr/>
              </p:nvSpPr>
              <p:spPr bwMode="auto">
                <a:xfrm>
                  <a:off x="6279124" y="3700049"/>
                  <a:ext cx="334851" cy="553790"/>
                </a:xfrm>
                <a:prstGeom prst="downArrow">
                  <a:avLst>
                    <a:gd name="adj1" fmla="val 50000"/>
                    <a:gd name="adj2" fmla="val 55556"/>
                  </a:avLst>
                </a:prstGeom>
                <a:solidFill>
                  <a:srgbClr val="FFC0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17DB9BB-CBE2-4A3A-AD0E-682713514ACB}"/>
                    </a:ext>
                  </a:extLst>
                </p:cNvPr>
                <p:cNvSpPr txBox="1"/>
                <p:nvPr/>
              </p:nvSpPr>
              <p:spPr>
                <a:xfrm>
                  <a:off x="6109005" y="3663012"/>
                  <a:ext cx="2067061" cy="627864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chemeClr val="bg1"/>
                      </a:solidFill>
                    </a:rPr>
                    <a:t>Sync API</a:t>
                  </a:r>
                </a:p>
              </p:txBody>
            </p:sp>
          </p:grpSp>
          <p:sp>
            <p:nvSpPr>
              <p:cNvPr id="42" name="Arrow: Down 41">
                <a:extLst>
                  <a:ext uri="{FF2B5EF4-FFF2-40B4-BE49-F238E27FC236}">
                    <a16:creationId xmlns:a16="http://schemas.microsoft.com/office/drawing/2014/main" id="{B920C987-46A9-4C0C-8855-B710AC83BAEA}"/>
                  </a:ext>
                </a:extLst>
              </p:cNvPr>
              <p:cNvSpPr/>
              <p:nvPr/>
            </p:nvSpPr>
            <p:spPr bwMode="auto">
              <a:xfrm rot="5400000">
                <a:off x="2746383" y="1313170"/>
                <a:ext cx="334851" cy="553790"/>
              </a:xfrm>
              <a:prstGeom prst="downArrow">
                <a:avLst>
                  <a:gd name="adj1" fmla="val 50000"/>
                  <a:gd name="adj2" fmla="val 55556"/>
                </a:avLst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078C870-ABBA-4A47-81B8-D2689C97CC85}"/>
                </a:ext>
              </a:extLst>
            </p:cNvPr>
            <p:cNvGrpSpPr/>
            <p:nvPr/>
          </p:nvGrpSpPr>
          <p:grpSpPr>
            <a:xfrm>
              <a:off x="1374482" y="1830239"/>
              <a:ext cx="3513787" cy="4738250"/>
              <a:chOff x="1374482" y="1830239"/>
              <a:chExt cx="3513787" cy="473825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5BB27B4-176A-472B-BBCB-42F6E1DA2A06}"/>
                  </a:ext>
                </a:extLst>
              </p:cNvPr>
              <p:cNvGrpSpPr/>
              <p:nvPr/>
            </p:nvGrpSpPr>
            <p:grpSpPr>
              <a:xfrm>
                <a:off x="2821208" y="5940625"/>
                <a:ext cx="2067061" cy="627864"/>
                <a:chOff x="6096000" y="4479811"/>
                <a:chExt cx="2067061" cy="627864"/>
              </a:xfrm>
            </p:grpSpPr>
            <p:sp>
              <p:nvSpPr>
                <p:cNvPr id="37" name="Arrow: Up-Down 36">
                  <a:extLst>
                    <a:ext uri="{FF2B5EF4-FFF2-40B4-BE49-F238E27FC236}">
                      <a16:creationId xmlns:a16="http://schemas.microsoft.com/office/drawing/2014/main" id="{2EF70579-D7FA-4916-830D-B0143307935A}"/>
                    </a:ext>
                  </a:extLst>
                </p:cNvPr>
                <p:cNvSpPr/>
                <p:nvPr/>
              </p:nvSpPr>
              <p:spPr bwMode="auto">
                <a:xfrm>
                  <a:off x="6279124" y="4511782"/>
                  <a:ext cx="273344" cy="588626"/>
                </a:xfrm>
                <a:prstGeom prst="upDownArrow">
                  <a:avLst/>
                </a:prstGeom>
                <a:solidFill>
                  <a:srgbClr val="FFFF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681E279-AFB3-41DE-AC2D-225DD60DE47D}"/>
                    </a:ext>
                  </a:extLst>
                </p:cNvPr>
                <p:cNvSpPr txBox="1"/>
                <p:nvPr/>
              </p:nvSpPr>
              <p:spPr>
                <a:xfrm>
                  <a:off x="6096000" y="4479811"/>
                  <a:ext cx="2067061" cy="627864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chemeClr val="bg1"/>
                      </a:solidFill>
                    </a:rPr>
                    <a:t>Async API</a:t>
                  </a:r>
                </a:p>
              </p:txBody>
            </p:sp>
          </p:grpSp>
          <p:sp>
            <p:nvSpPr>
              <p:cNvPr id="34" name="Arrow: Up-Down 33">
                <a:extLst>
                  <a:ext uri="{FF2B5EF4-FFF2-40B4-BE49-F238E27FC236}">
                    <a16:creationId xmlns:a16="http://schemas.microsoft.com/office/drawing/2014/main" id="{94FAEF89-64F6-4D72-A733-3F3F65164880}"/>
                  </a:ext>
                </a:extLst>
              </p:cNvPr>
              <p:cNvSpPr/>
              <p:nvPr/>
            </p:nvSpPr>
            <p:spPr bwMode="auto">
              <a:xfrm>
                <a:off x="3141004" y="2267005"/>
                <a:ext cx="309093" cy="746975"/>
              </a:xfrm>
              <a:prstGeom prst="upDownArrow">
                <a:avLst/>
              </a:prstGeom>
              <a:solidFill>
                <a:srgbClr val="FFFF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Arrow: Up-Down 34">
                <a:extLst>
                  <a:ext uri="{FF2B5EF4-FFF2-40B4-BE49-F238E27FC236}">
                    <a16:creationId xmlns:a16="http://schemas.microsoft.com/office/drawing/2014/main" id="{B8CCBA5D-065F-4F04-85DF-E0AF0366A9F9}"/>
                  </a:ext>
                </a:extLst>
              </p:cNvPr>
              <p:cNvSpPr/>
              <p:nvPr/>
            </p:nvSpPr>
            <p:spPr bwMode="auto">
              <a:xfrm>
                <a:off x="1374482" y="2231176"/>
                <a:ext cx="309093" cy="746975"/>
              </a:xfrm>
              <a:prstGeom prst="upDownArrow">
                <a:avLst/>
              </a:prstGeom>
              <a:solidFill>
                <a:srgbClr val="FFFF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rrow: Up-Down 35">
                <a:extLst>
                  <a:ext uri="{FF2B5EF4-FFF2-40B4-BE49-F238E27FC236}">
                    <a16:creationId xmlns:a16="http://schemas.microsoft.com/office/drawing/2014/main" id="{5A2BCFE9-341F-4C5B-BBDB-2E17A635A670}"/>
                  </a:ext>
                </a:extLst>
              </p:cNvPr>
              <p:cNvSpPr/>
              <p:nvPr/>
            </p:nvSpPr>
            <p:spPr bwMode="auto">
              <a:xfrm rot="16200000">
                <a:off x="2811535" y="1611298"/>
                <a:ext cx="309093" cy="746975"/>
              </a:xfrm>
              <a:prstGeom prst="upDownArrow">
                <a:avLst/>
              </a:prstGeom>
              <a:solidFill>
                <a:srgbClr val="FFFF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2760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008C40-0050-4642-A92D-81037690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7DC249-0212-47B0-ABE2-3FBAF9244A67}"/>
              </a:ext>
            </a:extLst>
          </p:cNvPr>
          <p:cNvSpPr txBox="1"/>
          <p:nvPr/>
        </p:nvSpPr>
        <p:spPr>
          <a:xfrm>
            <a:off x="5465778" y="510355"/>
            <a:ext cx="6552253" cy="571848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1" dirty="0">
                <a:solidFill>
                  <a:schemeClr val="bg1"/>
                </a:solidFill>
              </a:rPr>
              <a:t>Continuation</a:t>
            </a:r>
            <a:r>
              <a:rPr lang="en-US" sz="2400" b="1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 special type of function that is passed into an Async API.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1" dirty="0">
                <a:solidFill>
                  <a:schemeClr val="bg1"/>
                </a:solidFill>
              </a:rPr>
              <a:t>Context</a:t>
            </a:r>
            <a:r>
              <a:rPr lang="en-US" sz="2400" b="1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  structure created when a </a:t>
            </a:r>
            <a:r>
              <a:rPr lang="en-US" sz="2400" b="1" i="1" dirty="0">
                <a:solidFill>
                  <a:schemeClr val="bg1"/>
                </a:solidFill>
              </a:rPr>
              <a:t>Continuation</a:t>
            </a:r>
            <a:r>
              <a:rPr lang="en-US" sz="2400" dirty="0">
                <a:solidFill>
                  <a:schemeClr val="bg1"/>
                </a:solidFill>
              </a:rPr>
              <a:t> is invoked.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Assumption:  </a:t>
            </a:r>
            <a:r>
              <a:rPr lang="en-US" sz="2400" dirty="0">
                <a:solidFill>
                  <a:schemeClr val="bg1"/>
                </a:solidFill>
              </a:rPr>
              <a:t>All functions passed across </a:t>
            </a:r>
            <a:r>
              <a:rPr lang="en-US" sz="2400" dirty="0" err="1">
                <a:solidFill>
                  <a:schemeClr val="bg1"/>
                </a:solidFill>
              </a:rPr>
              <a:t>Async</a:t>
            </a:r>
            <a:r>
              <a:rPr lang="en-US" sz="2400" dirty="0">
                <a:solidFill>
                  <a:schemeClr val="bg1"/>
                </a:solidFill>
              </a:rPr>
              <a:t> API Boundaries are </a:t>
            </a:r>
            <a:r>
              <a:rPr lang="en-US" sz="2400" b="1" i="1" dirty="0">
                <a:solidFill>
                  <a:schemeClr val="bg1"/>
                </a:solidFill>
              </a:rPr>
              <a:t>Continuations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b="1" i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Invariant</a:t>
            </a:r>
            <a:r>
              <a:rPr lang="en-US" sz="2400" b="1" i="1" dirty="0">
                <a:solidFill>
                  <a:schemeClr val="bg1"/>
                </a:solidFill>
              </a:rPr>
              <a:t>: </a:t>
            </a:r>
            <a:r>
              <a:rPr lang="en-US" sz="2400" dirty="0">
                <a:solidFill>
                  <a:schemeClr val="bg1"/>
                </a:solidFill>
              </a:rPr>
              <a:t>All JS code executes inside a </a:t>
            </a:r>
            <a:r>
              <a:rPr lang="en-US" sz="2400" b="1" i="1" dirty="0">
                <a:solidFill>
                  <a:schemeClr val="bg1"/>
                </a:solidFill>
              </a:rPr>
              <a:t>Context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US" sz="2400" b="1" i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FB1C7E-5B70-4DCF-9B63-598768016277}"/>
              </a:ext>
            </a:extLst>
          </p:cNvPr>
          <p:cNvGrpSpPr/>
          <p:nvPr/>
        </p:nvGrpSpPr>
        <p:grpSpPr>
          <a:xfrm>
            <a:off x="453644" y="1189176"/>
            <a:ext cx="4434625" cy="5379313"/>
            <a:chOff x="453644" y="1189176"/>
            <a:chExt cx="4434625" cy="537931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058014-7CEC-4F91-92E8-296CD8E6D9FE}"/>
                </a:ext>
              </a:extLst>
            </p:cNvPr>
            <p:cNvSpPr/>
            <p:nvPr/>
          </p:nvSpPr>
          <p:spPr bwMode="auto">
            <a:xfrm>
              <a:off x="2338252" y="2681774"/>
              <a:ext cx="2550017" cy="1177103"/>
            </a:xfrm>
            <a:prstGeom prst="rect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JS VM</a:t>
              </a:r>
            </a:p>
          </p:txBody>
        </p:sp>
        <p:sp>
          <p:nvSpPr>
            <p:cNvPr id="29" name="L-Shape 28">
              <a:extLst>
                <a:ext uri="{FF2B5EF4-FFF2-40B4-BE49-F238E27FC236}">
                  <a16:creationId xmlns:a16="http://schemas.microsoft.com/office/drawing/2014/main" id="{17D050C4-90FE-4362-8034-5040E6D4CEB3}"/>
                </a:ext>
              </a:extLst>
            </p:cNvPr>
            <p:cNvSpPr/>
            <p:nvPr/>
          </p:nvSpPr>
          <p:spPr bwMode="auto">
            <a:xfrm>
              <a:off x="453644" y="2692717"/>
              <a:ext cx="4434625" cy="2850550"/>
            </a:xfrm>
            <a:prstGeom prst="corner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Runtime/Host (e.g. Node.js)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DDC1F6D-6BB4-40B9-9DD5-4724434C3F99}"/>
                </a:ext>
              </a:extLst>
            </p:cNvPr>
            <p:cNvGrpSpPr/>
            <p:nvPr/>
          </p:nvGrpSpPr>
          <p:grpSpPr>
            <a:xfrm>
              <a:off x="453644" y="1189176"/>
              <a:ext cx="4434625" cy="1294914"/>
              <a:chOff x="453644" y="1189176"/>
              <a:chExt cx="4434625" cy="129491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476A520-266D-436E-9717-A798137ACB9F}"/>
                  </a:ext>
                </a:extLst>
              </p:cNvPr>
              <p:cNvSpPr/>
              <p:nvPr/>
            </p:nvSpPr>
            <p:spPr bwMode="auto">
              <a:xfrm>
                <a:off x="453644" y="1189176"/>
                <a:ext cx="4434625" cy="1294914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81AF37C-1A84-4A4E-8A13-C1D1F4E749DE}"/>
                  </a:ext>
                </a:extLst>
              </p:cNvPr>
              <p:cNvSpPr/>
              <p:nvPr/>
            </p:nvSpPr>
            <p:spPr bwMode="auto">
              <a:xfrm>
                <a:off x="808522" y="1320841"/>
                <a:ext cx="2012685" cy="873298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JS Libraries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6E5D778-9D32-4EB1-A7B5-02611BCC6E53}"/>
                  </a:ext>
                </a:extLst>
              </p:cNvPr>
              <p:cNvSpPr/>
              <p:nvPr/>
            </p:nvSpPr>
            <p:spPr bwMode="auto">
              <a:xfrm>
                <a:off x="3041529" y="1345579"/>
                <a:ext cx="1674796" cy="848560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JS App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04B39D8-B2BD-40C2-90BA-DC5C0346929C}"/>
                </a:ext>
              </a:extLst>
            </p:cNvPr>
            <p:cNvGrpSpPr/>
            <p:nvPr/>
          </p:nvGrpSpPr>
          <p:grpSpPr>
            <a:xfrm>
              <a:off x="495497" y="1422639"/>
              <a:ext cx="2695207" cy="5145850"/>
              <a:chOff x="495497" y="1422639"/>
              <a:chExt cx="2695207" cy="5145850"/>
            </a:xfrm>
          </p:grpSpPr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817DC71-5A36-4D7B-953F-E77D9A97B145}"/>
                  </a:ext>
                </a:extLst>
              </p:cNvPr>
              <p:cNvSpPr/>
              <p:nvPr/>
            </p:nvSpPr>
            <p:spPr bwMode="auto">
              <a:xfrm>
                <a:off x="694049" y="2327248"/>
                <a:ext cx="334851" cy="553790"/>
              </a:xfrm>
              <a:prstGeom prst="downArrow">
                <a:avLst>
                  <a:gd name="adj1" fmla="val 50000"/>
                  <a:gd name="adj2" fmla="val 55556"/>
                </a:avLst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416AA27B-2E0D-49F8-B331-67BEF12A80BF}"/>
                  </a:ext>
                </a:extLst>
              </p:cNvPr>
              <p:cNvSpPr/>
              <p:nvPr/>
            </p:nvSpPr>
            <p:spPr bwMode="auto">
              <a:xfrm>
                <a:off x="2572217" y="2327248"/>
                <a:ext cx="334851" cy="553790"/>
              </a:xfrm>
              <a:prstGeom prst="downArrow">
                <a:avLst>
                  <a:gd name="adj1" fmla="val 50000"/>
                  <a:gd name="adj2" fmla="val 55556"/>
                </a:avLst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158E213-6FD2-4D45-985D-42026D702173}"/>
                  </a:ext>
                </a:extLst>
              </p:cNvPr>
              <p:cNvGrpSpPr/>
              <p:nvPr/>
            </p:nvGrpSpPr>
            <p:grpSpPr>
              <a:xfrm>
                <a:off x="495497" y="5940625"/>
                <a:ext cx="2067061" cy="627864"/>
                <a:chOff x="6109005" y="3663012"/>
                <a:chExt cx="2067061" cy="627864"/>
              </a:xfrm>
            </p:grpSpPr>
            <p:sp>
              <p:nvSpPr>
                <p:cNvPr id="43" name="Arrow: Down 42">
                  <a:extLst>
                    <a:ext uri="{FF2B5EF4-FFF2-40B4-BE49-F238E27FC236}">
                      <a16:creationId xmlns:a16="http://schemas.microsoft.com/office/drawing/2014/main" id="{2A155CE1-5326-4861-B083-50EDD1C8DFAA}"/>
                    </a:ext>
                  </a:extLst>
                </p:cNvPr>
                <p:cNvSpPr/>
                <p:nvPr/>
              </p:nvSpPr>
              <p:spPr bwMode="auto">
                <a:xfrm>
                  <a:off x="6279124" y="3700049"/>
                  <a:ext cx="334851" cy="553790"/>
                </a:xfrm>
                <a:prstGeom prst="downArrow">
                  <a:avLst>
                    <a:gd name="adj1" fmla="val 50000"/>
                    <a:gd name="adj2" fmla="val 55556"/>
                  </a:avLst>
                </a:prstGeom>
                <a:solidFill>
                  <a:srgbClr val="FFC0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17DB9BB-CBE2-4A3A-AD0E-682713514ACB}"/>
                    </a:ext>
                  </a:extLst>
                </p:cNvPr>
                <p:cNvSpPr txBox="1"/>
                <p:nvPr/>
              </p:nvSpPr>
              <p:spPr>
                <a:xfrm>
                  <a:off x="6109005" y="3663012"/>
                  <a:ext cx="2067061" cy="627864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chemeClr val="bg1"/>
                      </a:solidFill>
                    </a:rPr>
                    <a:t>Sync API</a:t>
                  </a:r>
                </a:p>
              </p:txBody>
            </p:sp>
          </p:grpSp>
          <p:sp>
            <p:nvSpPr>
              <p:cNvPr id="42" name="Arrow: Down 41">
                <a:extLst>
                  <a:ext uri="{FF2B5EF4-FFF2-40B4-BE49-F238E27FC236}">
                    <a16:creationId xmlns:a16="http://schemas.microsoft.com/office/drawing/2014/main" id="{B920C987-46A9-4C0C-8855-B710AC83BAEA}"/>
                  </a:ext>
                </a:extLst>
              </p:cNvPr>
              <p:cNvSpPr/>
              <p:nvPr/>
            </p:nvSpPr>
            <p:spPr bwMode="auto">
              <a:xfrm rot="5400000">
                <a:off x="2746383" y="1313170"/>
                <a:ext cx="334851" cy="553790"/>
              </a:xfrm>
              <a:prstGeom prst="downArrow">
                <a:avLst>
                  <a:gd name="adj1" fmla="val 50000"/>
                  <a:gd name="adj2" fmla="val 55556"/>
                </a:avLst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078C870-ABBA-4A47-81B8-D2689C97CC85}"/>
                </a:ext>
              </a:extLst>
            </p:cNvPr>
            <p:cNvGrpSpPr/>
            <p:nvPr/>
          </p:nvGrpSpPr>
          <p:grpSpPr>
            <a:xfrm>
              <a:off x="1374482" y="1830239"/>
              <a:ext cx="3513787" cy="4738250"/>
              <a:chOff x="1374482" y="1830239"/>
              <a:chExt cx="3513787" cy="473825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5BB27B4-176A-472B-BBCB-42F6E1DA2A06}"/>
                  </a:ext>
                </a:extLst>
              </p:cNvPr>
              <p:cNvGrpSpPr/>
              <p:nvPr/>
            </p:nvGrpSpPr>
            <p:grpSpPr>
              <a:xfrm>
                <a:off x="2821208" y="5940625"/>
                <a:ext cx="2067061" cy="627864"/>
                <a:chOff x="6096000" y="4479811"/>
                <a:chExt cx="2067061" cy="627864"/>
              </a:xfrm>
            </p:grpSpPr>
            <p:sp>
              <p:nvSpPr>
                <p:cNvPr id="37" name="Arrow: Up-Down 36">
                  <a:extLst>
                    <a:ext uri="{FF2B5EF4-FFF2-40B4-BE49-F238E27FC236}">
                      <a16:creationId xmlns:a16="http://schemas.microsoft.com/office/drawing/2014/main" id="{2EF70579-D7FA-4916-830D-B0143307935A}"/>
                    </a:ext>
                  </a:extLst>
                </p:cNvPr>
                <p:cNvSpPr/>
                <p:nvPr/>
              </p:nvSpPr>
              <p:spPr bwMode="auto">
                <a:xfrm>
                  <a:off x="6279124" y="4511782"/>
                  <a:ext cx="273344" cy="588626"/>
                </a:xfrm>
                <a:prstGeom prst="upDownArrow">
                  <a:avLst/>
                </a:prstGeom>
                <a:solidFill>
                  <a:srgbClr val="FFFF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681E279-AFB3-41DE-AC2D-225DD60DE47D}"/>
                    </a:ext>
                  </a:extLst>
                </p:cNvPr>
                <p:cNvSpPr txBox="1"/>
                <p:nvPr/>
              </p:nvSpPr>
              <p:spPr>
                <a:xfrm>
                  <a:off x="6096000" y="4479811"/>
                  <a:ext cx="2067061" cy="627864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chemeClr val="bg1"/>
                      </a:solidFill>
                    </a:rPr>
                    <a:t>Async API</a:t>
                  </a:r>
                </a:p>
              </p:txBody>
            </p:sp>
          </p:grpSp>
          <p:sp>
            <p:nvSpPr>
              <p:cNvPr id="34" name="Arrow: Up-Down 33">
                <a:extLst>
                  <a:ext uri="{FF2B5EF4-FFF2-40B4-BE49-F238E27FC236}">
                    <a16:creationId xmlns:a16="http://schemas.microsoft.com/office/drawing/2014/main" id="{94FAEF89-64F6-4D72-A733-3F3F65164880}"/>
                  </a:ext>
                </a:extLst>
              </p:cNvPr>
              <p:cNvSpPr/>
              <p:nvPr/>
            </p:nvSpPr>
            <p:spPr bwMode="auto">
              <a:xfrm>
                <a:off x="3141004" y="2267005"/>
                <a:ext cx="309093" cy="746975"/>
              </a:xfrm>
              <a:prstGeom prst="upDownArrow">
                <a:avLst/>
              </a:prstGeom>
              <a:solidFill>
                <a:srgbClr val="FFFF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Arrow: Up-Down 34">
                <a:extLst>
                  <a:ext uri="{FF2B5EF4-FFF2-40B4-BE49-F238E27FC236}">
                    <a16:creationId xmlns:a16="http://schemas.microsoft.com/office/drawing/2014/main" id="{B8CCBA5D-065F-4F04-85DF-E0AF0366A9F9}"/>
                  </a:ext>
                </a:extLst>
              </p:cNvPr>
              <p:cNvSpPr/>
              <p:nvPr/>
            </p:nvSpPr>
            <p:spPr bwMode="auto">
              <a:xfrm>
                <a:off x="1374482" y="2231176"/>
                <a:ext cx="309093" cy="746975"/>
              </a:xfrm>
              <a:prstGeom prst="upDownArrow">
                <a:avLst/>
              </a:prstGeom>
              <a:solidFill>
                <a:srgbClr val="FFFF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rrow: Up-Down 35">
                <a:extLst>
                  <a:ext uri="{FF2B5EF4-FFF2-40B4-BE49-F238E27FC236}">
                    <a16:creationId xmlns:a16="http://schemas.microsoft.com/office/drawing/2014/main" id="{5A2BCFE9-341F-4C5B-BBDB-2E17A635A670}"/>
                  </a:ext>
                </a:extLst>
              </p:cNvPr>
              <p:cNvSpPr/>
              <p:nvPr/>
            </p:nvSpPr>
            <p:spPr bwMode="auto">
              <a:xfrm rot="16200000">
                <a:off x="2811535" y="1611298"/>
                <a:ext cx="309093" cy="746975"/>
              </a:xfrm>
              <a:prstGeom prst="upDownArrow">
                <a:avLst/>
              </a:prstGeom>
              <a:solidFill>
                <a:srgbClr val="FFFF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4B1188-31BC-4B39-BE63-D86FECC4A8B1}"/>
              </a:ext>
            </a:extLst>
          </p:cNvPr>
          <p:cNvSpPr/>
          <p:nvPr/>
        </p:nvSpPr>
        <p:spPr bwMode="auto">
          <a:xfrm>
            <a:off x="5542946" y="2575525"/>
            <a:ext cx="6195410" cy="1389600"/>
          </a:xfrm>
          <a:prstGeom prst="roundRect">
            <a:avLst/>
          </a:prstGeom>
          <a:noFill/>
          <a:ln w="254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30744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AB4A-0C7E-434E-ACDA-B2353FCB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continuify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API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CBC787-D83B-184D-9C15-BAA1729498E0}"/>
              </a:ext>
            </a:extLst>
          </p:cNvPr>
          <p:cNvSpPr txBox="1">
            <a:spLocks/>
          </p:cNvSpPr>
          <p:nvPr/>
        </p:nvSpPr>
        <p:spPr>
          <a:xfrm>
            <a:off x="6196982" y="2039916"/>
            <a:ext cx="5549221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Updated Host APIs:</a:t>
            </a:r>
            <a:endParaRPr lang="en-US" sz="16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setTimeout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(f, timeout)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c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continuify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(f);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	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scheduleTimeout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(c, timeout);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nextTick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(f)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c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continuify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(f);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scheduleNextTick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(c);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766243-7516-8A44-B172-178D45976FC2}"/>
              </a:ext>
            </a:extLst>
          </p:cNvPr>
          <p:cNvSpPr txBox="1">
            <a:spLocks/>
          </p:cNvSpPr>
          <p:nvPr/>
        </p:nvSpPr>
        <p:spPr>
          <a:xfrm>
            <a:off x="445799" y="2039916"/>
            <a:ext cx="5549221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VM-Provided API</a:t>
            </a:r>
          </a:p>
          <a:p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Given function f, transform f into a continuation</a:t>
            </a:r>
          </a:p>
          <a:p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typescript:</a:t>
            </a:r>
            <a:endParaRPr lang="en-US" sz="1500" dirty="0">
              <a:solidFill>
                <a:schemeClr val="bg1"/>
              </a:solidFill>
              <a:latin typeface="Consolas" panose="020B0609020204030204" pitchFamily="49" charset="0"/>
              <a:cs typeface="Segoe UI Semilight" panose="020B04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continuify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(f): Continuation</a:t>
            </a:r>
            <a:endParaRPr 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72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008C40-0050-4642-A92D-81037690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7DC249-0212-47B0-ABE2-3FBAF9244A67}"/>
              </a:ext>
            </a:extLst>
          </p:cNvPr>
          <p:cNvSpPr txBox="1"/>
          <p:nvPr/>
        </p:nvSpPr>
        <p:spPr>
          <a:xfrm>
            <a:off x="5465778" y="510355"/>
            <a:ext cx="6552253" cy="571848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1" dirty="0">
                <a:solidFill>
                  <a:schemeClr val="bg1"/>
                </a:solidFill>
              </a:rPr>
              <a:t>Continuation</a:t>
            </a:r>
            <a:r>
              <a:rPr lang="en-US" sz="2400" b="1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 special type of function that is passed into an Async API.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1" dirty="0">
                <a:solidFill>
                  <a:schemeClr val="bg1"/>
                </a:solidFill>
              </a:rPr>
              <a:t>Context</a:t>
            </a:r>
            <a:r>
              <a:rPr lang="en-US" sz="2400" b="1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  structure created when a </a:t>
            </a:r>
            <a:r>
              <a:rPr lang="en-US" sz="2400" b="1" i="1" dirty="0">
                <a:solidFill>
                  <a:schemeClr val="bg1"/>
                </a:solidFill>
              </a:rPr>
              <a:t>Continuation</a:t>
            </a:r>
            <a:r>
              <a:rPr lang="en-US" sz="2400" dirty="0">
                <a:solidFill>
                  <a:schemeClr val="bg1"/>
                </a:solidFill>
              </a:rPr>
              <a:t> is invoked.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Assumption:  </a:t>
            </a:r>
            <a:r>
              <a:rPr lang="en-US" sz="2400" dirty="0">
                <a:solidFill>
                  <a:schemeClr val="bg1"/>
                </a:solidFill>
              </a:rPr>
              <a:t>All functions passed across </a:t>
            </a:r>
            <a:r>
              <a:rPr lang="en-US" sz="2400" dirty="0" err="1">
                <a:solidFill>
                  <a:schemeClr val="bg1"/>
                </a:solidFill>
              </a:rPr>
              <a:t>Async</a:t>
            </a:r>
            <a:r>
              <a:rPr lang="en-US" sz="2400" dirty="0">
                <a:solidFill>
                  <a:schemeClr val="bg1"/>
                </a:solidFill>
              </a:rPr>
              <a:t> API Boundaries are </a:t>
            </a:r>
            <a:r>
              <a:rPr lang="en-US" sz="2400" b="1" i="1" dirty="0">
                <a:solidFill>
                  <a:schemeClr val="bg1"/>
                </a:solidFill>
              </a:rPr>
              <a:t>Continuations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b="1" i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Invariant</a:t>
            </a:r>
            <a:r>
              <a:rPr lang="en-US" sz="2400" b="1" i="1" dirty="0">
                <a:solidFill>
                  <a:schemeClr val="bg1"/>
                </a:solidFill>
              </a:rPr>
              <a:t>: </a:t>
            </a:r>
            <a:r>
              <a:rPr lang="en-US" sz="2400" dirty="0">
                <a:solidFill>
                  <a:schemeClr val="bg1"/>
                </a:solidFill>
              </a:rPr>
              <a:t>All JS code executes inside a </a:t>
            </a:r>
            <a:r>
              <a:rPr lang="en-US" sz="2400" b="1" i="1" dirty="0">
                <a:solidFill>
                  <a:schemeClr val="bg1"/>
                </a:solidFill>
              </a:rPr>
              <a:t>Context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US" sz="2400" b="1" i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FB1C7E-5B70-4DCF-9B63-598768016277}"/>
              </a:ext>
            </a:extLst>
          </p:cNvPr>
          <p:cNvGrpSpPr/>
          <p:nvPr/>
        </p:nvGrpSpPr>
        <p:grpSpPr>
          <a:xfrm>
            <a:off x="453644" y="1189176"/>
            <a:ext cx="4434625" cy="5379313"/>
            <a:chOff x="453644" y="1189176"/>
            <a:chExt cx="4434625" cy="537931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058014-7CEC-4F91-92E8-296CD8E6D9FE}"/>
                </a:ext>
              </a:extLst>
            </p:cNvPr>
            <p:cNvSpPr/>
            <p:nvPr/>
          </p:nvSpPr>
          <p:spPr bwMode="auto">
            <a:xfrm>
              <a:off x="2338252" y="2681774"/>
              <a:ext cx="2550017" cy="1177103"/>
            </a:xfrm>
            <a:prstGeom prst="rect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JS VM</a:t>
              </a:r>
            </a:p>
          </p:txBody>
        </p:sp>
        <p:sp>
          <p:nvSpPr>
            <p:cNvPr id="29" name="L-Shape 28">
              <a:extLst>
                <a:ext uri="{FF2B5EF4-FFF2-40B4-BE49-F238E27FC236}">
                  <a16:creationId xmlns:a16="http://schemas.microsoft.com/office/drawing/2014/main" id="{17D050C4-90FE-4362-8034-5040E6D4CEB3}"/>
                </a:ext>
              </a:extLst>
            </p:cNvPr>
            <p:cNvSpPr/>
            <p:nvPr/>
          </p:nvSpPr>
          <p:spPr bwMode="auto">
            <a:xfrm>
              <a:off x="453644" y="2692717"/>
              <a:ext cx="4434625" cy="2850550"/>
            </a:xfrm>
            <a:prstGeom prst="corner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Runtime/Host (e.g. Node.js)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DDC1F6D-6BB4-40B9-9DD5-4724434C3F99}"/>
                </a:ext>
              </a:extLst>
            </p:cNvPr>
            <p:cNvGrpSpPr/>
            <p:nvPr/>
          </p:nvGrpSpPr>
          <p:grpSpPr>
            <a:xfrm>
              <a:off x="453644" y="1189176"/>
              <a:ext cx="4434625" cy="1294914"/>
              <a:chOff x="453644" y="1189176"/>
              <a:chExt cx="4434625" cy="129491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476A520-266D-436E-9717-A798137ACB9F}"/>
                  </a:ext>
                </a:extLst>
              </p:cNvPr>
              <p:cNvSpPr/>
              <p:nvPr/>
            </p:nvSpPr>
            <p:spPr bwMode="auto">
              <a:xfrm>
                <a:off x="453644" y="1189176"/>
                <a:ext cx="4434625" cy="1294914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81AF37C-1A84-4A4E-8A13-C1D1F4E749DE}"/>
                  </a:ext>
                </a:extLst>
              </p:cNvPr>
              <p:cNvSpPr/>
              <p:nvPr/>
            </p:nvSpPr>
            <p:spPr bwMode="auto">
              <a:xfrm>
                <a:off x="808522" y="1320841"/>
                <a:ext cx="2012685" cy="873298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JS Libraries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6E5D778-9D32-4EB1-A7B5-02611BCC6E53}"/>
                  </a:ext>
                </a:extLst>
              </p:cNvPr>
              <p:cNvSpPr/>
              <p:nvPr/>
            </p:nvSpPr>
            <p:spPr bwMode="auto">
              <a:xfrm>
                <a:off x="3041529" y="1345579"/>
                <a:ext cx="1674796" cy="848560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JS App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04B39D8-B2BD-40C2-90BA-DC5C0346929C}"/>
                </a:ext>
              </a:extLst>
            </p:cNvPr>
            <p:cNvGrpSpPr/>
            <p:nvPr/>
          </p:nvGrpSpPr>
          <p:grpSpPr>
            <a:xfrm>
              <a:off x="495497" y="1422639"/>
              <a:ext cx="2695207" cy="5145850"/>
              <a:chOff x="495497" y="1422639"/>
              <a:chExt cx="2695207" cy="5145850"/>
            </a:xfrm>
          </p:grpSpPr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817DC71-5A36-4D7B-953F-E77D9A97B145}"/>
                  </a:ext>
                </a:extLst>
              </p:cNvPr>
              <p:cNvSpPr/>
              <p:nvPr/>
            </p:nvSpPr>
            <p:spPr bwMode="auto">
              <a:xfrm>
                <a:off x="694049" y="2327248"/>
                <a:ext cx="334851" cy="553790"/>
              </a:xfrm>
              <a:prstGeom prst="downArrow">
                <a:avLst>
                  <a:gd name="adj1" fmla="val 50000"/>
                  <a:gd name="adj2" fmla="val 55556"/>
                </a:avLst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416AA27B-2E0D-49F8-B331-67BEF12A80BF}"/>
                  </a:ext>
                </a:extLst>
              </p:cNvPr>
              <p:cNvSpPr/>
              <p:nvPr/>
            </p:nvSpPr>
            <p:spPr bwMode="auto">
              <a:xfrm>
                <a:off x="2572217" y="2327248"/>
                <a:ext cx="334851" cy="553790"/>
              </a:xfrm>
              <a:prstGeom prst="downArrow">
                <a:avLst>
                  <a:gd name="adj1" fmla="val 50000"/>
                  <a:gd name="adj2" fmla="val 55556"/>
                </a:avLst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158E213-6FD2-4D45-985D-42026D702173}"/>
                  </a:ext>
                </a:extLst>
              </p:cNvPr>
              <p:cNvGrpSpPr/>
              <p:nvPr/>
            </p:nvGrpSpPr>
            <p:grpSpPr>
              <a:xfrm>
                <a:off x="495497" y="5940625"/>
                <a:ext cx="2067061" cy="627864"/>
                <a:chOff x="6109005" y="3663012"/>
                <a:chExt cx="2067061" cy="627864"/>
              </a:xfrm>
            </p:grpSpPr>
            <p:sp>
              <p:nvSpPr>
                <p:cNvPr id="43" name="Arrow: Down 42">
                  <a:extLst>
                    <a:ext uri="{FF2B5EF4-FFF2-40B4-BE49-F238E27FC236}">
                      <a16:creationId xmlns:a16="http://schemas.microsoft.com/office/drawing/2014/main" id="{2A155CE1-5326-4861-B083-50EDD1C8DFAA}"/>
                    </a:ext>
                  </a:extLst>
                </p:cNvPr>
                <p:cNvSpPr/>
                <p:nvPr/>
              </p:nvSpPr>
              <p:spPr bwMode="auto">
                <a:xfrm>
                  <a:off x="6279124" y="3700049"/>
                  <a:ext cx="334851" cy="553790"/>
                </a:xfrm>
                <a:prstGeom prst="downArrow">
                  <a:avLst>
                    <a:gd name="adj1" fmla="val 50000"/>
                    <a:gd name="adj2" fmla="val 55556"/>
                  </a:avLst>
                </a:prstGeom>
                <a:solidFill>
                  <a:srgbClr val="FFC0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17DB9BB-CBE2-4A3A-AD0E-682713514ACB}"/>
                    </a:ext>
                  </a:extLst>
                </p:cNvPr>
                <p:cNvSpPr txBox="1"/>
                <p:nvPr/>
              </p:nvSpPr>
              <p:spPr>
                <a:xfrm>
                  <a:off x="6109005" y="3663012"/>
                  <a:ext cx="2067061" cy="627864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chemeClr val="bg1"/>
                      </a:solidFill>
                    </a:rPr>
                    <a:t>Sync API</a:t>
                  </a:r>
                </a:p>
              </p:txBody>
            </p:sp>
          </p:grpSp>
          <p:sp>
            <p:nvSpPr>
              <p:cNvPr id="42" name="Arrow: Down 41">
                <a:extLst>
                  <a:ext uri="{FF2B5EF4-FFF2-40B4-BE49-F238E27FC236}">
                    <a16:creationId xmlns:a16="http://schemas.microsoft.com/office/drawing/2014/main" id="{B920C987-46A9-4C0C-8855-B710AC83BAEA}"/>
                  </a:ext>
                </a:extLst>
              </p:cNvPr>
              <p:cNvSpPr/>
              <p:nvPr/>
            </p:nvSpPr>
            <p:spPr bwMode="auto">
              <a:xfrm rot="5400000">
                <a:off x="2746383" y="1313170"/>
                <a:ext cx="334851" cy="553790"/>
              </a:xfrm>
              <a:prstGeom prst="downArrow">
                <a:avLst>
                  <a:gd name="adj1" fmla="val 50000"/>
                  <a:gd name="adj2" fmla="val 55556"/>
                </a:avLst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078C870-ABBA-4A47-81B8-D2689C97CC85}"/>
                </a:ext>
              </a:extLst>
            </p:cNvPr>
            <p:cNvGrpSpPr/>
            <p:nvPr/>
          </p:nvGrpSpPr>
          <p:grpSpPr>
            <a:xfrm>
              <a:off x="1374482" y="1830239"/>
              <a:ext cx="3513787" cy="4738250"/>
              <a:chOff x="1374482" y="1830239"/>
              <a:chExt cx="3513787" cy="473825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5BB27B4-176A-472B-BBCB-42F6E1DA2A06}"/>
                  </a:ext>
                </a:extLst>
              </p:cNvPr>
              <p:cNvGrpSpPr/>
              <p:nvPr/>
            </p:nvGrpSpPr>
            <p:grpSpPr>
              <a:xfrm>
                <a:off x="2821208" y="5940625"/>
                <a:ext cx="2067061" cy="627864"/>
                <a:chOff x="6096000" y="4479811"/>
                <a:chExt cx="2067061" cy="627864"/>
              </a:xfrm>
            </p:grpSpPr>
            <p:sp>
              <p:nvSpPr>
                <p:cNvPr id="37" name="Arrow: Up-Down 36">
                  <a:extLst>
                    <a:ext uri="{FF2B5EF4-FFF2-40B4-BE49-F238E27FC236}">
                      <a16:creationId xmlns:a16="http://schemas.microsoft.com/office/drawing/2014/main" id="{2EF70579-D7FA-4916-830D-B0143307935A}"/>
                    </a:ext>
                  </a:extLst>
                </p:cNvPr>
                <p:cNvSpPr/>
                <p:nvPr/>
              </p:nvSpPr>
              <p:spPr bwMode="auto">
                <a:xfrm>
                  <a:off x="6279124" y="4511782"/>
                  <a:ext cx="273344" cy="588626"/>
                </a:xfrm>
                <a:prstGeom prst="upDownArrow">
                  <a:avLst/>
                </a:prstGeom>
                <a:solidFill>
                  <a:srgbClr val="FFFF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681E279-AFB3-41DE-AC2D-225DD60DE47D}"/>
                    </a:ext>
                  </a:extLst>
                </p:cNvPr>
                <p:cNvSpPr txBox="1"/>
                <p:nvPr/>
              </p:nvSpPr>
              <p:spPr>
                <a:xfrm>
                  <a:off x="6096000" y="4479811"/>
                  <a:ext cx="2067061" cy="627864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chemeClr val="bg1"/>
                      </a:solidFill>
                    </a:rPr>
                    <a:t>Async API</a:t>
                  </a:r>
                </a:p>
              </p:txBody>
            </p:sp>
          </p:grpSp>
          <p:sp>
            <p:nvSpPr>
              <p:cNvPr id="34" name="Arrow: Up-Down 33">
                <a:extLst>
                  <a:ext uri="{FF2B5EF4-FFF2-40B4-BE49-F238E27FC236}">
                    <a16:creationId xmlns:a16="http://schemas.microsoft.com/office/drawing/2014/main" id="{94FAEF89-64F6-4D72-A733-3F3F65164880}"/>
                  </a:ext>
                </a:extLst>
              </p:cNvPr>
              <p:cNvSpPr/>
              <p:nvPr/>
            </p:nvSpPr>
            <p:spPr bwMode="auto">
              <a:xfrm>
                <a:off x="3141004" y="2267005"/>
                <a:ext cx="309093" cy="746975"/>
              </a:xfrm>
              <a:prstGeom prst="upDownArrow">
                <a:avLst/>
              </a:prstGeom>
              <a:solidFill>
                <a:srgbClr val="FFFF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Arrow: Up-Down 34">
                <a:extLst>
                  <a:ext uri="{FF2B5EF4-FFF2-40B4-BE49-F238E27FC236}">
                    <a16:creationId xmlns:a16="http://schemas.microsoft.com/office/drawing/2014/main" id="{B8CCBA5D-065F-4F04-85DF-E0AF0366A9F9}"/>
                  </a:ext>
                </a:extLst>
              </p:cNvPr>
              <p:cNvSpPr/>
              <p:nvPr/>
            </p:nvSpPr>
            <p:spPr bwMode="auto">
              <a:xfrm>
                <a:off x="1374482" y="2231176"/>
                <a:ext cx="309093" cy="746975"/>
              </a:xfrm>
              <a:prstGeom prst="upDownArrow">
                <a:avLst/>
              </a:prstGeom>
              <a:solidFill>
                <a:srgbClr val="FFFF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Arrow: Up-Down 35">
                <a:extLst>
                  <a:ext uri="{FF2B5EF4-FFF2-40B4-BE49-F238E27FC236}">
                    <a16:creationId xmlns:a16="http://schemas.microsoft.com/office/drawing/2014/main" id="{5A2BCFE9-341F-4C5B-BBDB-2E17A635A670}"/>
                  </a:ext>
                </a:extLst>
              </p:cNvPr>
              <p:cNvSpPr/>
              <p:nvPr/>
            </p:nvSpPr>
            <p:spPr bwMode="auto">
              <a:xfrm rot="16200000">
                <a:off x="2811535" y="1611298"/>
                <a:ext cx="309093" cy="746975"/>
              </a:xfrm>
              <a:prstGeom prst="upDownArrow">
                <a:avLst/>
              </a:prstGeom>
              <a:solidFill>
                <a:srgbClr val="FFFF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4B1188-31BC-4B39-BE63-D86FECC4A8B1}"/>
              </a:ext>
            </a:extLst>
          </p:cNvPr>
          <p:cNvSpPr/>
          <p:nvPr/>
        </p:nvSpPr>
        <p:spPr bwMode="auto">
          <a:xfrm>
            <a:off x="5542946" y="3672805"/>
            <a:ext cx="6195410" cy="13896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98257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B55E70-7EAB-4934-8740-85F194B93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JS code executes inside a </a:t>
            </a:r>
            <a:r>
              <a:rPr lang="en-US" b="1" i="1" dirty="0"/>
              <a:t>Context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7CF4CF-313B-48A7-9789-3AA58600BEEC}"/>
              </a:ext>
            </a:extLst>
          </p:cNvPr>
          <p:cNvSpPr txBox="1">
            <a:spLocks/>
          </p:cNvSpPr>
          <p:nvPr/>
        </p:nvSpPr>
        <p:spPr>
          <a:xfrm>
            <a:off x="392595" y="1301665"/>
            <a:ext cx="3840112" cy="2127336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solidFill>
                  <a:schemeClr val="bg1"/>
                </a:solidFill>
                <a:latin typeface="Consolas" panose="020B0609020204030204" pitchFamily="49" charset="0"/>
              </a:rPr>
              <a:t>function x() {y();}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solidFill>
                  <a:schemeClr val="bg1"/>
                </a:solidFill>
                <a:latin typeface="Consolas" panose="020B0609020204030204" pitchFamily="49" charset="0"/>
              </a:rPr>
              <a:t>function y() {z();}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solidFill>
                  <a:schemeClr val="bg1"/>
                </a:solidFill>
                <a:latin typeface="Consolas" panose="020B0609020204030204" pitchFamily="49" charset="0"/>
              </a:rPr>
              <a:t>function z()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>
                <a:solidFill>
                  <a:schemeClr val="bg1"/>
                </a:solidFill>
                <a:latin typeface="Consolas" panose="020B0609020204030204" pitchFamily="49" charset="0"/>
              </a:rPr>
              <a:t>setTimeout</a:t>
            </a:r>
            <a:r>
              <a:rPr lang="en-US" sz="2500" dirty="0">
                <a:solidFill>
                  <a:schemeClr val="bg1"/>
                </a:solidFill>
                <a:latin typeface="Consolas" panose="020B0609020204030204" pitchFamily="49" charset="0"/>
              </a:rPr>
              <a:t>(x, 10)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7400" dirty="0">
              <a:solidFill>
                <a:schemeClr val="bg1"/>
              </a:solidFill>
              <a:latin typeface="Consolas" panose="020B0609020204030204" pitchFamily="49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C78531-CFEF-40F9-A80B-F3C8095A387C}"/>
              </a:ext>
            </a:extLst>
          </p:cNvPr>
          <p:cNvGrpSpPr/>
          <p:nvPr/>
        </p:nvGrpSpPr>
        <p:grpSpPr>
          <a:xfrm>
            <a:off x="6431527" y="1426390"/>
            <a:ext cx="2697717" cy="1084716"/>
            <a:chOff x="4617959" y="3002844"/>
            <a:chExt cx="2697717" cy="10847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97BD935-3461-4AE8-AB5B-546D1766BAE2}"/>
                </a:ext>
              </a:extLst>
            </p:cNvPr>
            <p:cNvSpPr/>
            <p:nvPr/>
          </p:nvSpPr>
          <p:spPr>
            <a:xfrm>
              <a:off x="4617959" y="3364416"/>
              <a:ext cx="1939462" cy="35329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function y</a:t>
              </a:r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123C11B-3FDD-4EC8-A74A-E32136BE7FA2}"/>
                </a:ext>
              </a:extLst>
            </p:cNvPr>
            <p:cNvSpPr/>
            <p:nvPr/>
          </p:nvSpPr>
          <p:spPr>
            <a:xfrm>
              <a:off x="4617960" y="3734269"/>
              <a:ext cx="2697716" cy="353291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continuation x()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6F0365-092C-46A5-BFE1-3B8BDAD552E2}"/>
                </a:ext>
              </a:extLst>
            </p:cNvPr>
            <p:cNvSpPr/>
            <p:nvPr/>
          </p:nvSpPr>
          <p:spPr>
            <a:xfrm>
              <a:off x="4619054" y="3002844"/>
              <a:ext cx="1939462" cy="35329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function z</a:t>
              </a:r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D14A26-DECE-484E-B415-7BB158990787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9129244" y="2334461"/>
            <a:ext cx="0" cy="1345542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8A7958D-68E3-4609-BFA6-9D8021083EB5}"/>
              </a:ext>
            </a:extLst>
          </p:cNvPr>
          <p:cNvSpPr txBox="1">
            <a:spLocks/>
          </p:cNvSpPr>
          <p:nvPr/>
        </p:nvSpPr>
        <p:spPr>
          <a:xfrm>
            <a:off x="6243585" y="3680003"/>
            <a:ext cx="5771317" cy="2796634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 fontScale="70000" lnSpcReduction="20000"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/*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* data associated with a Context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*  that lets us answer “How did we get here”?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**/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interface Context {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invocationID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number;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continuation: Continuation;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7400" dirty="0">
              <a:solidFill>
                <a:schemeClr val="bg1"/>
              </a:solidFill>
              <a:latin typeface="Consolas" panose="020B0609020204030204" pitchFamily="49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43477D-5C3F-4811-B9CA-53D9261A26CA}"/>
              </a:ext>
            </a:extLst>
          </p:cNvPr>
          <p:cNvSpPr/>
          <p:nvPr/>
        </p:nvSpPr>
        <p:spPr>
          <a:xfrm>
            <a:off x="392595" y="5270974"/>
            <a:ext cx="5069676" cy="8771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interface Continuation { </a:t>
            </a:r>
          </a:p>
          <a:p>
            <a:endParaRPr lang="en-US" sz="17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F00D4F-EE20-4261-BD51-6EE7678EB099}"/>
              </a:ext>
            </a:extLst>
          </p:cNvPr>
          <p:cNvSpPr txBox="1"/>
          <p:nvPr/>
        </p:nvSpPr>
        <p:spPr>
          <a:xfrm>
            <a:off x="6431527" y="5652319"/>
            <a:ext cx="4488180" cy="5309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readyContext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: Context;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CC286B-BF9F-48CA-972B-8DB7F580A362}"/>
              </a:ext>
            </a:extLst>
          </p:cNvPr>
          <p:cNvSpPr txBox="1"/>
          <p:nvPr/>
        </p:nvSpPr>
        <p:spPr>
          <a:xfrm>
            <a:off x="517178" y="5415479"/>
            <a:ext cx="4488180" cy="5309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linkContext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: Context;</a:t>
            </a:r>
          </a:p>
        </p:txBody>
      </p:sp>
    </p:spTree>
    <p:extLst>
      <p:ext uri="{BB962C8B-B14F-4D97-AF65-F5344CB8AC3E}">
        <p14:creationId xmlns:p14="http://schemas.microsoft.com/office/powerpoint/2010/main" val="7771745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3" grpId="0" animBg="1"/>
      <p:bldP spid="2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CBA9B9-9580-41A6-97C5-677AFB0E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8B7269-9D04-4E63-885C-6C242C2CD076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66128" y="1223320"/>
            <a:ext cx="3840112" cy="5218499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function x() { ... }</a:t>
            </a:r>
          </a:p>
          <a:p>
            <a:pPr marL="0" indent="0">
              <a:buNone/>
            </a:pPr>
            <a:endParaRPr lang="en-US" sz="7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function f2() {</a:t>
            </a:r>
          </a:p>
          <a:p>
            <a:pPr marL="0" indent="0">
              <a:buNone/>
            </a:pP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  x();</a:t>
            </a:r>
          </a:p>
          <a:p>
            <a:pPr marL="0" indent="0">
              <a:buNone/>
            </a:pP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7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function f1() {</a:t>
            </a:r>
            <a:b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7400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Promise.resolve</a:t>
            </a: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    .then(f2)</a:t>
            </a:r>
          </a:p>
          <a:p>
            <a:pPr marL="0" indent="0">
              <a:buNone/>
            </a:pP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    .then(f2);</a:t>
            </a:r>
          </a:p>
          <a:p>
            <a:pPr marL="0" indent="0">
              <a:buNone/>
            </a:pP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7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f1();</a:t>
            </a:r>
            <a:endParaRPr lang="en-US" sz="7400" dirty="0">
              <a:solidFill>
                <a:schemeClr val="bg1"/>
              </a:solidFill>
              <a:latin typeface="Consolas" panose="020B0609020204030204" pitchFamily="49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54F8AB-F809-4111-9956-D827D1A61AFF}"/>
              </a:ext>
            </a:extLst>
          </p:cNvPr>
          <p:cNvSpPr txBox="1"/>
          <p:nvPr/>
        </p:nvSpPr>
        <p:spPr>
          <a:xfrm rot="16200000">
            <a:off x="-400614" y="1474727"/>
            <a:ext cx="113068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foo.js</a:t>
            </a:r>
          </a:p>
        </p:txBody>
      </p:sp>
    </p:spTree>
    <p:extLst>
      <p:ext uri="{BB962C8B-B14F-4D97-AF65-F5344CB8AC3E}">
        <p14:creationId xmlns:p14="http://schemas.microsoft.com/office/powerpoint/2010/main" val="128383605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AD4C-13B7-40EE-A6E4-FBECB6DC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C56486F-9DAA-4E9E-AFB3-40FCFE3861E3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66128" y="1223320"/>
            <a:ext cx="3840112" cy="5218499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function x() { ... }</a:t>
            </a:r>
          </a:p>
          <a:p>
            <a:pPr marL="0" indent="0">
              <a:buNone/>
            </a:pPr>
            <a:endParaRPr lang="en-US" sz="7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function f2() {</a:t>
            </a:r>
          </a:p>
          <a:p>
            <a:pPr marL="0" indent="0">
              <a:buNone/>
            </a:pP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  x();</a:t>
            </a:r>
          </a:p>
          <a:p>
            <a:pPr marL="0" indent="0">
              <a:buNone/>
            </a:pP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7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function f1() {</a:t>
            </a:r>
            <a:b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7400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Promise.resolve</a:t>
            </a: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    .then(f2)</a:t>
            </a:r>
          </a:p>
          <a:p>
            <a:pPr marL="0" indent="0">
              <a:buNone/>
            </a:pP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    .then(f2);</a:t>
            </a:r>
          </a:p>
          <a:p>
            <a:pPr marL="0" indent="0">
              <a:buNone/>
            </a:pP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7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f1();</a:t>
            </a:r>
            <a:endParaRPr lang="en-US" sz="7400" dirty="0">
              <a:solidFill>
                <a:schemeClr val="bg1"/>
              </a:solidFill>
              <a:latin typeface="Consolas" panose="020B0609020204030204" pitchFamily="49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45C826-33FD-48D6-A07B-8D346E4117A9}"/>
              </a:ext>
            </a:extLst>
          </p:cNvPr>
          <p:cNvSpPr txBox="1"/>
          <p:nvPr/>
        </p:nvSpPr>
        <p:spPr>
          <a:xfrm rot="16200000">
            <a:off x="-400614" y="1474727"/>
            <a:ext cx="113068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foo.js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3238EA-080A-4472-AF5B-1D81CEB21094}"/>
              </a:ext>
            </a:extLst>
          </p:cNvPr>
          <p:cNvSpPr/>
          <p:nvPr/>
        </p:nvSpPr>
        <p:spPr bwMode="auto">
          <a:xfrm>
            <a:off x="5595379" y="4454974"/>
            <a:ext cx="2191799" cy="70069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require(foo)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aseline="-25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ctx-1</a:t>
            </a:r>
            <a:endParaRPr lang="en-US" baseline="-25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7CBB278-B985-459B-B686-E22216CC0470}"/>
              </a:ext>
            </a:extLst>
          </p:cNvPr>
          <p:cNvSpPr/>
          <p:nvPr/>
        </p:nvSpPr>
        <p:spPr bwMode="auto">
          <a:xfrm>
            <a:off x="8253701" y="4395522"/>
            <a:ext cx="1154004" cy="691037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f2()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aseline="-25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ctx-2</a:t>
            </a:r>
            <a:endParaRPr lang="en-US" baseline="-25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0F7EC9-7439-4B86-A893-584429DE97C3}"/>
              </a:ext>
            </a:extLst>
          </p:cNvPr>
          <p:cNvGrpSpPr/>
          <p:nvPr/>
        </p:nvGrpSpPr>
        <p:grpSpPr>
          <a:xfrm>
            <a:off x="4721575" y="4197633"/>
            <a:ext cx="6860825" cy="968517"/>
            <a:chOff x="4721575" y="5189037"/>
            <a:chExt cx="6860825" cy="968517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434DD8E-E6DA-4BC9-B95D-EE08ACE5AD46}"/>
                </a:ext>
              </a:extLst>
            </p:cNvPr>
            <p:cNvCxnSpPr>
              <a:cxnSpLocks/>
            </p:cNvCxnSpPr>
            <p:nvPr/>
          </p:nvCxnSpPr>
          <p:spPr>
            <a:xfrm>
              <a:off x="5430744" y="5350221"/>
              <a:ext cx="615165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41FA783-11E9-467E-BF34-8EAC8E6D9E53}"/>
                </a:ext>
              </a:extLst>
            </p:cNvPr>
            <p:cNvSpPr txBox="1"/>
            <p:nvPr/>
          </p:nvSpPr>
          <p:spPr>
            <a:xfrm>
              <a:off x="4721575" y="5189037"/>
              <a:ext cx="670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/>
                  </a:solidFill>
                </a:rPr>
                <a:t>Time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7921D10-4EB0-4C1D-945C-06D2509679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0744" y="5354227"/>
              <a:ext cx="8073" cy="535517"/>
            </a:xfrm>
            <a:prstGeom prst="line">
              <a:avLst/>
            </a:prstGeom>
            <a:ln w="22225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1416361-C883-4A46-9E0F-490D649F2C66}"/>
                </a:ext>
              </a:extLst>
            </p:cNvPr>
            <p:cNvSpPr txBox="1"/>
            <p:nvPr/>
          </p:nvSpPr>
          <p:spPr>
            <a:xfrm>
              <a:off x="5459782" y="5821342"/>
              <a:ext cx="3161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solidFill>
                    <a:schemeClr val="bg1"/>
                  </a:solidFill>
                </a:rPr>
                <a:t>t0</a:t>
              </a:r>
              <a:endParaRPr lang="en-US" sz="1600" i="1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099F00-ACCE-451A-9242-7D968F555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6782" y="5355520"/>
              <a:ext cx="8073" cy="535517"/>
            </a:xfrm>
            <a:prstGeom prst="line">
              <a:avLst/>
            </a:prstGeom>
            <a:ln w="22225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FAFE3BB-AA92-455D-BEA5-3B1C37E61C61}"/>
                </a:ext>
              </a:extLst>
            </p:cNvPr>
            <p:cNvSpPr txBox="1"/>
            <p:nvPr/>
          </p:nvSpPr>
          <p:spPr>
            <a:xfrm>
              <a:off x="7614370" y="5880555"/>
              <a:ext cx="3161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solidFill>
                    <a:schemeClr val="bg1"/>
                  </a:solidFill>
                </a:rPr>
                <a:t>t1</a:t>
              </a:r>
              <a:endParaRPr lang="en-US" sz="1600" i="1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ABEE00F-C775-418B-8437-520451878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16100" y="5355520"/>
              <a:ext cx="8073" cy="535517"/>
            </a:xfrm>
            <a:prstGeom prst="line">
              <a:avLst/>
            </a:prstGeom>
            <a:ln w="22225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BE888F5-9B51-4ABA-84A0-29AF64ABA55C}"/>
                </a:ext>
              </a:extLst>
            </p:cNvPr>
            <p:cNvSpPr txBox="1"/>
            <p:nvPr/>
          </p:nvSpPr>
          <p:spPr>
            <a:xfrm>
              <a:off x="9815652" y="5873083"/>
              <a:ext cx="3161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solidFill>
                    <a:schemeClr val="bg1"/>
                  </a:solidFill>
                </a:rPr>
                <a:t>t4</a:t>
              </a:r>
              <a:endParaRPr lang="en-US" sz="1600" i="1"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3998DFC-0C7F-441A-AFCD-83E93637CF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8781" y="5351493"/>
              <a:ext cx="8073" cy="535517"/>
            </a:xfrm>
            <a:prstGeom prst="line">
              <a:avLst/>
            </a:prstGeom>
            <a:ln w="22225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2BB6DA-08D5-4659-AE1C-37BD4950CBCD}"/>
                </a:ext>
              </a:extLst>
            </p:cNvPr>
            <p:cNvSpPr txBox="1"/>
            <p:nvPr/>
          </p:nvSpPr>
          <p:spPr>
            <a:xfrm>
              <a:off x="11070103" y="5870072"/>
              <a:ext cx="3161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solidFill>
                    <a:schemeClr val="bg1"/>
                  </a:solidFill>
                </a:rPr>
                <a:t>t5</a:t>
              </a:r>
              <a:endParaRPr lang="en-US" sz="1600" i="1" dirty="0">
                <a:solidFill>
                  <a:schemeClr val="bg1"/>
                </a:solidFill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15FB9B1-FCA3-4181-B2D7-B59430646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024" y="5350224"/>
              <a:ext cx="8073" cy="535517"/>
            </a:xfrm>
            <a:prstGeom prst="line">
              <a:avLst/>
            </a:prstGeom>
            <a:ln w="22225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722C4CD-3F8A-4B7E-9EFA-08461D306980}"/>
                </a:ext>
              </a:extLst>
            </p:cNvPr>
            <p:cNvSpPr txBox="1"/>
            <p:nvPr/>
          </p:nvSpPr>
          <p:spPr>
            <a:xfrm>
              <a:off x="8072418" y="5863658"/>
              <a:ext cx="3161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solidFill>
                    <a:schemeClr val="bg1"/>
                  </a:solidFill>
                </a:rPr>
                <a:t>t2</a:t>
              </a:r>
              <a:endParaRPr lang="en-US" sz="1600" i="1" dirty="0">
                <a:solidFill>
                  <a:schemeClr val="bg1"/>
                </a:solidFill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59EE0C-5339-4B0A-A094-D42576C1F7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79879" y="5375909"/>
              <a:ext cx="8073" cy="535517"/>
            </a:xfrm>
            <a:prstGeom prst="line">
              <a:avLst/>
            </a:prstGeom>
            <a:ln w="22225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3C3156-04E7-4471-A1F3-EDEE6E290985}"/>
                </a:ext>
              </a:extLst>
            </p:cNvPr>
            <p:cNvSpPr txBox="1"/>
            <p:nvPr/>
          </p:nvSpPr>
          <p:spPr>
            <a:xfrm>
              <a:off x="9298548" y="5872285"/>
              <a:ext cx="3161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solidFill>
                    <a:schemeClr val="bg1"/>
                  </a:solidFill>
                </a:rPr>
                <a:t>t3</a:t>
              </a:r>
              <a:endParaRPr lang="en-US" sz="1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EEC214EE-AE6A-451E-810B-3C9A5965041C}"/>
              </a:ext>
            </a:extLst>
          </p:cNvPr>
          <p:cNvSpPr/>
          <p:nvPr/>
        </p:nvSpPr>
        <p:spPr bwMode="auto">
          <a:xfrm>
            <a:off x="10036146" y="4352007"/>
            <a:ext cx="1154004" cy="693724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f2()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aseline="-25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ctx-3</a:t>
            </a:r>
            <a:endParaRPr lang="en-US" baseline="-25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706640F-8102-4A01-B128-A618D68B12BD}"/>
              </a:ext>
            </a:extLst>
          </p:cNvPr>
          <p:cNvSpPr/>
          <p:nvPr/>
        </p:nvSpPr>
        <p:spPr>
          <a:xfrm>
            <a:off x="5355302" y="996414"/>
            <a:ext cx="1890583" cy="8093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require()  Continuation </a:t>
            </a:r>
            <a:endParaRPr lang="en-US" i="1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3C6EC4B-49BB-4977-B6EC-ACE13A454FB5}"/>
              </a:ext>
            </a:extLst>
          </p:cNvPr>
          <p:cNvSpPr/>
          <p:nvPr/>
        </p:nvSpPr>
        <p:spPr>
          <a:xfrm>
            <a:off x="8289640" y="1002902"/>
            <a:ext cx="1890583" cy="8093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f2()  Continuation </a:t>
            </a:r>
            <a:endParaRPr lang="en-US" i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9F67B8-9063-48CD-AC5D-E80387C602AE}"/>
              </a:ext>
            </a:extLst>
          </p:cNvPr>
          <p:cNvCxnSpPr>
            <a:cxnSpLocks/>
            <a:stCxn id="64" idx="0"/>
            <a:endCxn id="67" idx="2"/>
          </p:cNvCxnSpPr>
          <p:nvPr/>
        </p:nvCxnSpPr>
        <p:spPr>
          <a:xfrm flipH="1" flipV="1">
            <a:off x="9234932" y="1812270"/>
            <a:ext cx="1378216" cy="2539737"/>
          </a:xfrm>
          <a:prstGeom prst="straightConnector1">
            <a:avLst/>
          </a:prstGeom>
          <a:ln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 69">
            <a:extLst>
              <a:ext uri="{FF2B5EF4-FFF2-40B4-BE49-F238E27FC236}">
                <a16:creationId xmlns:a16="http://schemas.microsoft.com/office/drawing/2014/main" id="{39949D57-D954-4F4B-B4FC-4F455682295D}"/>
              </a:ext>
            </a:extLst>
          </p:cNvPr>
          <p:cNvSpPr/>
          <p:nvPr/>
        </p:nvSpPr>
        <p:spPr>
          <a:xfrm flipV="1">
            <a:off x="6061666" y="4741040"/>
            <a:ext cx="2560973" cy="866313"/>
          </a:xfrm>
          <a:prstGeom prst="arc">
            <a:avLst>
              <a:gd name="adj1" fmla="val 10554594"/>
              <a:gd name="adj2" fmla="val 264871"/>
            </a:avLst>
          </a:prstGeom>
          <a:ln>
            <a:solidFill>
              <a:srgbClr val="FFC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3E8E1DB-0056-4CDC-A7BE-369E551EF907}"/>
              </a:ext>
            </a:extLst>
          </p:cNvPr>
          <p:cNvCxnSpPr>
            <a:cxnSpLocks/>
            <a:stCxn id="55" idx="0"/>
            <a:endCxn id="67" idx="2"/>
          </p:cNvCxnSpPr>
          <p:nvPr/>
        </p:nvCxnSpPr>
        <p:spPr>
          <a:xfrm flipV="1">
            <a:off x="8830703" y="1812270"/>
            <a:ext cx="404229" cy="2583252"/>
          </a:xfrm>
          <a:prstGeom prst="straightConnector1">
            <a:avLst/>
          </a:prstGeom>
          <a:ln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38D8A1E-05C5-42B1-A6B1-5AE619322D26}"/>
              </a:ext>
            </a:extLst>
          </p:cNvPr>
          <p:cNvCxnSpPr>
            <a:cxnSpLocks/>
            <a:stCxn id="50" idx="0"/>
            <a:endCxn id="66" idx="2"/>
          </p:cNvCxnSpPr>
          <p:nvPr/>
        </p:nvCxnSpPr>
        <p:spPr>
          <a:xfrm flipH="1" flipV="1">
            <a:off x="6300594" y="1805782"/>
            <a:ext cx="390685" cy="2649192"/>
          </a:xfrm>
          <a:prstGeom prst="straightConnector1">
            <a:avLst/>
          </a:prstGeom>
          <a:ln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56A8A02-7A67-492D-94D0-22A5414DFF48}"/>
              </a:ext>
            </a:extLst>
          </p:cNvPr>
          <p:cNvCxnSpPr>
            <a:cxnSpLocks/>
            <a:stCxn id="67" idx="1"/>
            <a:endCxn id="50" idx="0"/>
          </p:cNvCxnSpPr>
          <p:nvPr/>
        </p:nvCxnSpPr>
        <p:spPr>
          <a:xfrm flipH="1">
            <a:off x="6691279" y="1407586"/>
            <a:ext cx="1598361" cy="304738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rc 86">
            <a:extLst>
              <a:ext uri="{FF2B5EF4-FFF2-40B4-BE49-F238E27FC236}">
                <a16:creationId xmlns:a16="http://schemas.microsoft.com/office/drawing/2014/main" id="{A9EC0419-FF15-4364-B905-B5E961227BC5}"/>
              </a:ext>
            </a:extLst>
          </p:cNvPr>
          <p:cNvSpPr/>
          <p:nvPr/>
        </p:nvSpPr>
        <p:spPr>
          <a:xfrm flipV="1">
            <a:off x="8725458" y="4734279"/>
            <a:ext cx="1839258" cy="700693"/>
          </a:xfrm>
          <a:prstGeom prst="arc">
            <a:avLst>
              <a:gd name="adj1" fmla="val 10780018"/>
              <a:gd name="adj2" fmla="val 21546362"/>
            </a:avLst>
          </a:prstGeom>
          <a:ln>
            <a:solidFill>
              <a:srgbClr val="FFC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67225F-598E-435B-9A2A-CCED53B4C04C}"/>
              </a:ext>
            </a:extLst>
          </p:cNvPr>
          <p:cNvGrpSpPr/>
          <p:nvPr/>
        </p:nvGrpSpPr>
        <p:grpSpPr>
          <a:xfrm>
            <a:off x="7761511" y="6096585"/>
            <a:ext cx="1292847" cy="478384"/>
            <a:chOff x="6219453" y="6136180"/>
            <a:chExt cx="1292847" cy="478384"/>
          </a:xfrm>
        </p:grpSpPr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70840627-C926-4E50-9B29-AE9768C78E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9453" y="6136180"/>
              <a:ext cx="0" cy="474766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0A2978D-950D-48FC-A264-AF2D798BCA15}"/>
                </a:ext>
              </a:extLst>
            </p:cNvPr>
            <p:cNvSpPr txBox="1"/>
            <p:nvPr/>
          </p:nvSpPr>
          <p:spPr>
            <a:xfrm>
              <a:off x="6344993" y="6245232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Link Edge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FFDC1695-DF42-40D2-8D50-A53342497F82}"/>
              </a:ext>
            </a:extLst>
          </p:cNvPr>
          <p:cNvSpPr/>
          <p:nvPr/>
        </p:nvSpPr>
        <p:spPr>
          <a:xfrm>
            <a:off x="5101389" y="6027084"/>
            <a:ext cx="6205773" cy="669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FD1190-AB3A-4585-A45C-E1E1302266C0}"/>
              </a:ext>
            </a:extLst>
          </p:cNvPr>
          <p:cNvGrpSpPr/>
          <p:nvPr/>
        </p:nvGrpSpPr>
        <p:grpSpPr>
          <a:xfrm>
            <a:off x="9785199" y="6085312"/>
            <a:ext cx="1443582" cy="491653"/>
            <a:chOff x="8554865" y="6122911"/>
            <a:chExt cx="1443582" cy="491653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B5DD033-15B8-40E9-829B-F2446EF094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4865" y="6122911"/>
              <a:ext cx="0" cy="477848"/>
            </a:xfrm>
            <a:prstGeom prst="straightConnector1">
              <a:avLst/>
            </a:prstGeom>
            <a:ln>
              <a:solidFill>
                <a:srgbClr val="FFC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691E36F-6C12-4EA3-A5E2-C0BDD41BF02F}"/>
                </a:ext>
              </a:extLst>
            </p:cNvPr>
            <p:cNvSpPr txBox="1"/>
            <p:nvPr/>
          </p:nvSpPr>
          <p:spPr>
            <a:xfrm>
              <a:off x="8624353" y="6245232"/>
              <a:ext cx="1374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Ready Edge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C77077-E22C-4341-8A69-DCE88C8A9442}"/>
              </a:ext>
            </a:extLst>
          </p:cNvPr>
          <p:cNvGrpSpPr/>
          <p:nvPr/>
        </p:nvGrpSpPr>
        <p:grpSpPr>
          <a:xfrm>
            <a:off x="5435825" y="6082823"/>
            <a:ext cx="2200147" cy="478384"/>
            <a:chOff x="4596035" y="6088394"/>
            <a:chExt cx="2200147" cy="478384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D534742-200B-49CB-85D6-32058A245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6035" y="6088394"/>
              <a:ext cx="0" cy="47476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4DC61FE-7730-46A6-A4A9-17A0EF065A0E}"/>
                </a:ext>
              </a:extLst>
            </p:cNvPr>
            <p:cNvSpPr txBox="1"/>
            <p:nvPr/>
          </p:nvSpPr>
          <p:spPr>
            <a:xfrm>
              <a:off x="4721575" y="6197446"/>
              <a:ext cx="2074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Continuation Edge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7452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5" grpId="0" animBg="1"/>
      <p:bldP spid="64" grpId="0" animBg="1"/>
      <p:bldP spid="66" grpId="0" animBg="1"/>
      <p:bldP spid="67" grpId="0" animBg="1"/>
      <p:bldP spid="70" grpId="0" animBg="1"/>
      <p:bldP spid="87" grpId="0" animBg="1"/>
      <p:bldP spid="9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AD4C-13B7-40EE-A6E4-FBECB6DC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Graph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DDBDEBD-A403-41B6-92E3-AF07B7C0634E}"/>
              </a:ext>
            </a:extLst>
          </p:cNvPr>
          <p:cNvGrpSpPr/>
          <p:nvPr/>
        </p:nvGrpSpPr>
        <p:grpSpPr>
          <a:xfrm>
            <a:off x="7761511" y="6096585"/>
            <a:ext cx="1292847" cy="478384"/>
            <a:chOff x="6219453" y="6136180"/>
            <a:chExt cx="1292847" cy="47838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BE692F-C6B1-44B0-88EA-7F317DEBA7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9453" y="6136180"/>
              <a:ext cx="0" cy="474766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A6C8F9-E1D1-4C17-8DD4-33251634BB9E}"/>
                </a:ext>
              </a:extLst>
            </p:cNvPr>
            <p:cNvSpPr txBox="1"/>
            <p:nvPr/>
          </p:nvSpPr>
          <p:spPr>
            <a:xfrm>
              <a:off x="6344993" y="6245232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Link Edge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ED6C11F-9054-4F81-8488-AAC2F6A1D363}"/>
              </a:ext>
            </a:extLst>
          </p:cNvPr>
          <p:cNvSpPr/>
          <p:nvPr/>
        </p:nvSpPr>
        <p:spPr>
          <a:xfrm>
            <a:off x="5101389" y="6027084"/>
            <a:ext cx="6205773" cy="669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81E3D7-B348-4D6C-B21B-F7DC08FD8451}"/>
              </a:ext>
            </a:extLst>
          </p:cNvPr>
          <p:cNvGrpSpPr/>
          <p:nvPr/>
        </p:nvGrpSpPr>
        <p:grpSpPr>
          <a:xfrm>
            <a:off x="9785199" y="6085312"/>
            <a:ext cx="1443582" cy="491653"/>
            <a:chOff x="8554865" y="6122911"/>
            <a:chExt cx="1443582" cy="491653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AE5951-91D3-4556-8162-24258736C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4865" y="6122911"/>
              <a:ext cx="0" cy="477848"/>
            </a:xfrm>
            <a:prstGeom prst="straightConnector1">
              <a:avLst/>
            </a:prstGeom>
            <a:ln>
              <a:solidFill>
                <a:srgbClr val="FFC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B762F68-5782-41D9-A6C0-3484303B7E82}"/>
                </a:ext>
              </a:extLst>
            </p:cNvPr>
            <p:cNvSpPr txBox="1"/>
            <p:nvPr/>
          </p:nvSpPr>
          <p:spPr>
            <a:xfrm>
              <a:off x="8624353" y="6245232"/>
              <a:ext cx="1374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Ready Edge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61CD427-EC38-4EA7-850F-FC50A9B1E448}"/>
              </a:ext>
            </a:extLst>
          </p:cNvPr>
          <p:cNvGrpSpPr/>
          <p:nvPr/>
        </p:nvGrpSpPr>
        <p:grpSpPr>
          <a:xfrm>
            <a:off x="5435825" y="6082823"/>
            <a:ext cx="2200147" cy="478384"/>
            <a:chOff x="4596035" y="6088394"/>
            <a:chExt cx="2200147" cy="47838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D29FC62-9071-422D-904F-82E2C6CC1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6035" y="6088394"/>
              <a:ext cx="0" cy="47476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3119C2-2E46-4F10-8F0A-EFF612C28A76}"/>
                </a:ext>
              </a:extLst>
            </p:cNvPr>
            <p:cNvSpPr txBox="1"/>
            <p:nvPr/>
          </p:nvSpPr>
          <p:spPr>
            <a:xfrm>
              <a:off x="4721575" y="6197446"/>
              <a:ext cx="2074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Continuation Edge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E123462-E668-4371-B68C-D05AD39C3035}"/>
              </a:ext>
            </a:extLst>
          </p:cNvPr>
          <p:cNvGrpSpPr/>
          <p:nvPr/>
        </p:nvGrpSpPr>
        <p:grpSpPr>
          <a:xfrm>
            <a:off x="6033814" y="890894"/>
            <a:ext cx="4340922" cy="4436489"/>
            <a:chOff x="6361783" y="255626"/>
            <a:chExt cx="4340922" cy="4436489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F4FDDA9-9FEB-479D-AD51-5B0EC8E71E0B}"/>
                </a:ext>
              </a:extLst>
            </p:cNvPr>
            <p:cNvCxnSpPr>
              <a:cxnSpLocks/>
              <a:stCxn id="36" idx="0"/>
              <a:endCxn id="41" idx="2"/>
            </p:cNvCxnSpPr>
            <p:nvPr/>
          </p:nvCxnSpPr>
          <p:spPr>
            <a:xfrm flipV="1">
              <a:off x="8331102" y="1064994"/>
              <a:ext cx="12496" cy="35858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E6E1996-FE6A-4499-98A7-A5DF7B532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459" y="2170828"/>
              <a:ext cx="1" cy="460003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500BC89A-D2B2-45F4-BC69-B263EA817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6391" y="3440199"/>
              <a:ext cx="1334068" cy="55747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7110241-0660-4768-B56A-FC2A37D6EF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50130" y="3440199"/>
              <a:ext cx="1677519" cy="55747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07530CE-1D6C-4E9C-94C7-4E741954593F}"/>
                </a:ext>
              </a:extLst>
            </p:cNvPr>
            <p:cNvCxnSpPr>
              <a:cxnSpLocks/>
              <a:stCxn id="38" idx="2"/>
              <a:endCxn id="37" idx="6"/>
            </p:cNvCxnSpPr>
            <p:nvPr/>
          </p:nvCxnSpPr>
          <p:spPr>
            <a:xfrm flipH="1">
              <a:off x="7515787" y="4314765"/>
              <a:ext cx="2032914" cy="31832"/>
            </a:xfrm>
            <a:prstGeom prst="straightConnector1">
              <a:avLst/>
            </a:prstGeom>
            <a:ln>
              <a:solidFill>
                <a:srgbClr val="FFC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CDC3E32-EBFF-4917-A87C-3BA443B62DAF}"/>
                </a:ext>
              </a:extLst>
            </p:cNvPr>
            <p:cNvSpPr/>
            <p:nvPr/>
          </p:nvSpPr>
          <p:spPr bwMode="auto">
            <a:xfrm>
              <a:off x="6938784" y="1423577"/>
              <a:ext cx="2784635" cy="700693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require(foo)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aseline="-25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ctx-1</a:t>
              </a:r>
              <a:endParaRPr lang="en-US" baseline="-25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41BC6A3-1A6F-4102-B59A-D348CB09258F}"/>
                </a:ext>
              </a:extLst>
            </p:cNvPr>
            <p:cNvSpPr/>
            <p:nvPr/>
          </p:nvSpPr>
          <p:spPr bwMode="auto">
            <a:xfrm>
              <a:off x="6361783" y="4001078"/>
              <a:ext cx="1154004" cy="691037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f2()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aseline="-25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ctx-2</a:t>
              </a:r>
              <a:endParaRPr lang="en-US" baseline="-25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238801B-D290-409B-A626-D0C257283EBA}"/>
                </a:ext>
              </a:extLst>
            </p:cNvPr>
            <p:cNvSpPr/>
            <p:nvPr/>
          </p:nvSpPr>
          <p:spPr bwMode="auto">
            <a:xfrm>
              <a:off x="9548701" y="3967903"/>
              <a:ext cx="1154004" cy="693724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f2()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aseline="-25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ctx-3</a:t>
              </a:r>
              <a:endParaRPr lang="en-US" baseline="-25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374960B-C717-4E9F-9C2A-F10694BC59BB}"/>
                </a:ext>
              </a:extLst>
            </p:cNvPr>
            <p:cNvSpPr/>
            <p:nvPr/>
          </p:nvSpPr>
          <p:spPr>
            <a:xfrm>
              <a:off x="7398306" y="255626"/>
              <a:ext cx="1890583" cy="80936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require()  Continuation </a:t>
              </a:r>
              <a:endParaRPr lang="en-US" i="1" dirty="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E236C968-5FE3-488C-9828-FEEF65B5432F}"/>
                </a:ext>
              </a:extLst>
            </p:cNvPr>
            <p:cNvSpPr/>
            <p:nvPr/>
          </p:nvSpPr>
          <p:spPr>
            <a:xfrm>
              <a:off x="7504838" y="2638611"/>
              <a:ext cx="1890583" cy="80936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f2()  Continuation </a:t>
              </a:r>
              <a:endParaRPr lang="en-US" i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2A56EB2-B5AA-5749-AC32-E9D8550D44D6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V="1">
              <a:off x="6938785" y="2170830"/>
              <a:ext cx="1391676" cy="1830248"/>
            </a:xfrm>
            <a:prstGeom prst="straightConnector1">
              <a:avLst/>
            </a:prstGeom>
            <a:ln>
              <a:solidFill>
                <a:srgbClr val="FFC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2268B5E-119C-4ACC-84B2-04351A323E2A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66128" y="1223320"/>
            <a:ext cx="3840112" cy="5218499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function x() { ... }</a:t>
            </a:r>
          </a:p>
          <a:p>
            <a:pPr marL="0" indent="0">
              <a:buNone/>
            </a:pPr>
            <a:endParaRPr lang="en-US" sz="7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function f2() {</a:t>
            </a:r>
          </a:p>
          <a:p>
            <a:pPr marL="0" indent="0">
              <a:buNone/>
            </a:pP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  x();</a:t>
            </a:r>
          </a:p>
          <a:p>
            <a:pPr marL="0" indent="0">
              <a:buNone/>
            </a:pP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7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function f1() {</a:t>
            </a:r>
            <a:b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7400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Promise.resolve</a:t>
            </a: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    .then(f2)</a:t>
            </a:r>
          </a:p>
          <a:p>
            <a:pPr marL="0" indent="0">
              <a:buNone/>
            </a:pP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    .then(f2);</a:t>
            </a:r>
          </a:p>
          <a:p>
            <a:pPr marL="0" indent="0">
              <a:buNone/>
            </a:pP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7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400" dirty="0">
                <a:solidFill>
                  <a:schemeClr val="bg1"/>
                </a:solidFill>
                <a:latin typeface="Consolas" panose="020B0609020204030204" pitchFamily="49" charset="0"/>
              </a:rPr>
              <a:t>f1();</a:t>
            </a:r>
            <a:endParaRPr lang="en-US" sz="7400" dirty="0">
              <a:solidFill>
                <a:schemeClr val="bg1"/>
              </a:solidFill>
              <a:latin typeface="Consolas" panose="020B0609020204030204" pitchFamily="49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A40C25-0491-4C3E-98B8-1CEE3EB37624}"/>
              </a:ext>
            </a:extLst>
          </p:cNvPr>
          <p:cNvSpPr txBox="1"/>
          <p:nvPr/>
        </p:nvSpPr>
        <p:spPr>
          <a:xfrm rot="16200000">
            <a:off x="-400614" y="1474727"/>
            <a:ext cx="113068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foo.js</a:t>
            </a:r>
          </a:p>
        </p:txBody>
      </p:sp>
    </p:spTree>
    <p:extLst>
      <p:ext uri="{BB962C8B-B14F-4D97-AF65-F5344CB8AC3E}">
        <p14:creationId xmlns:p14="http://schemas.microsoft.com/office/powerpoint/2010/main" val="25824142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008C40-0050-4642-A92D-81037690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Call Graph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7DC249-0212-47B0-ABE2-3FBAF9244A67}"/>
              </a:ext>
            </a:extLst>
          </p:cNvPr>
          <p:cNvSpPr txBox="1"/>
          <p:nvPr/>
        </p:nvSpPr>
        <p:spPr>
          <a:xfrm>
            <a:off x="5850061" y="525722"/>
            <a:ext cx="6354577" cy="666951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Directed Acyclic Graph (DAG)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Nodes: </a:t>
            </a:r>
            <a:r>
              <a:rPr lang="en-US" sz="2400" b="1" i="1" dirty="0">
                <a:solidFill>
                  <a:schemeClr val="bg1"/>
                </a:solidFill>
              </a:rPr>
              <a:t>Continuations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b="1" i="1" dirty="0">
                <a:solidFill>
                  <a:schemeClr val="bg1"/>
                </a:solidFill>
              </a:rPr>
              <a:t>Contexts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Edges:  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bg1"/>
                </a:solidFill>
              </a:rPr>
              <a:t>Continuation Edge</a:t>
            </a:r>
            <a:endParaRPr lang="en-US" sz="2000" dirty="0">
              <a:solidFill>
                <a:schemeClr val="bg1"/>
              </a:solidFill>
            </a:endParaRPr>
          </a:p>
          <a:p>
            <a:pPr marL="1275642" lvl="2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Edge from </a:t>
            </a:r>
            <a:r>
              <a:rPr lang="en-US" sz="2000" b="1" i="1" dirty="0">
                <a:solidFill>
                  <a:schemeClr val="bg1"/>
                </a:solidFill>
              </a:rPr>
              <a:t>Context</a:t>
            </a:r>
            <a:r>
              <a:rPr lang="en-US" sz="2000" dirty="0">
                <a:solidFill>
                  <a:schemeClr val="bg1"/>
                </a:solidFill>
              </a:rPr>
              <a:t> -&gt; </a:t>
            </a:r>
            <a:r>
              <a:rPr lang="en-US" sz="2000" b="1" i="1" dirty="0">
                <a:solidFill>
                  <a:schemeClr val="bg1"/>
                </a:solidFill>
              </a:rPr>
              <a:t>Continuation</a:t>
            </a:r>
            <a:r>
              <a:rPr lang="en-US" sz="2000" dirty="0">
                <a:solidFill>
                  <a:schemeClr val="bg1"/>
                </a:solidFill>
              </a:rPr>
              <a:t> invoked to create it.</a:t>
            </a:r>
            <a:endParaRPr lang="en-US" sz="2000" b="1" i="1" dirty="0">
              <a:solidFill>
                <a:schemeClr val="bg1"/>
              </a:solidFill>
            </a:endParaRP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bg1"/>
                </a:solidFill>
              </a:rPr>
              <a:t>Link Edge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marL="1275642" lvl="2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Edge from </a:t>
            </a:r>
            <a:r>
              <a:rPr lang="en-US" sz="2000" b="1" i="1" dirty="0">
                <a:solidFill>
                  <a:schemeClr val="bg1"/>
                </a:solidFill>
              </a:rPr>
              <a:t>Continuation</a:t>
            </a:r>
            <a:r>
              <a:rPr lang="en-US" sz="2000" dirty="0">
                <a:solidFill>
                  <a:schemeClr val="bg1"/>
                </a:solidFill>
              </a:rPr>
              <a:t> -&gt; </a:t>
            </a:r>
            <a:r>
              <a:rPr lang="en-US" sz="2000" b="1" i="1" dirty="0">
                <a:solidFill>
                  <a:schemeClr val="bg1"/>
                </a:solidFill>
              </a:rPr>
              <a:t>Context </a:t>
            </a:r>
            <a:r>
              <a:rPr lang="en-US" sz="2000" dirty="0">
                <a:solidFill>
                  <a:schemeClr val="bg1"/>
                </a:solidFill>
              </a:rPr>
              <a:t>where  </a:t>
            </a:r>
            <a:r>
              <a:rPr lang="en-US" sz="2000" b="1" i="1" dirty="0">
                <a:solidFill>
                  <a:schemeClr val="bg1"/>
                </a:solidFill>
              </a:rPr>
              <a:t>Continuation</a:t>
            </a:r>
            <a:r>
              <a:rPr lang="en-US" sz="2000" dirty="0">
                <a:solidFill>
                  <a:schemeClr val="bg1"/>
                </a:solidFill>
              </a:rPr>
              <a:t> was created</a:t>
            </a:r>
          </a:p>
          <a:p>
            <a:pPr marL="1275642" lvl="2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Generally, </a:t>
            </a:r>
            <a:r>
              <a:rPr lang="en-US" sz="2000" b="1" i="1" dirty="0">
                <a:solidFill>
                  <a:schemeClr val="bg1"/>
                </a:solidFill>
              </a:rPr>
              <a:t>Context</a:t>
            </a:r>
            <a:r>
              <a:rPr lang="en-US" sz="2000" dirty="0">
                <a:solidFill>
                  <a:schemeClr val="bg1"/>
                </a:solidFill>
              </a:rPr>
              <a:t> where Async API called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bg1"/>
                </a:solidFill>
              </a:rPr>
              <a:t>Ready Edge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marL="1275642" lvl="2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For promises, edge from </a:t>
            </a:r>
            <a:r>
              <a:rPr lang="en-US" sz="2000" b="1" i="1" dirty="0">
                <a:solidFill>
                  <a:schemeClr val="bg1"/>
                </a:solidFill>
              </a:rPr>
              <a:t>Context</a:t>
            </a:r>
            <a:r>
              <a:rPr lang="en-US" sz="2000" dirty="0">
                <a:solidFill>
                  <a:schemeClr val="bg1"/>
                </a:solidFill>
              </a:rPr>
              <a:t> to the </a:t>
            </a:r>
            <a:r>
              <a:rPr lang="en-US" sz="2000" b="1" i="1" dirty="0">
                <a:solidFill>
                  <a:schemeClr val="bg1"/>
                </a:solidFill>
              </a:rPr>
              <a:t>Context </a:t>
            </a:r>
            <a:r>
              <a:rPr lang="en-US" sz="2000" dirty="0">
                <a:solidFill>
                  <a:schemeClr val="bg1"/>
                </a:solidFill>
              </a:rPr>
              <a:t>where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previous promise was resolved.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8FE537A-4C98-4AAC-8D44-DEC8609B8605}"/>
              </a:ext>
            </a:extLst>
          </p:cNvPr>
          <p:cNvGrpSpPr/>
          <p:nvPr/>
        </p:nvGrpSpPr>
        <p:grpSpPr>
          <a:xfrm>
            <a:off x="2927042" y="6257999"/>
            <a:ext cx="1292847" cy="478384"/>
            <a:chOff x="6219453" y="6136180"/>
            <a:chExt cx="1292847" cy="478384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070D1F-76EC-4775-AEAF-480F62DE0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9453" y="6136180"/>
              <a:ext cx="0" cy="474766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5B28677-D47B-4EB6-893B-EA3A0CBE5183}"/>
                </a:ext>
              </a:extLst>
            </p:cNvPr>
            <p:cNvSpPr txBox="1"/>
            <p:nvPr/>
          </p:nvSpPr>
          <p:spPr>
            <a:xfrm>
              <a:off x="6344993" y="6245232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Link Edge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4D7F53AB-12CE-43B5-836E-AD32D6199728}"/>
              </a:ext>
            </a:extLst>
          </p:cNvPr>
          <p:cNvSpPr/>
          <p:nvPr/>
        </p:nvSpPr>
        <p:spPr>
          <a:xfrm>
            <a:off x="266920" y="6188498"/>
            <a:ext cx="6205773" cy="669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E373ABE-D29A-4332-8557-284F3FBE1E36}"/>
              </a:ext>
            </a:extLst>
          </p:cNvPr>
          <p:cNvGrpSpPr/>
          <p:nvPr/>
        </p:nvGrpSpPr>
        <p:grpSpPr>
          <a:xfrm>
            <a:off x="4950730" y="6246726"/>
            <a:ext cx="1443582" cy="491653"/>
            <a:chOff x="8554865" y="6122911"/>
            <a:chExt cx="1443582" cy="491653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FA6A146-673D-46D6-BB86-C4501CBF4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4865" y="6122911"/>
              <a:ext cx="0" cy="477848"/>
            </a:xfrm>
            <a:prstGeom prst="straightConnector1">
              <a:avLst/>
            </a:prstGeom>
            <a:ln>
              <a:solidFill>
                <a:srgbClr val="FFC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DC999D0-DA79-4831-ABD3-C8BA396BA578}"/>
                </a:ext>
              </a:extLst>
            </p:cNvPr>
            <p:cNvSpPr txBox="1"/>
            <p:nvPr/>
          </p:nvSpPr>
          <p:spPr>
            <a:xfrm>
              <a:off x="8624353" y="6245232"/>
              <a:ext cx="1374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Ready Edge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70CE695-E78B-42F4-B9F4-DBF56FA6AB59}"/>
              </a:ext>
            </a:extLst>
          </p:cNvPr>
          <p:cNvGrpSpPr/>
          <p:nvPr/>
        </p:nvGrpSpPr>
        <p:grpSpPr>
          <a:xfrm>
            <a:off x="601356" y="6244237"/>
            <a:ext cx="2200147" cy="478384"/>
            <a:chOff x="4596035" y="6088394"/>
            <a:chExt cx="2200147" cy="478384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3660CAA-D6D5-4350-8D58-D567E0F5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6035" y="6088394"/>
              <a:ext cx="0" cy="47476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06E0DFF-EB5A-4C91-8256-F77D65FFE3EE}"/>
                </a:ext>
              </a:extLst>
            </p:cNvPr>
            <p:cNvSpPr txBox="1"/>
            <p:nvPr/>
          </p:nvSpPr>
          <p:spPr>
            <a:xfrm>
              <a:off x="4721575" y="6197446"/>
              <a:ext cx="2074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Continuation Edge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2A4E108-43B6-40A0-B1A2-E7E4DA4B12FA}"/>
              </a:ext>
            </a:extLst>
          </p:cNvPr>
          <p:cNvGrpSpPr/>
          <p:nvPr/>
        </p:nvGrpSpPr>
        <p:grpSpPr>
          <a:xfrm>
            <a:off x="1199345" y="1052308"/>
            <a:ext cx="4340922" cy="4436489"/>
            <a:chOff x="6361783" y="255626"/>
            <a:chExt cx="4340922" cy="4436489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3D2D2CB-6C76-4A99-8A0B-2E033C7A5520}"/>
                </a:ext>
              </a:extLst>
            </p:cNvPr>
            <p:cNvCxnSpPr>
              <a:cxnSpLocks/>
              <a:stCxn id="60" idx="0"/>
              <a:endCxn id="63" idx="2"/>
            </p:cNvCxnSpPr>
            <p:nvPr/>
          </p:nvCxnSpPr>
          <p:spPr>
            <a:xfrm flipH="1" flipV="1">
              <a:off x="8343598" y="1064994"/>
              <a:ext cx="25192" cy="35858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5A1F13-7079-40E3-B5E8-6FAA6EF840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459" y="2170828"/>
              <a:ext cx="1" cy="460003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B0740A7-7E0B-4C2E-8313-C5E9DF8A8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6391" y="3440199"/>
              <a:ext cx="1334068" cy="55747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E1211F8-75AA-4915-981B-608FAFE0EE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50130" y="3440199"/>
              <a:ext cx="1677519" cy="55747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EDF6251-2DE4-4C78-898D-734952C02934}"/>
                </a:ext>
              </a:extLst>
            </p:cNvPr>
            <p:cNvCxnSpPr>
              <a:cxnSpLocks/>
              <a:stCxn id="62" idx="2"/>
              <a:endCxn id="61" idx="6"/>
            </p:cNvCxnSpPr>
            <p:nvPr/>
          </p:nvCxnSpPr>
          <p:spPr>
            <a:xfrm flipH="1">
              <a:off x="7515787" y="4314765"/>
              <a:ext cx="2032914" cy="31832"/>
            </a:xfrm>
            <a:prstGeom prst="straightConnector1">
              <a:avLst/>
            </a:prstGeom>
            <a:ln>
              <a:solidFill>
                <a:srgbClr val="FFC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CE60972-3700-497A-B7A5-5F91594D16AF}"/>
                </a:ext>
              </a:extLst>
            </p:cNvPr>
            <p:cNvSpPr/>
            <p:nvPr/>
          </p:nvSpPr>
          <p:spPr bwMode="auto">
            <a:xfrm>
              <a:off x="7686063" y="1423577"/>
              <a:ext cx="1365454" cy="700693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load()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aseline="-25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ctx-1</a:t>
              </a:r>
              <a:endParaRPr lang="en-US" baseline="-25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33763C8-5D9B-43DC-B57B-E8A2C2B74B55}"/>
                </a:ext>
              </a:extLst>
            </p:cNvPr>
            <p:cNvSpPr/>
            <p:nvPr/>
          </p:nvSpPr>
          <p:spPr bwMode="auto">
            <a:xfrm>
              <a:off x="6361783" y="4001078"/>
              <a:ext cx="1154004" cy="691037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f2()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aseline="-25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ctx-2</a:t>
              </a:r>
              <a:endParaRPr lang="en-US" baseline="-25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334422A-0B14-41FC-97BD-47AE4E95F6A1}"/>
                </a:ext>
              </a:extLst>
            </p:cNvPr>
            <p:cNvSpPr/>
            <p:nvPr/>
          </p:nvSpPr>
          <p:spPr bwMode="auto">
            <a:xfrm>
              <a:off x="9548701" y="3967903"/>
              <a:ext cx="1154004" cy="693724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f2()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aseline="-25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ctx-3</a:t>
              </a:r>
              <a:endParaRPr lang="en-US" baseline="-25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12409422-EFBC-412B-8A0B-1FEC361B5183}"/>
                </a:ext>
              </a:extLst>
            </p:cNvPr>
            <p:cNvSpPr/>
            <p:nvPr/>
          </p:nvSpPr>
          <p:spPr>
            <a:xfrm>
              <a:off x="7398306" y="255626"/>
              <a:ext cx="1890583" cy="80936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require()  Continuation </a:t>
              </a:r>
              <a:endParaRPr lang="en-US" i="1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4BF8D6CF-22C7-47E4-9DFE-948FA6285896}"/>
                </a:ext>
              </a:extLst>
            </p:cNvPr>
            <p:cNvSpPr/>
            <p:nvPr/>
          </p:nvSpPr>
          <p:spPr>
            <a:xfrm>
              <a:off x="7504838" y="2638611"/>
              <a:ext cx="1890583" cy="80936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f2()  Continuation </a:t>
              </a:r>
              <a:endParaRPr lang="en-US" i="1" dirty="0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99552E2-0181-4F5A-95B3-E0C6712050AB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 flipV="1">
              <a:off x="6938785" y="2170830"/>
              <a:ext cx="1391676" cy="1830248"/>
            </a:xfrm>
            <a:prstGeom prst="straightConnector1">
              <a:avLst/>
            </a:prstGeom>
            <a:ln>
              <a:solidFill>
                <a:srgbClr val="FFC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91877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F07FE-3790-4CA5-A5F8-1E20FA9339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526395"/>
            <a:ext cx="11653523" cy="2866810"/>
          </a:xfrm>
        </p:spPr>
        <p:txBody>
          <a:bodyPr/>
          <a:lstStyle/>
          <a:p>
            <a:r>
              <a:rPr lang="en-US" dirty="0"/>
              <a:t>Annotate Continuations &amp; Contexts with timing data</a:t>
            </a:r>
          </a:p>
          <a:p>
            <a:r>
              <a:rPr lang="en-US" dirty="0"/>
              <a:t>Compute </a:t>
            </a:r>
          </a:p>
          <a:p>
            <a:pPr lvl="1"/>
            <a:r>
              <a:rPr lang="en-US" dirty="0"/>
              <a:t>Sum of elapsed times in Contexts in a specific async subtree</a:t>
            </a:r>
          </a:p>
          <a:p>
            <a:pPr lvl="2"/>
            <a:r>
              <a:rPr lang="en-US" dirty="0"/>
              <a:t>Req1:   (</a:t>
            </a:r>
            <a:r>
              <a:rPr lang="en-US" i="1" dirty="0"/>
              <a:t>t1-t0</a:t>
            </a:r>
            <a:r>
              <a:rPr lang="en-US" dirty="0"/>
              <a:t>) + (</a:t>
            </a:r>
            <a:r>
              <a:rPr lang="en-US" i="1" dirty="0"/>
              <a:t>t5-t4</a:t>
            </a:r>
            <a:r>
              <a:rPr lang="en-US" dirty="0"/>
              <a:t>) + (</a:t>
            </a:r>
            <a:r>
              <a:rPr lang="en-US" i="1" dirty="0"/>
              <a:t>t11-t10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Req2:   (</a:t>
            </a:r>
            <a:r>
              <a:rPr lang="en-US" i="1" dirty="0"/>
              <a:t>t3-t2</a:t>
            </a:r>
            <a:r>
              <a:rPr lang="en-US" dirty="0"/>
              <a:t>)  + (</a:t>
            </a:r>
            <a:r>
              <a:rPr lang="en-US" i="1" dirty="0"/>
              <a:t>t7-t6</a:t>
            </a:r>
            <a:r>
              <a:rPr lang="en-US" dirty="0"/>
              <a:t>) + (</a:t>
            </a:r>
            <a:r>
              <a:rPr lang="en-US" i="1" dirty="0"/>
              <a:t>t9-t8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Wall clock time from start of an HTTP request to end:</a:t>
            </a:r>
          </a:p>
          <a:p>
            <a:pPr lvl="2"/>
            <a:r>
              <a:rPr lang="en-US" dirty="0"/>
              <a:t>Req1:  </a:t>
            </a:r>
            <a:r>
              <a:rPr lang="en-US" i="1" dirty="0"/>
              <a:t>t11–t0</a:t>
            </a:r>
            <a:endParaRPr lang="en-US" dirty="0"/>
          </a:p>
          <a:p>
            <a:pPr lvl="2"/>
            <a:r>
              <a:rPr lang="en-US" dirty="0"/>
              <a:t>Req2:  </a:t>
            </a:r>
            <a:r>
              <a:rPr lang="en-US" i="1" dirty="0"/>
              <a:t>t9-t2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49D3E-5253-4BD3-B351-2FB08E3B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Understanding Perf Timings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89296F7-1D96-4A04-A6B5-A32E13B82628}"/>
              </a:ext>
            </a:extLst>
          </p:cNvPr>
          <p:cNvGrpSpPr/>
          <p:nvPr/>
        </p:nvGrpSpPr>
        <p:grpSpPr>
          <a:xfrm>
            <a:off x="452495" y="4984904"/>
            <a:ext cx="10467371" cy="1346859"/>
            <a:chOff x="378753" y="5434730"/>
            <a:chExt cx="10467371" cy="134685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A72D2A0-2A6E-4721-AF0B-BC3C370DFD01}"/>
                </a:ext>
              </a:extLst>
            </p:cNvPr>
            <p:cNvGrpSpPr/>
            <p:nvPr/>
          </p:nvGrpSpPr>
          <p:grpSpPr>
            <a:xfrm>
              <a:off x="378753" y="5853180"/>
              <a:ext cx="10467371" cy="928409"/>
              <a:chOff x="378753" y="5853180"/>
              <a:chExt cx="10467371" cy="928409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725C23F-84F8-4CB7-AC6E-A918DC3E8A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922" y="6014364"/>
                <a:ext cx="9673018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FF2D7ED-8942-48E7-B013-F99F100B1276}"/>
                  </a:ext>
                </a:extLst>
              </p:cNvPr>
              <p:cNvSpPr txBox="1"/>
              <p:nvPr/>
            </p:nvSpPr>
            <p:spPr>
              <a:xfrm>
                <a:off x="378753" y="5853180"/>
                <a:ext cx="670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bg1"/>
                    </a:solidFill>
                  </a:rPr>
                  <a:t>Time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F6E15B0-803E-41CE-ADEF-B8C77DD88F6C}"/>
                  </a:ext>
                </a:extLst>
              </p:cNvPr>
              <p:cNvGrpSpPr/>
              <p:nvPr/>
            </p:nvGrpSpPr>
            <p:grpSpPr>
              <a:xfrm>
                <a:off x="1116960" y="6018370"/>
                <a:ext cx="1427967" cy="744114"/>
                <a:chOff x="1116960" y="6018370"/>
                <a:chExt cx="1427967" cy="744114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01EF1396-0C54-40B0-A11C-53CAB04E6908}"/>
                    </a:ext>
                  </a:extLst>
                </p:cNvPr>
                <p:cNvGrpSpPr/>
                <p:nvPr/>
              </p:nvGrpSpPr>
              <p:grpSpPr>
                <a:xfrm>
                  <a:off x="1116960" y="6018370"/>
                  <a:ext cx="316172" cy="744114"/>
                  <a:chOff x="1116960" y="6018370"/>
                  <a:chExt cx="316172" cy="744114"/>
                </a:xfrm>
              </p:grpSpPr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67C18492-3794-46CA-B478-10F9FA7B3C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47922" y="6018370"/>
                    <a:ext cx="8073" cy="535517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ADA9DF77-E486-4CA0-9438-51E6D2C77CC1}"/>
                      </a:ext>
                    </a:extLst>
                  </p:cNvPr>
                  <p:cNvSpPr txBox="1"/>
                  <p:nvPr/>
                </p:nvSpPr>
                <p:spPr>
                  <a:xfrm>
                    <a:off x="1116960" y="6485485"/>
                    <a:ext cx="31617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i="1" dirty="0">
                        <a:solidFill>
                          <a:schemeClr val="bg1"/>
                        </a:solidFill>
                      </a:rPr>
                      <a:t>t0</a:t>
                    </a:r>
                    <a:endParaRPr lang="en-US" sz="1600" i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6ACF751-770B-41CB-BD18-1170FB80938A}"/>
                    </a:ext>
                  </a:extLst>
                </p:cNvPr>
                <p:cNvSpPr/>
                <p:nvPr/>
              </p:nvSpPr>
              <p:spPr bwMode="auto">
                <a:xfrm>
                  <a:off x="1275046" y="6070663"/>
                  <a:ext cx="1073332" cy="48322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onsolas" panose="020B0609020204030204" pitchFamily="49" charset="0"/>
                      <a:ea typeface="Segoe UI" pitchFamily="34" charset="0"/>
                      <a:cs typeface="Segoe UI" pitchFamily="34" charset="0"/>
                    </a:rPr>
                    <a:t>a</a:t>
                  </a:r>
                  <a:r>
                    <a:rPr lang="en-US" sz="1400" baseline="-250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onsolas" panose="020B0609020204030204" pitchFamily="49" charset="0"/>
                      <a:ea typeface="Segoe UI" pitchFamily="34" charset="0"/>
                      <a:cs typeface="Segoe UI" pitchFamily="34" charset="0"/>
                    </a:rPr>
                    <a:t>req1</a:t>
                  </a:r>
                  <a:endParaRPr lang="en-US" baseline="-25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onsolas" panose="020B0609020204030204" pitchFamily="49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82EA12B6-F0C6-48AA-BAC6-DB0C3AFB36BD}"/>
                    </a:ext>
                  </a:extLst>
                </p:cNvPr>
                <p:cNvGrpSpPr/>
                <p:nvPr/>
              </p:nvGrpSpPr>
              <p:grpSpPr>
                <a:xfrm>
                  <a:off x="2228755" y="6018370"/>
                  <a:ext cx="316172" cy="744114"/>
                  <a:chOff x="1116960" y="6018370"/>
                  <a:chExt cx="316172" cy="744114"/>
                </a:xfrm>
              </p:grpSpPr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DCD1F401-B82D-444C-88CF-0842B513BC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47922" y="6018370"/>
                    <a:ext cx="8073" cy="535517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DBE94FE-1BCF-4B2C-91D1-F5B9592CE081}"/>
                      </a:ext>
                    </a:extLst>
                  </p:cNvPr>
                  <p:cNvSpPr txBox="1"/>
                  <p:nvPr/>
                </p:nvSpPr>
                <p:spPr>
                  <a:xfrm>
                    <a:off x="1116960" y="6485485"/>
                    <a:ext cx="31617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i="1" dirty="0">
                        <a:solidFill>
                          <a:schemeClr val="bg1"/>
                        </a:solidFill>
                      </a:rPr>
                      <a:t>t1</a:t>
                    </a:r>
                    <a:endParaRPr lang="en-US" sz="1600" i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835558D-9AE5-4359-A654-C14080B76E53}"/>
                  </a:ext>
                </a:extLst>
              </p:cNvPr>
              <p:cNvGrpSpPr/>
              <p:nvPr/>
            </p:nvGrpSpPr>
            <p:grpSpPr>
              <a:xfrm>
                <a:off x="4634101" y="6037475"/>
                <a:ext cx="1427967" cy="744114"/>
                <a:chOff x="1116960" y="6018370"/>
                <a:chExt cx="1427967" cy="744114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9CDDF05E-1367-4A56-A7BF-D66C1C180803}"/>
                    </a:ext>
                  </a:extLst>
                </p:cNvPr>
                <p:cNvGrpSpPr/>
                <p:nvPr/>
              </p:nvGrpSpPr>
              <p:grpSpPr>
                <a:xfrm>
                  <a:off x="1116960" y="6018370"/>
                  <a:ext cx="316172" cy="744114"/>
                  <a:chOff x="1116960" y="6018370"/>
                  <a:chExt cx="316172" cy="744114"/>
                </a:xfrm>
              </p:grpSpPr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B0537683-907A-4A11-9CED-002670A1B4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47922" y="6018370"/>
                    <a:ext cx="8073" cy="535517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3FC62315-B3E0-41D6-92F6-19D15849E11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6960" y="6485485"/>
                    <a:ext cx="31617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i="1" dirty="0">
                        <a:solidFill>
                          <a:schemeClr val="bg1"/>
                        </a:solidFill>
                      </a:rPr>
                      <a:t>t4</a:t>
                    </a:r>
                    <a:endParaRPr lang="en-US" sz="1600" i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FFA6F84-8518-4491-90B1-4F129B28F1C5}"/>
                    </a:ext>
                  </a:extLst>
                </p:cNvPr>
                <p:cNvSpPr/>
                <p:nvPr/>
              </p:nvSpPr>
              <p:spPr bwMode="auto">
                <a:xfrm>
                  <a:off x="1275046" y="6070663"/>
                  <a:ext cx="1073332" cy="48322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onsolas" panose="020B0609020204030204" pitchFamily="49" charset="0"/>
                      <a:ea typeface="Segoe UI" pitchFamily="34" charset="0"/>
                      <a:cs typeface="Segoe UI" pitchFamily="34" charset="0"/>
                    </a:rPr>
                    <a:t>b</a:t>
                  </a:r>
                  <a:r>
                    <a:rPr lang="en-US" sz="1400" baseline="-250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onsolas" panose="020B0609020204030204" pitchFamily="49" charset="0"/>
                      <a:ea typeface="Segoe UI" pitchFamily="34" charset="0"/>
                      <a:cs typeface="Segoe UI" pitchFamily="34" charset="0"/>
                    </a:rPr>
                    <a:t>req1</a:t>
                  </a:r>
                  <a:endParaRPr lang="en-US" baseline="-25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onsolas" panose="020B0609020204030204" pitchFamily="49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DB8F946A-C3F2-4461-9A2E-6CFFF54FF187}"/>
                    </a:ext>
                  </a:extLst>
                </p:cNvPr>
                <p:cNvGrpSpPr/>
                <p:nvPr/>
              </p:nvGrpSpPr>
              <p:grpSpPr>
                <a:xfrm>
                  <a:off x="2228755" y="6018370"/>
                  <a:ext cx="316172" cy="744114"/>
                  <a:chOff x="1116960" y="6018370"/>
                  <a:chExt cx="316172" cy="744114"/>
                </a:xfrm>
              </p:grpSpPr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09C91B0-B4F4-44FB-8C5A-AB36F78B9F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47922" y="6018370"/>
                    <a:ext cx="8073" cy="535517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EC236FF3-6570-4637-856B-6C8F13FA93F3}"/>
                      </a:ext>
                    </a:extLst>
                  </p:cNvPr>
                  <p:cNvSpPr txBox="1"/>
                  <p:nvPr/>
                </p:nvSpPr>
                <p:spPr>
                  <a:xfrm>
                    <a:off x="1116960" y="6485485"/>
                    <a:ext cx="31617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i="1" dirty="0">
                        <a:solidFill>
                          <a:schemeClr val="bg1"/>
                        </a:solidFill>
                      </a:rPr>
                      <a:t>t5</a:t>
                    </a:r>
                    <a:endParaRPr lang="en-US" sz="1600" i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10211DC-E097-4806-9241-F097170A7954}"/>
                  </a:ext>
                </a:extLst>
              </p:cNvPr>
              <p:cNvGrpSpPr/>
              <p:nvPr/>
            </p:nvGrpSpPr>
            <p:grpSpPr>
              <a:xfrm>
                <a:off x="9271296" y="6019979"/>
                <a:ext cx="1574828" cy="744114"/>
                <a:chOff x="1116959" y="6018370"/>
                <a:chExt cx="1574828" cy="744114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AF9F91CF-8E2F-4EDE-921C-135C28E2D0D9}"/>
                    </a:ext>
                  </a:extLst>
                </p:cNvPr>
                <p:cNvGrpSpPr/>
                <p:nvPr/>
              </p:nvGrpSpPr>
              <p:grpSpPr>
                <a:xfrm>
                  <a:off x="1116959" y="6018370"/>
                  <a:ext cx="466025" cy="744114"/>
                  <a:chOff x="1116959" y="6018370"/>
                  <a:chExt cx="466025" cy="744114"/>
                </a:xfrm>
              </p:grpSpPr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0A907814-534B-4ED3-8D74-308E96FBFE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47922" y="6018370"/>
                    <a:ext cx="8073" cy="535517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07681518-D44F-42D6-9CE5-17AEFDBDDE6F}"/>
                      </a:ext>
                    </a:extLst>
                  </p:cNvPr>
                  <p:cNvSpPr txBox="1"/>
                  <p:nvPr/>
                </p:nvSpPr>
                <p:spPr>
                  <a:xfrm>
                    <a:off x="1116959" y="6485485"/>
                    <a:ext cx="46602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i="1" dirty="0">
                        <a:solidFill>
                          <a:schemeClr val="bg1"/>
                        </a:solidFill>
                      </a:rPr>
                      <a:t>t10</a:t>
                    </a:r>
                    <a:endParaRPr lang="en-US" sz="1600" i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B705FA4-D384-4F49-A30E-8DC38894A4BE}"/>
                    </a:ext>
                  </a:extLst>
                </p:cNvPr>
                <p:cNvSpPr/>
                <p:nvPr/>
              </p:nvSpPr>
              <p:spPr bwMode="auto">
                <a:xfrm>
                  <a:off x="1275046" y="6070663"/>
                  <a:ext cx="1073332" cy="48322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onsolas" panose="020B0609020204030204" pitchFamily="49" charset="0"/>
                      <a:ea typeface="Segoe UI" pitchFamily="34" charset="0"/>
                      <a:cs typeface="Segoe UI" pitchFamily="34" charset="0"/>
                    </a:rPr>
                    <a:t>c</a:t>
                  </a:r>
                  <a:r>
                    <a:rPr lang="en-US" sz="1400" baseline="-250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onsolas" panose="020B0609020204030204" pitchFamily="49" charset="0"/>
                      <a:ea typeface="Segoe UI" pitchFamily="34" charset="0"/>
                      <a:cs typeface="Segoe UI" pitchFamily="34" charset="0"/>
                    </a:rPr>
                    <a:t>req1</a:t>
                  </a:r>
                  <a:endParaRPr lang="en-US" baseline="-25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onsolas" panose="020B0609020204030204" pitchFamily="49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B3DB33D1-2FD2-4318-AA77-56C0D307B211}"/>
                    </a:ext>
                  </a:extLst>
                </p:cNvPr>
                <p:cNvGrpSpPr/>
                <p:nvPr/>
              </p:nvGrpSpPr>
              <p:grpSpPr>
                <a:xfrm>
                  <a:off x="2228755" y="6018370"/>
                  <a:ext cx="463032" cy="744114"/>
                  <a:chOff x="1116960" y="6018370"/>
                  <a:chExt cx="463032" cy="744114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B3C6397A-39B6-41B7-8144-F7C7A1A6B8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47922" y="6018370"/>
                    <a:ext cx="8073" cy="535517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0C09A858-7344-43F6-9843-9DBC319A10A3}"/>
                      </a:ext>
                    </a:extLst>
                  </p:cNvPr>
                  <p:cNvSpPr txBox="1"/>
                  <p:nvPr/>
                </p:nvSpPr>
                <p:spPr>
                  <a:xfrm>
                    <a:off x="1116960" y="6485485"/>
                    <a:ext cx="46303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i="1" dirty="0">
                        <a:solidFill>
                          <a:schemeClr val="bg1"/>
                        </a:solidFill>
                      </a:rPr>
                      <a:t>t11</a:t>
                    </a:r>
                    <a:endParaRPr lang="en-US" sz="1600" i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E33808A-83D9-428D-BEDF-A59A9D83EE64}"/>
                  </a:ext>
                </a:extLst>
              </p:cNvPr>
              <p:cNvGrpSpPr/>
              <p:nvPr/>
            </p:nvGrpSpPr>
            <p:grpSpPr>
              <a:xfrm>
                <a:off x="2967476" y="6036832"/>
                <a:ext cx="1427967" cy="744114"/>
                <a:chOff x="1116960" y="6018370"/>
                <a:chExt cx="1427967" cy="744114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AFCA6125-1640-4E71-A856-AEEFAA10A450}"/>
                    </a:ext>
                  </a:extLst>
                </p:cNvPr>
                <p:cNvGrpSpPr/>
                <p:nvPr/>
              </p:nvGrpSpPr>
              <p:grpSpPr>
                <a:xfrm>
                  <a:off x="1116960" y="6018370"/>
                  <a:ext cx="316172" cy="744114"/>
                  <a:chOff x="1116960" y="6018370"/>
                  <a:chExt cx="316172" cy="744114"/>
                </a:xfrm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2020A0A1-176D-4E9E-A3E8-A830BA2394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47922" y="6018370"/>
                    <a:ext cx="8073" cy="535517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FA195F75-BB9C-4222-BF8C-174BA9CBCFB0}"/>
                      </a:ext>
                    </a:extLst>
                  </p:cNvPr>
                  <p:cNvSpPr txBox="1"/>
                  <p:nvPr/>
                </p:nvSpPr>
                <p:spPr>
                  <a:xfrm>
                    <a:off x="1116960" y="6485485"/>
                    <a:ext cx="31617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i="1" dirty="0">
                        <a:solidFill>
                          <a:schemeClr val="bg1"/>
                        </a:solidFill>
                      </a:rPr>
                      <a:t>t2</a:t>
                    </a:r>
                    <a:endParaRPr lang="en-US" sz="1600" i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DDF9B8B8-D2B2-41DF-BB95-F670507B1EB9}"/>
                    </a:ext>
                  </a:extLst>
                </p:cNvPr>
                <p:cNvSpPr/>
                <p:nvPr/>
              </p:nvSpPr>
              <p:spPr bwMode="auto">
                <a:xfrm>
                  <a:off x="1275046" y="6070663"/>
                  <a:ext cx="1073332" cy="483224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onsolas" panose="020B0609020204030204" pitchFamily="49" charset="0"/>
                      <a:ea typeface="Segoe UI" pitchFamily="34" charset="0"/>
                      <a:cs typeface="Segoe UI" pitchFamily="34" charset="0"/>
                    </a:rPr>
                    <a:t>a</a:t>
                  </a:r>
                  <a:r>
                    <a:rPr lang="en-US" sz="1400" baseline="-250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onsolas" panose="020B0609020204030204" pitchFamily="49" charset="0"/>
                      <a:ea typeface="Segoe UI" pitchFamily="34" charset="0"/>
                      <a:cs typeface="Segoe UI" pitchFamily="34" charset="0"/>
                    </a:rPr>
                    <a:t>req2</a:t>
                  </a:r>
                  <a:endParaRPr lang="en-US" baseline="-25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onsolas" panose="020B0609020204030204" pitchFamily="49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85F910E-AF94-405C-AE92-BE3C2BE602F4}"/>
                    </a:ext>
                  </a:extLst>
                </p:cNvPr>
                <p:cNvGrpSpPr/>
                <p:nvPr/>
              </p:nvGrpSpPr>
              <p:grpSpPr>
                <a:xfrm>
                  <a:off x="2228755" y="6018370"/>
                  <a:ext cx="316172" cy="744114"/>
                  <a:chOff x="1116960" y="6018370"/>
                  <a:chExt cx="316172" cy="744114"/>
                </a:xfrm>
              </p:grpSpPr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5868ED6F-3950-4B0B-B8B5-30F8D84223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47922" y="6018370"/>
                    <a:ext cx="8073" cy="535517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7F9F4103-28D0-409D-AE6C-5A77080DC145}"/>
                      </a:ext>
                    </a:extLst>
                  </p:cNvPr>
                  <p:cNvSpPr txBox="1"/>
                  <p:nvPr/>
                </p:nvSpPr>
                <p:spPr>
                  <a:xfrm>
                    <a:off x="1116960" y="6485485"/>
                    <a:ext cx="31617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i="1" dirty="0">
                        <a:solidFill>
                          <a:schemeClr val="bg1"/>
                        </a:solidFill>
                      </a:rPr>
                      <a:t>t3</a:t>
                    </a:r>
                    <a:endParaRPr lang="en-US" sz="1600" i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5118360-8D5A-4016-A48F-30D0302081C5}"/>
                  </a:ext>
                </a:extLst>
              </p:cNvPr>
              <p:cNvGrpSpPr/>
              <p:nvPr/>
            </p:nvGrpSpPr>
            <p:grpSpPr>
              <a:xfrm>
                <a:off x="6243688" y="6037475"/>
                <a:ext cx="1427967" cy="744114"/>
                <a:chOff x="1116960" y="6018370"/>
                <a:chExt cx="1427967" cy="744114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B6A38C8E-E81D-47D2-9B0C-D87E62364088}"/>
                    </a:ext>
                  </a:extLst>
                </p:cNvPr>
                <p:cNvGrpSpPr/>
                <p:nvPr/>
              </p:nvGrpSpPr>
              <p:grpSpPr>
                <a:xfrm>
                  <a:off x="1116960" y="6018370"/>
                  <a:ext cx="316172" cy="744114"/>
                  <a:chOff x="1116960" y="6018370"/>
                  <a:chExt cx="316172" cy="744114"/>
                </a:xfrm>
              </p:grpSpPr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692DDF91-894A-494E-8E79-FCCF1F3270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47922" y="6018370"/>
                    <a:ext cx="8073" cy="535517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28ED3EB5-749B-4DD7-AB37-830CF91E94C0}"/>
                      </a:ext>
                    </a:extLst>
                  </p:cNvPr>
                  <p:cNvSpPr txBox="1"/>
                  <p:nvPr/>
                </p:nvSpPr>
                <p:spPr>
                  <a:xfrm>
                    <a:off x="1116960" y="6485485"/>
                    <a:ext cx="31617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i="1" dirty="0">
                        <a:solidFill>
                          <a:schemeClr val="bg1"/>
                        </a:solidFill>
                      </a:rPr>
                      <a:t>t6</a:t>
                    </a:r>
                    <a:endParaRPr lang="en-US" sz="1600" i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DE3BC014-1101-4598-AB5E-8DEE5DB5C49F}"/>
                    </a:ext>
                  </a:extLst>
                </p:cNvPr>
                <p:cNvSpPr/>
                <p:nvPr/>
              </p:nvSpPr>
              <p:spPr bwMode="auto">
                <a:xfrm>
                  <a:off x="1275046" y="6070663"/>
                  <a:ext cx="1073332" cy="483224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onsolas" panose="020B0609020204030204" pitchFamily="49" charset="0"/>
                      <a:ea typeface="Segoe UI" pitchFamily="34" charset="0"/>
                      <a:cs typeface="Segoe UI" pitchFamily="34" charset="0"/>
                    </a:rPr>
                    <a:t>b</a:t>
                  </a:r>
                  <a:r>
                    <a:rPr lang="en-US" sz="1400" baseline="-250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onsolas" panose="020B0609020204030204" pitchFamily="49" charset="0"/>
                      <a:ea typeface="Segoe UI" pitchFamily="34" charset="0"/>
                      <a:cs typeface="Segoe UI" pitchFamily="34" charset="0"/>
                    </a:rPr>
                    <a:t>req2</a:t>
                  </a:r>
                  <a:endParaRPr lang="en-US" baseline="-25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onsolas" panose="020B0609020204030204" pitchFamily="49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E05E57E-AC9F-4EE1-9ADD-A63931D8AC4D}"/>
                    </a:ext>
                  </a:extLst>
                </p:cNvPr>
                <p:cNvGrpSpPr/>
                <p:nvPr/>
              </p:nvGrpSpPr>
              <p:grpSpPr>
                <a:xfrm>
                  <a:off x="2228755" y="6018370"/>
                  <a:ext cx="316172" cy="744114"/>
                  <a:chOff x="1116960" y="6018370"/>
                  <a:chExt cx="316172" cy="744114"/>
                </a:xfrm>
              </p:grpSpPr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417C9DF5-3BD9-4358-82B6-B6AE7D67F9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47922" y="6018370"/>
                    <a:ext cx="8073" cy="535517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8652824-0CE0-4493-9A21-6A8BEF9BCC07}"/>
                      </a:ext>
                    </a:extLst>
                  </p:cNvPr>
                  <p:cNvSpPr txBox="1"/>
                  <p:nvPr/>
                </p:nvSpPr>
                <p:spPr>
                  <a:xfrm>
                    <a:off x="1116960" y="6485485"/>
                    <a:ext cx="31617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i="1" dirty="0">
                        <a:solidFill>
                          <a:schemeClr val="bg1"/>
                        </a:solidFill>
                      </a:rPr>
                      <a:t>t7</a:t>
                    </a:r>
                    <a:endParaRPr lang="en-US" sz="1600" i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FF7FF2B-BB0C-4A6C-851A-BAB70BDF9FB3}"/>
                  </a:ext>
                </a:extLst>
              </p:cNvPr>
              <p:cNvGrpSpPr/>
              <p:nvPr/>
            </p:nvGrpSpPr>
            <p:grpSpPr>
              <a:xfrm>
                <a:off x="7728880" y="6030163"/>
                <a:ext cx="1427967" cy="744114"/>
                <a:chOff x="1116960" y="6018370"/>
                <a:chExt cx="1427967" cy="744114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55543288-C07B-49DC-9E11-951512632B19}"/>
                    </a:ext>
                  </a:extLst>
                </p:cNvPr>
                <p:cNvGrpSpPr/>
                <p:nvPr/>
              </p:nvGrpSpPr>
              <p:grpSpPr>
                <a:xfrm>
                  <a:off x="1116960" y="6018370"/>
                  <a:ext cx="316172" cy="744114"/>
                  <a:chOff x="1116960" y="6018370"/>
                  <a:chExt cx="316172" cy="744114"/>
                </a:xfrm>
              </p:grpSpPr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2298AE27-24D9-475B-A9A6-1B8E7DE18F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47922" y="6018370"/>
                    <a:ext cx="8073" cy="535517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56B24C34-6BD2-48D5-B31A-FFA393B61FD0}"/>
                      </a:ext>
                    </a:extLst>
                  </p:cNvPr>
                  <p:cNvSpPr txBox="1"/>
                  <p:nvPr/>
                </p:nvSpPr>
                <p:spPr>
                  <a:xfrm>
                    <a:off x="1116960" y="6485485"/>
                    <a:ext cx="31617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i="1" dirty="0">
                        <a:solidFill>
                          <a:schemeClr val="bg1"/>
                        </a:solidFill>
                      </a:rPr>
                      <a:t>t8</a:t>
                    </a:r>
                    <a:endParaRPr lang="en-US" sz="1600" i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7ADD258-6F5E-4E22-9ACA-8080A68A89AA}"/>
                    </a:ext>
                  </a:extLst>
                </p:cNvPr>
                <p:cNvSpPr/>
                <p:nvPr/>
              </p:nvSpPr>
              <p:spPr bwMode="auto">
                <a:xfrm>
                  <a:off x="1275046" y="6070663"/>
                  <a:ext cx="1073332" cy="483224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onsolas" panose="020B0609020204030204" pitchFamily="49" charset="0"/>
                      <a:ea typeface="Segoe UI" pitchFamily="34" charset="0"/>
                      <a:cs typeface="Segoe UI" pitchFamily="34" charset="0"/>
                    </a:rPr>
                    <a:t>c</a:t>
                  </a:r>
                  <a:r>
                    <a:rPr lang="en-US" sz="1400" baseline="-250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onsolas" panose="020B0609020204030204" pitchFamily="49" charset="0"/>
                      <a:ea typeface="Segoe UI" pitchFamily="34" charset="0"/>
                      <a:cs typeface="Segoe UI" pitchFamily="34" charset="0"/>
                    </a:rPr>
                    <a:t>req2</a:t>
                  </a:r>
                  <a:endParaRPr lang="en-US" baseline="-25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onsolas" panose="020B0609020204030204" pitchFamily="49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443B8D95-CBC6-4278-A138-6164A426877A}"/>
                    </a:ext>
                  </a:extLst>
                </p:cNvPr>
                <p:cNvGrpSpPr/>
                <p:nvPr/>
              </p:nvGrpSpPr>
              <p:grpSpPr>
                <a:xfrm>
                  <a:off x="2228755" y="6018370"/>
                  <a:ext cx="316172" cy="744114"/>
                  <a:chOff x="1116960" y="6018370"/>
                  <a:chExt cx="316172" cy="744114"/>
                </a:xfrm>
              </p:grpSpPr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91C1D322-CCDB-4638-AA08-40F013A7BA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47922" y="6018370"/>
                    <a:ext cx="8073" cy="535517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EAB767C-0F47-49AC-83DD-184267BD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1116960" y="6485485"/>
                    <a:ext cx="31617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i="1" dirty="0">
                        <a:solidFill>
                          <a:schemeClr val="bg1"/>
                        </a:solidFill>
                      </a:rPr>
                      <a:t>t9</a:t>
                    </a:r>
                    <a:endParaRPr lang="en-US" sz="1600" i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6AC9B02-464F-4DAB-A9AF-079CF17FFF02}"/>
                </a:ext>
              </a:extLst>
            </p:cNvPr>
            <p:cNvGrpSpPr/>
            <p:nvPr/>
          </p:nvGrpSpPr>
          <p:grpSpPr>
            <a:xfrm>
              <a:off x="1786079" y="5434730"/>
              <a:ext cx="8176114" cy="738869"/>
              <a:chOff x="1786079" y="5434730"/>
              <a:chExt cx="8176114" cy="738869"/>
            </a:xfrm>
          </p:grpSpPr>
          <p:sp>
            <p:nvSpPr>
              <p:cNvPr id="83" name="Arc 3">
                <a:extLst>
                  <a:ext uri="{FF2B5EF4-FFF2-40B4-BE49-F238E27FC236}">
                    <a16:creationId xmlns:a16="http://schemas.microsoft.com/office/drawing/2014/main" id="{5A360C75-1D6C-4D02-A27A-5D7303ADBF4A}"/>
                  </a:ext>
                </a:extLst>
              </p:cNvPr>
              <p:cNvSpPr/>
              <p:nvPr/>
            </p:nvSpPr>
            <p:spPr>
              <a:xfrm>
                <a:off x="5395050" y="5434730"/>
                <a:ext cx="4567143" cy="738869"/>
              </a:xfrm>
              <a:custGeom>
                <a:avLst/>
                <a:gdLst>
                  <a:gd name="connsiteX0" fmla="*/ 6593 w 2796747"/>
                  <a:gd name="connsiteY0" fmla="*/ 741320 h 1641883"/>
                  <a:gd name="connsiteX1" fmla="*/ 1032189 w 2796747"/>
                  <a:gd name="connsiteY1" fmla="*/ 28647 h 1641883"/>
                  <a:gd name="connsiteX2" fmla="*/ 1966081 w 2796747"/>
                  <a:gd name="connsiteY2" fmla="*/ 70697 h 1641883"/>
                  <a:gd name="connsiteX3" fmla="*/ 2748115 w 2796747"/>
                  <a:gd name="connsiteY3" fmla="*/ 1035562 h 1641883"/>
                  <a:gd name="connsiteX4" fmla="*/ 1398374 w 2796747"/>
                  <a:gd name="connsiteY4" fmla="*/ 820942 h 1641883"/>
                  <a:gd name="connsiteX5" fmla="*/ 6593 w 2796747"/>
                  <a:gd name="connsiteY5" fmla="*/ 741320 h 1641883"/>
                  <a:gd name="connsiteX0" fmla="*/ 6593 w 2796747"/>
                  <a:gd name="connsiteY0" fmla="*/ 741320 h 1641883"/>
                  <a:gd name="connsiteX1" fmla="*/ 1032189 w 2796747"/>
                  <a:gd name="connsiteY1" fmla="*/ 28647 h 1641883"/>
                  <a:gd name="connsiteX2" fmla="*/ 1966081 w 2796747"/>
                  <a:gd name="connsiteY2" fmla="*/ 70697 h 1641883"/>
                  <a:gd name="connsiteX3" fmla="*/ 2748115 w 2796747"/>
                  <a:gd name="connsiteY3" fmla="*/ 1035562 h 1641883"/>
                  <a:gd name="connsiteX0" fmla="*/ 0 w 2843368"/>
                  <a:gd name="connsiteY0" fmla="*/ 741320 h 1035562"/>
                  <a:gd name="connsiteX1" fmla="*/ 1025596 w 2843368"/>
                  <a:gd name="connsiteY1" fmla="*/ 28647 h 1035562"/>
                  <a:gd name="connsiteX2" fmla="*/ 1959488 w 2843368"/>
                  <a:gd name="connsiteY2" fmla="*/ 70697 h 1035562"/>
                  <a:gd name="connsiteX3" fmla="*/ 2741522 w 2843368"/>
                  <a:gd name="connsiteY3" fmla="*/ 1035562 h 1035562"/>
                  <a:gd name="connsiteX4" fmla="*/ 1391781 w 2843368"/>
                  <a:gd name="connsiteY4" fmla="*/ 820942 h 1035562"/>
                  <a:gd name="connsiteX5" fmla="*/ 0 w 2843368"/>
                  <a:gd name="connsiteY5" fmla="*/ 741320 h 1035562"/>
                  <a:gd name="connsiteX0" fmla="*/ 0 w 2843368"/>
                  <a:gd name="connsiteY0" fmla="*/ 741320 h 1035562"/>
                  <a:gd name="connsiteX1" fmla="*/ 1025596 w 2843368"/>
                  <a:gd name="connsiteY1" fmla="*/ 28647 h 1035562"/>
                  <a:gd name="connsiteX2" fmla="*/ 1959488 w 2843368"/>
                  <a:gd name="connsiteY2" fmla="*/ 70697 h 1035562"/>
                  <a:gd name="connsiteX3" fmla="*/ 2799186 w 2843368"/>
                  <a:gd name="connsiteY3" fmla="*/ 788427 h 1035562"/>
                  <a:gd name="connsiteX0" fmla="*/ 0 w 2843368"/>
                  <a:gd name="connsiteY0" fmla="*/ 756190 h 835812"/>
                  <a:gd name="connsiteX1" fmla="*/ 1025596 w 2843368"/>
                  <a:gd name="connsiteY1" fmla="*/ 43517 h 835812"/>
                  <a:gd name="connsiteX2" fmla="*/ 1959488 w 2843368"/>
                  <a:gd name="connsiteY2" fmla="*/ 85567 h 835812"/>
                  <a:gd name="connsiteX3" fmla="*/ 2799187 w 2843368"/>
                  <a:gd name="connsiteY3" fmla="*/ 778583 h 835812"/>
                  <a:gd name="connsiteX4" fmla="*/ 1391781 w 2843368"/>
                  <a:gd name="connsiteY4" fmla="*/ 835812 h 835812"/>
                  <a:gd name="connsiteX5" fmla="*/ 0 w 2843368"/>
                  <a:gd name="connsiteY5" fmla="*/ 756190 h 835812"/>
                  <a:gd name="connsiteX0" fmla="*/ 0 w 2843368"/>
                  <a:gd name="connsiteY0" fmla="*/ 756190 h 835812"/>
                  <a:gd name="connsiteX1" fmla="*/ 1025596 w 2843368"/>
                  <a:gd name="connsiteY1" fmla="*/ 43517 h 835812"/>
                  <a:gd name="connsiteX2" fmla="*/ 1959488 w 2843368"/>
                  <a:gd name="connsiteY2" fmla="*/ 85567 h 835812"/>
                  <a:gd name="connsiteX3" fmla="*/ 2799186 w 2843368"/>
                  <a:gd name="connsiteY3" fmla="*/ 803297 h 83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3368" h="835812" stroke="0" extrusionOk="0">
                    <a:moveTo>
                      <a:pt x="0" y="756190"/>
                    </a:moveTo>
                    <a:cubicBezTo>
                      <a:pt x="56370" y="416592"/>
                      <a:pt x="464674" y="132867"/>
                      <a:pt x="1025596" y="43517"/>
                    </a:cubicBezTo>
                    <a:cubicBezTo>
                      <a:pt x="1335872" y="-5907"/>
                      <a:pt x="1663890" y="-36944"/>
                      <a:pt x="1959488" y="85567"/>
                    </a:cubicBezTo>
                    <a:cubicBezTo>
                      <a:pt x="2255087" y="208078"/>
                      <a:pt x="2979502" y="387750"/>
                      <a:pt x="2799187" y="778583"/>
                    </a:cubicBezTo>
                    <a:lnTo>
                      <a:pt x="1391781" y="835812"/>
                    </a:lnTo>
                    <a:lnTo>
                      <a:pt x="0" y="756190"/>
                    </a:lnTo>
                    <a:close/>
                  </a:path>
                  <a:path w="2843368" h="835812" fill="none">
                    <a:moveTo>
                      <a:pt x="0" y="756190"/>
                    </a:moveTo>
                    <a:cubicBezTo>
                      <a:pt x="56370" y="416592"/>
                      <a:pt x="464674" y="132867"/>
                      <a:pt x="1025596" y="43517"/>
                    </a:cubicBezTo>
                    <a:cubicBezTo>
                      <a:pt x="1335872" y="-5907"/>
                      <a:pt x="1665680" y="8943"/>
                      <a:pt x="1959488" y="85567"/>
                    </a:cubicBezTo>
                    <a:cubicBezTo>
                      <a:pt x="2589815" y="249953"/>
                      <a:pt x="2979501" y="412464"/>
                      <a:pt x="2799186" y="803297"/>
                    </a:cubicBezTo>
                  </a:path>
                </a:pathLst>
              </a:custGeom>
              <a:noFill/>
              <a:ln>
                <a:solidFill>
                  <a:srgbClr val="FFFF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rc 3">
                <a:extLst>
                  <a:ext uri="{FF2B5EF4-FFF2-40B4-BE49-F238E27FC236}">
                    <a16:creationId xmlns:a16="http://schemas.microsoft.com/office/drawing/2014/main" id="{6E12C622-20E8-4499-B831-98D7DFDDC1EF}"/>
                  </a:ext>
                </a:extLst>
              </p:cNvPr>
              <p:cNvSpPr/>
              <p:nvPr/>
            </p:nvSpPr>
            <p:spPr>
              <a:xfrm>
                <a:off x="1786079" y="5613762"/>
                <a:ext cx="3449499" cy="535518"/>
              </a:xfrm>
              <a:custGeom>
                <a:avLst/>
                <a:gdLst>
                  <a:gd name="connsiteX0" fmla="*/ 6593 w 2796747"/>
                  <a:gd name="connsiteY0" fmla="*/ 741320 h 1641883"/>
                  <a:gd name="connsiteX1" fmla="*/ 1032189 w 2796747"/>
                  <a:gd name="connsiteY1" fmla="*/ 28647 h 1641883"/>
                  <a:gd name="connsiteX2" fmla="*/ 1966081 w 2796747"/>
                  <a:gd name="connsiteY2" fmla="*/ 70697 h 1641883"/>
                  <a:gd name="connsiteX3" fmla="*/ 2748115 w 2796747"/>
                  <a:gd name="connsiteY3" fmla="*/ 1035562 h 1641883"/>
                  <a:gd name="connsiteX4" fmla="*/ 1398374 w 2796747"/>
                  <a:gd name="connsiteY4" fmla="*/ 820942 h 1641883"/>
                  <a:gd name="connsiteX5" fmla="*/ 6593 w 2796747"/>
                  <a:gd name="connsiteY5" fmla="*/ 741320 h 1641883"/>
                  <a:gd name="connsiteX0" fmla="*/ 6593 w 2796747"/>
                  <a:gd name="connsiteY0" fmla="*/ 741320 h 1641883"/>
                  <a:gd name="connsiteX1" fmla="*/ 1032189 w 2796747"/>
                  <a:gd name="connsiteY1" fmla="*/ 28647 h 1641883"/>
                  <a:gd name="connsiteX2" fmla="*/ 1966081 w 2796747"/>
                  <a:gd name="connsiteY2" fmla="*/ 70697 h 1641883"/>
                  <a:gd name="connsiteX3" fmla="*/ 2748115 w 2796747"/>
                  <a:gd name="connsiteY3" fmla="*/ 1035562 h 1641883"/>
                  <a:gd name="connsiteX0" fmla="*/ 0 w 2843368"/>
                  <a:gd name="connsiteY0" fmla="*/ 741320 h 1035562"/>
                  <a:gd name="connsiteX1" fmla="*/ 1025596 w 2843368"/>
                  <a:gd name="connsiteY1" fmla="*/ 28647 h 1035562"/>
                  <a:gd name="connsiteX2" fmla="*/ 1959488 w 2843368"/>
                  <a:gd name="connsiteY2" fmla="*/ 70697 h 1035562"/>
                  <a:gd name="connsiteX3" fmla="*/ 2741522 w 2843368"/>
                  <a:gd name="connsiteY3" fmla="*/ 1035562 h 1035562"/>
                  <a:gd name="connsiteX4" fmla="*/ 1391781 w 2843368"/>
                  <a:gd name="connsiteY4" fmla="*/ 820942 h 1035562"/>
                  <a:gd name="connsiteX5" fmla="*/ 0 w 2843368"/>
                  <a:gd name="connsiteY5" fmla="*/ 741320 h 1035562"/>
                  <a:gd name="connsiteX0" fmla="*/ 0 w 2843368"/>
                  <a:gd name="connsiteY0" fmla="*/ 741320 h 1035562"/>
                  <a:gd name="connsiteX1" fmla="*/ 1025596 w 2843368"/>
                  <a:gd name="connsiteY1" fmla="*/ 28647 h 1035562"/>
                  <a:gd name="connsiteX2" fmla="*/ 1959488 w 2843368"/>
                  <a:gd name="connsiteY2" fmla="*/ 70697 h 1035562"/>
                  <a:gd name="connsiteX3" fmla="*/ 2799186 w 2843368"/>
                  <a:gd name="connsiteY3" fmla="*/ 788427 h 1035562"/>
                  <a:gd name="connsiteX0" fmla="*/ 0 w 2843368"/>
                  <a:gd name="connsiteY0" fmla="*/ 756190 h 835812"/>
                  <a:gd name="connsiteX1" fmla="*/ 1025596 w 2843368"/>
                  <a:gd name="connsiteY1" fmla="*/ 43517 h 835812"/>
                  <a:gd name="connsiteX2" fmla="*/ 1959488 w 2843368"/>
                  <a:gd name="connsiteY2" fmla="*/ 85567 h 835812"/>
                  <a:gd name="connsiteX3" fmla="*/ 2799187 w 2843368"/>
                  <a:gd name="connsiteY3" fmla="*/ 778583 h 835812"/>
                  <a:gd name="connsiteX4" fmla="*/ 1391781 w 2843368"/>
                  <a:gd name="connsiteY4" fmla="*/ 835812 h 835812"/>
                  <a:gd name="connsiteX5" fmla="*/ 0 w 2843368"/>
                  <a:gd name="connsiteY5" fmla="*/ 756190 h 835812"/>
                  <a:gd name="connsiteX0" fmla="*/ 0 w 2843368"/>
                  <a:gd name="connsiteY0" fmla="*/ 756190 h 835812"/>
                  <a:gd name="connsiteX1" fmla="*/ 1025596 w 2843368"/>
                  <a:gd name="connsiteY1" fmla="*/ 43517 h 835812"/>
                  <a:gd name="connsiteX2" fmla="*/ 1959488 w 2843368"/>
                  <a:gd name="connsiteY2" fmla="*/ 85567 h 835812"/>
                  <a:gd name="connsiteX3" fmla="*/ 2799186 w 2843368"/>
                  <a:gd name="connsiteY3" fmla="*/ 803297 h 83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3368" h="835812" stroke="0" extrusionOk="0">
                    <a:moveTo>
                      <a:pt x="0" y="756190"/>
                    </a:moveTo>
                    <a:cubicBezTo>
                      <a:pt x="56370" y="416592"/>
                      <a:pt x="464674" y="132867"/>
                      <a:pt x="1025596" y="43517"/>
                    </a:cubicBezTo>
                    <a:cubicBezTo>
                      <a:pt x="1335872" y="-5907"/>
                      <a:pt x="1663890" y="-36944"/>
                      <a:pt x="1959488" y="85567"/>
                    </a:cubicBezTo>
                    <a:cubicBezTo>
                      <a:pt x="2255087" y="208078"/>
                      <a:pt x="2979502" y="387750"/>
                      <a:pt x="2799187" y="778583"/>
                    </a:cubicBezTo>
                    <a:lnTo>
                      <a:pt x="1391781" y="835812"/>
                    </a:lnTo>
                    <a:lnTo>
                      <a:pt x="0" y="756190"/>
                    </a:lnTo>
                    <a:close/>
                  </a:path>
                  <a:path w="2843368" h="835812" fill="none">
                    <a:moveTo>
                      <a:pt x="0" y="756190"/>
                    </a:moveTo>
                    <a:cubicBezTo>
                      <a:pt x="56370" y="416592"/>
                      <a:pt x="464674" y="132867"/>
                      <a:pt x="1025596" y="43517"/>
                    </a:cubicBezTo>
                    <a:cubicBezTo>
                      <a:pt x="1335872" y="-5907"/>
                      <a:pt x="1665680" y="8943"/>
                      <a:pt x="1959488" y="85567"/>
                    </a:cubicBezTo>
                    <a:cubicBezTo>
                      <a:pt x="2589815" y="249953"/>
                      <a:pt x="2979501" y="412464"/>
                      <a:pt x="2799186" y="803297"/>
                    </a:cubicBezTo>
                  </a:path>
                </a:pathLst>
              </a:custGeom>
              <a:noFill/>
              <a:ln>
                <a:solidFill>
                  <a:srgbClr val="FFFF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B5EAD96-7BB6-4803-A540-134CCDD69E7E}"/>
                </a:ext>
              </a:extLst>
            </p:cNvPr>
            <p:cNvGrpSpPr/>
            <p:nvPr/>
          </p:nvGrpSpPr>
          <p:grpSpPr>
            <a:xfrm>
              <a:off x="3604303" y="5742144"/>
              <a:ext cx="4952778" cy="407135"/>
              <a:chOff x="3604303" y="5742144"/>
              <a:chExt cx="4952778" cy="407135"/>
            </a:xfrm>
          </p:grpSpPr>
          <p:sp>
            <p:nvSpPr>
              <p:cNvPr id="86" name="Arc 3">
                <a:extLst>
                  <a:ext uri="{FF2B5EF4-FFF2-40B4-BE49-F238E27FC236}">
                    <a16:creationId xmlns:a16="http://schemas.microsoft.com/office/drawing/2014/main" id="{CBBB96AF-ED4D-40DA-8358-B84B58A9921E}"/>
                  </a:ext>
                </a:extLst>
              </p:cNvPr>
              <p:cNvSpPr/>
              <p:nvPr/>
            </p:nvSpPr>
            <p:spPr>
              <a:xfrm>
                <a:off x="6880515" y="5742145"/>
                <a:ext cx="1676566" cy="316055"/>
              </a:xfrm>
              <a:custGeom>
                <a:avLst/>
                <a:gdLst>
                  <a:gd name="connsiteX0" fmla="*/ 6593 w 2796747"/>
                  <a:gd name="connsiteY0" fmla="*/ 741320 h 1641883"/>
                  <a:gd name="connsiteX1" fmla="*/ 1032189 w 2796747"/>
                  <a:gd name="connsiteY1" fmla="*/ 28647 h 1641883"/>
                  <a:gd name="connsiteX2" fmla="*/ 1966081 w 2796747"/>
                  <a:gd name="connsiteY2" fmla="*/ 70697 h 1641883"/>
                  <a:gd name="connsiteX3" fmla="*/ 2748115 w 2796747"/>
                  <a:gd name="connsiteY3" fmla="*/ 1035562 h 1641883"/>
                  <a:gd name="connsiteX4" fmla="*/ 1398374 w 2796747"/>
                  <a:gd name="connsiteY4" fmla="*/ 820942 h 1641883"/>
                  <a:gd name="connsiteX5" fmla="*/ 6593 w 2796747"/>
                  <a:gd name="connsiteY5" fmla="*/ 741320 h 1641883"/>
                  <a:gd name="connsiteX0" fmla="*/ 6593 w 2796747"/>
                  <a:gd name="connsiteY0" fmla="*/ 741320 h 1641883"/>
                  <a:gd name="connsiteX1" fmla="*/ 1032189 w 2796747"/>
                  <a:gd name="connsiteY1" fmla="*/ 28647 h 1641883"/>
                  <a:gd name="connsiteX2" fmla="*/ 1966081 w 2796747"/>
                  <a:gd name="connsiteY2" fmla="*/ 70697 h 1641883"/>
                  <a:gd name="connsiteX3" fmla="*/ 2748115 w 2796747"/>
                  <a:gd name="connsiteY3" fmla="*/ 1035562 h 1641883"/>
                  <a:gd name="connsiteX0" fmla="*/ 0 w 2843368"/>
                  <a:gd name="connsiteY0" fmla="*/ 741320 h 1035562"/>
                  <a:gd name="connsiteX1" fmla="*/ 1025596 w 2843368"/>
                  <a:gd name="connsiteY1" fmla="*/ 28647 h 1035562"/>
                  <a:gd name="connsiteX2" fmla="*/ 1959488 w 2843368"/>
                  <a:gd name="connsiteY2" fmla="*/ 70697 h 1035562"/>
                  <a:gd name="connsiteX3" fmla="*/ 2741522 w 2843368"/>
                  <a:gd name="connsiteY3" fmla="*/ 1035562 h 1035562"/>
                  <a:gd name="connsiteX4" fmla="*/ 1391781 w 2843368"/>
                  <a:gd name="connsiteY4" fmla="*/ 820942 h 1035562"/>
                  <a:gd name="connsiteX5" fmla="*/ 0 w 2843368"/>
                  <a:gd name="connsiteY5" fmla="*/ 741320 h 1035562"/>
                  <a:gd name="connsiteX0" fmla="*/ 0 w 2843368"/>
                  <a:gd name="connsiteY0" fmla="*/ 741320 h 1035562"/>
                  <a:gd name="connsiteX1" fmla="*/ 1025596 w 2843368"/>
                  <a:gd name="connsiteY1" fmla="*/ 28647 h 1035562"/>
                  <a:gd name="connsiteX2" fmla="*/ 1959488 w 2843368"/>
                  <a:gd name="connsiteY2" fmla="*/ 70697 h 1035562"/>
                  <a:gd name="connsiteX3" fmla="*/ 2799186 w 2843368"/>
                  <a:gd name="connsiteY3" fmla="*/ 788427 h 1035562"/>
                  <a:gd name="connsiteX0" fmla="*/ 0 w 2843368"/>
                  <a:gd name="connsiteY0" fmla="*/ 756190 h 835812"/>
                  <a:gd name="connsiteX1" fmla="*/ 1025596 w 2843368"/>
                  <a:gd name="connsiteY1" fmla="*/ 43517 h 835812"/>
                  <a:gd name="connsiteX2" fmla="*/ 1959488 w 2843368"/>
                  <a:gd name="connsiteY2" fmla="*/ 85567 h 835812"/>
                  <a:gd name="connsiteX3" fmla="*/ 2799187 w 2843368"/>
                  <a:gd name="connsiteY3" fmla="*/ 778583 h 835812"/>
                  <a:gd name="connsiteX4" fmla="*/ 1391781 w 2843368"/>
                  <a:gd name="connsiteY4" fmla="*/ 835812 h 835812"/>
                  <a:gd name="connsiteX5" fmla="*/ 0 w 2843368"/>
                  <a:gd name="connsiteY5" fmla="*/ 756190 h 835812"/>
                  <a:gd name="connsiteX0" fmla="*/ 0 w 2843368"/>
                  <a:gd name="connsiteY0" fmla="*/ 756190 h 835812"/>
                  <a:gd name="connsiteX1" fmla="*/ 1025596 w 2843368"/>
                  <a:gd name="connsiteY1" fmla="*/ 43517 h 835812"/>
                  <a:gd name="connsiteX2" fmla="*/ 1959488 w 2843368"/>
                  <a:gd name="connsiteY2" fmla="*/ 85567 h 835812"/>
                  <a:gd name="connsiteX3" fmla="*/ 2799186 w 2843368"/>
                  <a:gd name="connsiteY3" fmla="*/ 803297 h 83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3368" h="835812" stroke="0" extrusionOk="0">
                    <a:moveTo>
                      <a:pt x="0" y="756190"/>
                    </a:moveTo>
                    <a:cubicBezTo>
                      <a:pt x="56370" y="416592"/>
                      <a:pt x="464674" y="132867"/>
                      <a:pt x="1025596" y="43517"/>
                    </a:cubicBezTo>
                    <a:cubicBezTo>
                      <a:pt x="1335872" y="-5907"/>
                      <a:pt x="1663890" y="-36944"/>
                      <a:pt x="1959488" y="85567"/>
                    </a:cubicBezTo>
                    <a:cubicBezTo>
                      <a:pt x="2255087" y="208078"/>
                      <a:pt x="2979502" y="387750"/>
                      <a:pt x="2799187" y="778583"/>
                    </a:cubicBezTo>
                    <a:lnTo>
                      <a:pt x="1391781" y="835812"/>
                    </a:lnTo>
                    <a:lnTo>
                      <a:pt x="0" y="756190"/>
                    </a:lnTo>
                    <a:close/>
                  </a:path>
                  <a:path w="2843368" h="835812" fill="none">
                    <a:moveTo>
                      <a:pt x="0" y="756190"/>
                    </a:moveTo>
                    <a:cubicBezTo>
                      <a:pt x="56370" y="416592"/>
                      <a:pt x="464674" y="132867"/>
                      <a:pt x="1025596" y="43517"/>
                    </a:cubicBezTo>
                    <a:cubicBezTo>
                      <a:pt x="1335872" y="-5907"/>
                      <a:pt x="1665680" y="8943"/>
                      <a:pt x="1959488" y="85567"/>
                    </a:cubicBezTo>
                    <a:cubicBezTo>
                      <a:pt x="2589815" y="249953"/>
                      <a:pt x="2979501" y="412464"/>
                      <a:pt x="2799186" y="803297"/>
                    </a:cubicBezTo>
                  </a:path>
                </a:pathLst>
              </a:custGeom>
              <a:noFill/>
              <a:ln>
                <a:solidFill>
                  <a:srgbClr val="FFFF00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Arc 3">
                <a:extLst>
                  <a:ext uri="{FF2B5EF4-FFF2-40B4-BE49-F238E27FC236}">
                    <a16:creationId xmlns:a16="http://schemas.microsoft.com/office/drawing/2014/main" id="{1430B706-A3B3-4118-99E5-539F753F0098}"/>
                  </a:ext>
                </a:extLst>
              </p:cNvPr>
              <p:cNvSpPr/>
              <p:nvPr/>
            </p:nvSpPr>
            <p:spPr>
              <a:xfrm>
                <a:off x="3604303" y="5742144"/>
                <a:ext cx="3111179" cy="407135"/>
              </a:xfrm>
              <a:custGeom>
                <a:avLst/>
                <a:gdLst>
                  <a:gd name="connsiteX0" fmla="*/ 6593 w 2796747"/>
                  <a:gd name="connsiteY0" fmla="*/ 741320 h 1641883"/>
                  <a:gd name="connsiteX1" fmla="*/ 1032189 w 2796747"/>
                  <a:gd name="connsiteY1" fmla="*/ 28647 h 1641883"/>
                  <a:gd name="connsiteX2" fmla="*/ 1966081 w 2796747"/>
                  <a:gd name="connsiteY2" fmla="*/ 70697 h 1641883"/>
                  <a:gd name="connsiteX3" fmla="*/ 2748115 w 2796747"/>
                  <a:gd name="connsiteY3" fmla="*/ 1035562 h 1641883"/>
                  <a:gd name="connsiteX4" fmla="*/ 1398374 w 2796747"/>
                  <a:gd name="connsiteY4" fmla="*/ 820942 h 1641883"/>
                  <a:gd name="connsiteX5" fmla="*/ 6593 w 2796747"/>
                  <a:gd name="connsiteY5" fmla="*/ 741320 h 1641883"/>
                  <a:gd name="connsiteX0" fmla="*/ 6593 w 2796747"/>
                  <a:gd name="connsiteY0" fmla="*/ 741320 h 1641883"/>
                  <a:gd name="connsiteX1" fmla="*/ 1032189 w 2796747"/>
                  <a:gd name="connsiteY1" fmla="*/ 28647 h 1641883"/>
                  <a:gd name="connsiteX2" fmla="*/ 1966081 w 2796747"/>
                  <a:gd name="connsiteY2" fmla="*/ 70697 h 1641883"/>
                  <a:gd name="connsiteX3" fmla="*/ 2748115 w 2796747"/>
                  <a:gd name="connsiteY3" fmla="*/ 1035562 h 1641883"/>
                  <a:gd name="connsiteX0" fmla="*/ 0 w 2843368"/>
                  <a:gd name="connsiteY0" fmla="*/ 741320 h 1035562"/>
                  <a:gd name="connsiteX1" fmla="*/ 1025596 w 2843368"/>
                  <a:gd name="connsiteY1" fmla="*/ 28647 h 1035562"/>
                  <a:gd name="connsiteX2" fmla="*/ 1959488 w 2843368"/>
                  <a:gd name="connsiteY2" fmla="*/ 70697 h 1035562"/>
                  <a:gd name="connsiteX3" fmla="*/ 2741522 w 2843368"/>
                  <a:gd name="connsiteY3" fmla="*/ 1035562 h 1035562"/>
                  <a:gd name="connsiteX4" fmla="*/ 1391781 w 2843368"/>
                  <a:gd name="connsiteY4" fmla="*/ 820942 h 1035562"/>
                  <a:gd name="connsiteX5" fmla="*/ 0 w 2843368"/>
                  <a:gd name="connsiteY5" fmla="*/ 741320 h 1035562"/>
                  <a:gd name="connsiteX0" fmla="*/ 0 w 2843368"/>
                  <a:gd name="connsiteY0" fmla="*/ 741320 h 1035562"/>
                  <a:gd name="connsiteX1" fmla="*/ 1025596 w 2843368"/>
                  <a:gd name="connsiteY1" fmla="*/ 28647 h 1035562"/>
                  <a:gd name="connsiteX2" fmla="*/ 1959488 w 2843368"/>
                  <a:gd name="connsiteY2" fmla="*/ 70697 h 1035562"/>
                  <a:gd name="connsiteX3" fmla="*/ 2799186 w 2843368"/>
                  <a:gd name="connsiteY3" fmla="*/ 788427 h 1035562"/>
                  <a:gd name="connsiteX0" fmla="*/ 0 w 2843368"/>
                  <a:gd name="connsiteY0" fmla="*/ 756190 h 835812"/>
                  <a:gd name="connsiteX1" fmla="*/ 1025596 w 2843368"/>
                  <a:gd name="connsiteY1" fmla="*/ 43517 h 835812"/>
                  <a:gd name="connsiteX2" fmla="*/ 1959488 w 2843368"/>
                  <a:gd name="connsiteY2" fmla="*/ 85567 h 835812"/>
                  <a:gd name="connsiteX3" fmla="*/ 2799187 w 2843368"/>
                  <a:gd name="connsiteY3" fmla="*/ 778583 h 835812"/>
                  <a:gd name="connsiteX4" fmla="*/ 1391781 w 2843368"/>
                  <a:gd name="connsiteY4" fmla="*/ 835812 h 835812"/>
                  <a:gd name="connsiteX5" fmla="*/ 0 w 2843368"/>
                  <a:gd name="connsiteY5" fmla="*/ 756190 h 835812"/>
                  <a:gd name="connsiteX0" fmla="*/ 0 w 2843368"/>
                  <a:gd name="connsiteY0" fmla="*/ 756190 h 835812"/>
                  <a:gd name="connsiteX1" fmla="*/ 1025596 w 2843368"/>
                  <a:gd name="connsiteY1" fmla="*/ 43517 h 835812"/>
                  <a:gd name="connsiteX2" fmla="*/ 1959488 w 2843368"/>
                  <a:gd name="connsiteY2" fmla="*/ 85567 h 835812"/>
                  <a:gd name="connsiteX3" fmla="*/ 2799186 w 2843368"/>
                  <a:gd name="connsiteY3" fmla="*/ 803297 h 83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3368" h="835812" stroke="0" extrusionOk="0">
                    <a:moveTo>
                      <a:pt x="0" y="756190"/>
                    </a:moveTo>
                    <a:cubicBezTo>
                      <a:pt x="56370" y="416592"/>
                      <a:pt x="464674" y="132867"/>
                      <a:pt x="1025596" y="43517"/>
                    </a:cubicBezTo>
                    <a:cubicBezTo>
                      <a:pt x="1335872" y="-5907"/>
                      <a:pt x="1663890" y="-36944"/>
                      <a:pt x="1959488" y="85567"/>
                    </a:cubicBezTo>
                    <a:cubicBezTo>
                      <a:pt x="2255087" y="208078"/>
                      <a:pt x="2979502" y="387750"/>
                      <a:pt x="2799187" y="778583"/>
                    </a:cubicBezTo>
                    <a:lnTo>
                      <a:pt x="1391781" y="835812"/>
                    </a:lnTo>
                    <a:lnTo>
                      <a:pt x="0" y="756190"/>
                    </a:lnTo>
                    <a:close/>
                  </a:path>
                  <a:path w="2843368" h="835812" fill="none">
                    <a:moveTo>
                      <a:pt x="0" y="756190"/>
                    </a:moveTo>
                    <a:cubicBezTo>
                      <a:pt x="56370" y="416592"/>
                      <a:pt x="464674" y="132867"/>
                      <a:pt x="1025596" y="43517"/>
                    </a:cubicBezTo>
                    <a:cubicBezTo>
                      <a:pt x="1335872" y="-5907"/>
                      <a:pt x="1665680" y="8943"/>
                      <a:pt x="1959488" y="85567"/>
                    </a:cubicBezTo>
                    <a:cubicBezTo>
                      <a:pt x="2589815" y="249953"/>
                      <a:pt x="2979501" y="412464"/>
                      <a:pt x="2799186" y="803297"/>
                    </a:cubicBezTo>
                  </a:path>
                </a:pathLst>
              </a:custGeom>
              <a:noFill/>
              <a:ln>
                <a:solidFill>
                  <a:srgbClr val="FFFF00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07403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C9DE-7CF9-4688-A25B-CB254E249D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526395"/>
            <a:ext cx="11653523" cy="409477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What is Async Context?</a:t>
            </a:r>
          </a:p>
          <a:p>
            <a:r>
              <a:rPr lang="en-US" dirty="0"/>
              <a:t>Why is Async Context important?</a:t>
            </a:r>
          </a:p>
          <a:p>
            <a:r>
              <a:rPr lang="en-US" dirty="0"/>
              <a:t>Where is the JS community today?</a:t>
            </a:r>
          </a:p>
          <a:p>
            <a:r>
              <a:rPr lang="en-US" dirty="0"/>
              <a:t>A Formal Model</a:t>
            </a:r>
          </a:p>
          <a:p>
            <a:r>
              <a:rPr lang="en-US" dirty="0"/>
              <a:t>How Model Solves Problems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914C7-0244-4F22-ADC6-03E114AD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Talk</a:t>
            </a:r>
          </a:p>
        </p:txBody>
      </p:sp>
    </p:spTree>
    <p:extLst>
      <p:ext uri="{BB962C8B-B14F-4D97-AF65-F5344CB8AC3E}">
        <p14:creationId xmlns:p14="http://schemas.microsoft.com/office/powerpoint/2010/main" val="255688921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EE21-1384-48D3-85A7-AADEE0A1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 Memory Leak Detection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3A154D-2C7E-4D4C-8F5A-D11A293FA0D9}"/>
              </a:ext>
            </a:extLst>
          </p:cNvPr>
          <p:cNvSpPr txBox="1">
            <a:spLocks/>
          </p:cNvSpPr>
          <p:nvPr/>
        </p:nvSpPr>
        <p:spPr>
          <a:xfrm>
            <a:off x="388175" y="1387698"/>
            <a:ext cx="11596996" cy="1412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Tag JS heap objects with their “allocation context”.</a:t>
            </a:r>
          </a:p>
          <a:p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Apply heuristics to identify potential leaks.</a:t>
            </a:r>
          </a:p>
          <a:p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5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4F81A0-35BD-4D71-B537-B2A25B217DF4}"/>
              </a:ext>
            </a:extLst>
          </p:cNvPr>
          <p:cNvGrpSpPr/>
          <p:nvPr/>
        </p:nvGrpSpPr>
        <p:grpSpPr>
          <a:xfrm>
            <a:off x="6775451" y="4412445"/>
            <a:ext cx="3577392" cy="2445555"/>
            <a:chOff x="7167264" y="1387698"/>
            <a:chExt cx="3577392" cy="244555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52EAE20-4E64-41B4-B0F3-4F25423B98E2}"/>
                </a:ext>
              </a:extLst>
            </p:cNvPr>
            <p:cNvSpPr/>
            <p:nvPr/>
          </p:nvSpPr>
          <p:spPr bwMode="auto">
            <a:xfrm>
              <a:off x="8850020" y="1387698"/>
              <a:ext cx="490118" cy="321869"/>
            </a:xfrm>
            <a:prstGeom prst="ellipse">
              <a:avLst/>
            </a:prstGeom>
            <a:solidFill>
              <a:srgbClr val="008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5DCDB4C-64C2-4998-AF08-AB07846C06DE}"/>
                </a:ext>
              </a:extLst>
            </p:cNvPr>
            <p:cNvCxnSpPr>
              <a:cxnSpLocks/>
              <a:stCxn id="14" idx="0"/>
              <a:endCxn id="7" idx="4"/>
            </p:cNvCxnSpPr>
            <p:nvPr/>
          </p:nvCxnSpPr>
          <p:spPr>
            <a:xfrm flipV="1">
              <a:off x="8361520" y="1709567"/>
              <a:ext cx="733559" cy="433786"/>
            </a:xfrm>
            <a:prstGeom prst="straightConnector1">
              <a:avLst/>
            </a:prstGeom>
            <a:ln>
              <a:solidFill>
                <a:srgbClr val="FFFF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91A8C7-B3D6-4094-B797-A7C12D48B814}"/>
                </a:ext>
              </a:extLst>
            </p:cNvPr>
            <p:cNvSpPr/>
            <p:nvPr/>
          </p:nvSpPr>
          <p:spPr bwMode="auto">
            <a:xfrm>
              <a:off x="7167264" y="3511384"/>
              <a:ext cx="490118" cy="321869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51ADFC1-2EAF-4793-997E-1C88F01381CA}"/>
                </a:ext>
              </a:extLst>
            </p:cNvPr>
            <p:cNvSpPr/>
            <p:nvPr/>
          </p:nvSpPr>
          <p:spPr bwMode="auto">
            <a:xfrm>
              <a:off x="8471200" y="2738805"/>
              <a:ext cx="765725" cy="321869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B42F507-E9C9-4B83-9023-E2CA376CF6FD}"/>
                </a:ext>
              </a:extLst>
            </p:cNvPr>
            <p:cNvSpPr/>
            <p:nvPr/>
          </p:nvSpPr>
          <p:spPr bwMode="auto">
            <a:xfrm>
              <a:off x="7576327" y="2734357"/>
              <a:ext cx="490118" cy="321869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D72E1BF-1697-4A1C-83CF-7F1E4B967D94}"/>
                </a:ext>
              </a:extLst>
            </p:cNvPr>
            <p:cNvSpPr/>
            <p:nvPr/>
          </p:nvSpPr>
          <p:spPr bwMode="auto">
            <a:xfrm>
              <a:off x="9576642" y="2899008"/>
              <a:ext cx="490118" cy="321869"/>
            </a:xfrm>
            <a:prstGeom prst="ellipse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4E24989-5C9F-4D11-8A4E-5BE3660DD4B2}"/>
                </a:ext>
              </a:extLst>
            </p:cNvPr>
            <p:cNvSpPr/>
            <p:nvPr/>
          </p:nvSpPr>
          <p:spPr bwMode="auto">
            <a:xfrm>
              <a:off x="7835316" y="2143353"/>
              <a:ext cx="1052408" cy="321869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Req1 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D011A5B-72CD-47FB-B128-5705E7C7E0C4}"/>
                </a:ext>
              </a:extLst>
            </p:cNvPr>
            <p:cNvSpPr/>
            <p:nvPr/>
          </p:nvSpPr>
          <p:spPr bwMode="auto">
            <a:xfrm>
              <a:off x="8102531" y="3479906"/>
              <a:ext cx="490118" cy="321869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692CF85-2A5E-4850-908B-89CCBFBF713C}"/>
                </a:ext>
              </a:extLst>
            </p:cNvPr>
            <p:cNvSpPr/>
            <p:nvPr/>
          </p:nvSpPr>
          <p:spPr bwMode="auto">
            <a:xfrm>
              <a:off x="10254538" y="2919098"/>
              <a:ext cx="490118" cy="321869"/>
            </a:xfrm>
            <a:prstGeom prst="ellipse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3DF439D-428D-4053-A0B5-136A5104EFA9}"/>
                </a:ext>
              </a:extLst>
            </p:cNvPr>
            <p:cNvSpPr/>
            <p:nvPr/>
          </p:nvSpPr>
          <p:spPr bwMode="auto">
            <a:xfrm>
              <a:off x="9372305" y="2143353"/>
              <a:ext cx="1052408" cy="321869"/>
            </a:xfrm>
            <a:prstGeom prst="ellipse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Req2 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582E89-D561-4C49-8FE3-3DD42BCF10E6}"/>
                </a:ext>
              </a:extLst>
            </p:cNvPr>
            <p:cNvCxnSpPr>
              <a:cxnSpLocks/>
              <a:stCxn id="21" idx="0"/>
              <a:endCxn id="7" idx="4"/>
            </p:cNvCxnSpPr>
            <p:nvPr/>
          </p:nvCxnSpPr>
          <p:spPr>
            <a:xfrm flipH="1" flipV="1">
              <a:off x="9095079" y="1709567"/>
              <a:ext cx="803430" cy="433786"/>
            </a:xfrm>
            <a:prstGeom prst="straightConnector1">
              <a:avLst/>
            </a:prstGeom>
            <a:ln>
              <a:solidFill>
                <a:srgbClr val="FFFF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638DA00-9282-4523-9101-1C37B0AA9CF9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7829094" y="2465222"/>
              <a:ext cx="532426" cy="290504"/>
            </a:xfrm>
            <a:prstGeom prst="straightConnector1">
              <a:avLst/>
            </a:prstGeom>
            <a:ln>
              <a:solidFill>
                <a:srgbClr val="FFFF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4BEA508-D8F3-416A-8B2A-AB2F8AE91C9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H="1" flipV="1">
              <a:off x="8361520" y="2465222"/>
              <a:ext cx="520048" cy="269136"/>
            </a:xfrm>
            <a:prstGeom prst="straightConnector1">
              <a:avLst/>
            </a:prstGeom>
            <a:ln>
              <a:solidFill>
                <a:srgbClr val="FFFF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60EABB8-1121-469E-8023-587E39146222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H="1" flipV="1">
              <a:off x="7821386" y="3056226"/>
              <a:ext cx="540134" cy="433788"/>
            </a:xfrm>
            <a:prstGeom prst="straightConnector1">
              <a:avLst/>
            </a:prstGeom>
            <a:ln>
              <a:solidFill>
                <a:srgbClr val="FFFF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3135159-9675-4611-8DEA-9E670FBF9121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V="1">
              <a:off x="7448409" y="3056226"/>
              <a:ext cx="372977" cy="455158"/>
            </a:xfrm>
            <a:prstGeom prst="straightConnector1">
              <a:avLst/>
            </a:prstGeom>
            <a:ln>
              <a:solidFill>
                <a:srgbClr val="FFFF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10B8D41-221F-475D-B442-17AAC81D5585}"/>
                </a:ext>
              </a:extLst>
            </p:cNvPr>
            <p:cNvCxnSpPr>
              <a:cxnSpLocks/>
              <a:endCxn id="21" idx="4"/>
            </p:cNvCxnSpPr>
            <p:nvPr/>
          </p:nvCxnSpPr>
          <p:spPr>
            <a:xfrm flipV="1">
              <a:off x="9777060" y="2465222"/>
              <a:ext cx="121449" cy="444232"/>
            </a:xfrm>
            <a:prstGeom prst="straightConnector1">
              <a:avLst/>
            </a:prstGeom>
            <a:ln>
              <a:solidFill>
                <a:srgbClr val="FFFF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A9E69BF-BECB-43C7-826F-B6006BC3FCE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9857079" y="2471568"/>
              <a:ext cx="642518" cy="447530"/>
            </a:xfrm>
            <a:prstGeom prst="straightConnector1">
              <a:avLst/>
            </a:prstGeom>
            <a:ln>
              <a:solidFill>
                <a:srgbClr val="FFFF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440BB600-21DB-4B75-ABEB-281EDD55FEAA}"/>
              </a:ext>
            </a:extLst>
          </p:cNvPr>
          <p:cNvSpPr txBox="1"/>
          <p:nvPr/>
        </p:nvSpPr>
        <p:spPr>
          <a:xfrm>
            <a:off x="388175" y="2958873"/>
            <a:ext cx="4686983" cy="12926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Ex: Single array referencing objects allocated in different context sub-trees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E892B3A-32A0-49F2-82DB-ECE4A21ED5D2}"/>
              </a:ext>
            </a:extLst>
          </p:cNvPr>
          <p:cNvSpPr txBox="1"/>
          <p:nvPr/>
        </p:nvSpPr>
        <p:spPr>
          <a:xfrm>
            <a:off x="6273723" y="2958873"/>
            <a:ext cx="4686983" cy="12926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Ex: Objects allocated in one sub-tree, but referenced </a:t>
            </a:r>
            <a:r>
              <a:rPr lang="en-US" sz="2400">
                <a:solidFill>
                  <a:schemeClr val="bg1"/>
                </a:solidFill>
              </a:rPr>
              <a:t>from another.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134B33B-688A-42B6-B852-D7857C3F46F8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10032900" y="4781619"/>
            <a:ext cx="695653" cy="547416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59E3F46-F597-49BD-8D17-BD77A2EA5066}"/>
              </a:ext>
            </a:extLst>
          </p:cNvPr>
          <p:cNvGrpSpPr/>
          <p:nvPr/>
        </p:nvGrpSpPr>
        <p:grpSpPr>
          <a:xfrm>
            <a:off x="731484" y="4135960"/>
            <a:ext cx="2627912" cy="2368693"/>
            <a:chOff x="731484" y="4135960"/>
            <a:chExt cx="2627912" cy="236869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779085-4411-42F9-8090-583346E31EE9}"/>
                </a:ext>
              </a:extLst>
            </p:cNvPr>
            <p:cNvGrpSpPr/>
            <p:nvPr/>
          </p:nvGrpSpPr>
          <p:grpSpPr>
            <a:xfrm rot="5400000">
              <a:off x="-150988" y="5156817"/>
              <a:ext cx="2230308" cy="465364"/>
              <a:chOff x="878293" y="3273879"/>
              <a:chExt cx="2230308" cy="46536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F8AABE1-EB43-48FD-A61A-D2A794E24DCE}"/>
                  </a:ext>
                </a:extLst>
              </p:cNvPr>
              <p:cNvSpPr/>
              <p:nvPr/>
            </p:nvSpPr>
            <p:spPr bwMode="auto">
              <a:xfrm>
                <a:off x="878293" y="3273879"/>
                <a:ext cx="566786" cy="465364"/>
              </a:xfrm>
              <a:prstGeom prst="rect">
                <a:avLst/>
              </a:prstGeom>
              <a:solidFill>
                <a:srgbClr val="006600"/>
              </a:solidFill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73DD411-53FF-41D2-81BF-849A8EAFCD99}"/>
                  </a:ext>
                </a:extLst>
              </p:cNvPr>
              <p:cNvSpPr/>
              <p:nvPr/>
            </p:nvSpPr>
            <p:spPr bwMode="auto">
              <a:xfrm>
                <a:off x="1426661" y="3273879"/>
                <a:ext cx="566786" cy="465364"/>
              </a:xfrm>
              <a:prstGeom prst="rect">
                <a:avLst/>
              </a:prstGeom>
              <a:solidFill>
                <a:srgbClr val="006600"/>
              </a:solidFill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35550A9-3E8A-4105-BB13-754F7A1DB428}"/>
                  </a:ext>
                </a:extLst>
              </p:cNvPr>
              <p:cNvSpPr/>
              <p:nvPr/>
            </p:nvSpPr>
            <p:spPr bwMode="auto">
              <a:xfrm>
                <a:off x="1993446" y="3273879"/>
                <a:ext cx="566786" cy="465364"/>
              </a:xfrm>
              <a:prstGeom prst="rect">
                <a:avLst/>
              </a:prstGeom>
              <a:solidFill>
                <a:srgbClr val="006600"/>
              </a:solidFill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79CB827-17C4-4755-9BB0-71126DB43565}"/>
                  </a:ext>
                </a:extLst>
              </p:cNvPr>
              <p:cNvSpPr/>
              <p:nvPr/>
            </p:nvSpPr>
            <p:spPr bwMode="auto">
              <a:xfrm>
                <a:off x="2541815" y="3273879"/>
                <a:ext cx="566786" cy="465364"/>
              </a:xfrm>
              <a:prstGeom prst="rect">
                <a:avLst/>
              </a:prstGeom>
              <a:solidFill>
                <a:srgbClr val="006600"/>
              </a:solidFill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057C77C-F822-4502-9DA5-94FBAC0D26C0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45" y="4489568"/>
              <a:ext cx="1056052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6994AB0-983F-471E-BE6A-AB96A864693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45" y="5106106"/>
              <a:ext cx="1056052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FE7898E-8A9E-4CB7-ADB1-1EAADECC07C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45" y="5672891"/>
              <a:ext cx="1056052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3D39FEE-D062-439C-BE61-6DFF0164AD70}"/>
                </a:ext>
              </a:extLst>
            </p:cNvPr>
            <p:cNvCxnSpPr>
              <a:cxnSpLocks/>
            </p:cNvCxnSpPr>
            <p:nvPr/>
          </p:nvCxnSpPr>
          <p:spPr>
            <a:xfrm>
              <a:off x="964166" y="6258911"/>
              <a:ext cx="1056052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Heptagon 2">
              <a:extLst>
                <a:ext uri="{FF2B5EF4-FFF2-40B4-BE49-F238E27FC236}">
                  <a16:creationId xmlns:a16="http://schemas.microsoft.com/office/drawing/2014/main" id="{07BF0556-E3A5-4549-8070-C5215B7CDAE3}"/>
                </a:ext>
              </a:extLst>
            </p:cNvPr>
            <p:cNvSpPr/>
            <p:nvPr/>
          </p:nvSpPr>
          <p:spPr bwMode="auto">
            <a:xfrm>
              <a:off x="2076197" y="4135960"/>
              <a:ext cx="1283199" cy="550835"/>
            </a:xfrm>
            <a:prstGeom prst="heptagon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req1</a:t>
              </a:r>
            </a:p>
          </p:txBody>
        </p:sp>
        <p:sp>
          <p:nvSpPr>
            <p:cNvPr id="49" name="Heptagon 48">
              <a:extLst>
                <a:ext uri="{FF2B5EF4-FFF2-40B4-BE49-F238E27FC236}">
                  <a16:creationId xmlns:a16="http://schemas.microsoft.com/office/drawing/2014/main" id="{07C297A4-115C-4985-A90B-D65724DCAD22}"/>
                </a:ext>
              </a:extLst>
            </p:cNvPr>
            <p:cNvSpPr/>
            <p:nvPr/>
          </p:nvSpPr>
          <p:spPr bwMode="auto">
            <a:xfrm>
              <a:off x="2065502" y="4758780"/>
              <a:ext cx="1283199" cy="550835"/>
            </a:xfrm>
            <a:prstGeom prst="heptagon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req1</a:t>
              </a:r>
            </a:p>
          </p:txBody>
        </p:sp>
        <p:sp>
          <p:nvSpPr>
            <p:cNvPr id="50" name="Heptagon 49">
              <a:extLst>
                <a:ext uri="{FF2B5EF4-FFF2-40B4-BE49-F238E27FC236}">
                  <a16:creationId xmlns:a16="http://schemas.microsoft.com/office/drawing/2014/main" id="{D6BBB0FD-B846-4BDB-A44E-17647738B1A2}"/>
                </a:ext>
              </a:extLst>
            </p:cNvPr>
            <p:cNvSpPr/>
            <p:nvPr/>
          </p:nvSpPr>
          <p:spPr bwMode="auto">
            <a:xfrm>
              <a:off x="2076196" y="5329034"/>
              <a:ext cx="1283199" cy="550835"/>
            </a:xfrm>
            <a:prstGeom prst="heptagon">
              <a:avLst/>
            </a:prstGeom>
            <a:solidFill>
              <a:srgbClr val="7030A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req2</a:t>
              </a:r>
            </a:p>
          </p:txBody>
        </p:sp>
        <p:sp>
          <p:nvSpPr>
            <p:cNvPr id="51" name="Heptagon 50">
              <a:extLst>
                <a:ext uri="{FF2B5EF4-FFF2-40B4-BE49-F238E27FC236}">
                  <a16:creationId xmlns:a16="http://schemas.microsoft.com/office/drawing/2014/main" id="{88DB3CA9-9B97-4878-BC5B-166DA10C2EBE}"/>
                </a:ext>
              </a:extLst>
            </p:cNvPr>
            <p:cNvSpPr/>
            <p:nvPr/>
          </p:nvSpPr>
          <p:spPr bwMode="auto">
            <a:xfrm>
              <a:off x="2043704" y="5910925"/>
              <a:ext cx="1283199" cy="550835"/>
            </a:xfrm>
            <a:prstGeom prst="heptagon">
              <a:avLst/>
            </a:prstGeom>
            <a:solidFill>
              <a:srgbClr val="7030A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req2</a:t>
              </a:r>
            </a:p>
          </p:txBody>
        </p:sp>
      </p:grpSp>
      <p:sp>
        <p:nvSpPr>
          <p:cNvPr id="53" name="Heptagon 52">
            <a:extLst>
              <a:ext uri="{FF2B5EF4-FFF2-40B4-BE49-F238E27FC236}">
                <a16:creationId xmlns:a16="http://schemas.microsoft.com/office/drawing/2014/main" id="{83F28A64-6AFB-4232-8ECF-E263D34D9BA7}"/>
              </a:ext>
            </a:extLst>
          </p:cNvPr>
          <p:cNvSpPr/>
          <p:nvPr/>
        </p:nvSpPr>
        <p:spPr bwMode="auto">
          <a:xfrm>
            <a:off x="10729915" y="4411377"/>
            <a:ext cx="1283199" cy="550835"/>
          </a:xfrm>
          <a:prstGeom prst="heptagon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req1</a:t>
            </a:r>
          </a:p>
        </p:txBody>
      </p:sp>
    </p:spTree>
    <p:extLst>
      <p:ext uri="{BB962C8B-B14F-4D97-AF65-F5344CB8AC3E}">
        <p14:creationId xmlns:p14="http://schemas.microsoft.com/office/powerpoint/2010/main" val="6672369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38D7F-76BF-8B43-B78A-B4128AA3A2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526395"/>
            <a:ext cx="11653523" cy="4426725"/>
          </a:xfrm>
        </p:spPr>
        <p:txBody>
          <a:bodyPr/>
          <a:lstStyle/>
          <a:p>
            <a:r>
              <a:rPr lang="en-US" dirty="0"/>
              <a:t>Get Feedback</a:t>
            </a:r>
          </a:p>
          <a:p>
            <a:pPr lvl="1"/>
            <a:r>
              <a:rPr lang="en-US" dirty="0"/>
              <a:t>Let us know what you think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Investigate efficient VM-level implementation</a:t>
            </a:r>
          </a:p>
          <a:p>
            <a:pPr lvl="2"/>
            <a:r>
              <a:rPr lang="en-US" dirty="0"/>
              <a:t>Support model for Promises, Async/Await</a:t>
            </a:r>
          </a:p>
          <a:p>
            <a:pPr lvl="2"/>
            <a:r>
              <a:rPr lang="en-US" dirty="0"/>
              <a:t>Provide APIs</a:t>
            </a:r>
          </a:p>
          <a:p>
            <a:pPr lvl="1"/>
            <a:r>
              <a:rPr lang="en-US" dirty="0"/>
              <a:t>Host-level</a:t>
            </a:r>
          </a:p>
          <a:p>
            <a:pPr lvl="2"/>
            <a:r>
              <a:rPr lang="en-US" dirty="0"/>
              <a:t>Update hosts Async APIs to “</a:t>
            </a:r>
            <a:r>
              <a:rPr lang="en-US" dirty="0" err="1"/>
              <a:t>continuify</a:t>
            </a:r>
            <a:r>
              <a:rPr lang="en-US" dirty="0"/>
              <a:t>” parameters</a:t>
            </a:r>
          </a:p>
          <a:p>
            <a:pPr lvl="1"/>
            <a:r>
              <a:rPr lang="en-US" dirty="0"/>
              <a:t>Measure Perf</a:t>
            </a:r>
          </a:p>
          <a:p>
            <a:r>
              <a:rPr lang="en-US" dirty="0"/>
              <a:t>ECMA-262 Integration</a:t>
            </a:r>
          </a:p>
          <a:p>
            <a:pPr lvl="1"/>
            <a:r>
              <a:rPr lang="en-US" dirty="0"/>
              <a:t>Expand definition of “Execution Context” to include Async Context</a:t>
            </a:r>
          </a:p>
          <a:p>
            <a:pPr lvl="1"/>
            <a:r>
              <a:rPr lang="en-US" dirty="0"/>
              <a:t>Update Promise </a:t>
            </a:r>
            <a:r>
              <a:rPr lang="en-US" dirty="0" err="1"/>
              <a:t>AbstractOperations</a:t>
            </a:r>
            <a:r>
              <a:rPr lang="en-US" dirty="0"/>
              <a:t>, async/await to support model</a:t>
            </a:r>
          </a:p>
          <a:p>
            <a:pPr lvl="1"/>
            <a:r>
              <a:rPr lang="en-US" dirty="0"/>
              <a:t>Opportunity for syntactic support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continuation x(a, b) { 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ACE3A-4973-3C4F-B4AE-2CD84BFC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15051246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38D7F-76BF-8B43-B78A-B4128AA3A2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526395"/>
            <a:ext cx="11653523" cy="4488023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r>
              <a:rPr lang="en-US" dirty="0"/>
              <a:t>Feedback</a:t>
            </a:r>
          </a:p>
          <a:p>
            <a:pPr marL="572461" lvl="1" indent="-335915"/>
            <a:r>
              <a:rPr lang="en-US" dirty="0"/>
              <a:t>Mike Kaufman</a:t>
            </a:r>
          </a:p>
          <a:p>
            <a:pPr marL="783782" lvl="2" indent="-236220"/>
            <a:r>
              <a:rPr lang="en-US" dirty="0"/>
              <a:t>mike.kaufman@microsoft.com</a:t>
            </a:r>
          </a:p>
          <a:p>
            <a:pPr marL="572461" lvl="1" indent="-335915"/>
            <a:r>
              <a:rPr lang="en-US" dirty="0"/>
              <a:t>Mark Marron</a:t>
            </a:r>
          </a:p>
          <a:p>
            <a:pPr marL="783782" lvl="2" indent="-236220"/>
            <a:r>
              <a:rPr lang="en-US" sz="1553" dirty="0"/>
              <a:t>marron@microsoft.com</a:t>
            </a:r>
          </a:p>
          <a:p>
            <a:pPr marL="547562" lvl="2" indent="0">
              <a:buNone/>
            </a:pPr>
            <a:endParaRPr lang="en-US" sz="1553" dirty="0">
              <a:cs typeface="Segoe UI"/>
            </a:endParaRPr>
          </a:p>
          <a:p>
            <a:r>
              <a:rPr lang="en-US" dirty="0"/>
              <a:t>Get Involved</a:t>
            </a:r>
          </a:p>
          <a:p>
            <a:pPr lvl="1"/>
            <a:r>
              <a:rPr lang="en-US" dirty="0"/>
              <a:t>Node.js Diagnostics Working Group</a:t>
            </a:r>
          </a:p>
          <a:p>
            <a:pPr lvl="1"/>
            <a:r>
              <a:rPr lang="en-US" dirty="0"/>
              <a:t>http://github.com/nodejs/diagnostics</a:t>
            </a:r>
          </a:p>
          <a:p>
            <a:pPr lvl="1"/>
            <a:endParaRPr lang="en-US" dirty="0">
              <a:cs typeface="Segoe UI Semilight" panose="020B0402040204020203" pitchFamily="34" charset="0"/>
            </a:endParaRPr>
          </a:p>
          <a:p>
            <a:r>
              <a:rPr lang="en-US" dirty="0">
                <a:cs typeface="Segoe UI"/>
              </a:rPr>
              <a:t>Deep Dive</a:t>
            </a:r>
          </a:p>
          <a:p>
            <a:pPr marL="572135" lvl="1" indent="-236220"/>
            <a:r>
              <a:rPr lang="en-US" dirty="0">
                <a:cs typeface="Segoe UI"/>
              </a:rPr>
              <a:t>Diagnostics Breakout @ Collab Summit</a:t>
            </a:r>
          </a:p>
          <a:p>
            <a:pPr marL="572135" lvl="1" indent="-236220"/>
            <a:r>
              <a:rPr lang="en-US" dirty="0"/>
              <a:t>Friday Oct. 12, 3:30 – 5:00 </a:t>
            </a:r>
          </a:p>
          <a:p>
            <a:pPr marL="572135" lvl="1" indent="-236220"/>
            <a:endParaRPr lang="en-US" dirty="0">
              <a:cs typeface="Segoe U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ACE3A-4973-3C4F-B4AE-2CD84BFC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4994153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0CF4-F047-014D-AC6D-D3B51493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1E8DD-D3F0-E542-9D1D-91BBB7F44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7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B53BB1-1CA4-44EE-AC92-7E6C0020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 Model vs Async Hooks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18ACF50-ABB5-49C4-9F96-CCD28E341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733514"/>
              </p:ext>
            </p:extLst>
          </p:nvPr>
        </p:nvGraphicFramePr>
        <p:xfrm>
          <a:off x="590400" y="1800000"/>
          <a:ext cx="10756800" cy="2731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8400">
                  <a:extLst>
                    <a:ext uri="{9D8B030D-6E8A-4147-A177-3AD203B41FA5}">
                      <a16:colId xmlns:a16="http://schemas.microsoft.com/office/drawing/2014/main" val="3816743459"/>
                    </a:ext>
                  </a:extLst>
                </a:gridCol>
                <a:gridCol w="5378400">
                  <a:extLst>
                    <a:ext uri="{9D8B030D-6E8A-4147-A177-3AD203B41FA5}">
                      <a16:colId xmlns:a16="http://schemas.microsoft.com/office/drawing/2014/main" val="1236875136"/>
                    </a:ext>
                  </a:extLst>
                </a:gridCol>
              </a:tblGrid>
              <a:tr h="348906">
                <a:tc>
                  <a:txBody>
                    <a:bodyPr/>
                    <a:lstStyle/>
                    <a:p>
                      <a:r>
                        <a:rPr lang="en-US" dirty="0"/>
                        <a:t>Async Hooks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Continuation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7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Variety of “Resources”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Only “Resource” is Continuation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049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Observer model used to infer async structure.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Callbacks from Native to JS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Fixed Definitions of async structure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No callbacks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708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Node.js 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Host-indepdent.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1</a:t>
                      </a:r>
                      <a:r>
                        <a:rPr lang="en-US" baseline="30000"/>
                        <a:t>st</a:t>
                      </a:r>
                      <a:r>
                        <a:rPr lang="en-US"/>
                        <a:t>-class concept through VM &amp; host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5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Exposes low-level 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low-level exposure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61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34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02573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7695EA-5AF9-45EA-B28E-9707A32744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526395"/>
            <a:ext cx="11653523" cy="3597203"/>
          </a:xfrm>
        </p:spPr>
        <p:txBody>
          <a:bodyPr/>
          <a:lstStyle/>
          <a:p>
            <a:r>
              <a:rPr lang="en-US" dirty="0"/>
              <a:t>TBD</a:t>
            </a:r>
          </a:p>
          <a:p>
            <a:pPr lvl="1"/>
            <a:r>
              <a:rPr lang="en-US" dirty="0"/>
              <a:t> Complete this slide</a:t>
            </a:r>
          </a:p>
          <a:p>
            <a:r>
              <a:rPr lang="en-US" dirty="0" err="1"/>
              <a:t>Async</a:t>
            </a:r>
            <a:r>
              <a:rPr lang="en-US" dirty="0"/>
              <a:t> APIs defined in JS user space</a:t>
            </a:r>
          </a:p>
          <a:p>
            <a:r>
              <a:rPr lang="en-US" dirty="0"/>
              <a:t>Implementation manages its own callback/dispatch logic</a:t>
            </a:r>
          </a:p>
          <a:p>
            <a:pPr lvl="1"/>
            <a:r>
              <a:rPr lang="en-US" dirty="0"/>
              <a:t>E.g., database drivers</a:t>
            </a:r>
          </a:p>
          <a:p>
            <a:r>
              <a:rPr lang="en-US" dirty="0"/>
              <a:t>In these examples, we have multiple Continuation() frames on the stack</a:t>
            </a:r>
          </a:p>
          <a:p>
            <a:pPr lvl="1"/>
            <a:r>
              <a:rPr lang="en-US" dirty="0"/>
              <a:t>Model supports this very nicely</a:t>
            </a:r>
          </a:p>
          <a:p>
            <a:r>
              <a:rPr lang="en-US" dirty="0"/>
              <a:t>TBD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r>
              <a:rPr lang="en-US" dirty="0"/>
              <a:t>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20CFCF-5E08-417A-B12B-91E345DC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Space Queueing</a:t>
            </a:r>
          </a:p>
        </p:txBody>
      </p:sp>
    </p:spTree>
    <p:extLst>
      <p:ext uri="{BB962C8B-B14F-4D97-AF65-F5344CB8AC3E}">
        <p14:creationId xmlns:p14="http://schemas.microsoft.com/office/powerpoint/2010/main" val="10675081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4514-A4D3-4CAD-8887-885E1E3F3B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36327" y="1189177"/>
            <a:ext cx="5286435" cy="524170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set(key: string, value: any) { 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    let </a:t>
            </a:r>
            <a:r>
              <a:rPr lang="en-US" sz="1300" dirty="0" err="1">
                <a:latin typeface="Consolas" panose="020B0609020204030204" pitchFamily="49" charset="0"/>
              </a:rPr>
              <a:t>curr</a:t>
            </a:r>
            <a:r>
              <a:rPr lang="en-US" sz="1300" dirty="0">
                <a:latin typeface="Consolas" panose="020B0609020204030204" pitchFamily="49" charset="0"/>
              </a:rPr>
              <a:t>: Context = </a:t>
            </a:r>
            <a:r>
              <a:rPr lang="en-US" sz="1300" dirty="0" err="1">
                <a:latin typeface="Consolas" panose="020B0609020204030204" pitchFamily="49" charset="0"/>
              </a:rPr>
              <a:t>Context.GetCurrent</a:t>
            </a:r>
            <a:r>
              <a:rPr lang="en-US" sz="13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    let props = </a:t>
            </a:r>
            <a:r>
              <a:rPr lang="en-US" sz="1300" dirty="0" err="1">
                <a:latin typeface="Consolas" panose="020B0609020204030204" pitchFamily="49" charset="0"/>
              </a:rPr>
              <a:t>curr</a:t>
            </a:r>
            <a:r>
              <a:rPr lang="en-US" sz="1300" dirty="0">
                <a:latin typeface="Consolas" panose="020B0609020204030204" pitchFamily="49" charset="0"/>
              </a:rPr>
              <a:t>['CLS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  <a:r>
              <a:rPr lang="en-US" sz="13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    if (!props) { 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        props = {}; 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        </a:t>
            </a:r>
            <a:r>
              <a:rPr lang="en-US" sz="1300" dirty="0" err="1">
                <a:latin typeface="Consolas" panose="020B0609020204030204" pitchFamily="49" charset="0"/>
              </a:rPr>
              <a:t>curr</a:t>
            </a:r>
            <a:r>
              <a:rPr lang="en-US" sz="1300" dirty="0">
                <a:latin typeface="Consolas" panose="020B0609020204030204" pitchFamily="49" charset="0"/>
              </a:rPr>
              <a:t>['CLS'] = props; 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    } 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    props[key] = value; 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get(key: string): any {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let </a:t>
            </a:r>
            <a:r>
              <a:rPr lang="en-US" sz="1400" dirty="0" err="1">
                <a:latin typeface="Consolas" panose="020B0609020204030204" pitchFamily="49" charset="0"/>
              </a:rPr>
              <a:t>curr</a:t>
            </a:r>
            <a:r>
              <a:rPr lang="en-US" sz="1400" dirty="0">
                <a:latin typeface="Consolas" panose="020B0609020204030204" pitchFamily="49" charset="0"/>
              </a:rPr>
              <a:t>: Context = </a:t>
            </a:r>
            <a:r>
              <a:rPr lang="en-US" sz="1400" dirty="0" err="1">
                <a:latin typeface="Consolas" panose="020B0609020204030204" pitchFamily="49" charset="0"/>
              </a:rPr>
              <a:t>Context.GetCurrent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while (</a:t>
            </a:r>
            <a:r>
              <a:rPr lang="en-US" sz="1400" dirty="0" err="1">
                <a:latin typeface="Consolas" panose="020B0609020204030204" pitchFamily="49" charset="0"/>
              </a:rPr>
              <a:t>curr</a:t>
            </a:r>
            <a:r>
              <a:rPr lang="en-US" sz="1400" dirty="0">
                <a:latin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let props = </a:t>
            </a:r>
            <a:r>
              <a:rPr lang="en-US" sz="1400" dirty="0" err="1">
                <a:latin typeface="Consolas" panose="020B0609020204030204" pitchFamily="49" charset="0"/>
              </a:rPr>
              <a:t>curr</a:t>
            </a:r>
            <a:r>
              <a:rPr lang="en-US" sz="1400" dirty="0">
                <a:latin typeface="Consolas" panose="020B0609020204030204" pitchFamily="49" charset="0"/>
              </a:rPr>
              <a:t>['CLS'];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(props &amp;&amp; key in props) {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return props[key];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}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latin typeface="Consolas" panose="020B0609020204030204" pitchFamily="49" charset="0"/>
              </a:rPr>
              <a:t>curr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curr.continuation.linkingContext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return undefined;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13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AEE21-1384-48D3-85A7-AADEE0A1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 CLS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3A154D-2C7E-4D4C-8F5A-D11A293FA0D9}"/>
              </a:ext>
            </a:extLst>
          </p:cNvPr>
          <p:cNvSpPr txBox="1">
            <a:spLocks/>
          </p:cNvSpPr>
          <p:nvPr/>
        </p:nvSpPr>
        <p:spPr>
          <a:xfrm>
            <a:off x="388175" y="1387698"/>
            <a:ext cx="5659581" cy="524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 simple key/value store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get/set API</a:t>
            </a:r>
          </a:p>
          <a:p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Writes occur on current context</a:t>
            </a:r>
          </a:p>
          <a:p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Reads occur by walking “path to the root” of graph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Trivially follow “link context” edges.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More Complex use cases possible</a:t>
            </a:r>
          </a:p>
          <a:p>
            <a:pPr lvl="1"/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26268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0FB2AE-7FEB-46E7-B8F6-A992CB33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Async Context?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FEAD39C-843D-4539-9E7C-E12D45D43BDB}"/>
              </a:ext>
            </a:extLst>
          </p:cNvPr>
          <p:cNvSpPr txBox="1"/>
          <p:nvPr/>
        </p:nvSpPr>
        <p:spPr>
          <a:xfrm>
            <a:off x="266920" y="1115855"/>
            <a:ext cx="1062579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Ability to answer question </a:t>
            </a:r>
            <a:r>
              <a:rPr lang="en-US" sz="2400" b="1" dirty="0">
                <a:solidFill>
                  <a:schemeClr val="bg1"/>
                </a:solidFill>
              </a:rPr>
              <a:t>“How did I get here?”</a:t>
            </a:r>
            <a:r>
              <a:rPr lang="en-US" sz="2400" dirty="0">
                <a:solidFill>
                  <a:schemeClr val="bg1"/>
                </a:solidFill>
              </a:rPr>
              <a:t>, across async boundaries.</a:t>
            </a:r>
          </a:p>
        </p:txBody>
      </p:sp>
    </p:spTree>
    <p:extLst>
      <p:ext uri="{BB962C8B-B14F-4D97-AF65-F5344CB8AC3E}">
        <p14:creationId xmlns:p14="http://schemas.microsoft.com/office/powerpoint/2010/main" val="123733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0FB2AE-7FEB-46E7-B8F6-A992CB33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Async Context?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2BBE28D6-7235-4E54-9507-89EA3333E8B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77535" y="2335518"/>
            <a:ext cx="5443881" cy="3085768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app.get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('/', </a:t>
            </a:r>
            <a:r>
              <a:rPr lang="en-US" sz="1900" b="1" dirty="0">
                <a:solidFill>
                  <a:schemeClr val="bg1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function a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(req, res) 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db.query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'SELECT * from PRODUCTS’,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function b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(data) 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genPage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    data, </a:t>
            </a:r>
            <a:r>
              <a:rPr lang="en-US" sz="1900" b="1" dirty="0">
                <a:solidFill>
                  <a:schemeClr val="bg1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function c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(content) 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     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res.send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(content);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    })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})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});</a:t>
            </a:r>
            <a:endParaRPr lang="en-US" sz="2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5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3602BA40-455A-4FC0-BF74-4D51B8226080}"/>
              </a:ext>
            </a:extLst>
          </p:cNvPr>
          <p:cNvGrpSpPr/>
          <p:nvPr/>
        </p:nvGrpSpPr>
        <p:grpSpPr>
          <a:xfrm>
            <a:off x="378753" y="5853180"/>
            <a:ext cx="10467371" cy="928409"/>
            <a:chOff x="378753" y="5853180"/>
            <a:chExt cx="10467371" cy="928409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5501198-2C61-4DEF-A86D-EF8ACDE98A55}"/>
                </a:ext>
              </a:extLst>
            </p:cNvPr>
            <p:cNvCxnSpPr>
              <a:cxnSpLocks/>
            </p:cNvCxnSpPr>
            <p:nvPr/>
          </p:nvCxnSpPr>
          <p:spPr>
            <a:xfrm>
              <a:off x="1087922" y="6014364"/>
              <a:ext cx="9673018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76DF5D0-63D5-416D-B3C6-0711791640C4}"/>
                </a:ext>
              </a:extLst>
            </p:cNvPr>
            <p:cNvSpPr txBox="1"/>
            <p:nvPr/>
          </p:nvSpPr>
          <p:spPr>
            <a:xfrm>
              <a:off x="378753" y="5853180"/>
              <a:ext cx="670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/>
                  </a:solidFill>
                </a:rPr>
                <a:t>Time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48E2A4A5-1E6D-420B-91BE-12277EDCF6AF}"/>
                </a:ext>
              </a:extLst>
            </p:cNvPr>
            <p:cNvGrpSpPr/>
            <p:nvPr/>
          </p:nvGrpSpPr>
          <p:grpSpPr>
            <a:xfrm>
              <a:off x="1116960" y="6018370"/>
              <a:ext cx="1427967" cy="744114"/>
              <a:chOff x="1116960" y="6018370"/>
              <a:chExt cx="1427967" cy="744114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0BA7E3FE-F7EC-436B-931D-BE0BE63919BD}"/>
                  </a:ext>
                </a:extLst>
              </p:cNvPr>
              <p:cNvGrpSpPr/>
              <p:nvPr/>
            </p:nvGrpSpPr>
            <p:grpSpPr>
              <a:xfrm>
                <a:off x="1116960" y="6018370"/>
                <a:ext cx="316172" cy="744114"/>
                <a:chOff x="1116960" y="6018370"/>
                <a:chExt cx="316172" cy="744114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FBB745B9-0B64-464D-B5EE-B770C6F519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47922" y="6018370"/>
                  <a:ext cx="8073" cy="535517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5F4C8705-DEF4-460A-BD87-9EDF7234C298}"/>
                    </a:ext>
                  </a:extLst>
                </p:cNvPr>
                <p:cNvSpPr txBox="1"/>
                <p:nvPr/>
              </p:nvSpPr>
              <p:spPr>
                <a:xfrm>
                  <a:off x="1116960" y="6485485"/>
                  <a:ext cx="3161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i="1" dirty="0">
                      <a:solidFill>
                        <a:schemeClr val="bg1"/>
                      </a:solidFill>
                    </a:rPr>
                    <a:t>t0</a:t>
                  </a:r>
                  <a:endParaRPr lang="en-US" sz="1600" i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1AA0FB70-8D3B-48CD-A279-208727A1ACCE}"/>
                  </a:ext>
                </a:extLst>
              </p:cNvPr>
              <p:cNvSpPr/>
              <p:nvPr/>
            </p:nvSpPr>
            <p:spPr bwMode="auto">
              <a:xfrm>
                <a:off x="1275046" y="6070663"/>
                <a:ext cx="1073332" cy="4832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onsolas" panose="020B0609020204030204" pitchFamily="49" charset="0"/>
                    <a:ea typeface="Segoe UI" pitchFamily="34" charset="0"/>
                    <a:cs typeface="Segoe UI" pitchFamily="34" charset="0"/>
                  </a:rPr>
                  <a:t>a()</a:t>
                </a:r>
              </a:p>
            </p:txBody>
          </p: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D444081E-0788-4D86-B7ED-BD0A4D0FBC00}"/>
                  </a:ext>
                </a:extLst>
              </p:cNvPr>
              <p:cNvGrpSpPr/>
              <p:nvPr/>
            </p:nvGrpSpPr>
            <p:grpSpPr>
              <a:xfrm>
                <a:off x="2228755" y="6018370"/>
                <a:ext cx="316172" cy="744114"/>
                <a:chOff x="1116960" y="6018370"/>
                <a:chExt cx="316172" cy="744114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EC982B9E-B3F6-4D4D-B853-B2638A7119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47922" y="6018370"/>
                  <a:ext cx="8073" cy="535517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2EC4324-1665-44AE-AD9F-A72744E6A257}"/>
                    </a:ext>
                  </a:extLst>
                </p:cNvPr>
                <p:cNvSpPr txBox="1"/>
                <p:nvPr/>
              </p:nvSpPr>
              <p:spPr>
                <a:xfrm>
                  <a:off x="1116960" y="6485485"/>
                  <a:ext cx="3161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i="1" dirty="0">
                      <a:solidFill>
                        <a:schemeClr val="bg1"/>
                      </a:solidFill>
                    </a:rPr>
                    <a:t>t1</a:t>
                  </a:r>
                  <a:endParaRPr lang="en-US" sz="1600" i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4EC48595-C68B-4CA3-8DB7-D593F06992AA}"/>
                </a:ext>
              </a:extLst>
            </p:cNvPr>
            <p:cNvGrpSpPr/>
            <p:nvPr/>
          </p:nvGrpSpPr>
          <p:grpSpPr>
            <a:xfrm>
              <a:off x="4634101" y="6037475"/>
              <a:ext cx="1427967" cy="744114"/>
              <a:chOff x="1116960" y="6018370"/>
              <a:chExt cx="1427967" cy="744114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8BB2645F-75E4-48BF-AF6C-78E24DC62FDC}"/>
                  </a:ext>
                </a:extLst>
              </p:cNvPr>
              <p:cNvGrpSpPr/>
              <p:nvPr/>
            </p:nvGrpSpPr>
            <p:grpSpPr>
              <a:xfrm>
                <a:off x="1116960" y="6018370"/>
                <a:ext cx="316172" cy="744114"/>
                <a:chOff x="1116960" y="6018370"/>
                <a:chExt cx="316172" cy="744114"/>
              </a:xfrm>
            </p:grpSpPr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DDB133F5-C9C6-4657-83B4-C4B694CF6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47922" y="6018370"/>
                  <a:ext cx="8073" cy="535517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00E1694D-B508-4974-B9E1-910596423E0D}"/>
                    </a:ext>
                  </a:extLst>
                </p:cNvPr>
                <p:cNvSpPr txBox="1"/>
                <p:nvPr/>
              </p:nvSpPr>
              <p:spPr>
                <a:xfrm>
                  <a:off x="1116960" y="6485485"/>
                  <a:ext cx="3161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i="1" dirty="0">
                      <a:solidFill>
                        <a:schemeClr val="bg1"/>
                      </a:solidFill>
                    </a:rPr>
                    <a:t>t4</a:t>
                  </a:r>
                  <a:endParaRPr lang="en-US" sz="1600" i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0EB67237-36DA-434C-A74A-0159F82D27F4}"/>
                  </a:ext>
                </a:extLst>
              </p:cNvPr>
              <p:cNvSpPr/>
              <p:nvPr/>
            </p:nvSpPr>
            <p:spPr bwMode="auto">
              <a:xfrm>
                <a:off x="1275046" y="6070663"/>
                <a:ext cx="1073332" cy="4832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onsolas" panose="020B0609020204030204" pitchFamily="49" charset="0"/>
                  </a:rPr>
                  <a:t>b()</a:t>
                </a: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11F5EC79-807E-4836-B954-9149D20E5CA2}"/>
                  </a:ext>
                </a:extLst>
              </p:cNvPr>
              <p:cNvGrpSpPr/>
              <p:nvPr/>
            </p:nvGrpSpPr>
            <p:grpSpPr>
              <a:xfrm>
                <a:off x="2228755" y="6018370"/>
                <a:ext cx="316172" cy="744114"/>
                <a:chOff x="1116960" y="6018370"/>
                <a:chExt cx="316172" cy="744114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7B3DD37E-2B01-4392-AE98-020FEF7421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47922" y="6018370"/>
                  <a:ext cx="8073" cy="535517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EE4EAA23-E462-45F7-BE12-647C75626AD8}"/>
                    </a:ext>
                  </a:extLst>
                </p:cNvPr>
                <p:cNvSpPr txBox="1"/>
                <p:nvPr/>
              </p:nvSpPr>
              <p:spPr>
                <a:xfrm>
                  <a:off x="1116960" y="6485485"/>
                  <a:ext cx="3161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i="1" dirty="0">
                      <a:solidFill>
                        <a:schemeClr val="bg1"/>
                      </a:solidFill>
                    </a:rPr>
                    <a:t>t5</a:t>
                  </a:r>
                  <a:endParaRPr lang="en-US" sz="1600" i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BAEE7078-975A-408E-B9CD-9C8776838F25}"/>
                </a:ext>
              </a:extLst>
            </p:cNvPr>
            <p:cNvGrpSpPr/>
            <p:nvPr/>
          </p:nvGrpSpPr>
          <p:grpSpPr>
            <a:xfrm>
              <a:off x="9271296" y="6019979"/>
              <a:ext cx="1574828" cy="744114"/>
              <a:chOff x="1116959" y="6018370"/>
              <a:chExt cx="1574828" cy="744114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FE257312-302F-48A6-A82B-4D44093C08B4}"/>
                  </a:ext>
                </a:extLst>
              </p:cNvPr>
              <p:cNvGrpSpPr/>
              <p:nvPr/>
            </p:nvGrpSpPr>
            <p:grpSpPr>
              <a:xfrm>
                <a:off x="1116959" y="6018370"/>
                <a:ext cx="466025" cy="744114"/>
                <a:chOff x="1116959" y="6018370"/>
                <a:chExt cx="466025" cy="744114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B1E4F455-2009-4C6A-A3C3-CE5EDD19A8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47922" y="6018370"/>
                  <a:ext cx="8073" cy="535517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0557FF73-1A0B-4766-B204-439BD6072F64}"/>
                    </a:ext>
                  </a:extLst>
                </p:cNvPr>
                <p:cNvSpPr txBox="1"/>
                <p:nvPr/>
              </p:nvSpPr>
              <p:spPr>
                <a:xfrm>
                  <a:off x="1116959" y="6485485"/>
                  <a:ext cx="4660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i="1" dirty="0">
                      <a:solidFill>
                        <a:schemeClr val="bg1"/>
                      </a:solidFill>
                    </a:rPr>
                    <a:t>t10</a:t>
                  </a:r>
                  <a:endParaRPr lang="en-US" sz="1600" i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F6064148-8683-4A62-B571-EDCA583EBDD2}"/>
                  </a:ext>
                </a:extLst>
              </p:cNvPr>
              <p:cNvSpPr/>
              <p:nvPr/>
            </p:nvSpPr>
            <p:spPr bwMode="auto">
              <a:xfrm>
                <a:off x="1275046" y="6070663"/>
                <a:ext cx="1073332" cy="4832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onsolas" panose="020B0609020204030204" pitchFamily="49" charset="0"/>
                  </a:rPr>
                  <a:t>c()</a:t>
                </a:r>
              </a:p>
            </p:txBody>
          </p: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EAE30575-9EF4-4867-A40A-CBA818B2B8BC}"/>
                  </a:ext>
                </a:extLst>
              </p:cNvPr>
              <p:cNvGrpSpPr/>
              <p:nvPr/>
            </p:nvGrpSpPr>
            <p:grpSpPr>
              <a:xfrm>
                <a:off x="2228755" y="6018370"/>
                <a:ext cx="463032" cy="744114"/>
                <a:chOff x="1116960" y="6018370"/>
                <a:chExt cx="463032" cy="744114"/>
              </a:xfrm>
            </p:grpSpPr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6FC82E99-2E6A-4482-9232-868BDA027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47922" y="6018370"/>
                  <a:ext cx="8073" cy="535517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E5A5C8DE-A557-43FB-935F-6D0FA4439283}"/>
                    </a:ext>
                  </a:extLst>
                </p:cNvPr>
                <p:cNvSpPr txBox="1"/>
                <p:nvPr/>
              </p:nvSpPr>
              <p:spPr>
                <a:xfrm>
                  <a:off x="1116960" y="6485485"/>
                  <a:ext cx="4630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i="1" dirty="0">
                      <a:solidFill>
                        <a:schemeClr val="bg1"/>
                      </a:solidFill>
                    </a:rPr>
                    <a:t>t11</a:t>
                  </a:r>
                  <a:endParaRPr lang="en-US" sz="1600" i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CED5731C-0088-461C-B86F-A00320887449}"/>
                </a:ext>
              </a:extLst>
            </p:cNvPr>
            <p:cNvGrpSpPr/>
            <p:nvPr/>
          </p:nvGrpSpPr>
          <p:grpSpPr>
            <a:xfrm>
              <a:off x="2967476" y="6036832"/>
              <a:ext cx="1427967" cy="744114"/>
              <a:chOff x="1116960" y="6018370"/>
              <a:chExt cx="1427967" cy="744114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AE8D99FC-A878-4965-81C6-609B951303D3}"/>
                  </a:ext>
                </a:extLst>
              </p:cNvPr>
              <p:cNvGrpSpPr/>
              <p:nvPr/>
            </p:nvGrpSpPr>
            <p:grpSpPr>
              <a:xfrm>
                <a:off x="1116960" y="6018370"/>
                <a:ext cx="316172" cy="744114"/>
                <a:chOff x="1116960" y="6018370"/>
                <a:chExt cx="316172" cy="744114"/>
              </a:xfrm>
            </p:grpSpPr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693246FB-E80B-4076-8D2F-BF4D41A88C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47922" y="6018370"/>
                  <a:ext cx="8073" cy="535517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1C3CE733-B951-4B68-AC62-E5CAA1807939}"/>
                    </a:ext>
                  </a:extLst>
                </p:cNvPr>
                <p:cNvSpPr txBox="1"/>
                <p:nvPr/>
              </p:nvSpPr>
              <p:spPr>
                <a:xfrm>
                  <a:off x="1116960" y="6485485"/>
                  <a:ext cx="3161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i="1" dirty="0">
                      <a:solidFill>
                        <a:schemeClr val="bg1"/>
                      </a:solidFill>
                    </a:rPr>
                    <a:t>t2</a:t>
                  </a:r>
                  <a:endParaRPr lang="en-US" sz="1600" i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E2EC0489-2C9B-4C7B-82B7-8C77C6C37F21}"/>
                  </a:ext>
                </a:extLst>
              </p:cNvPr>
              <p:cNvSpPr/>
              <p:nvPr/>
            </p:nvSpPr>
            <p:spPr bwMode="auto">
              <a:xfrm>
                <a:off x="1275046" y="6070663"/>
                <a:ext cx="1073332" cy="483224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onsolas" panose="020B0609020204030204" pitchFamily="49" charset="0"/>
                  </a:rPr>
                  <a:t>a()</a:t>
                </a:r>
              </a:p>
            </p:txBody>
          </p: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2A8DFED3-8002-49ED-861B-415DA686D61E}"/>
                  </a:ext>
                </a:extLst>
              </p:cNvPr>
              <p:cNvGrpSpPr/>
              <p:nvPr/>
            </p:nvGrpSpPr>
            <p:grpSpPr>
              <a:xfrm>
                <a:off x="2228755" y="6018370"/>
                <a:ext cx="316172" cy="744114"/>
                <a:chOff x="1116960" y="6018370"/>
                <a:chExt cx="316172" cy="744114"/>
              </a:xfrm>
            </p:grpSpPr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85850380-1549-4945-95C1-52C853F369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47922" y="6018370"/>
                  <a:ext cx="8073" cy="535517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7D025204-5A60-488E-A705-6249E63E862A}"/>
                    </a:ext>
                  </a:extLst>
                </p:cNvPr>
                <p:cNvSpPr txBox="1"/>
                <p:nvPr/>
              </p:nvSpPr>
              <p:spPr>
                <a:xfrm>
                  <a:off x="1116960" y="6485485"/>
                  <a:ext cx="3161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i="1" dirty="0">
                      <a:solidFill>
                        <a:schemeClr val="bg1"/>
                      </a:solidFill>
                    </a:rPr>
                    <a:t>t3</a:t>
                  </a:r>
                  <a:endParaRPr lang="en-US" sz="1600" i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9D090A30-E2F7-4A92-A591-4DE1FEEEA90F}"/>
                </a:ext>
              </a:extLst>
            </p:cNvPr>
            <p:cNvGrpSpPr/>
            <p:nvPr/>
          </p:nvGrpSpPr>
          <p:grpSpPr>
            <a:xfrm>
              <a:off x="6243688" y="6037475"/>
              <a:ext cx="1427967" cy="744114"/>
              <a:chOff x="1116960" y="6018370"/>
              <a:chExt cx="1427967" cy="744114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ECBA1139-6B67-47BF-B86F-FB7730D00875}"/>
                  </a:ext>
                </a:extLst>
              </p:cNvPr>
              <p:cNvGrpSpPr/>
              <p:nvPr/>
            </p:nvGrpSpPr>
            <p:grpSpPr>
              <a:xfrm>
                <a:off x="1116960" y="6018370"/>
                <a:ext cx="316172" cy="744114"/>
                <a:chOff x="1116960" y="6018370"/>
                <a:chExt cx="316172" cy="744114"/>
              </a:xfrm>
            </p:grpSpPr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3F2A5844-3A26-4ED3-BBD9-7F8BD85EB0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47922" y="6018370"/>
                  <a:ext cx="8073" cy="535517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EFF6932D-5EBC-4D6D-8567-8040768A008C}"/>
                    </a:ext>
                  </a:extLst>
                </p:cNvPr>
                <p:cNvSpPr txBox="1"/>
                <p:nvPr/>
              </p:nvSpPr>
              <p:spPr>
                <a:xfrm>
                  <a:off x="1116960" y="6485485"/>
                  <a:ext cx="3161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i="1" dirty="0">
                      <a:solidFill>
                        <a:schemeClr val="bg1"/>
                      </a:solidFill>
                    </a:rPr>
                    <a:t>t6</a:t>
                  </a:r>
                  <a:endParaRPr lang="en-US" sz="1600" i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5D855FA0-3B02-4D0F-A497-8C33FDFCEEFC}"/>
                  </a:ext>
                </a:extLst>
              </p:cNvPr>
              <p:cNvSpPr/>
              <p:nvPr/>
            </p:nvSpPr>
            <p:spPr bwMode="auto">
              <a:xfrm>
                <a:off x="1275046" y="6070663"/>
                <a:ext cx="1073332" cy="483224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onsolas" panose="020B0609020204030204" pitchFamily="49" charset="0"/>
                  </a:rPr>
                  <a:t>b()</a:t>
                </a:r>
              </a:p>
            </p:txBody>
          </p: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D510F9E2-2BD5-4A38-B189-935D8B3517AF}"/>
                  </a:ext>
                </a:extLst>
              </p:cNvPr>
              <p:cNvGrpSpPr/>
              <p:nvPr/>
            </p:nvGrpSpPr>
            <p:grpSpPr>
              <a:xfrm>
                <a:off x="2228755" y="6018370"/>
                <a:ext cx="316172" cy="744114"/>
                <a:chOff x="1116960" y="6018370"/>
                <a:chExt cx="316172" cy="744114"/>
              </a:xfrm>
            </p:grpSpPr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D7B33510-7351-470D-AB49-7830CD6C32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47922" y="6018370"/>
                  <a:ext cx="8073" cy="535517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A8BE4575-104C-48AA-B452-720D25C0A454}"/>
                    </a:ext>
                  </a:extLst>
                </p:cNvPr>
                <p:cNvSpPr txBox="1"/>
                <p:nvPr/>
              </p:nvSpPr>
              <p:spPr>
                <a:xfrm>
                  <a:off x="1116960" y="6485485"/>
                  <a:ext cx="3161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i="1" dirty="0">
                      <a:solidFill>
                        <a:schemeClr val="bg1"/>
                      </a:solidFill>
                    </a:rPr>
                    <a:t>t7</a:t>
                  </a:r>
                  <a:endParaRPr lang="en-US" sz="1600" i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66DF2532-0CF7-43D6-B625-E655E5BA07A6}"/>
                </a:ext>
              </a:extLst>
            </p:cNvPr>
            <p:cNvGrpSpPr/>
            <p:nvPr/>
          </p:nvGrpSpPr>
          <p:grpSpPr>
            <a:xfrm>
              <a:off x="7728880" y="6030163"/>
              <a:ext cx="1427967" cy="744114"/>
              <a:chOff x="1116960" y="6018370"/>
              <a:chExt cx="1427967" cy="744114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FF2D950F-E455-4306-A998-84A0A4469468}"/>
                  </a:ext>
                </a:extLst>
              </p:cNvPr>
              <p:cNvGrpSpPr/>
              <p:nvPr/>
            </p:nvGrpSpPr>
            <p:grpSpPr>
              <a:xfrm>
                <a:off x="1116960" y="6018370"/>
                <a:ext cx="316172" cy="744114"/>
                <a:chOff x="1116960" y="6018370"/>
                <a:chExt cx="316172" cy="744114"/>
              </a:xfrm>
            </p:grpSpPr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45C74B9F-8578-427D-BE7A-F23FCE5C77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47922" y="6018370"/>
                  <a:ext cx="8073" cy="535517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B1A59C18-D64F-4F96-B701-B9986CF9CC81}"/>
                    </a:ext>
                  </a:extLst>
                </p:cNvPr>
                <p:cNvSpPr txBox="1"/>
                <p:nvPr/>
              </p:nvSpPr>
              <p:spPr>
                <a:xfrm>
                  <a:off x="1116960" y="6485485"/>
                  <a:ext cx="3161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i="1" dirty="0">
                      <a:solidFill>
                        <a:schemeClr val="bg1"/>
                      </a:solidFill>
                    </a:rPr>
                    <a:t>t8</a:t>
                  </a:r>
                  <a:endParaRPr lang="en-US" sz="1600" i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F44F9A1C-9CD3-4F36-8694-8694A8314964}"/>
                  </a:ext>
                </a:extLst>
              </p:cNvPr>
              <p:cNvSpPr/>
              <p:nvPr/>
            </p:nvSpPr>
            <p:spPr bwMode="auto">
              <a:xfrm>
                <a:off x="1275046" y="6070663"/>
                <a:ext cx="1073332" cy="483224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onsolas" panose="020B0609020204030204" pitchFamily="49" charset="0"/>
                  </a:rPr>
                  <a:t>c()</a:t>
                </a:r>
              </a:p>
            </p:txBody>
          </p: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8EB017EF-8F3D-40E3-8FA7-5B95971AAE26}"/>
                  </a:ext>
                </a:extLst>
              </p:cNvPr>
              <p:cNvGrpSpPr/>
              <p:nvPr/>
            </p:nvGrpSpPr>
            <p:grpSpPr>
              <a:xfrm>
                <a:off x="2228755" y="6018370"/>
                <a:ext cx="316172" cy="744114"/>
                <a:chOff x="1116960" y="6018370"/>
                <a:chExt cx="316172" cy="744114"/>
              </a:xfrm>
            </p:grpSpPr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E54FC125-C9E2-44D4-BA45-FA21A709EE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47922" y="6018370"/>
                  <a:ext cx="8073" cy="535517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1A734841-5D0D-44C0-929D-2BA01DEDC537}"/>
                    </a:ext>
                  </a:extLst>
                </p:cNvPr>
                <p:cNvSpPr txBox="1"/>
                <p:nvPr/>
              </p:nvSpPr>
              <p:spPr>
                <a:xfrm>
                  <a:off x="1116960" y="6485485"/>
                  <a:ext cx="3161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i="1" dirty="0">
                      <a:solidFill>
                        <a:schemeClr val="bg1"/>
                      </a:solidFill>
                    </a:rPr>
                    <a:t>t9</a:t>
                  </a:r>
                  <a:endParaRPr lang="en-US" sz="1600" i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3FEAD39C-843D-4539-9E7C-E12D45D43BDB}"/>
              </a:ext>
            </a:extLst>
          </p:cNvPr>
          <p:cNvSpPr txBox="1"/>
          <p:nvPr/>
        </p:nvSpPr>
        <p:spPr>
          <a:xfrm>
            <a:off x="266920" y="1115855"/>
            <a:ext cx="1062579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Ability to answer question </a:t>
            </a:r>
            <a:r>
              <a:rPr lang="en-US" sz="2400" b="1" dirty="0">
                <a:solidFill>
                  <a:schemeClr val="bg1"/>
                </a:solidFill>
              </a:rPr>
              <a:t>“How did I get here?”</a:t>
            </a:r>
            <a:r>
              <a:rPr lang="en-US" sz="2400" dirty="0">
                <a:solidFill>
                  <a:schemeClr val="bg1"/>
                </a:solidFill>
              </a:rPr>
              <a:t>, across async boundaries.</a:t>
            </a: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1CD69E5F-9E02-4029-8813-B59EB98DA9B4}"/>
              </a:ext>
            </a:extLst>
          </p:cNvPr>
          <p:cNvGrpSpPr/>
          <p:nvPr/>
        </p:nvGrpSpPr>
        <p:grpSpPr>
          <a:xfrm>
            <a:off x="1786079" y="5434730"/>
            <a:ext cx="8176114" cy="738869"/>
            <a:chOff x="1786079" y="5434730"/>
            <a:chExt cx="8176114" cy="738869"/>
          </a:xfrm>
        </p:grpSpPr>
        <p:sp>
          <p:nvSpPr>
            <p:cNvPr id="252" name="Arc 3">
              <a:extLst>
                <a:ext uri="{FF2B5EF4-FFF2-40B4-BE49-F238E27FC236}">
                  <a16:creationId xmlns:a16="http://schemas.microsoft.com/office/drawing/2014/main" id="{6A0082CA-B070-4D07-B97D-2FAC0BAAD594}"/>
                </a:ext>
              </a:extLst>
            </p:cNvPr>
            <p:cNvSpPr/>
            <p:nvPr/>
          </p:nvSpPr>
          <p:spPr>
            <a:xfrm>
              <a:off x="5395050" y="5434730"/>
              <a:ext cx="4567143" cy="738869"/>
            </a:xfrm>
            <a:custGeom>
              <a:avLst/>
              <a:gdLst>
                <a:gd name="connsiteX0" fmla="*/ 6593 w 2796747"/>
                <a:gd name="connsiteY0" fmla="*/ 741320 h 1641883"/>
                <a:gd name="connsiteX1" fmla="*/ 1032189 w 2796747"/>
                <a:gd name="connsiteY1" fmla="*/ 28647 h 1641883"/>
                <a:gd name="connsiteX2" fmla="*/ 1966081 w 2796747"/>
                <a:gd name="connsiteY2" fmla="*/ 70697 h 1641883"/>
                <a:gd name="connsiteX3" fmla="*/ 2748115 w 2796747"/>
                <a:gd name="connsiteY3" fmla="*/ 1035562 h 1641883"/>
                <a:gd name="connsiteX4" fmla="*/ 1398374 w 2796747"/>
                <a:gd name="connsiteY4" fmla="*/ 820942 h 1641883"/>
                <a:gd name="connsiteX5" fmla="*/ 6593 w 2796747"/>
                <a:gd name="connsiteY5" fmla="*/ 741320 h 1641883"/>
                <a:gd name="connsiteX0" fmla="*/ 6593 w 2796747"/>
                <a:gd name="connsiteY0" fmla="*/ 741320 h 1641883"/>
                <a:gd name="connsiteX1" fmla="*/ 1032189 w 2796747"/>
                <a:gd name="connsiteY1" fmla="*/ 28647 h 1641883"/>
                <a:gd name="connsiteX2" fmla="*/ 1966081 w 2796747"/>
                <a:gd name="connsiteY2" fmla="*/ 70697 h 1641883"/>
                <a:gd name="connsiteX3" fmla="*/ 2748115 w 2796747"/>
                <a:gd name="connsiteY3" fmla="*/ 1035562 h 1641883"/>
                <a:gd name="connsiteX0" fmla="*/ 0 w 2843368"/>
                <a:gd name="connsiteY0" fmla="*/ 741320 h 1035562"/>
                <a:gd name="connsiteX1" fmla="*/ 1025596 w 2843368"/>
                <a:gd name="connsiteY1" fmla="*/ 28647 h 1035562"/>
                <a:gd name="connsiteX2" fmla="*/ 1959488 w 2843368"/>
                <a:gd name="connsiteY2" fmla="*/ 70697 h 1035562"/>
                <a:gd name="connsiteX3" fmla="*/ 2741522 w 2843368"/>
                <a:gd name="connsiteY3" fmla="*/ 1035562 h 1035562"/>
                <a:gd name="connsiteX4" fmla="*/ 1391781 w 2843368"/>
                <a:gd name="connsiteY4" fmla="*/ 820942 h 1035562"/>
                <a:gd name="connsiteX5" fmla="*/ 0 w 2843368"/>
                <a:gd name="connsiteY5" fmla="*/ 741320 h 1035562"/>
                <a:gd name="connsiteX0" fmla="*/ 0 w 2843368"/>
                <a:gd name="connsiteY0" fmla="*/ 741320 h 1035562"/>
                <a:gd name="connsiteX1" fmla="*/ 1025596 w 2843368"/>
                <a:gd name="connsiteY1" fmla="*/ 28647 h 1035562"/>
                <a:gd name="connsiteX2" fmla="*/ 1959488 w 2843368"/>
                <a:gd name="connsiteY2" fmla="*/ 70697 h 1035562"/>
                <a:gd name="connsiteX3" fmla="*/ 2799186 w 2843368"/>
                <a:gd name="connsiteY3" fmla="*/ 788427 h 1035562"/>
                <a:gd name="connsiteX0" fmla="*/ 0 w 2843368"/>
                <a:gd name="connsiteY0" fmla="*/ 756190 h 835812"/>
                <a:gd name="connsiteX1" fmla="*/ 1025596 w 2843368"/>
                <a:gd name="connsiteY1" fmla="*/ 43517 h 835812"/>
                <a:gd name="connsiteX2" fmla="*/ 1959488 w 2843368"/>
                <a:gd name="connsiteY2" fmla="*/ 85567 h 835812"/>
                <a:gd name="connsiteX3" fmla="*/ 2799187 w 2843368"/>
                <a:gd name="connsiteY3" fmla="*/ 778583 h 835812"/>
                <a:gd name="connsiteX4" fmla="*/ 1391781 w 2843368"/>
                <a:gd name="connsiteY4" fmla="*/ 835812 h 835812"/>
                <a:gd name="connsiteX5" fmla="*/ 0 w 2843368"/>
                <a:gd name="connsiteY5" fmla="*/ 756190 h 835812"/>
                <a:gd name="connsiteX0" fmla="*/ 0 w 2843368"/>
                <a:gd name="connsiteY0" fmla="*/ 756190 h 835812"/>
                <a:gd name="connsiteX1" fmla="*/ 1025596 w 2843368"/>
                <a:gd name="connsiteY1" fmla="*/ 43517 h 835812"/>
                <a:gd name="connsiteX2" fmla="*/ 1959488 w 2843368"/>
                <a:gd name="connsiteY2" fmla="*/ 85567 h 835812"/>
                <a:gd name="connsiteX3" fmla="*/ 2799186 w 2843368"/>
                <a:gd name="connsiteY3" fmla="*/ 803297 h 83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368" h="835812" stroke="0" extrusionOk="0">
                  <a:moveTo>
                    <a:pt x="0" y="756190"/>
                  </a:moveTo>
                  <a:cubicBezTo>
                    <a:pt x="56370" y="416592"/>
                    <a:pt x="464674" y="132867"/>
                    <a:pt x="1025596" y="43517"/>
                  </a:cubicBezTo>
                  <a:cubicBezTo>
                    <a:pt x="1335872" y="-5907"/>
                    <a:pt x="1663890" y="-36944"/>
                    <a:pt x="1959488" y="85567"/>
                  </a:cubicBezTo>
                  <a:cubicBezTo>
                    <a:pt x="2255087" y="208078"/>
                    <a:pt x="2979502" y="387750"/>
                    <a:pt x="2799187" y="778583"/>
                  </a:cubicBezTo>
                  <a:lnTo>
                    <a:pt x="1391781" y="835812"/>
                  </a:lnTo>
                  <a:lnTo>
                    <a:pt x="0" y="756190"/>
                  </a:lnTo>
                  <a:close/>
                </a:path>
                <a:path w="2843368" h="835812" fill="none">
                  <a:moveTo>
                    <a:pt x="0" y="756190"/>
                  </a:moveTo>
                  <a:cubicBezTo>
                    <a:pt x="56370" y="416592"/>
                    <a:pt x="464674" y="132867"/>
                    <a:pt x="1025596" y="43517"/>
                  </a:cubicBezTo>
                  <a:cubicBezTo>
                    <a:pt x="1335872" y="-5907"/>
                    <a:pt x="1665680" y="8943"/>
                    <a:pt x="1959488" y="85567"/>
                  </a:cubicBezTo>
                  <a:cubicBezTo>
                    <a:pt x="2589815" y="249953"/>
                    <a:pt x="2979501" y="412464"/>
                    <a:pt x="2799186" y="803297"/>
                  </a:cubicBezTo>
                </a:path>
              </a:pathLst>
            </a:custGeom>
            <a:noFill/>
            <a:ln>
              <a:solidFill>
                <a:srgbClr val="FFFF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Arc 3">
              <a:extLst>
                <a:ext uri="{FF2B5EF4-FFF2-40B4-BE49-F238E27FC236}">
                  <a16:creationId xmlns:a16="http://schemas.microsoft.com/office/drawing/2014/main" id="{055E5432-5300-4898-9B0C-FC0B33E50CAB}"/>
                </a:ext>
              </a:extLst>
            </p:cNvPr>
            <p:cNvSpPr/>
            <p:nvPr/>
          </p:nvSpPr>
          <p:spPr>
            <a:xfrm>
              <a:off x="1786079" y="5613762"/>
              <a:ext cx="3449499" cy="535518"/>
            </a:xfrm>
            <a:custGeom>
              <a:avLst/>
              <a:gdLst>
                <a:gd name="connsiteX0" fmla="*/ 6593 w 2796747"/>
                <a:gd name="connsiteY0" fmla="*/ 741320 h 1641883"/>
                <a:gd name="connsiteX1" fmla="*/ 1032189 w 2796747"/>
                <a:gd name="connsiteY1" fmla="*/ 28647 h 1641883"/>
                <a:gd name="connsiteX2" fmla="*/ 1966081 w 2796747"/>
                <a:gd name="connsiteY2" fmla="*/ 70697 h 1641883"/>
                <a:gd name="connsiteX3" fmla="*/ 2748115 w 2796747"/>
                <a:gd name="connsiteY3" fmla="*/ 1035562 h 1641883"/>
                <a:gd name="connsiteX4" fmla="*/ 1398374 w 2796747"/>
                <a:gd name="connsiteY4" fmla="*/ 820942 h 1641883"/>
                <a:gd name="connsiteX5" fmla="*/ 6593 w 2796747"/>
                <a:gd name="connsiteY5" fmla="*/ 741320 h 1641883"/>
                <a:gd name="connsiteX0" fmla="*/ 6593 w 2796747"/>
                <a:gd name="connsiteY0" fmla="*/ 741320 h 1641883"/>
                <a:gd name="connsiteX1" fmla="*/ 1032189 w 2796747"/>
                <a:gd name="connsiteY1" fmla="*/ 28647 h 1641883"/>
                <a:gd name="connsiteX2" fmla="*/ 1966081 w 2796747"/>
                <a:gd name="connsiteY2" fmla="*/ 70697 h 1641883"/>
                <a:gd name="connsiteX3" fmla="*/ 2748115 w 2796747"/>
                <a:gd name="connsiteY3" fmla="*/ 1035562 h 1641883"/>
                <a:gd name="connsiteX0" fmla="*/ 0 w 2843368"/>
                <a:gd name="connsiteY0" fmla="*/ 741320 h 1035562"/>
                <a:gd name="connsiteX1" fmla="*/ 1025596 w 2843368"/>
                <a:gd name="connsiteY1" fmla="*/ 28647 h 1035562"/>
                <a:gd name="connsiteX2" fmla="*/ 1959488 w 2843368"/>
                <a:gd name="connsiteY2" fmla="*/ 70697 h 1035562"/>
                <a:gd name="connsiteX3" fmla="*/ 2741522 w 2843368"/>
                <a:gd name="connsiteY3" fmla="*/ 1035562 h 1035562"/>
                <a:gd name="connsiteX4" fmla="*/ 1391781 w 2843368"/>
                <a:gd name="connsiteY4" fmla="*/ 820942 h 1035562"/>
                <a:gd name="connsiteX5" fmla="*/ 0 w 2843368"/>
                <a:gd name="connsiteY5" fmla="*/ 741320 h 1035562"/>
                <a:gd name="connsiteX0" fmla="*/ 0 w 2843368"/>
                <a:gd name="connsiteY0" fmla="*/ 741320 h 1035562"/>
                <a:gd name="connsiteX1" fmla="*/ 1025596 w 2843368"/>
                <a:gd name="connsiteY1" fmla="*/ 28647 h 1035562"/>
                <a:gd name="connsiteX2" fmla="*/ 1959488 w 2843368"/>
                <a:gd name="connsiteY2" fmla="*/ 70697 h 1035562"/>
                <a:gd name="connsiteX3" fmla="*/ 2799186 w 2843368"/>
                <a:gd name="connsiteY3" fmla="*/ 788427 h 1035562"/>
                <a:gd name="connsiteX0" fmla="*/ 0 w 2843368"/>
                <a:gd name="connsiteY0" fmla="*/ 756190 h 835812"/>
                <a:gd name="connsiteX1" fmla="*/ 1025596 w 2843368"/>
                <a:gd name="connsiteY1" fmla="*/ 43517 h 835812"/>
                <a:gd name="connsiteX2" fmla="*/ 1959488 w 2843368"/>
                <a:gd name="connsiteY2" fmla="*/ 85567 h 835812"/>
                <a:gd name="connsiteX3" fmla="*/ 2799187 w 2843368"/>
                <a:gd name="connsiteY3" fmla="*/ 778583 h 835812"/>
                <a:gd name="connsiteX4" fmla="*/ 1391781 w 2843368"/>
                <a:gd name="connsiteY4" fmla="*/ 835812 h 835812"/>
                <a:gd name="connsiteX5" fmla="*/ 0 w 2843368"/>
                <a:gd name="connsiteY5" fmla="*/ 756190 h 835812"/>
                <a:gd name="connsiteX0" fmla="*/ 0 w 2843368"/>
                <a:gd name="connsiteY0" fmla="*/ 756190 h 835812"/>
                <a:gd name="connsiteX1" fmla="*/ 1025596 w 2843368"/>
                <a:gd name="connsiteY1" fmla="*/ 43517 h 835812"/>
                <a:gd name="connsiteX2" fmla="*/ 1959488 w 2843368"/>
                <a:gd name="connsiteY2" fmla="*/ 85567 h 835812"/>
                <a:gd name="connsiteX3" fmla="*/ 2799186 w 2843368"/>
                <a:gd name="connsiteY3" fmla="*/ 803297 h 83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368" h="835812" stroke="0" extrusionOk="0">
                  <a:moveTo>
                    <a:pt x="0" y="756190"/>
                  </a:moveTo>
                  <a:cubicBezTo>
                    <a:pt x="56370" y="416592"/>
                    <a:pt x="464674" y="132867"/>
                    <a:pt x="1025596" y="43517"/>
                  </a:cubicBezTo>
                  <a:cubicBezTo>
                    <a:pt x="1335872" y="-5907"/>
                    <a:pt x="1663890" y="-36944"/>
                    <a:pt x="1959488" y="85567"/>
                  </a:cubicBezTo>
                  <a:cubicBezTo>
                    <a:pt x="2255087" y="208078"/>
                    <a:pt x="2979502" y="387750"/>
                    <a:pt x="2799187" y="778583"/>
                  </a:cubicBezTo>
                  <a:lnTo>
                    <a:pt x="1391781" y="835812"/>
                  </a:lnTo>
                  <a:lnTo>
                    <a:pt x="0" y="756190"/>
                  </a:lnTo>
                  <a:close/>
                </a:path>
                <a:path w="2843368" h="835812" fill="none">
                  <a:moveTo>
                    <a:pt x="0" y="756190"/>
                  </a:moveTo>
                  <a:cubicBezTo>
                    <a:pt x="56370" y="416592"/>
                    <a:pt x="464674" y="132867"/>
                    <a:pt x="1025596" y="43517"/>
                  </a:cubicBezTo>
                  <a:cubicBezTo>
                    <a:pt x="1335872" y="-5907"/>
                    <a:pt x="1665680" y="8943"/>
                    <a:pt x="1959488" y="85567"/>
                  </a:cubicBezTo>
                  <a:cubicBezTo>
                    <a:pt x="2589815" y="249953"/>
                    <a:pt x="2979501" y="412464"/>
                    <a:pt x="2799186" y="803297"/>
                  </a:cubicBezTo>
                </a:path>
              </a:pathLst>
            </a:custGeom>
            <a:noFill/>
            <a:ln>
              <a:solidFill>
                <a:srgbClr val="FFFF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4F7BB924-0911-4A4C-AEED-E4153938D9D2}"/>
              </a:ext>
            </a:extLst>
          </p:cNvPr>
          <p:cNvGrpSpPr/>
          <p:nvPr/>
        </p:nvGrpSpPr>
        <p:grpSpPr>
          <a:xfrm>
            <a:off x="3604303" y="5742144"/>
            <a:ext cx="4952778" cy="407135"/>
            <a:chOff x="3604303" y="5742144"/>
            <a:chExt cx="4952778" cy="407135"/>
          </a:xfrm>
        </p:grpSpPr>
        <p:sp>
          <p:nvSpPr>
            <p:cNvPr id="254" name="Arc 3">
              <a:extLst>
                <a:ext uri="{FF2B5EF4-FFF2-40B4-BE49-F238E27FC236}">
                  <a16:creationId xmlns:a16="http://schemas.microsoft.com/office/drawing/2014/main" id="{26A888F4-60E8-4120-99BE-42DAAB093A13}"/>
                </a:ext>
              </a:extLst>
            </p:cNvPr>
            <p:cNvSpPr/>
            <p:nvPr/>
          </p:nvSpPr>
          <p:spPr>
            <a:xfrm>
              <a:off x="6880515" y="5742145"/>
              <a:ext cx="1676566" cy="316055"/>
            </a:xfrm>
            <a:custGeom>
              <a:avLst/>
              <a:gdLst>
                <a:gd name="connsiteX0" fmla="*/ 6593 w 2796747"/>
                <a:gd name="connsiteY0" fmla="*/ 741320 h 1641883"/>
                <a:gd name="connsiteX1" fmla="*/ 1032189 w 2796747"/>
                <a:gd name="connsiteY1" fmla="*/ 28647 h 1641883"/>
                <a:gd name="connsiteX2" fmla="*/ 1966081 w 2796747"/>
                <a:gd name="connsiteY2" fmla="*/ 70697 h 1641883"/>
                <a:gd name="connsiteX3" fmla="*/ 2748115 w 2796747"/>
                <a:gd name="connsiteY3" fmla="*/ 1035562 h 1641883"/>
                <a:gd name="connsiteX4" fmla="*/ 1398374 w 2796747"/>
                <a:gd name="connsiteY4" fmla="*/ 820942 h 1641883"/>
                <a:gd name="connsiteX5" fmla="*/ 6593 w 2796747"/>
                <a:gd name="connsiteY5" fmla="*/ 741320 h 1641883"/>
                <a:gd name="connsiteX0" fmla="*/ 6593 w 2796747"/>
                <a:gd name="connsiteY0" fmla="*/ 741320 h 1641883"/>
                <a:gd name="connsiteX1" fmla="*/ 1032189 w 2796747"/>
                <a:gd name="connsiteY1" fmla="*/ 28647 h 1641883"/>
                <a:gd name="connsiteX2" fmla="*/ 1966081 w 2796747"/>
                <a:gd name="connsiteY2" fmla="*/ 70697 h 1641883"/>
                <a:gd name="connsiteX3" fmla="*/ 2748115 w 2796747"/>
                <a:gd name="connsiteY3" fmla="*/ 1035562 h 1641883"/>
                <a:gd name="connsiteX0" fmla="*/ 0 w 2843368"/>
                <a:gd name="connsiteY0" fmla="*/ 741320 h 1035562"/>
                <a:gd name="connsiteX1" fmla="*/ 1025596 w 2843368"/>
                <a:gd name="connsiteY1" fmla="*/ 28647 h 1035562"/>
                <a:gd name="connsiteX2" fmla="*/ 1959488 w 2843368"/>
                <a:gd name="connsiteY2" fmla="*/ 70697 h 1035562"/>
                <a:gd name="connsiteX3" fmla="*/ 2741522 w 2843368"/>
                <a:gd name="connsiteY3" fmla="*/ 1035562 h 1035562"/>
                <a:gd name="connsiteX4" fmla="*/ 1391781 w 2843368"/>
                <a:gd name="connsiteY4" fmla="*/ 820942 h 1035562"/>
                <a:gd name="connsiteX5" fmla="*/ 0 w 2843368"/>
                <a:gd name="connsiteY5" fmla="*/ 741320 h 1035562"/>
                <a:gd name="connsiteX0" fmla="*/ 0 w 2843368"/>
                <a:gd name="connsiteY0" fmla="*/ 741320 h 1035562"/>
                <a:gd name="connsiteX1" fmla="*/ 1025596 w 2843368"/>
                <a:gd name="connsiteY1" fmla="*/ 28647 h 1035562"/>
                <a:gd name="connsiteX2" fmla="*/ 1959488 w 2843368"/>
                <a:gd name="connsiteY2" fmla="*/ 70697 h 1035562"/>
                <a:gd name="connsiteX3" fmla="*/ 2799186 w 2843368"/>
                <a:gd name="connsiteY3" fmla="*/ 788427 h 1035562"/>
                <a:gd name="connsiteX0" fmla="*/ 0 w 2843368"/>
                <a:gd name="connsiteY0" fmla="*/ 756190 h 835812"/>
                <a:gd name="connsiteX1" fmla="*/ 1025596 w 2843368"/>
                <a:gd name="connsiteY1" fmla="*/ 43517 h 835812"/>
                <a:gd name="connsiteX2" fmla="*/ 1959488 w 2843368"/>
                <a:gd name="connsiteY2" fmla="*/ 85567 h 835812"/>
                <a:gd name="connsiteX3" fmla="*/ 2799187 w 2843368"/>
                <a:gd name="connsiteY3" fmla="*/ 778583 h 835812"/>
                <a:gd name="connsiteX4" fmla="*/ 1391781 w 2843368"/>
                <a:gd name="connsiteY4" fmla="*/ 835812 h 835812"/>
                <a:gd name="connsiteX5" fmla="*/ 0 w 2843368"/>
                <a:gd name="connsiteY5" fmla="*/ 756190 h 835812"/>
                <a:gd name="connsiteX0" fmla="*/ 0 w 2843368"/>
                <a:gd name="connsiteY0" fmla="*/ 756190 h 835812"/>
                <a:gd name="connsiteX1" fmla="*/ 1025596 w 2843368"/>
                <a:gd name="connsiteY1" fmla="*/ 43517 h 835812"/>
                <a:gd name="connsiteX2" fmla="*/ 1959488 w 2843368"/>
                <a:gd name="connsiteY2" fmla="*/ 85567 h 835812"/>
                <a:gd name="connsiteX3" fmla="*/ 2799186 w 2843368"/>
                <a:gd name="connsiteY3" fmla="*/ 803297 h 83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368" h="835812" stroke="0" extrusionOk="0">
                  <a:moveTo>
                    <a:pt x="0" y="756190"/>
                  </a:moveTo>
                  <a:cubicBezTo>
                    <a:pt x="56370" y="416592"/>
                    <a:pt x="464674" y="132867"/>
                    <a:pt x="1025596" y="43517"/>
                  </a:cubicBezTo>
                  <a:cubicBezTo>
                    <a:pt x="1335872" y="-5907"/>
                    <a:pt x="1663890" y="-36944"/>
                    <a:pt x="1959488" y="85567"/>
                  </a:cubicBezTo>
                  <a:cubicBezTo>
                    <a:pt x="2255087" y="208078"/>
                    <a:pt x="2979502" y="387750"/>
                    <a:pt x="2799187" y="778583"/>
                  </a:cubicBezTo>
                  <a:lnTo>
                    <a:pt x="1391781" y="835812"/>
                  </a:lnTo>
                  <a:lnTo>
                    <a:pt x="0" y="756190"/>
                  </a:lnTo>
                  <a:close/>
                </a:path>
                <a:path w="2843368" h="835812" fill="none">
                  <a:moveTo>
                    <a:pt x="0" y="756190"/>
                  </a:moveTo>
                  <a:cubicBezTo>
                    <a:pt x="56370" y="416592"/>
                    <a:pt x="464674" y="132867"/>
                    <a:pt x="1025596" y="43517"/>
                  </a:cubicBezTo>
                  <a:cubicBezTo>
                    <a:pt x="1335872" y="-5907"/>
                    <a:pt x="1665680" y="8943"/>
                    <a:pt x="1959488" y="85567"/>
                  </a:cubicBezTo>
                  <a:cubicBezTo>
                    <a:pt x="2589815" y="249953"/>
                    <a:pt x="2979501" y="412464"/>
                    <a:pt x="2799186" y="803297"/>
                  </a:cubicBezTo>
                </a:path>
              </a:pathLst>
            </a:custGeom>
            <a:noFill/>
            <a:ln>
              <a:solidFill>
                <a:srgbClr val="FFFF00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Arc 3">
              <a:extLst>
                <a:ext uri="{FF2B5EF4-FFF2-40B4-BE49-F238E27FC236}">
                  <a16:creationId xmlns:a16="http://schemas.microsoft.com/office/drawing/2014/main" id="{F125DB95-FBF6-4479-A5A7-BB79F76D1F75}"/>
                </a:ext>
              </a:extLst>
            </p:cNvPr>
            <p:cNvSpPr/>
            <p:nvPr/>
          </p:nvSpPr>
          <p:spPr>
            <a:xfrm>
              <a:off x="3604303" y="5742144"/>
              <a:ext cx="3111179" cy="407135"/>
            </a:xfrm>
            <a:custGeom>
              <a:avLst/>
              <a:gdLst>
                <a:gd name="connsiteX0" fmla="*/ 6593 w 2796747"/>
                <a:gd name="connsiteY0" fmla="*/ 741320 h 1641883"/>
                <a:gd name="connsiteX1" fmla="*/ 1032189 w 2796747"/>
                <a:gd name="connsiteY1" fmla="*/ 28647 h 1641883"/>
                <a:gd name="connsiteX2" fmla="*/ 1966081 w 2796747"/>
                <a:gd name="connsiteY2" fmla="*/ 70697 h 1641883"/>
                <a:gd name="connsiteX3" fmla="*/ 2748115 w 2796747"/>
                <a:gd name="connsiteY3" fmla="*/ 1035562 h 1641883"/>
                <a:gd name="connsiteX4" fmla="*/ 1398374 w 2796747"/>
                <a:gd name="connsiteY4" fmla="*/ 820942 h 1641883"/>
                <a:gd name="connsiteX5" fmla="*/ 6593 w 2796747"/>
                <a:gd name="connsiteY5" fmla="*/ 741320 h 1641883"/>
                <a:gd name="connsiteX0" fmla="*/ 6593 w 2796747"/>
                <a:gd name="connsiteY0" fmla="*/ 741320 h 1641883"/>
                <a:gd name="connsiteX1" fmla="*/ 1032189 w 2796747"/>
                <a:gd name="connsiteY1" fmla="*/ 28647 h 1641883"/>
                <a:gd name="connsiteX2" fmla="*/ 1966081 w 2796747"/>
                <a:gd name="connsiteY2" fmla="*/ 70697 h 1641883"/>
                <a:gd name="connsiteX3" fmla="*/ 2748115 w 2796747"/>
                <a:gd name="connsiteY3" fmla="*/ 1035562 h 1641883"/>
                <a:gd name="connsiteX0" fmla="*/ 0 w 2843368"/>
                <a:gd name="connsiteY0" fmla="*/ 741320 h 1035562"/>
                <a:gd name="connsiteX1" fmla="*/ 1025596 w 2843368"/>
                <a:gd name="connsiteY1" fmla="*/ 28647 h 1035562"/>
                <a:gd name="connsiteX2" fmla="*/ 1959488 w 2843368"/>
                <a:gd name="connsiteY2" fmla="*/ 70697 h 1035562"/>
                <a:gd name="connsiteX3" fmla="*/ 2741522 w 2843368"/>
                <a:gd name="connsiteY3" fmla="*/ 1035562 h 1035562"/>
                <a:gd name="connsiteX4" fmla="*/ 1391781 w 2843368"/>
                <a:gd name="connsiteY4" fmla="*/ 820942 h 1035562"/>
                <a:gd name="connsiteX5" fmla="*/ 0 w 2843368"/>
                <a:gd name="connsiteY5" fmla="*/ 741320 h 1035562"/>
                <a:gd name="connsiteX0" fmla="*/ 0 w 2843368"/>
                <a:gd name="connsiteY0" fmla="*/ 741320 h 1035562"/>
                <a:gd name="connsiteX1" fmla="*/ 1025596 w 2843368"/>
                <a:gd name="connsiteY1" fmla="*/ 28647 h 1035562"/>
                <a:gd name="connsiteX2" fmla="*/ 1959488 w 2843368"/>
                <a:gd name="connsiteY2" fmla="*/ 70697 h 1035562"/>
                <a:gd name="connsiteX3" fmla="*/ 2799186 w 2843368"/>
                <a:gd name="connsiteY3" fmla="*/ 788427 h 1035562"/>
                <a:gd name="connsiteX0" fmla="*/ 0 w 2843368"/>
                <a:gd name="connsiteY0" fmla="*/ 756190 h 835812"/>
                <a:gd name="connsiteX1" fmla="*/ 1025596 w 2843368"/>
                <a:gd name="connsiteY1" fmla="*/ 43517 h 835812"/>
                <a:gd name="connsiteX2" fmla="*/ 1959488 w 2843368"/>
                <a:gd name="connsiteY2" fmla="*/ 85567 h 835812"/>
                <a:gd name="connsiteX3" fmla="*/ 2799187 w 2843368"/>
                <a:gd name="connsiteY3" fmla="*/ 778583 h 835812"/>
                <a:gd name="connsiteX4" fmla="*/ 1391781 w 2843368"/>
                <a:gd name="connsiteY4" fmla="*/ 835812 h 835812"/>
                <a:gd name="connsiteX5" fmla="*/ 0 w 2843368"/>
                <a:gd name="connsiteY5" fmla="*/ 756190 h 835812"/>
                <a:gd name="connsiteX0" fmla="*/ 0 w 2843368"/>
                <a:gd name="connsiteY0" fmla="*/ 756190 h 835812"/>
                <a:gd name="connsiteX1" fmla="*/ 1025596 w 2843368"/>
                <a:gd name="connsiteY1" fmla="*/ 43517 h 835812"/>
                <a:gd name="connsiteX2" fmla="*/ 1959488 w 2843368"/>
                <a:gd name="connsiteY2" fmla="*/ 85567 h 835812"/>
                <a:gd name="connsiteX3" fmla="*/ 2799186 w 2843368"/>
                <a:gd name="connsiteY3" fmla="*/ 803297 h 83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3368" h="835812" stroke="0" extrusionOk="0">
                  <a:moveTo>
                    <a:pt x="0" y="756190"/>
                  </a:moveTo>
                  <a:cubicBezTo>
                    <a:pt x="56370" y="416592"/>
                    <a:pt x="464674" y="132867"/>
                    <a:pt x="1025596" y="43517"/>
                  </a:cubicBezTo>
                  <a:cubicBezTo>
                    <a:pt x="1335872" y="-5907"/>
                    <a:pt x="1663890" y="-36944"/>
                    <a:pt x="1959488" y="85567"/>
                  </a:cubicBezTo>
                  <a:cubicBezTo>
                    <a:pt x="2255087" y="208078"/>
                    <a:pt x="2979502" y="387750"/>
                    <a:pt x="2799187" y="778583"/>
                  </a:cubicBezTo>
                  <a:lnTo>
                    <a:pt x="1391781" y="835812"/>
                  </a:lnTo>
                  <a:lnTo>
                    <a:pt x="0" y="756190"/>
                  </a:lnTo>
                  <a:close/>
                </a:path>
                <a:path w="2843368" h="835812" fill="none">
                  <a:moveTo>
                    <a:pt x="0" y="756190"/>
                  </a:moveTo>
                  <a:cubicBezTo>
                    <a:pt x="56370" y="416592"/>
                    <a:pt x="464674" y="132867"/>
                    <a:pt x="1025596" y="43517"/>
                  </a:cubicBezTo>
                  <a:cubicBezTo>
                    <a:pt x="1335872" y="-5907"/>
                    <a:pt x="1665680" y="8943"/>
                    <a:pt x="1959488" y="85567"/>
                  </a:cubicBezTo>
                  <a:cubicBezTo>
                    <a:pt x="2589815" y="249953"/>
                    <a:pt x="2979501" y="412464"/>
                    <a:pt x="2799186" y="803297"/>
                  </a:cubicBezTo>
                </a:path>
              </a:pathLst>
            </a:custGeom>
            <a:noFill/>
            <a:ln>
              <a:solidFill>
                <a:srgbClr val="FFFF00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E20F731-BB6E-4478-87D3-D75C10CE3689}"/>
              </a:ext>
            </a:extLst>
          </p:cNvPr>
          <p:cNvGrpSpPr/>
          <p:nvPr/>
        </p:nvGrpSpPr>
        <p:grpSpPr>
          <a:xfrm>
            <a:off x="6781800" y="2335518"/>
            <a:ext cx="2722508" cy="2290266"/>
            <a:chOff x="6781800" y="2335518"/>
            <a:chExt cx="2722508" cy="2290266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C3213F2-A35A-47E8-87AE-2EA4A5A2C9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8953" y="2845725"/>
              <a:ext cx="287606" cy="347327"/>
            </a:xfrm>
            <a:prstGeom prst="straightConnector1">
              <a:avLst/>
            </a:prstGeom>
            <a:ln>
              <a:solidFill>
                <a:srgbClr val="FFFF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0989727-C5E3-41BD-9021-0A08A63FE4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3217" y="3647507"/>
              <a:ext cx="572054" cy="483344"/>
            </a:xfrm>
            <a:prstGeom prst="straightConnector1">
              <a:avLst/>
            </a:prstGeom>
            <a:ln>
              <a:solidFill>
                <a:srgbClr val="FFFF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75948A96-E19B-4FB0-BE89-A917C62B8B5E}"/>
                </a:ext>
              </a:extLst>
            </p:cNvPr>
            <p:cNvSpPr/>
            <p:nvPr/>
          </p:nvSpPr>
          <p:spPr bwMode="auto">
            <a:xfrm>
              <a:off x="6781800" y="2335518"/>
              <a:ext cx="2058875" cy="483224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cs typeface="Segoe UI" pitchFamily="34" charset="0"/>
                </a:rPr>
                <a:t>a()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EF51E78-7300-4CB4-B5E7-AFF21C70C2F2}"/>
                </a:ext>
              </a:extLst>
            </p:cNvPr>
            <p:cNvSpPr/>
            <p:nvPr/>
          </p:nvSpPr>
          <p:spPr bwMode="auto">
            <a:xfrm>
              <a:off x="6857528" y="3205594"/>
              <a:ext cx="2058875" cy="483224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cs typeface="Segoe UI" pitchFamily="34" charset="0"/>
                </a:rPr>
                <a:t>b()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29FF655-0A40-4294-8530-AE5601092C60}"/>
                </a:ext>
              </a:extLst>
            </p:cNvPr>
            <p:cNvSpPr/>
            <p:nvPr/>
          </p:nvSpPr>
          <p:spPr bwMode="auto">
            <a:xfrm>
              <a:off x="7445433" y="4142560"/>
              <a:ext cx="2058875" cy="483224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cs typeface="Segoe UI" pitchFamily="34" charset="0"/>
                </a:rPr>
                <a:t>c()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A533C7D-80A1-4271-926B-87721C79D907}"/>
              </a:ext>
            </a:extLst>
          </p:cNvPr>
          <p:cNvGrpSpPr/>
          <p:nvPr/>
        </p:nvGrpSpPr>
        <p:grpSpPr>
          <a:xfrm>
            <a:off x="7902574" y="2322735"/>
            <a:ext cx="1601734" cy="2347170"/>
            <a:chOff x="7902574" y="2322735"/>
            <a:chExt cx="1601734" cy="234717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036231-228D-4A2D-AC18-4CDC13EC0BF3}"/>
                </a:ext>
              </a:extLst>
            </p:cNvPr>
            <p:cNvSpPr txBox="1"/>
            <p:nvPr/>
          </p:nvSpPr>
          <p:spPr>
            <a:xfrm>
              <a:off x="7950561" y="3172149"/>
              <a:ext cx="965842" cy="5447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solidFill>
                    <a:schemeClr val="bg1"/>
                  </a:solidFill>
                </a:rPr>
                <a:t>(req1)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A309611-CEBB-4155-A5DF-F77C427148B4}"/>
                </a:ext>
              </a:extLst>
            </p:cNvPr>
            <p:cNvSpPr txBox="1"/>
            <p:nvPr/>
          </p:nvSpPr>
          <p:spPr>
            <a:xfrm>
              <a:off x="7902574" y="2322735"/>
              <a:ext cx="965842" cy="5447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solidFill>
                    <a:schemeClr val="bg1"/>
                  </a:solidFill>
                </a:rPr>
                <a:t>(req1)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C687A3A-D623-4D5E-B48C-5559ACC11CAA}"/>
                </a:ext>
              </a:extLst>
            </p:cNvPr>
            <p:cNvSpPr txBox="1"/>
            <p:nvPr/>
          </p:nvSpPr>
          <p:spPr>
            <a:xfrm>
              <a:off x="8538466" y="4125140"/>
              <a:ext cx="965842" cy="5447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solidFill>
                    <a:schemeClr val="bg1"/>
                  </a:solidFill>
                </a:rPr>
                <a:t>(req1)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A8A3E96-61B4-47F5-AD2F-AB21D9AE7A51}"/>
              </a:ext>
            </a:extLst>
          </p:cNvPr>
          <p:cNvGrpSpPr/>
          <p:nvPr/>
        </p:nvGrpSpPr>
        <p:grpSpPr>
          <a:xfrm>
            <a:off x="9271296" y="2302073"/>
            <a:ext cx="2722508" cy="2290266"/>
            <a:chOff x="6781800" y="2335518"/>
            <a:chExt cx="2722508" cy="2290266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2EE5143-8FC8-4F29-AE0B-DFD2828767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8953" y="2845725"/>
              <a:ext cx="287606" cy="347327"/>
            </a:xfrm>
            <a:prstGeom prst="straightConnector1">
              <a:avLst/>
            </a:prstGeom>
            <a:ln>
              <a:solidFill>
                <a:srgbClr val="FFFF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827E239-AFCF-480A-9198-8DC9C9F847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3217" y="3647507"/>
              <a:ext cx="572054" cy="483344"/>
            </a:xfrm>
            <a:prstGeom prst="straightConnector1">
              <a:avLst/>
            </a:prstGeom>
            <a:ln>
              <a:solidFill>
                <a:srgbClr val="FFFF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AE56302-B72F-44E8-B309-905C93084B61}"/>
                </a:ext>
              </a:extLst>
            </p:cNvPr>
            <p:cNvSpPr/>
            <p:nvPr/>
          </p:nvSpPr>
          <p:spPr bwMode="auto">
            <a:xfrm>
              <a:off x="6781800" y="2335518"/>
              <a:ext cx="2058875" cy="483224"/>
            </a:xfrm>
            <a:prstGeom prst="ellipse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cs typeface="Segoe UI" pitchFamily="34" charset="0"/>
                </a:rPr>
                <a:t>a()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26EFF98-6296-4ADB-8C9E-8B01C8512704}"/>
                </a:ext>
              </a:extLst>
            </p:cNvPr>
            <p:cNvSpPr/>
            <p:nvPr/>
          </p:nvSpPr>
          <p:spPr bwMode="auto">
            <a:xfrm>
              <a:off x="6857528" y="3205594"/>
              <a:ext cx="2058875" cy="483224"/>
            </a:xfrm>
            <a:prstGeom prst="ellipse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cs typeface="Segoe UI" pitchFamily="34" charset="0"/>
                </a:rPr>
                <a:t>b()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F63B542-B600-44E5-AB66-1A4C107BFEE8}"/>
                </a:ext>
              </a:extLst>
            </p:cNvPr>
            <p:cNvSpPr/>
            <p:nvPr/>
          </p:nvSpPr>
          <p:spPr bwMode="auto">
            <a:xfrm>
              <a:off x="7445433" y="4142560"/>
              <a:ext cx="2058875" cy="483224"/>
            </a:xfrm>
            <a:prstGeom prst="ellipse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cs typeface="Segoe UI" pitchFamily="34" charset="0"/>
                </a:rPr>
                <a:t>c()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205574C-64F9-4D75-A5E9-41C5592469CB}"/>
              </a:ext>
            </a:extLst>
          </p:cNvPr>
          <p:cNvGrpSpPr/>
          <p:nvPr/>
        </p:nvGrpSpPr>
        <p:grpSpPr>
          <a:xfrm>
            <a:off x="10376461" y="2278614"/>
            <a:ext cx="1601734" cy="2347170"/>
            <a:chOff x="7902574" y="2322735"/>
            <a:chExt cx="1601734" cy="234717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A75D7E2-0F32-4656-B081-3FD3DD897EC4}"/>
                </a:ext>
              </a:extLst>
            </p:cNvPr>
            <p:cNvSpPr txBox="1"/>
            <p:nvPr/>
          </p:nvSpPr>
          <p:spPr>
            <a:xfrm>
              <a:off x="7950561" y="3172149"/>
              <a:ext cx="965842" cy="5447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solidFill>
                    <a:schemeClr val="bg1"/>
                  </a:solidFill>
                </a:rPr>
                <a:t>(req2)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117C331-6130-4C7C-A6D7-AFBDEF5293FE}"/>
                </a:ext>
              </a:extLst>
            </p:cNvPr>
            <p:cNvSpPr txBox="1"/>
            <p:nvPr/>
          </p:nvSpPr>
          <p:spPr>
            <a:xfrm>
              <a:off x="7902574" y="2322735"/>
              <a:ext cx="965842" cy="5447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solidFill>
                    <a:schemeClr val="bg1"/>
                  </a:solidFill>
                </a:rPr>
                <a:t>(req2)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FAC17CF-7B51-4CBB-9BAE-1C504E531C41}"/>
                </a:ext>
              </a:extLst>
            </p:cNvPr>
            <p:cNvSpPr txBox="1"/>
            <p:nvPr/>
          </p:nvSpPr>
          <p:spPr>
            <a:xfrm>
              <a:off x="8538466" y="4125140"/>
              <a:ext cx="965842" cy="5447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solidFill>
                    <a:schemeClr val="bg1"/>
                  </a:solidFill>
                </a:rPr>
                <a:t>(req2)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1389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687D-F5D5-4FC7-BC87-E633343ACE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526394"/>
            <a:ext cx="11653523" cy="5176913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9600" dirty="0"/>
              <a:t>Foundational to JS programming model, yet: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8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 shared terminology &amp; concepts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8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 ties to JS code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8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 Formal Specification</a:t>
            </a:r>
          </a:p>
          <a:p>
            <a:pPr marL="0" indent="0">
              <a:buNone/>
            </a:pPr>
            <a:endParaRPr lang="en-US" sz="9600" dirty="0"/>
          </a:p>
          <a:p>
            <a:r>
              <a:rPr lang="en-US" sz="9600" dirty="0"/>
              <a:t>Useful in applications &amp; tooling:</a:t>
            </a:r>
            <a:endParaRPr lang="en-US" sz="9012" dirty="0"/>
          </a:p>
          <a:p>
            <a:pPr lvl="1"/>
            <a:r>
              <a:rPr lang="en-US" sz="8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Continuation local storage</a:t>
            </a:r>
          </a:p>
          <a:p>
            <a:pPr lvl="1"/>
            <a:r>
              <a:rPr lang="en-US" sz="8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Asynchronous call stacks</a:t>
            </a:r>
          </a:p>
          <a:p>
            <a:pPr lvl="1"/>
            <a:r>
              <a:rPr lang="en-US" sz="8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Async </a:t>
            </a:r>
            <a:r>
              <a:rPr lang="en-US" sz="8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step-into</a:t>
            </a:r>
            <a:r>
              <a:rPr lang="en-US" sz="8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in debugger </a:t>
            </a:r>
          </a:p>
          <a:p>
            <a:pPr lvl="1"/>
            <a:r>
              <a:rPr lang="en-US" sz="8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Memory leak detection</a:t>
            </a:r>
          </a:p>
          <a:p>
            <a:pPr lvl="1"/>
            <a:r>
              <a:rPr lang="en-US" sz="8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APM reporting</a:t>
            </a:r>
          </a:p>
          <a:p>
            <a:pPr lvl="1"/>
            <a:r>
              <a:rPr lang="en-US" sz="8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…</a:t>
            </a:r>
          </a:p>
          <a:p>
            <a:pPr marL="336145" lvl="1" indent="0">
              <a:buNone/>
            </a:pPr>
            <a:endParaRPr lang="en-US" sz="8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856F5-691C-4B52-BC6D-85D28833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Async Context Important?</a:t>
            </a:r>
          </a:p>
        </p:txBody>
      </p:sp>
    </p:spTree>
    <p:extLst>
      <p:ext uri="{BB962C8B-B14F-4D97-AF65-F5344CB8AC3E}">
        <p14:creationId xmlns:p14="http://schemas.microsoft.com/office/powerpoint/2010/main" val="23466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3490-2714-4A9F-A94F-20AADD3F2A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526395"/>
            <a:ext cx="11653523" cy="1602394"/>
          </a:xfrm>
        </p:spPr>
        <p:txBody>
          <a:bodyPr vert="horz" wrap="square" lIns="146304" tIns="91440" rIns="146304" bIns="91440" rtlCol="0" anchor="t">
            <a:normAutofit fontScale="25000" lnSpcReduction="20000"/>
          </a:bodyPr>
          <a:lstStyle/>
          <a:p>
            <a:pPr marL="335915" indent="-335915"/>
            <a:r>
              <a:rPr lang="en-US" sz="9600" dirty="0"/>
              <a:t>Monkey Patching</a:t>
            </a:r>
            <a:endParaRPr lang="en-US" dirty="0"/>
          </a:p>
          <a:p>
            <a:pPr marL="572135" lvl="1" indent="-236220"/>
            <a:r>
              <a:rPr lang="en-US" sz="8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Various ad-hoc approaches – module load interception and special cases for async-await</a:t>
            </a:r>
          </a:p>
          <a:p>
            <a:pPr marL="572135" lvl="1" indent="-236220"/>
            <a:r>
              <a:rPr lang="en-US" sz="8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Breaks when monkey-patched APIs change</a:t>
            </a:r>
          </a:p>
          <a:p>
            <a:pPr marL="572135" lvl="1" indent="-236220"/>
            <a:endParaRPr lang="en-US" sz="8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35915" indent="-335915"/>
            <a:r>
              <a:rPr lang="en-US" sz="9600" dirty="0"/>
              <a:t>Domains</a:t>
            </a:r>
            <a:endParaRPr lang="en-US" sz="8000" dirty="0"/>
          </a:p>
          <a:p>
            <a:pPr marL="572135" lvl="1" indent="-236220"/>
            <a:r>
              <a:rPr lang="en-US" sz="8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Conflated async call flow w/ exception handling</a:t>
            </a:r>
          </a:p>
          <a:p>
            <a:pPr marL="572135" lvl="1" indent="-236220"/>
            <a:r>
              <a:rPr lang="en-US" sz="8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Explicit enter()/leave() required</a:t>
            </a:r>
          </a:p>
          <a:p>
            <a:pPr marL="572135" lvl="1" indent="-236220"/>
            <a:endParaRPr lang="en-US" sz="8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35915" indent="-335915"/>
            <a:r>
              <a:rPr lang="en-US" sz="9600" dirty="0"/>
              <a:t>Async-Hooks</a:t>
            </a:r>
          </a:p>
          <a:p>
            <a:pPr marL="572135" lvl="1" indent="-236220"/>
            <a:r>
              <a:rPr lang="en-US" sz="8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Life-cycle events on Node.js “resources”</a:t>
            </a:r>
          </a:p>
          <a:p>
            <a:pPr marL="572135" lvl="1" indent="-236220"/>
            <a:r>
              <a:rPr lang="en-US" sz="81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Exposes Node implementation details</a:t>
            </a:r>
          </a:p>
          <a:p>
            <a:pPr marL="572135" lvl="1" indent="-236220"/>
            <a:r>
              <a:rPr lang="en-US" sz="81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Node.js only  - No corollary to browser, other hosts.</a:t>
            </a:r>
          </a:p>
          <a:p>
            <a:pPr marL="572135" lvl="1" indent="-236220"/>
            <a:r>
              <a:rPr lang="en-US" sz="815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Native-&gt;JS transitions and lifecycle events in model are expensive</a:t>
            </a:r>
          </a:p>
          <a:p>
            <a:pPr marL="335915" indent="-335915"/>
            <a:endParaRPr lang="en-US" sz="8785" dirty="0"/>
          </a:p>
          <a:p>
            <a:pPr marL="335915" indent="-335915"/>
            <a:r>
              <a:rPr lang="en-US" sz="9600" dirty="0"/>
              <a:t>Academic Investigations</a:t>
            </a:r>
          </a:p>
          <a:p>
            <a:pPr marL="572135" lvl="1" indent="-236220"/>
            <a:r>
              <a:rPr lang="en-US" sz="9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en-US" sz="8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Finding Broken Promises in Asynchronous JavaScript Programs” – </a:t>
            </a:r>
            <a:r>
              <a:rPr lang="en-US" sz="8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Alimadadi</a:t>
            </a:r>
            <a:r>
              <a:rPr lang="en-US" sz="8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8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et al</a:t>
            </a:r>
            <a:r>
              <a:rPr lang="en-US" sz="8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., 2018</a:t>
            </a:r>
          </a:p>
          <a:p>
            <a:pPr marL="572135" lvl="1" indent="-236220"/>
            <a:r>
              <a:rPr lang="en-US" sz="8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“Semantics of Asynchronous JavaScript” – Loring </a:t>
            </a:r>
            <a:r>
              <a:rPr lang="en-US" sz="8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et al</a:t>
            </a:r>
            <a:r>
              <a:rPr lang="en-US" sz="8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., 2017</a:t>
            </a:r>
            <a:endParaRPr lang="en-US" dirty="0"/>
          </a:p>
          <a:p>
            <a:pPr marL="335915" indent="-335915"/>
            <a:endParaRPr lang="en-US" sz="8785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72135" lvl="1" indent="-236220"/>
            <a:endParaRPr lang="en-US" dirty="0">
              <a:latin typeface="Segoe UI"/>
              <a:cs typeface="Segoe UI"/>
            </a:endParaRPr>
          </a:p>
          <a:p>
            <a:pPr marL="572135" lvl="1" indent="-236220"/>
            <a:endParaRPr lang="en-US" dirty="0">
              <a:cs typeface="Segoe UI"/>
            </a:endParaRPr>
          </a:p>
          <a:p>
            <a:pPr marL="572135" lvl="1" indent="-236220"/>
            <a:endParaRPr lang="en-US" dirty="0">
              <a:cs typeface="Segoe U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E0AE0-6A3A-4CDD-BCEE-7DC5B35B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JS Community Today?</a:t>
            </a:r>
          </a:p>
        </p:txBody>
      </p:sp>
    </p:spTree>
    <p:extLst>
      <p:ext uri="{BB962C8B-B14F-4D97-AF65-F5344CB8AC3E}">
        <p14:creationId xmlns:p14="http://schemas.microsoft.com/office/powerpoint/2010/main" val="41338038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45BB2B-CB13-422C-BAE6-0BC73B5E7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526395"/>
            <a:ext cx="11653523" cy="6152838"/>
          </a:xfrm>
        </p:spPr>
        <p:txBody>
          <a:bodyPr/>
          <a:lstStyle/>
          <a:p>
            <a:r>
              <a:rPr lang="en-US" dirty="0"/>
              <a:t>Define Concepts of </a:t>
            </a:r>
            <a:r>
              <a:rPr lang="en-US" dirty="0" err="1"/>
              <a:t>Async</a:t>
            </a:r>
            <a:r>
              <a:rPr lang="en-US" dirty="0"/>
              <a:t> Code Execution</a:t>
            </a:r>
          </a:p>
          <a:p>
            <a:pPr lvl="1"/>
            <a:r>
              <a:rPr lang="en-US" dirty="0"/>
              <a:t>Provide names for the concepts</a:t>
            </a:r>
          </a:p>
          <a:p>
            <a:pPr lvl="1"/>
            <a:endParaRPr lang="en-US" dirty="0"/>
          </a:p>
          <a:p>
            <a:r>
              <a:rPr lang="en-US" dirty="0"/>
              <a:t>Provide Explicit Structure</a:t>
            </a:r>
          </a:p>
          <a:p>
            <a:pPr lvl="1"/>
            <a:r>
              <a:rPr lang="en-US" dirty="0"/>
              <a:t>Clear data structures that can be reasoned about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Polices</a:t>
            </a:r>
          </a:p>
          <a:p>
            <a:pPr lvl="1"/>
            <a:r>
              <a:rPr lang="en-US" dirty="0"/>
              <a:t>Policy experiments can be implemented over the structure</a:t>
            </a:r>
          </a:p>
          <a:p>
            <a:pPr lvl="1"/>
            <a:endParaRPr lang="en-US" dirty="0"/>
          </a:p>
          <a:p>
            <a:r>
              <a:rPr lang="en-US" dirty="0"/>
              <a:t>Implementation at VM Level</a:t>
            </a:r>
          </a:p>
          <a:p>
            <a:pPr lvl="1"/>
            <a:r>
              <a:rPr lang="en-US" dirty="0"/>
              <a:t>Integration across the stack</a:t>
            </a:r>
          </a:p>
          <a:p>
            <a:pPr lvl="1"/>
            <a:r>
              <a:rPr lang="en-US" dirty="0"/>
              <a:t>Potential for syntactic constructs</a:t>
            </a:r>
          </a:p>
          <a:p>
            <a:pPr lvl="1"/>
            <a:r>
              <a:rPr lang="en-US" dirty="0"/>
              <a:t>Eliminate expensive callbacks</a:t>
            </a:r>
          </a:p>
          <a:p>
            <a:pPr lvl="1"/>
            <a:r>
              <a:rPr lang="en-US" dirty="0"/>
              <a:t>First-Class support as JavaScript evolves</a:t>
            </a:r>
          </a:p>
          <a:p>
            <a:pPr lvl="2"/>
            <a:r>
              <a:rPr lang="en-US" dirty="0"/>
              <a:t>E.g., address issues with Promises and Async/Await at the spec level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D4DF5C-7799-4BAA-A865-A637381E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Formal Model</a:t>
            </a:r>
          </a:p>
        </p:txBody>
      </p:sp>
    </p:spTree>
    <p:extLst>
      <p:ext uri="{BB962C8B-B14F-4D97-AF65-F5344CB8AC3E}">
        <p14:creationId xmlns:p14="http://schemas.microsoft.com/office/powerpoint/2010/main" val="2453110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008C40-0050-4642-A92D-81037690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 JavaScript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1AA61F-DD5B-4F5C-B59C-8602BA67EF17}"/>
              </a:ext>
            </a:extLst>
          </p:cNvPr>
          <p:cNvSpPr/>
          <p:nvPr/>
        </p:nvSpPr>
        <p:spPr bwMode="auto">
          <a:xfrm>
            <a:off x="2338252" y="2681774"/>
            <a:ext cx="2550017" cy="1177103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JS VM</a:t>
            </a:r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FB8DA445-355E-4EB1-9D29-20571214BCCE}"/>
              </a:ext>
            </a:extLst>
          </p:cNvPr>
          <p:cNvSpPr/>
          <p:nvPr/>
        </p:nvSpPr>
        <p:spPr bwMode="auto">
          <a:xfrm>
            <a:off x="453644" y="2692717"/>
            <a:ext cx="4434625" cy="2850550"/>
          </a:xfrm>
          <a:prstGeom prst="corner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Runtime/Host (e.g. Node.js)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5EF18B-56A1-4C7F-99BF-B96181B32F01}"/>
              </a:ext>
            </a:extLst>
          </p:cNvPr>
          <p:cNvGrpSpPr/>
          <p:nvPr/>
        </p:nvGrpSpPr>
        <p:grpSpPr>
          <a:xfrm>
            <a:off x="453644" y="1189176"/>
            <a:ext cx="4434625" cy="1294914"/>
            <a:chOff x="453644" y="1189176"/>
            <a:chExt cx="4434625" cy="12949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829784-2B74-4E5E-812F-842F7D4C08C7}"/>
                </a:ext>
              </a:extLst>
            </p:cNvPr>
            <p:cNvSpPr/>
            <p:nvPr/>
          </p:nvSpPr>
          <p:spPr bwMode="auto">
            <a:xfrm>
              <a:off x="453644" y="1189176"/>
              <a:ext cx="4434625" cy="1294914"/>
            </a:xfrm>
            <a:prstGeom prst="rect">
              <a:avLst/>
            </a:prstGeom>
            <a:solidFill>
              <a:srgbClr val="0066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E9E390F-3303-4A97-8D97-538DE5D9020B}"/>
                </a:ext>
              </a:extLst>
            </p:cNvPr>
            <p:cNvSpPr/>
            <p:nvPr/>
          </p:nvSpPr>
          <p:spPr bwMode="auto">
            <a:xfrm>
              <a:off x="808522" y="1320841"/>
              <a:ext cx="2012685" cy="873298"/>
            </a:xfrm>
            <a:prstGeom prst="rect">
              <a:avLst/>
            </a:prstGeom>
            <a:solidFill>
              <a:srgbClr val="008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JS Libraries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BBB74AC-639D-4BFC-B1BA-F3A13C241035}"/>
                </a:ext>
              </a:extLst>
            </p:cNvPr>
            <p:cNvSpPr/>
            <p:nvPr/>
          </p:nvSpPr>
          <p:spPr bwMode="auto">
            <a:xfrm>
              <a:off x="3041529" y="1345579"/>
              <a:ext cx="1674796" cy="848560"/>
            </a:xfrm>
            <a:prstGeom prst="rect">
              <a:avLst/>
            </a:prstGeom>
            <a:solidFill>
              <a:srgbClr val="008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JS App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CBE86E9-159C-4049-A9DB-BAA8092EFF8D}"/>
              </a:ext>
            </a:extLst>
          </p:cNvPr>
          <p:cNvGrpSpPr/>
          <p:nvPr/>
        </p:nvGrpSpPr>
        <p:grpSpPr>
          <a:xfrm>
            <a:off x="495497" y="1422639"/>
            <a:ext cx="2695207" cy="5145850"/>
            <a:chOff x="495497" y="1422639"/>
            <a:chExt cx="2695207" cy="5145850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2B020469-355B-4DBE-BC76-214277FF4938}"/>
                </a:ext>
              </a:extLst>
            </p:cNvPr>
            <p:cNvSpPr/>
            <p:nvPr/>
          </p:nvSpPr>
          <p:spPr bwMode="auto">
            <a:xfrm>
              <a:off x="694049" y="2327248"/>
              <a:ext cx="334851" cy="553790"/>
            </a:xfrm>
            <a:prstGeom prst="downArrow">
              <a:avLst>
                <a:gd name="adj1" fmla="val 50000"/>
                <a:gd name="adj2" fmla="val 55556"/>
              </a:avLst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54DDCCEA-B07C-4B77-B4FE-356F9355C6E5}"/>
                </a:ext>
              </a:extLst>
            </p:cNvPr>
            <p:cNvSpPr/>
            <p:nvPr/>
          </p:nvSpPr>
          <p:spPr bwMode="auto">
            <a:xfrm>
              <a:off x="2572217" y="2327248"/>
              <a:ext cx="334851" cy="553790"/>
            </a:xfrm>
            <a:prstGeom prst="downArrow">
              <a:avLst>
                <a:gd name="adj1" fmla="val 50000"/>
                <a:gd name="adj2" fmla="val 55556"/>
              </a:avLst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8C885EF-E287-43C1-A73D-0AC085B5F40E}"/>
                </a:ext>
              </a:extLst>
            </p:cNvPr>
            <p:cNvGrpSpPr/>
            <p:nvPr/>
          </p:nvGrpSpPr>
          <p:grpSpPr>
            <a:xfrm>
              <a:off x="495497" y="5940625"/>
              <a:ext cx="2067061" cy="627864"/>
              <a:chOff x="6109005" y="3663012"/>
              <a:chExt cx="2067061" cy="627864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66D7F97D-CDB5-429F-98A7-ACC93F5AC5AD}"/>
                  </a:ext>
                </a:extLst>
              </p:cNvPr>
              <p:cNvSpPr/>
              <p:nvPr/>
            </p:nvSpPr>
            <p:spPr bwMode="auto">
              <a:xfrm>
                <a:off x="6279124" y="3700049"/>
                <a:ext cx="334851" cy="553790"/>
              </a:xfrm>
              <a:prstGeom prst="downArrow">
                <a:avLst>
                  <a:gd name="adj1" fmla="val 50000"/>
                  <a:gd name="adj2" fmla="val 55556"/>
                </a:avLst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6B693F-79F7-4C86-B40E-9FDA83B22206}"/>
                  </a:ext>
                </a:extLst>
              </p:cNvPr>
              <p:cNvSpPr txBox="1"/>
              <p:nvPr/>
            </p:nvSpPr>
            <p:spPr>
              <a:xfrm>
                <a:off x="6109005" y="3663012"/>
                <a:ext cx="2067061" cy="62786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algn="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bg1"/>
                    </a:solidFill>
                  </a:rPr>
                  <a:t>Sync API</a:t>
                </a:r>
              </a:p>
            </p:txBody>
          </p:sp>
        </p:grp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87D56D14-CE61-42C7-B365-F5CD685B4901}"/>
                </a:ext>
              </a:extLst>
            </p:cNvPr>
            <p:cNvSpPr/>
            <p:nvPr/>
          </p:nvSpPr>
          <p:spPr bwMode="auto">
            <a:xfrm rot="5400000">
              <a:off x="2746383" y="1313170"/>
              <a:ext cx="334851" cy="553790"/>
            </a:xfrm>
            <a:prstGeom prst="downArrow">
              <a:avLst>
                <a:gd name="adj1" fmla="val 50000"/>
                <a:gd name="adj2" fmla="val 55556"/>
              </a:avLst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2EE3F01-77B9-4095-8867-342BD40E8807}"/>
              </a:ext>
            </a:extLst>
          </p:cNvPr>
          <p:cNvGrpSpPr/>
          <p:nvPr/>
        </p:nvGrpSpPr>
        <p:grpSpPr>
          <a:xfrm>
            <a:off x="1374482" y="1830239"/>
            <a:ext cx="3513787" cy="4738250"/>
            <a:chOff x="1374482" y="1830239"/>
            <a:chExt cx="3513787" cy="473825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56934D5-50B1-496D-B0B5-340297BC1CB4}"/>
                </a:ext>
              </a:extLst>
            </p:cNvPr>
            <p:cNvGrpSpPr/>
            <p:nvPr/>
          </p:nvGrpSpPr>
          <p:grpSpPr>
            <a:xfrm>
              <a:off x="2821208" y="5940625"/>
              <a:ext cx="2067061" cy="627864"/>
              <a:chOff x="6096000" y="4479811"/>
              <a:chExt cx="2067061" cy="627864"/>
            </a:xfrm>
          </p:grpSpPr>
          <p:sp>
            <p:nvSpPr>
              <p:cNvPr id="19" name="Arrow: Up-Down 18">
                <a:extLst>
                  <a:ext uri="{FF2B5EF4-FFF2-40B4-BE49-F238E27FC236}">
                    <a16:creationId xmlns:a16="http://schemas.microsoft.com/office/drawing/2014/main" id="{0E9ECC0B-360D-4E72-A799-AB302D386944}"/>
                  </a:ext>
                </a:extLst>
              </p:cNvPr>
              <p:cNvSpPr/>
              <p:nvPr/>
            </p:nvSpPr>
            <p:spPr bwMode="auto">
              <a:xfrm>
                <a:off x="6279124" y="4511782"/>
                <a:ext cx="273344" cy="588626"/>
              </a:xfrm>
              <a:prstGeom prst="upDownArrow">
                <a:avLst/>
              </a:prstGeom>
              <a:solidFill>
                <a:srgbClr val="FFFF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3F20F9-CBDE-4BF2-8408-1C779752BF4B}"/>
                  </a:ext>
                </a:extLst>
              </p:cNvPr>
              <p:cNvSpPr txBox="1"/>
              <p:nvPr/>
            </p:nvSpPr>
            <p:spPr>
              <a:xfrm>
                <a:off x="6096000" y="4479811"/>
                <a:ext cx="2067061" cy="62786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algn="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bg1"/>
                    </a:solidFill>
                  </a:rPr>
                  <a:t>Async API</a:t>
                </a:r>
              </a:p>
            </p:txBody>
          </p:sp>
        </p:grpSp>
        <p:sp>
          <p:nvSpPr>
            <p:cNvPr id="17" name="Arrow: Up-Down 16">
              <a:extLst>
                <a:ext uri="{FF2B5EF4-FFF2-40B4-BE49-F238E27FC236}">
                  <a16:creationId xmlns:a16="http://schemas.microsoft.com/office/drawing/2014/main" id="{54C7123C-06B9-467A-8D94-127D0460D52D}"/>
                </a:ext>
              </a:extLst>
            </p:cNvPr>
            <p:cNvSpPr/>
            <p:nvPr/>
          </p:nvSpPr>
          <p:spPr bwMode="auto">
            <a:xfrm>
              <a:off x="3141004" y="2267005"/>
              <a:ext cx="309093" cy="746975"/>
            </a:xfrm>
            <a:prstGeom prst="upDownArrow">
              <a:avLst/>
            </a:prstGeom>
            <a:solidFill>
              <a:srgbClr val="FFFF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DBC3C5B4-9468-44B0-918E-DCB6F51E0E20}"/>
                </a:ext>
              </a:extLst>
            </p:cNvPr>
            <p:cNvSpPr/>
            <p:nvPr/>
          </p:nvSpPr>
          <p:spPr bwMode="auto">
            <a:xfrm>
              <a:off x="1374482" y="2231176"/>
              <a:ext cx="309093" cy="746975"/>
            </a:xfrm>
            <a:prstGeom prst="upDownArrow">
              <a:avLst/>
            </a:prstGeom>
            <a:solidFill>
              <a:srgbClr val="FFFF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Arrow: Up-Down 30">
              <a:extLst>
                <a:ext uri="{FF2B5EF4-FFF2-40B4-BE49-F238E27FC236}">
                  <a16:creationId xmlns:a16="http://schemas.microsoft.com/office/drawing/2014/main" id="{D10BD7F9-54E5-423C-8C6E-4E7C3046C31F}"/>
                </a:ext>
              </a:extLst>
            </p:cNvPr>
            <p:cNvSpPr/>
            <p:nvPr/>
          </p:nvSpPr>
          <p:spPr bwMode="auto">
            <a:xfrm rot="16200000">
              <a:off x="2811535" y="1611298"/>
              <a:ext cx="309093" cy="746975"/>
            </a:xfrm>
            <a:prstGeom prst="upDownArrow">
              <a:avLst/>
            </a:prstGeom>
            <a:solidFill>
              <a:srgbClr val="FFFF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712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008C40-0050-4642-A92D-81037690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 JavaScript Application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7DC249-0212-47B0-ABE2-3FBAF9244A67}"/>
              </a:ext>
            </a:extLst>
          </p:cNvPr>
          <p:cNvSpPr txBox="1"/>
          <p:nvPr/>
        </p:nvSpPr>
        <p:spPr>
          <a:xfrm>
            <a:off x="6409898" y="706227"/>
            <a:ext cx="5879171" cy="671568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Async API: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API that takes a function as a parameter, function is invoked asynchronously.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Goal: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Provide </a:t>
            </a:r>
            <a:r>
              <a:rPr lang="en-US" sz="2400" b="1" i="1" dirty="0">
                <a:solidFill>
                  <a:schemeClr val="bg1"/>
                </a:solidFill>
              </a:rPr>
              <a:t>primitive constructs</a:t>
            </a:r>
            <a:r>
              <a:rPr lang="en-US" sz="2400" dirty="0">
                <a:solidFill>
                  <a:schemeClr val="bg1"/>
                </a:solidFill>
              </a:rPr>
              <a:t> that capture Async code flow at </a:t>
            </a:r>
            <a:r>
              <a:rPr lang="en-US" sz="2400" b="1" i="1" dirty="0">
                <a:solidFill>
                  <a:schemeClr val="bg1"/>
                </a:solidFill>
              </a:rPr>
              <a:t>API boundaries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Why?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API boundaries are close to programmer’s mental model.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Primitives are simple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“Correctness” gets pushed up stack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E8D46F-FE88-4CA6-B37F-A91807BD12B0}"/>
              </a:ext>
            </a:extLst>
          </p:cNvPr>
          <p:cNvGrpSpPr/>
          <p:nvPr/>
        </p:nvGrpSpPr>
        <p:grpSpPr>
          <a:xfrm>
            <a:off x="453644" y="1189176"/>
            <a:ext cx="4434625" cy="5379313"/>
            <a:chOff x="453644" y="1189176"/>
            <a:chExt cx="4434625" cy="5379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1AA61F-DD5B-4F5C-B59C-8602BA67EF17}"/>
                </a:ext>
              </a:extLst>
            </p:cNvPr>
            <p:cNvSpPr/>
            <p:nvPr/>
          </p:nvSpPr>
          <p:spPr bwMode="auto">
            <a:xfrm>
              <a:off x="2338252" y="2681774"/>
              <a:ext cx="2550017" cy="1177103"/>
            </a:xfrm>
            <a:prstGeom prst="rect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JS VM</a:t>
              </a:r>
            </a:p>
          </p:txBody>
        </p:sp>
        <p:sp>
          <p:nvSpPr>
            <p:cNvPr id="6" name="L-Shape 5">
              <a:extLst>
                <a:ext uri="{FF2B5EF4-FFF2-40B4-BE49-F238E27FC236}">
                  <a16:creationId xmlns:a16="http://schemas.microsoft.com/office/drawing/2014/main" id="{FB8DA445-355E-4EB1-9D29-20571214BCCE}"/>
                </a:ext>
              </a:extLst>
            </p:cNvPr>
            <p:cNvSpPr/>
            <p:nvPr/>
          </p:nvSpPr>
          <p:spPr bwMode="auto">
            <a:xfrm>
              <a:off x="453644" y="2692717"/>
              <a:ext cx="4434625" cy="2850550"/>
            </a:xfrm>
            <a:prstGeom prst="corner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Runtime/Host (e.g. Node.js)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A5EF18B-56A1-4C7F-99BF-B96181B32F01}"/>
                </a:ext>
              </a:extLst>
            </p:cNvPr>
            <p:cNvGrpSpPr/>
            <p:nvPr/>
          </p:nvGrpSpPr>
          <p:grpSpPr>
            <a:xfrm>
              <a:off x="453644" y="1189176"/>
              <a:ext cx="4434625" cy="1294914"/>
              <a:chOff x="453644" y="1189176"/>
              <a:chExt cx="4434625" cy="129491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A829784-2B74-4E5E-812F-842F7D4C08C7}"/>
                  </a:ext>
                </a:extLst>
              </p:cNvPr>
              <p:cNvSpPr/>
              <p:nvPr/>
            </p:nvSpPr>
            <p:spPr bwMode="auto">
              <a:xfrm>
                <a:off x="453644" y="1189176"/>
                <a:ext cx="4434625" cy="1294914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E9E390F-3303-4A97-8D97-538DE5D9020B}"/>
                  </a:ext>
                </a:extLst>
              </p:cNvPr>
              <p:cNvSpPr/>
              <p:nvPr/>
            </p:nvSpPr>
            <p:spPr bwMode="auto">
              <a:xfrm>
                <a:off x="808522" y="1320841"/>
                <a:ext cx="2012685" cy="873298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JS Libraries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BBB74AC-639D-4BFC-B1BA-F3A13C241035}"/>
                  </a:ext>
                </a:extLst>
              </p:cNvPr>
              <p:cNvSpPr/>
              <p:nvPr/>
            </p:nvSpPr>
            <p:spPr bwMode="auto">
              <a:xfrm>
                <a:off x="3041529" y="1345579"/>
                <a:ext cx="1674796" cy="848560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JS App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CBE86E9-159C-4049-A9DB-BAA8092EFF8D}"/>
                </a:ext>
              </a:extLst>
            </p:cNvPr>
            <p:cNvGrpSpPr/>
            <p:nvPr/>
          </p:nvGrpSpPr>
          <p:grpSpPr>
            <a:xfrm>
              <a:off x="495497" y="1422639"/>
              <a:ext cx="2695207" cy="5145850"/>
              <a:chOff x="495497" y="1422639"/>
              <a:chExt cx="2695207" cy="5145850"/>
            </a:xfrm>
          </p:grpSpPr>
          <p:sp>
            <p:nvSpPr>
              <p:cNvPr id="13" name="Arrow: Down 12">
                <a:extLst>
                  <a:ext uri="{FF2B5EF4-FFF2-40B4-BE49-F238E27FC236}">
                    <a16:creationId xmlns:a16="http://schemas.microsoft.com/office/drawing/2014/main" id="{2B020469-355B-4DBE-BC76-214277FF4938}"/>
                  </a:ext>
                </a:extLst>
              </p:cNvPr>
              <p:cNvSpPr/>
              <p:nvPr/>
            </p:nvSpPr>
            <p:spPr bwMode="auto">
              <a:xfrm>
                <a:off x="694049" y="2327248"/>
                <a:ext cx="334851" cy="553790"/>
              </a:xfrm>
              <a:prstGeom prst="downArrow">
                <a:avLst>
                  <a:gd name="adj1" fmla="val 50000"/>
                  <a:gd name="adj2" fmla="val 55556"/>
                </a:avLst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54DDCCEA-B07C-4B77-B4FE-356F9355C6E5}"/>
                  </a:ext>
                </a:extLst>
              </p:cNvPr>
              <p:cNvSpPr/>
              <p:nvPr/>
            </p:nvSpPr>
            <p:spPr bwMode="auto">
              <a:xfrm>
                <a:off x="2572217" y="2327248"/>
                <a:ext cx="334851" cy="553790"/>
              </a:xfrm>
              <a:prstGeom prst="downArrow">
                <a:avLst>
                  <a:gd name="adj1" fmla="val 50000"/>
                  <a:gd name="adj2" fmla="val 55556"/>
                </a:avLst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8C885EF-E287-43C1-A73D-0AC085B5F40E}"/>
                  </a:ext>
                </a:extLst>
              </p:cNvPr>
              <p:cNvGrpSpPr/>
              <p:nvPr/>
            </p:nvGrpSpPr>
            <p:grpSpPr>
              <a:xfrm>
                <a:off x="495497" y="5940625"/>
                <a:ext cx="2067061" cy="627864"/>
                <a:chOff x="6109005" y="3663012"/>
                <a:chExt cx="2067061" cy="627864"/>
              </a:xfrm>
            </p:grpSpPr>
            <p:sp>
              <p:nvSpPr>
                <p:cNvPr id="18" name="Arrow: Down 17">
                  <a:extLst>
                    <a:ext uri="{FF2B5EF4-FFF2-40B4-BE49-F238E27FC236}">
                      <a16:creationId xmlns:a16="http://schemas.microsoft.com/office/drawing/2014/main" id="{66D7F97D-CDB5-429F-98A7-ACC93F5AC5AD}"/>
                    </a:ext>
                  </a:extLst>
                </p:cNvPr>
                <p:cNvSpPr/>
                <p:nvPr/>
              </p:nvSpPr>
              <p:spPr bwMode="auto">
                <a:xfrm>
                  <a:off x="6279124" y="3700049"/>
                  <a:ext cx="334851" cy="553790"/>
                </a:xfrm>
                <a:prstGeom prst="downArrow">
                  <a:avLst>
                    <a:gd name="adj1" fmla="val 50000"/>
                    <a:gd name="adj2" fmla="val 55556"/>
                  </a:avLst>
                </a:prstGeom>
                <a:solidFill>
                  <a:srgbClr val="FFC0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E6B693F-79F7-4C86-B40E-9FDA83B22206}"/>
                    </a:ext>
                  </a:extLst>
                </p:cNvPr>
                <p:cNvSpPr txBox="1"/>
                <p:nvPr/>
              </p:nvSpPr>
              <p:spPr>
                <a:xfrm>
                  <a:off x="6109005" y="3663012"/>
                  <a:ext cx="2067061" cy="627864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chemeClr val="bg1"/>
                      </a:solidFill>
                    </a:rPr>
                    <a:t>Sync API</a:t>
                  </a:r>
                </a:p>
              </p:txBody>
            </p:sp>
          </p:grpSp>
          <p:sp>
            <p:nvSpPr>
              <p:cNvPr id="30" name="Arrow: Down 29">
                <a:extLst>
                  <a:ext uri="{FF2B5EF4-FFF2-40B4-BE49-F238E27FC236}">
                    <a16:creationId xmlns:a16="http://schemas.microsoft.com/office/drawing/2014/main" id="{87D56D14-CE61-42C7-B365-F5CD685B4901}"/>
                  </a:ext>
                </a:extLst>
              </p:cNvPr>
              <p:cNvSpPr/>
              <p:nvPr/>
            </p:nvSpPr>
            <p:spPr bwMode="auto">
              <a:xfrm rot="5400000">
                <a:off x="2746383" y="1313170"/>
                <a:ext cx="334851" cy="553790"/>
              </a:xfrm>
              <a:prstGeom prst="downArrow">
                <a:avLst>
                  <a:gd name="adj1" fmla="val 50000"/>
                  <a:gd name="adj2" fmla="val 55556"/>
                </a:avLst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2EE3F01-77B9-4095-8867-342BD40E8807}"/>
                </a:ext>
              </a:extLst>
            </p:cNvPr>
            <p:cNvGrpSpPr/>
            <p:nvPr/>
          </p:nvGrpSpPr>
          <p:grpSpPr>
            <a:xfrm>
              <a:off x="1374482" y="1830239"/>
              <a:ext cx="3513787" cy="4738250"/>
              <a:chOff x="1374482" y="1830239"/>
              <a:chExt cx="3513787" cy="473825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56934D5-50B1-496D-B0B5-340297BC1CB4}"/>
                  </a:ext>
                </a:extLst>
              </p:cNvPr>
              <p:cNvGrpSpPr/>
              <p:nvPr/>
            </p:nvGrpSpPr>
            <p:grpSpPr>
              <a:xfrm>
                <a:off x="2821208" y="5940625"/>
                <a:ext cx="2067061" cy="627864"/>
                <a:chOff x="6096000" y="4479811"/>
                <a:chExt cx="2067061" cy="627864"/>
              </a:xfrm>
            </p:grpSpPr>
            <p:sp>
              <p:nvSpPr>
                <p:cNvPr id="19" name="Arrow: Up-Down 18">
                  <a:extLst>
                    <a:ext uri="{FF2B5EF4-FFF2-40B4-BE49-F238E27FC236}">
                      <a16:creationId xmlns:a16="http://schemas.microsoft.com/office/drawing/2014/main" id="{0E9ECC0B-360D-4E72-A799-AB302D386944}"/>
                    </a:ext>
                  </a:extLst>
                </p:cNvPr>
                <p:cNvSpPr/>
                <p:nvPr/>
              </p:nvSpPr>
              <p:spPr bwMode="auto">
                <a:xfrm>
                  <a:off x="6279124" y="4511782"/>
                  <a:ext cx="273344" cy="588626"/>
                </a:xfrm>
                <a:prstGeom prst="upDownArrow">
                  <a:avLst/>
                </a:prstGeom>
                <a:solidFill>
                  <a:srgbClr val="FFFF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73F20F9-CBDE-4BF2-8408-1C779752BF4B}"/>
                    </a:ext>
                  </a:extLst>
                </p:cNvPr>
                <p:cNvSpPr txBox="1"/>
                <p:nvPr/>
              </p:nvSpPr>
              <p:spPr>
                <a:xfrm>
                  <a:off x="6096000" y="4479811"/>
                  <a:ext cx="2067061" cy="627864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 algn="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chemeClr val="bg1"/>
                      </a:solidFill>
                    </a:rPr>
                    <a:t>Async API</a:t>
                  </a:r>
                </a:p>
              </p:txBody>
            </p:sp>
          </p:grpSp>
          <p:sp>
            <p:nvSpPr>
              <p:cNvPr id="17" name="Arrow: Up-Down 16">
                <a:extLst>
                  <a:ext uri="{FF2B5EF4-FFF2-40B4-BE49-F238E27FC236}">
                    <a16:creationId xmlns:a16="http://schemas.microsoft.com/office/drawing/2014/main" id="{54C7123C-06B9-467A-8D94-127D0460D52D}"/>
                  </a:ext>
                </a:extLst>
              </p:cNvPr>
              <p:cNvSpPr/>
              <p:nvPr/>
            </p:nvSpPr>
            <p:spPr bwMode="auto">
              <a:xfrm>
                <a:off x="3141004" y="2267005"/>
                <a:ext cx="309093" cy="746975"/>
              </a:xfrm>
              <a:prstGeom prst="upDownArrow">
                <a:avLst/>
              </a:prstGeom>
              <a:solidFill>
                <a:srgbClr val="FFFF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Arrow: Up-Down 11">
                <a:extLst>
                  <a:ext uri="{FF2B5EF4-FFF2-40B4-BE49-F238E27FC236}">
                    <a16:creationId xmlns:a16="http://schemas.microsoft.com/office/drawing/2014/main" id="{DBC3C5B4-9468-44B0-918E-DCB6F51E0E20}"/>
                  </a:ext>
                </a:extLst>
              </p:cNvPr>
              <p:cNvSpPr/>
              <p:nvPr/>
            </p:nvSpPr>
            <p:spPr bwMode="auto">
              <a:xfrm>
                <a:off x="1374482" y="2231176"/>
                <a:ext cx="309093" cy="746975"/>
              </a:xfrm>
              <a:prstGeom prst="upDownArrow">
                <a:avLst/>
              </a:prstGeom>
              <a:solidFill>
                <a:srgbClr val="FFFF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Arrow: Up-Down 30">
                <a:extLst>
                  <a:ext uri="{FF2B5EF4-FFF2-40B4-BE49-F238E27FC236}">
                    <a16:creationId xmlns:a16="http://schemas.microsoft.com/office/drawing/2014/main" id="{D10BD7F9-54E5-423C-8C6E-4E7C3046C31F}"/>
                  </a:ext>
                </a:extLst>
              </p:cNvPr>
              <p:cNvSpPr/>
              <p:nvPr/>
            </p:nvSpPr>
            <p:spPr bwMode="auto">
              <a:xfrm rot="16200000">
                <a:off x="2811535" y="1611298"/>
                <a:ext cx="309093" cy="746975"/>
              </a:xfrm>
              <a:prstGeom prst="upDownArrow">
                <a:avLst/>
              </a:prstGeom>
              <a:solidFill>
                <a:srgbClr val="FFFF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80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aheim1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naheim1" id="{D557B02E-121B-4FAE-88DE-C2A5C6F2BA9A}" vid="{34B7699A-804F-41E8-AEF2-3D82E0702067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Anaheim1</Template>
  <TotalTime>41104</TotalTime>
  <Words>1902</Words>
  <Application>Microsoft Macintosh PowerPoint</Application>
  <PresentationFormat>Widescreen</PresentationFormat>
  <Paragraphs>527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Anaheim1</vt:lpstr>
      <vt:lpstr>1_office theme</vt:lpstr>
      <vt:lpstr>JavaScript Async Context</vt:lpstr>
      <vt:lpstr>About This Talk</vt:lpstr>
      <vt:lpstr>What is Async Context?</vt:lpstr>
      <vt:lpstr>What is Async Context?</vt:lpstr>
      <vt:lpstr>Why Is Async Context Important?</vt:lpstr>
      <vt:lpstr>Where Is JS Community Today?</vt:lpstr>
      <vt:lpstr>A Formal Model</vt:lpstr>
      <vt:lpstr> A JavaScript Application</vt:lpstr>
      <vt:lpstr> A JavaScript Application</vt:lpstr>
      <vt:lpstr>Concepts</vt:lpstr>
      <vt:lpstr>Concepts</vt:lpstr>
      <vt:lpstr>continuify() API</vt:lpstr>
      <vt:lpstr>Concepts</vt:lpstr>
      <vt:lpstr>All JS code executes inside a Context</vt:lpstr>
      <vt:lpstr>An Example</vt:lpstr>
      <vt:lpstr>An Example</vt:lpstr>
      <vt:lpstr>A Graph</vt:lpstr>
      <vt:lpstr>Async Call Graph</vt:lpstr>
      <vt:lpstr>Solution: Understanding Perf Timings</vt:lpstr>
      <vt:lpstr>Solution:  Memory Leak Detection</vt:lpstr>
      <vt:lpstr>Next Steps</vt:lpstr>
      <vt:lpstr>Thank You!</vt:lpstr>
      <vt:lpstr>Backup</vt:lpstr>
      <vt:lpstr>Continuation Model vs Async Hooks</vt:lpstr>
      <vt:lpstr>User Space Queueing</vt:lpstr>
      <vt:lpstr>Solution:  CLS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Async Context</dc:title>
  <dc:creator>Mike Kaufman</dc:creator>
  <cp:lastModifiedBy>Mike Kaufman</cp:lastModifiedBy>
  <cp:revision>57</cp:revision>
  <dcterms:created xsi:type="dcterms:W3CDTF">2018-07-05T19:10:20Z</dcterms:created>
  <dcterms:modified xsi:type="dcterms:W3CDTF">2018-10-11T16:23:59Z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mkaufman@microsoft.com</vt:lpwstr>
  </property>
  <property fmtid="{D5CDD505-2E9C-101B-9397-08002B2CF9AE}" pid="5" name="MSIP_Label_f42aa342-8706-4288-bd11-ebb85995028c_SetDate">
    <vt:lpwstr>2018-07-05T19:33:57.0926925Z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