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88F"/>
    <a:srgbClr val="DC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B1648-2481-4F9C-998A-B24BFBF41F61}" v="1477" dt="2020-12-18T14:44:2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7B8BC-7FBD-4E8C-9A41-2A057DFD1269}" type="doc">
      <dgm:prSet loTypeId="urn:microsoft.com/office/officeart/2017/3/layout/DropPinTimeline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D9F199-691C-4611-807B-40FD4FECAD4D}">
      <dgm:prSet/>
      <dgm:spPr/>
      <dgm:t>
        <a:bodyPr/>
        <a:lstStyle/>
        <a:p>
          <a:pPr>
            <a:defRPr b="1"/>
          </a:pPr>
          <a:r>
            <a:rPr lang="en-US"/>
            <a:t>2018</a:t>
          </a:r>
        </a:p>
      </dgm:t>
    </dgm:pt>
    <dgm:pt modelId="{92AE82B5-5222-45EC-91B5-8526D9421ECC}" type="parTrans" cxnId="{8E4404CC-56A4-4D54-98C1-19ABF5FE92AC}">
      <dgm:prSet/>
      <dgm:spPr/>
      <dgm:t>
        <a:bodyPr/>
        <a:lstStyle/>
        <a:p>
          <a:endParaRPr lang="en-US"/>
        </a:p>
      </dgm:t>
    </dgm:pt>
    <dgm:pt modelId="{35CDB0DF-BDDC-424E-AB64-027D228086F9}" type="sibTrans" cxnId="{8E4404CC-56A4-4D54-98C1-19ABF5FE92AC}">
      <dgm:prSet/>
      <dgm:spPr/>
      <dgm:t>
        <a:bodyPr/>
        <a:lstStyle/>
        <a:p>
          <a:endParaRPr lang="en-US"/>
        </a:p>
      </dgm:t>
    </dgm:pt>
    <dgm:pt modelId="{6CA0D1F4-A2F3-4B30-A23B-3331EB13891C}">
      <dgm:prSet/>
      <dgm:spPr/>
      <dgm:t>
        <a:bodyPr/>
        <a:lstStyle/>
        <a:p>
          <a:r>
            <a:rPr lang="en-US"/>
            <a:t>$75B in 2018</a:t>
          </a:r>
        </a:p>
      </dgm:t>
    </dgm:pt>
    <dgm:pt modelId="{3EC74545-A33B-42C9-9708-5BECBAC92036}" type="parTrans" cxnId="{0166DBDE-F8F0-4CBF-9559-FE99FD74AE33}">
      <dgm:prSet/>
      <dgm:spPr/>
      <dgm:t>
        <a:bodyPr/>
        <a:lstStyle/>
        <a:p>
          <a:endParaRPr lang="en-US"/>
        </a:p>
      </dgm:t>
    </dgm:pt>
    <dgm:pt modelId="{87C3051C-7505-457F-A98D-C5A8B226706E}" type="sibTrans" cxnId="{0166DBDE-F8F0-4CBF-9559-FE99FD74AE33}">
      <dgm:prSet/>
      <dgm:spPr/>
      <dgm:t>
        <a:bodyPr/>
        <a:lstStyle/>
        <a:p>
          <a:endParaRPr lang="en-US"/>
        </a:p>
      </dgm:t>
    </dgm:pt>
    <dgm:pt modelId="{81E74AD9-E65E-4E0A-BCCC-CE84D13F792B}">
      <dgm:prSet/>
      <dgm:spPr/>
      <dgm:t>
        <a:bodyPr/>
        <a:lstStyle/>
        <a:p>
          <a:pPr>
            <a:defRPr b="1"/>
          </a:pPr>
          <a:r>
            <a:rPr lang="en-US"/>
            <a:t>2027</a:t>
          </a:r>
        </a:p>
      </dgm:t>
    </dgm:pt>
    <dgm:pt modelId="{60DD9C7D-70D9-461D-A4EE-C56A33BA3AA6}" type="parTrans" cxnId="{1040AC29-E0C3-45A7-A23C-D8FAD34D9A8D}">
      <dgm:prSet/>
      <dgm:spPr/>
      <dgm:t>
        <a:bodyPr/>
        <a:lstStyle/>
        <a:p>
          <a:endParaRPr lang="en-US"/>
        </a:p>
      </dgm:t>
    </dgm:pt>
    <dgm:pt modelId="{C7C64DF6-CE3C-47FC-BDF5-4E1198013CE3}" type="sibTrans" cxnId="{1040AC29-E0C3-45A7-A23C-D8FAD34D9A8D}">
      <dgm:prSet/>
      <dgm:spPr/>
      <dgm:t>
        <a:bodyPr/>
        <a:lstStyle/>
        <a:p>
          <a:endParaRPr lang="en-US"/>
        </a:p>
      </dgm:t>
    </dgm:pt>
    <dgm:pt modelId="{855852D3-F034-403A-898E-FFD1D13AFC7B}">
      <dgm:prSet/>
      <dgm:spPr/>
      <dgm:t>
        <a:bodyPr/>
        <a:lstStyle/>
        <a:p>
          <a:r>
            <a:rPr lang="en-US"/>
            <a:t>$218B by 2027</a:t>
          </a:r>
        </a:p>
      </dgm:t>
    </dgm:pt>
    <dgm:pt modelId="{E6741C15-6DDD-4A53-B6B7-20F0E17F9280}" type="parTrans" cxnId="{2D5D6E1B-756E-4AEC-B6B4-55F92E9AD7CD}">
      <dgm:prSet/>
      <dgm:spPr/>
      <dgm:t>
        <a:bodyPr/>
        <a:lstStyle/>
        <a:p>
          <a:endParaRPr lang="en-US"/>
        </a:p>
      </dgm:t>
    </dgm:pt>
    <dgm:pt modelId="{F7616F40-C940-4C24-BF38-B6342610343A}" type="sibTrans" cxnId="{2D5D6E1B-756E-4AEC-B6B4-55F92E9AD7CD}">
      <dgm:prSet/>
      <dgm:spPr/>
      <dgm:t>
        <a:bodyPr/>
        <a:lstStyle/>
        <a:p>
          <a:endParaRPr lang="en-US"/>
        </a:p>
      </dgm:t>
    </dgm:pt>
    <dgm:pt modelId="{E4D6D638-DB49-44A0-8514-C4B6C2317AAE}" type="pres">
      <dgm:prSet presAssocID="{FAD7B8BC-7FBD-4E8C-9A41-2A057DFD1269}" presName="root" presStyleCnt="0">
        <dgm:presLayoutVars>
          <dgm:chMax/>
          <dgm:chPref/>
          <dgm:animLvl val="lvl"/>
        </dgm:presLayoutVars>
      </dgm:prSet>
      <dgm:spPr/>
    </dgm:pt>
    <dgm:pt modelId="{0284CF34-F36D-4688-A10D-A49E17AB139E}" type="pres">
      <dgm:prSet presAssocID="{FAD7B8BC-7FBD-4E8C-9A41-2A057DFD1269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E71726A-5985-4F1A-BF04-5D6716B8638E}" type="pres">
      <dgm:prSet presAssocID="{FAD7B8BC-7FBD-4E8C-9A41-2A057DFD1269}" presName="nodes" presStyleCnt="0">
        <dgm:presLayoutVars>
          <dgm:chMax/>
          <dgm:chPref/>
          <dgm:animLvl val="lvl"/>
        </dgm:presLayoutVars>
      </dgm:prSet>
      <dgm:spPr/>
    </dgm:pt>
    <dgm:pt modelId="{267DF28A-7571-434E-9D0E-04D7B6E6AC0C}" type="pres">
      <dgm:prSet presAssocID="{29D9F199-691C-4611-807B-40FD4FECAD4D}" presName="composite1" presStyleCnt="0"/>
      <dgm:spPr/>
    </dgm:pt>
    <dgm:pt modelId="{A6F207B1-0255-4902-8659-3A2D9189B602}" type="pres">
      <dgm:prSet presAssocID="{29D9F199-691C-4611-807B-40FD4FECAD4D}" presName="ConnectorPoint1" presStyleLbl="lnNode1" presStyleIdx="0" presStyleCnt="2"/>
      <dgm:spPr/>
    </dgm:pt>
    <dgm:pt modelId="{E12B314B-1C25-4DCF-80A6-9127D5BE6F38}" type="pres">
      <dgm:prSet presAssocID="{29D9F199-691C-4611-807B-40FD4FECAD4D}" presName="DropPinPlaceHolder1" presStyleCnt="0"/>
      <dgm:spPr/>
    </dgm:pt>
    <dgm:pt modelId="{02405608-824C-4204-8FDD-904881B7B674}" type="pres">
      <dgm:prSet presAssocID="{29D9F199-691C-4611-807B-40FD4FECAD4D}" presName="DropPin1" presStyleLbl="alignNode1" presStyleIdx="0" presStyleCnt="2"/>
      <dgm:spPr/>
    </dgm:pt>
    <dgm:pt modelId="{F0C84FF7-1D92-40FF-813D-49ECFF7F2E0D}" type="pres">
      <dgm:prSet presAssocID="{29D9F199-691C-4611-807B-40FD4FECAD4D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BA15686-4386-44D2-8B09-2D3FE1FBE9FF}" type="pres">
      <dgm:prSet presAssocID="{29D9F199-691C-4611-807B-40FD4FECAD4D}" presName="L2TextContainer1" presStyleLbl="revTx" presStyleIdx="0" presStyleCnt="4">
        <dgm:presLayoutVars>
          <dgm:bulletEnabled val="1"/>
        </dgm:presLayoutVars>
      </dgm:prSet>
      <dgm:spPr/>
    </dgm:pt>
    <dgm:pt modelId="{E0D8EA39-B029-4690-9481-BE9FACDB2071}" type="pres">
      <dgm:prSet presAssocID="{29D9F199-691C-4611-807B-40FD4FECAD4D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63F9CCA1-F880-4547-A917-C7E484240D28}" type="pres">
      <dgm:prSet presAssocID="{29D9F199-691C-4611-807B-40FD4FECAD4D}" presName="ConnectLine1" presStyleLbl="sibTrans1D1" presStyleIdx="0" presStyleCnt="2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149EFEE-E280-4732-86AF-CE6B13854F3D}" type="pres">
      <dgm:prSet presAssocID="{29D9F199-691C-4611-807B-40FD4FECAD4D}" presName="EmptyPlaceHolder1" presStyleCnt="0"/>
      <dgm:spPr/>
    </dgm:pt>
    <dgm:pt modelId="{5A537C97-5301-423C-B70F-BB0FC6CA59A2}" type="pres">
      <dgm:prSet presAssocID="{35CDB0DF-BDDC-424E-AB64-027D228086F9}" presName="spaceBetweenRectangles1" presStyleCnt="0"/>
      <dgm:spPr/>
    </dgm:pt>
    <dgm:pt modelId="{D4E68600-72D0-40C5-976D-297CA3FC1AF2}" type="pres">
      <dgm:prSet presAssocID="{81E74AD9-E65E-4E0A-BCCC-CE84D13F792B}" presName="composite1" presStyleCnt="0"/>
      <dgm:spPr/>
    </dgm:pt>
    <dgm:pt modelId="{0F9C192F-63DA-4055-8066-F19A91305CEC}" type="pres">
      <dgm:prSet presAssocID="{81E74AD9-E65E-4E0A-BCCC-CE84D13F792B}" presName="ConnectorPoint1" presStyleLbl="lnNode1" presStyleIdx="1" presStyleCnt="2"/>
      <dgm:spPr/>
    </dgm:pt>
    <dgm:pt modelId="{30D04051-A72E-4509-91F1-91904D877116}" type="pres">
      <dgm:prSet presAssocID="{81E74AD9-E65E-4E0A-BCCC-CE84D13F792B}" presName="DropPinPlaceHolder1" presStyleCnt="0"/>
      <dgm:spPr/>
    </dgm:pt>
    <dgm:pt modelId="{1308DB2F-672B-4F8B-8B8A-C5712EC3BEC8}" type="pres">
      <dgm:prSet presAssocID="{81E74AD9-E65E-4E0A-BCCC-CE84D13F792B}" presName="DropPin1" presStyleLbl="alignNode1" presStyleIdx="1" presStyleCnt="2"/>
      <dgm:spPr/>
    </dgm:pt>
    <dgm:pt modelId="{239D0F05-DA15-4F2C-BBA0-839FDDCA7314}" type="pres">
      <dgm:prSet presAssocID="{81E74AD9-E65E-4E0A-BCCC-CE84D13F792B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8AD6775-01A8-42CE-B131-0068B52CA954}" type="pres">
      <dgm:prSet presAssocID="{81E74AD9-E65E-4E0A-BCCC-CE84D13F792B}" presName="L2TextContainer1" presStyleLbl="revTx" presStyleIdx="2" presStyleCnt="4">
        <dgm:presLayoutVars>
          <dgm:bulletEnabled val="1"/>
        </dgm:presLayoutVars>
      </dgm:prSet>
      <dgm:spPr/>
    </dgm:pt>
    <dgm:pt modelId="{51FDB112-F4AB-43A8-A00D-4FF8A08FEF86}" type="pres">
      <dgm:prSet presAssocID="{81E74AD9-E65E-4E0A-BCCC-CE84D13F792B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1CAE9B9E-624D-4474-8959-C1459717B78E}" type="pres">
      <dgm:prSet presAssocID="{81E74AD9-E65E-4E0A-BCCC-CE84D13F792B}" presName="ConnectLine1" presStyleLbl="sibTrans1D1" presStyleIdx="1" presStyleCnt="2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FF787FC-5900-4955-9955-6FDD8E85D07D}" type="pres">
      <dgm:prSet presAssocID="{81E74AD9-E65E-4E0A-BCCC-CE84D13F792B}" presName="EmptyPlaceHolder1" presStyleCnt="0"/>
      <dgm:spPr/>
    </dgm:pt>
  </dgm:ptLst>
  <dgm:cxnLst>
    <dgm:cxn modelId="{2D5D6E1B-756E-4AEC-B6B4-55F92E9AD7CD}" srcId="{81E74AD9-E65E-4E0A-BCCC-CE84D13F792B}" destId="{855852D3-F034-403A-898E-FFD1D13AFC7B}" srcOrd="0" destOrd="0" parTransId="{E6741C15-6DDD-4A53-B6B7-20F0E17F9280}" sibTransId="{F7616F40-C940-4C24-BF38-B6342610343A}"/>
    <dgm:cxn modelId="{1040AC29-E0C3-45A7-A23C-D8FAD34D9A8D}" srcId="{FAD7B8BC-7FBD-4E8C-9A41-2A057DFD1269}" destId="{81E74AD9-E65E-4E0A-BCCC-CE84D13F792B}" srcOrd="1" destOrd="0" parTransId="{60DD9C7D-70D9-461D-A4EE-C56A33BA3AA6}" sibTransId="{C7C64DF6-CE3C-47FC-BDF5-4E1198013CE3}"/>
    <dgm:cxn modelId="{2563843C-371D-4164-8EA9-C31CA2CC54C5}" type="presOf" srcId="{6CA0D1F4-A2F3-4B30-A23B-3331EB13891C}" destId="{7BA15686-4386-44D2-8B09-2D3FE1FBE9FF}" srcOrd="0" destOrd="0" presId="urn:microsoft.com/office/officeart/2017/3/layout/DropPinTimeline"/>
    <dgm:cxn modelId="{A6E3B247-9549-4A10-8600-36C76746F4D6}" type="presOf" srcId="{29D9F199-691C-4611-807B-40FD4FECAD4D}" destId="{E0D8EA39-B029-4690-9481-BE9FACDB2071}" srcOrd="0" destOrd="0" presId="urn:microsoft.com/office/officeart/2017/3/layout/DropPinTimeline"/>
    <dgm:cxn modelId="{D740D986-C0CC-4715-9FD7-769BD2B9FC7C}" type="presOf" srcId="{FAD7B8BC-7FBD-4E8C-9A41-2A057DFD1269}" destId="{E4D6D638-DB49-44A0-8514-C4B6C2317AAE}" srcOrd="0" destOrd="0" presId="urn:microsoft.com/office/officeart/2017/3/layout/DropPinTimeline"/>
    <dgm:cxn modelId="{8E4404CC-56A4-4D54-98C1-19ABF5FE92AC}" srcId="{FAD7B8BC-7FBD-4E8C-9A41-2A057DFD1269}" destId="{29D9F199-691C-4611-807B-40FD4FECAD4D}" srcOrd="0" destOrd="0" parTransId="{92AE82B5-5222-45EC-91B5-8526D9421ECC}" sibTransId="{35CDB0DF-BDDC-424E-AB64-027D228086F9}"/>
    <dgm:cxn modelId="{4CB0AED9-EA82-4AA8-904E-65915C011549}" type="presOf" srcId="{81E74AD9-E65E-4E0A-BCCC-CE84D13F792B}" destId="{51FDB112-F4AB-43A8-A00D-4FF8A08FEF86}" srcOrd="0" destOrd="0" presId="urn:microsoft.com/office/officeart/2017/3/layout/DropPinTimeline"/>
    <dgm:cxn modelId="{0166DBDE-F8F0-4CBF-9559-FE99FD74AE33}" srcId="{29D9F199-691C-4611-807B-40FD4FECAD4D}" destId="{6CA0D1F4-A2F3-4B30-A23B-3331EB13891C}" srcOrd="0" destOrd="0" parTransId="{3EC74545-A33B-42C9-9708-5BECBAC92036}" sibTransId="{87C3051C-7505-457F-A98D-C5A8B226706E}"/>
    <dgm:cxn modelId="{EE5657F0-F5B2-4FE4-8E8E-A2C4A4BFC204}" type="presOf" srcId="{855852D3-F034-403A-898E-FFD1D13AFC7B}" destId="{A8AD6775-01A8-42CE-B131-0068B52CA954}" srcOrd="0" destOrd="0" presId="urn:microsoft.com/office/officeart/2017/3/layout/DropPinTimeline"/>
    <dgm:cxn modelId="{5C088298-8092-4208-BB5C-F28F070D461F}" type="presParOf" srcId="{E4D6D638-DB49-44A0-8514-C4B6C2317AAE}" destId="{0284CF34-F36D-4688-A10D-A49E17AB139E}" srcOrd="0" destOrd="0" presId="urn:microsoft.com/office/officeart/2017/3/layout/DropPinTimeline"/>
    <dgm:cxn modelId="{EEB04660-326C-43DD-93DF-2360A134F2F6}" type="presParOf" srcId="{E4D6D638-DB49-44A0-8514-C4B6C2317AAE}" destId="{8E71726A-5985-4F1A-BF04-5D6716B8638E}" srcOrd="1" destOrd="0" presId="urn:microsoft.com/office/officeart/2017/3/layout/DropPinTimeline"/>
    <dgm:cxn modelId="{40ADDB19-D618-40B4-81BF-F6D9375B4470}" type="presParOf" srcId="{8E71726A-5985-4F1A-BF04-5D6716B8638E}" destId="{267DF28A-7571-434E-9D0E-04D7B6E6AC0C}" srcOrd="0" destOrd="0" presId="urn:microsoft.com/office/officeart/2017/3/layout/DropPinTimeline"/>
    <dgm:cxn modelId="{A0CEC0CA-37D9-4E1D-A92C-33882354F1CC}" type="presParOf" srcId="{267DF28A-7571-434E-9D0E-04D7B6E6AC0C}" destId="{A6F207B1-0255-4902-8659-3A2D9189B602}" srcOrd="0" destOrd="0" presId="urn:microsoft.com/office/officeart/2017/3/layout/DropPinTimeline"/>
    <dgm:cxn modelId="{D2209AA7-E5D6-42AC-984C-6E3B6BDC7ECD}" type="presParOf" srcId="{267DF28A-7571-434E-9D0E-04D7B6E6AC0C}" destId="{E12B314B-1C25-4DCF-80A6-9127D5BE6F38}" srcOrd="1" destOrd="0" presId="urn:microsoft.com/office/officeart/2017/3/layout/DropPinTimeline"/>
    <dgm:cxn modelId="{01403A20-2F80-4820-AD96-E7BB801C0A89}" type="presParOf" srcId="{E12B314B-1C25-4DCF-80A6-9127D5BE6F38}" destId="{02405608-824C-4204-8FDD-904881B7B674}" srcOrd="0" destOrd="0" presId="urn:microsoft.com/office/officeart/2017/3/layout/DropPinTimeline"/>
    <dgm:cxn modelId="{6906F29A-02ED-4134-B12A-CD7B4F519DAC}" type="presParOf" srcId="{E12B314B-1C25-4DCF-80A6-9127D5BE6F38}" destId="{F0C84FF7-1D92-40FF-813D-49ECFF7F2E0D}" srcOrd="1" destOrd="0" presId="urn:microsoft.com/office/officeart/2017/3/layout/DropPinTimeline"/>
    <dgm:cxn modelId="{19728255-9F82-4FCC-8C4A-BE8700B866A0}" type="presParOf" srcId="{267DF28A-7571-434E-9D0E-04D7B6E6AC0C}" destId="{7BA15686-4386-44D2-8B09-2D3FE1FBE9FF}" srcOrd="2" destOrd="0" presId="urn:microsoft.com/office/officeart/2017/3/layout/DropPinTimeline"/>
    <dgm:cxn modelId="{B283D623-66CB-434E-B1C3-8B61C5088DA4}" type="presParOf" srcId="{267DF28A-7571-434E-9D0E-04D7B6E6AC0C}" destId="{E0D8EA39-B029-4690-9481-BE9FACDB2071}" srcOrd="3" destOrd="0" presId="urn:microsoft.com/office/officeart/2017/3/layout/DropPinTimeline"/>
    <dgm:cxn modelId="{85BC648E-AAA3-4AEC-B936-472DAB775BE6}" type="presParOf" srcId="{267DF28A-7571-434E-9D0E-04D7B6E6AC0C}" destId="{63F9CCA1-F880-4547-A917-C7E484240D28}" srcOrd="4" destOrd="0" presId="urn:microsoft.com/office/officeart/2017/3/layout/DropPinTimeline"/>
    <dgm:cxn modelId="{3AC1FC6C-FA6A-49D6-949F-64AD54FEA993}" type="presParOf" srcId="{267DF28A-7571-434E-9D0E-04D7B6E6AC0C}" destId="{E149EFEE-E280-4732-86AF-CE6B13854F3D}" srcOrd="5" destOrd="0" presId="urn:microsoft.com/office/officeart/2017/3/layout/DropPinTimeline"/>
    <dgm:cxn modelId="{900657E6-777F-487E-AF1C-0D6B59CEB6D7}" type="presParOf" srcId="{8E71726A-5985-4F1A-BF04-5D6716B8638E}" destId="{5A537C97-5301-423C-B70F-BB0FC6CA59A2}" srcOrd="1" destOrd="0" presId="urn:microsoft.com/office/officeart/2017/3/layout/DropPinTimeline"/>
    <dgm:cxn modelId="{F50FA7D5-F5D3-4C54-B737-A616960AC63A}" type="presParOf" srcId="{8E71726A-5985-4F1A-BF04-5D6716B8638E}" destId="{D4E68600-72D0-40C5-976D-297CA3FC1AF2}" srcOrd="2" destOrd="0" presId="urn:microsoft.com/office/officeart/2017/3/layout/DropPinTimeline"/>
    <dgm:cxn modelId="{AEF8D318-4072-444C-9F90-64834ABEEF69}" type="presParOf" srcId="{D4E68600-72D0-40C5-976D-297CA3FC1AF2}" destId="{0F9C192F-63DA-4055-8066-F19A91305CEC}" srcOrd="0" destOrd="0" presId="urn:microsoft.com/office/officeart/2017/3/layout/DropPinTimeline"/>
    <dgm:cxn modelId="{E1DEC02D-CDCC-4CA0-A520-003D730BC5E9}" type="presParOf" srcId="{D4E68600-72D0-40C5-976D-297CA3FC1AF2}" destId="{30D04051-A72E-4509-91F1-91904D877116}" srcOrd="1" destOrd="0" presId="urn:microsoft.com/office/officeart/2017/3/layout/DropPinTimeline"/>
    <dgm:cxn modelId="{76EAB8C7-49A7-4717-A74E-88A10FDE8E7D}" type="presParOf" srcId="{30D04051-A72E-4509-91F1-91904D877116}" destId="{1308DB2F-672B-4F8B-8B8A-C5712EC3BEC8}" srcOrd="0" destOrd="0" presId="urn:microsoft.com/office/officeart/2017/3/layout/DropPinTimeline"/>
    <dgm:cxn modelId="{C402A865-ADD8-4EF1-8C6E-F5F02C2D7621}" type="presParOf" srcId="{30D04051-A72E-4509-91F1-91904D877116}" destId="{239D0F05-DA15-4F2C-BBA0-839FDDCA7314}" srcOrd="1" destOrd="0" presId="urn:microsoft.com/office/officeart/2017/3/layout/DropPinTimeline"/>
    <dgm:cxn modelId="{680B6784-1987-491E-809C-6B5C74AC4441}" type="presParOf" srcId="{D4E68600-72D0-40C5-976D-297CA3FC1AF2}" destId="{A8AD6775-01A8-42CE-B131-0068B52CA954}" srcOrd="2" destOrd="0" presId="urn:microsoft.com/office/officeart/2017/3/layout/DropPinTimeline"/>
    <dgm:cxn modelId="{875857D5-1AB9-4FD8-AB87-BC89251DD365}" type="presParOf" srcId="{D4E68600-72D0-40C5-976D-297CA3FC1AF2}" destId="{51FDB112-F4AB-43A8-A00D-4FF8A08FEF86}" srcOrd="3" destOrd="0" presId="urn:microsoft.com/office/officeart/2017/3/layout/DropPinTimeline"/>
    <dgm:cxn modelId="{5CEFBA2D-316D-42A1-B22E-5177F665992D}" type="presParOf" srcId="{D4E68600-72D0-40C5-976D-297CA3FC1AF2}" destId="{1CAE9B9E-624D-4474-8959-C1459717B78E}" srcOrd="4" destOrd="0" presId="urn:microsoft.com/office/officeart/2017/3/layout/DropPinTimeline"/>
    <dgm:cxn modelId="{A9877CBF-67AD-4CA7-8419-3C8FFA5A23F2}" type="presParOf" srcId="{D4E68600-72D0-40C5-976D-297CA3FC1AF2}" destId="{AFF787FC-5900-4955-9955-6FDD8E85D07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CF34-F36D-4688-A10D-A49E17AB139E}">
      <dsp:nvSpPr>
        <dsp:cNvPr id="0" name=""/>
        <dsp:cNvSpPr/>
      </dsp:nvSpPr>
      <dsp:spPr>
        <a:xfrm>
          <a:off x="0" y="1439862"/>
          <a:ext cx="1072832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05608-824C-4204-8FDD-904881B7B674}">
      <dsp:nvSpPr>
        <dsp:cNvPr id="0" name=""/>
        <dsp:cNvSpPr/>
      </dsp:nvSpPr>
      <dsp:spPr>
        <a:xfrm rot="8100000">
          <a:off x="45198" y="331832"/>
          <a:ext cx="211772" cy="21177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C84FF7-1D92-40FF-813D-49ECFF7F2E0D}">
      <dsp:nvSpPr>
        <dsp:cNvPr id="0" name=""/>
        <dsp:cNvSpPr/>
      </dsp:nvSpPr>
      <dsp:spPr>
        <a:xfrm>
          <a:off x="68724" y="355358"/>
          <a:ext cx="164720" cy="164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15686-4386-44D2-8B09-2D3FE1FBE9FF}">
      <dsp:nvSpPr>
        <dsp:cNvPr id="0" name=""/>
        <dsp:cNvSpPr/>
      </dsp:nvSpPr>
      <dsp:spPr>
        <a:xfrm>
          <a:off x="300829" y="587463"/>
          <a:ext cx="3903307" cy="85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$75B in 2018</a:t>
          </a:r>
        </a:p>
      </dsp:txBody>
      <dsp:txXfrm>
        <a:off x="300829" y="587463"/>
        <a:ext cx="3903307" cy="852398"/>
      </dsp:txXfrm>
    </dsp:sp>
    <dsp:sp modelId="{E0D8EA39-B029-4690-9481-BE9FACDB2071}">
      <dsp:nvSpPr>
        <dsp:cNvPr id="0" name=""/>
        <dsp:cNvSpPr/>
      </dsp:nvSpPr>
      <dsp:spPr>
        <a:xfrm>
          <a:off x="300829" y="287972"/>
          <a:ext cx="3903307" cy="299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2018</a:t>
          </a:r>
        </a:p>
      </dsp:txBody>
      <dsp:txXfrm>
        <a:off x="300829" y="287972"/>
        <a:ext cx="3903307" cy="299491"/>
      </dsp:txXfrm>
    </dsp:sp>
    <dsp:sp modelId="{63F9CCA1-F880-4547-A917-C7E484240D28}">
      <dsp:nvSpPr>
        <dsp:cNvPr id="0" name=""/>
        <dsp:cNvSpPr/>
      </dsp:nvSpPr>
      <dsp:spPr>
        <a:xfrm>
          <a:off x="151084" y="587463"/>
          <a:ext cx="0" cy="852398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07B1-0255-4902-8659-3A2D9189B602}">
      <dsp:nvSpPr>
        <dsp:cNvPr id="0" name=""/>
        <dsp:cNvSpPr/>
      </dsp:nvSpPr>
      <dsp:spPr>
        <a:xfrm>
          <a:off x="123754" y="1412908"/>
          <a:ext cx="53908" cy="539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308DB2F-672B-4F8B-8B8A-C5712EC3BEC8}">
      <dsp:nvSpPr>
        <dsp:cNvPr id="0" name=""/>
        <dsp:cNvSpPr/>
      </dsp:nvSpPr>
      <dsp:spPr>
        <a:xfrm rot="18900000">
          <a:off x="6068065" y="2336120"/>
          <a:ext cx="211772" cy="21177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9D0F05-DA15-4F2C-BBA0-839FDDCA7314}">
      <dsp:nvSpPr>
        <dsp:cNvPr id="0" name=""/>
        <dsp:cNvSpPr/>
      </dsp:nvSpPr>
      <dsp:spPr>
        <a:xfrm>
          <a:off x="6091591" y="2359646"/>
          <a:ext cx="164720" cy="164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D6775-01A8-42CE-B131-0068B52CA954}">
      <dsp:nvSpPr>
        <dsp:cNvPr id="0" name=""/>
        <dsp:cNvSpPr/>
      </dsp:nvSpPr>
      <dsp:spPr>
        <a:xfrm>
          <a:off x="6323697" y="1439862"/>
          <a:ext cx="3903307" cy="85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9525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$218B by 2027</a:t>
          </a:r>
        </a:p>
      </dsp:txBody>
      <dsp:txXfrm>
        <a:off x="6323697" y="1439862"/>
        <a:ext cx="3903307" cy="852398"/>
      </dsp:txXfrm>
    </dsp:sp>
    <dsp:sp modelId="{51FDB112-F4AB-43A8-A00D-4FF8A08FEF86}">
      <dsp:nvSpPr>
        <dsp:cNvPr id="0" name=""/>
        <dsp:cNvSpPr/>
      </dsp:nvSpPr>
      <dsp:spPr>
        <a:xfrm>
          <a:off x="6323697" y="2292261"/>
          <a:ext cx="3903307" cy="299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2027</a:t>
          </a:r>
        </a:p>
      </dsp:txBody>
      <dsp:txXfrm>
        <a:off x="6323697" y="2292261"/>
        <a:ext cx="3903307" cy="299491"/>
      </dsp:txXfrm>
    </dsp:sp>
    <dsp:sp modelId="{1CAE9B9E-624D-4474-8959-C1459717B78E}">
      <dsp:nvSpPr>
        <dsp:cNvPr id="0" name=""/>
        <dsp:cNvSpPr/>
      </dsp:nvSpPr>
      <dsp:spPr>
        <a:xfrm>
          <a:off x="6173951" y="1439862"/>
          <a:ext cx="0" cy="852398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C192F-63DA-4055-8066-F19A91305CEC}">
      <dsp:nvSpPr>
        <dsp:cNvPr id="0" name=""/>
        <dsp:cNvSpPr/>
      </dsp:nvSpPr>
      <dsp:spPr>
        <a:xfrm>
          <a:off x="6146622" y="1412908"/>
          <a:ext cx="53908" cy="539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619199"/>
            <a:ext cx="8831988" cy="576000"/>
          </a:xfrm>
        </p:spPr>
        <p:txBody>
          <a:bodyPr wrap="square" anchor="t">
            <a:normAutofit/>
          </a:bodyPr>
          <a:lstStyle/>
          <a:p>
            <a:pPr algn="l"/>
            <a:r>
              <a:rPr lang="en-US" sz="3200" dirty="0">
                <a:cs typeface="Calibri Light"/>
              </a:rPr>
              <a:t>Decision Analytic Fundamental final project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99" y="1265256"/>
            <a:ext cx="8831989" cy="709746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12/18/20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C5B8C-8C84-4513-BB35-96E46AEDA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3" r="-2" b="30633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EFB-5EA2-4E68-816E-258922D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62" y="970891"/>
            <a:ext cx="11802936" cy="1477328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4400" dirty="0"/>
              <a:t>Industry question: </a:t>
            </a:r>
            <a:br>
              <a:rPr lang="en-US" sz="4400" dirty="0"/>
            </a:br>
            <a:r>
              <a:rPr lang="en-US" sz="4400" dirty="0"/>
              <a:t>Which CRISPR Company is in the best shape? : </a:t>
            </a:r>
            <a:br>
              <a:rPr lang="en-US" sz="4400" dirty="0"/>
            </a:br>
            <a:br>
              <a:rPr lang="en-US" sz="4400" b="1" dirty="0"/>
            </a:br>
            <a:r>
              <a:rPr lang="en-US" sz="4400" b="1"/>
              <a:t>Conclusions: CRISPR Therapeutics highest revenue, </a:t>
            </a:r>
            <a:r>
              <a:rPr lang="en-US" sz="4400" b="1" dirty="0"/>
              <a:t>growing assets....next steps qualitative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1870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EFB-5EA2-4E68-816E-258922D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62" y="2690276"/>
            <a:ext cx="11802936" cy="1477328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4400" dirty="0"/>
              <a:t>Industry question: </a:t>
            </a:r>
            <a:br>
              <a:rPr lang="en-US" sz="4400" dirty="0"/>
            </a:br>
            <a:r>
              <a:rPr lang="en-US" sz="4400" dirty="0"/>
              <a:t>Which CRISPR Company is in the best shape?</a:t>
            </a:r>
          </a:p>
        </p:txBody>
      </p:sp>
    </p:spTree>
    <p:extLst>
      <p:ext uri="{BB962C8B-B14F-4D97-AF65-F5344CB8AC3E}">
        <p14:creationId xmlns:p14="http://schemas.microsoft.com/office/powerpoint/2010/main" val="992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F6D73-7F5E-416E-A47C-2D582023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C50B-4471-4832-932E-4B286CC7E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3" r="24356" b="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8994-5028-4DD3-AFCA-DD25EF1C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Background on CRISPR</a:t>
            </a:r>
          </a:p>
          <a:p>
            <a:r>
              <a:rPr lang="en-US"/>
              <a:t>Industry overview</a:t>
            </a:r>
          </a:p>
          <a:p>
            <a:r>
              <a:rPr lang="en-US"/>
              <a:t>Top companies in the space</a:t>
            </a:r>
          </a:p>
          <a:p>
            <a:r>
              <a:rPr lang="en-US"/>
              <a:t>Comparison of top companies</a:t>
            </a:r>
          </a:p>
          <a:p>
            <a:r>
              <a:rPr lang="en-US"/>
              <a:t>Explanation of "best" CRIPSPR Company to invest in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822C-7958-40C1-9BF8-86E0AB6F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7" y="394509"/>
            <a:ext cx="4746625" cy="2180712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7E888F"/>
                </a:solidFill>
              </a:rPr>
              <a:t>Background</a:t>
            </a:r>
            <a:r>
              <a:rPr lang="en-US" dirty="0">
                <a:solidFill>
                  <a:srgbClr val="7E888F"/>
                </a:solidFill>
              </a:rPr>
              <a:t>: </a:t>
            </a:r>
            <a:br>
              <a:rPr lang="en-US" dirty="0"/>
            </a:br>
            <a:r>
              <a:rPr lang="en-US" u="sng" dirty="0"/>
              <a:t>C</a:t>
            </a:r>
            <a:r>
              <a:rPr lang="en-US" dirty="0"/>
              <a:t>lustered </a:t>
            </a:r>
            <a:r>
              <a:rPr lang="en-US" u="sng" dirty="0"/>
              <a:t>r</a:t>
            </a:r>
            <a:r>
              <a:rPr lang="en-US" dirty="0"/>
              <a:t>egularly </a:t>
            </a:r>
            <a:r>
              <a:rPr lang="en-US" u="sng" dirty="0"/>
              <a:t>i</a:t>
            </a:r>
            <a:r>
              <a:rPr lang="en-US" dirty="0"/>
              <a:t>nterspaced </a:t>
            </a:r>
            <a:r>
              <a:rPr lang="en-US" u="sng" dirty="0"/>
              <a:t>p</a:t>
            </a:r>
            <a:r>
              <a:rPr lang="en-US" dirty="0"/>
              <a:t>alindromic </a:t>
            </a:r>
            <a:r>
              <a:rPr lang="en-US" u="sng" dirty="0"/>
              <a:t>r</a:t>
            </a:r>
            <a:r>
              <a:rPr lang="en-US" dirty="0"/>
              <a:t>epeat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6ABC0-5294-4E5C-864E-C99F905A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7111" y="399138"/>
            <a:ext cx="6900137" cy="128251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CRISPR is a bacteria immune system that has can be used  in eukaryotic (animal and plant) cells to edit their DNA (rewriting DNA, "rewire" gene networks)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Applications span industries (</a:t>
            </a:r>
            <a:r>
              <a:rPr lang="en-US" sz="1700" b="1" dirty="0">
                <a:solidFill>
                  <a:srgbClr val="FFFFFF"/>
                </a:solidFill>
              </a:rPr>
              <a:t>health</a:t>
            </a:r>
            <a:r>
              <a:rPr lang="en-US" sz="1700" dirty="0">
                <a:solidFill>
                  <a:srgbClr val="FFFFFF"/>
                </a:solidFill>
              </a:rPr>
              <a:t>, agriculture, biotech, etc.)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62A6DE-C56D-44CA-A211-0F7FAFE44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346" b="25338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9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9DA2A-8686-43F5-A8FE-4F2CC54F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Overview: </a:t>
            </a:r>
            <a:br>
              <a:rPr lang="en-US" b="1" dirty="0"/>
            </a:br>
            <a:r>
              <a:rPr lang="en-US" b="1" dirty="0"/>
              <a:t>CRISPR Industry as a whole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513D73E-BC04-43BE-A70B-F148D92F1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882082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3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A2A-8686-43F5-A8FE-4F2CC54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E888F"/>
                </a:solidFill>
              </a:rPr>
              <a:t>Overview: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Top Companies in the space by market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927B-D98A-4762-8BE3-6172F9E4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20" name="Picture 2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629D6D-D885-45AD-81BC-E5F1FEEE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75486"/>
            <a:ext cx="6816969" cy="41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A2A-8686-43F5-A8FE-4F2CC54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E888F"/>
                </a:solidFill>
              </a:rPr>
              <a:t>Analysis: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Comparison of financials (Revenue)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695495-D5F9-400A-BC50-25ACF239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43" y="2032678"/>
            <a:ext cx="8705360" cy="43917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343DC-B03B-4282-AD41-19889AD6F643}"/>
              </a:ext>
            </a:extLst>
          </p:cNvPr>
          <p:cNvSpPr txBox="1"/>
          <p:nvPr/>
        </p:nvSpPr>
        <p:spPr>
          <a:xfrm>
            <a:off x="7303477" y="237978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CRISPR Therapeutics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94906-145D-481C-8C20-1E6ACFC868B9}"/>
              </a:ext>
            </a:extLst>
          </p:cNvPr>
          <p:cNvSpPr txBox="1"/>
          <p:nvPr/>
        </p:nvSpPr>
        <p:spPr>
          <a:xfrm>
            <a:off x="8192476" y="4489938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Bluebird Bio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ABC55-C400-4AE8-8E48-0D0C420730A0}"/>
              </a:ext>
            </a:extLst>
          </p:cNvPr>
          <p:cNvSpPr txBox="1"/>
          <p:nvPr/>
        </p:nvSpPr>
        <p:spPr>
          <a:xfrm>
            <a:off x="8192476" y="4851399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9D584-000C-4019-B2FC-EB07E7EC3DFD}"/>
              </a:ext>
            </a:extLst>
          </p:cNvPr>
          <p:cNvSpPr txBox="1"/>
          <p:nvPr/>
        </p:nvSpPr>
        <p:spPr>
          <a:xfrm>
            <a:off x="8768860" y="5212861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Editas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BA25C-B24F-4C85-B695-9EC276AD6BFB}"/>
              </a:ext>
            </a:extLst>
          </p:cNvPr>
          <p:cNvSpPr txBox="1"/>
          <p:nvPr/>
        </p:nvSpPr>
        <p:spPr>
          <a:xfrm>
            <a:off x="8925167" y="557432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23890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A2A-8686-43F5-A8FE-4F2CC54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E888F"/>
                </a:solidFill>
              </a:rPr>
              <a:t>Analysis: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Comparison of financials (Assests)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5BD2F5-3C5A-4CD8-BA12-00FD9912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28" y="1895909"/>
            <a:ext cx="8705360" cy="4342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460C5-69EA-47E8-9EEA-89343F53FFF6}"/>
              </a:ext>
            </a:extLst>
          </p:cNvPr>
          <p:cNvSpPr txBox="1"/>
          <p:nvPr/>
        </p:nvSpPr>
        <p:spPr>
          <a:xfrm>
            <a:off x="8192478" y="388424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CRISPR Therapeutics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5A99-DBB8-41B2-B61D-C8E67C2F09A5}"/>
              </a:ext>
            </a:extLst>
          </p:cNvPr>
          <p:cNvSpPr txBox="1"/>
          <p:nvPr/>
        </p:nvSpPr>
        <p:spPr>
          <a:xfrm>
            <a:off x="8583245" y="2751015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Bluebird Bio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B3D5E-EC34-4651-A982-177F1397084F}"/>
              </a:ext>
            </a:extLst>
          </p:cNvPr>
          <p:cNvSpPr txBox="1"/>
          <p:nvPr/>
        </p:nvSpPr>
        <p:spPr>
          <a:xfrm>
            <a:off x="9179168" y="4958861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645B8-18D3-472C-9F74-121A75803D50}"/>
              </a:ext>
            </a:extLst>
          </p:cNvPr>
          <p:cNvSpPr txBox="1"/>
          <p:nvPr/>
        </p:nvSpPr>
        <p:spPr>
          <a:xfrm>
            <a:off x="9052168" y="459740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Editas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ACE1A-5FD6-4466-8C5D-6D6F0D668CF2}"/>
              </a:ext>
            </a:extLst>
          </p:cNvPr>
          <p:cNvSpPr txBox="1"/>
          <p:nvPr/>
        </p:nvSpPr>
        <p:spPr>
          <a:xfrm>
            <a:off x="9179167" y="532032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120508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A2A-8686-43F5-A8FE-4F2CC54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E888F"/>
                </a:solidFill>
              </a:rPr>
              <a:t>Analysis: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Comparison of financials (Operating Income)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9139BC-35F2-4293-AB65-78A7C8B44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43" y="1807986"/>
            <a:ext cx="9203591" cy="4635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26880-4FDC-4BCE-A870-39D7B78C7833}"/>
              </a:ext>
            </a:extLst>
          </p:cNvPr>
          <p:cNvSpPr txBox="1"/>
          <p:nvPr/>
        </p:nvSpPr>
        <p:spPr>
          <a:xfrm>
            <a:off x="8358554" y="2878016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CRISPR Therapeutics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04A1D-DDF5-45FB-AED7-8661C4D6819D}"/>
              </a:ext>
            </a:extLst>
          </p:cNvPr>
          <p:cNvSpPr txBox="1"/>
          <p:nvPr/>
        </p:nvSpPr>
        <p:spPr>
          <a:xfrm>
            <a:off x="8671168" y="5173784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Bluebird Bio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F942B-B633-4BCD-8DE8-89FACF1E1F5D}"/>
              </a:ext>
            </a:extLst>
          </p:cNvPr>
          <p:cNvSpPr txBox="1"/>
          <p:nvPr/>
        </p:nvSpPr>
        <p:spPr>
          <a:xfrm>
            <a:off x="9237784" y="3063629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BC335-5CAE-4BB5-BFE7-05BFBF9AB77C}"/>
              </a:ext>
            </a:extLst>
          </p:cNvPr>
          <p:cNvSpPr txBox="1"/>
          <p:nvPr/>
        </p:nvSpPr>
        <p:spPr>
          <a:xfrm>
            <a:off x="9237783" y="335670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Editas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F651E-0598-4DCB-8B4D-E4C3F3256676}"/>
              </a:ext>
            </a:extLst>
          </p:cNvPr>
          <p:cNvSpPr txBox="1"/>
          <p:nvPr/>
        </p:nvSpPr>
        <p:spPr>
          <a:xfrm>
            <a:off x="9237782" y="230163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4696918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BlobVTI</vt:lpstr>
      <vt:lpstr>Decision Analytic Fundamental final project </vt:lpstr>
      <vt:lpstr>Industry question:  Which CRISPR Company is in the best shape?</vt:lpstr>
      <vt:lpstr>Agenda</vt:lpstr>
      <vt:lpstr>Background:  Clustered regularly interspaced palindromic repeat</vt:lpstr>
      <vt:lpstr>Overview:  CRISPR Industry as a whole</vt:lpstr>
      <vt:lpstr>Overview:  Top Companies in the space by market cap</vt:lpstr>
      <vt:lpstr>Analysis:  Comparison of financials (Revenue)</vt:lpstr>
      <vt:lpstr>Analysis:  Comparison of financials (Assests)</vt:lpstr>
      <vt:lpstr>Analysis:  Comparison of financials (Operating Income)</vt:lpstr>
      <vt:lpstr>Industry question:  Which CRISPR Company is in the best shape? :   Conclusions: CRISPR Therapeutics highest revenue, growing assets....next steps qualitative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182</cp:revision>
  <dcterms:created xsi:type="dcterms:W3CDTF">2020-12-18T04:56:54Z</dcterms:created>
  <dcterms:modified xsi:type="dcterms:W3CDTF">2020-12-23T17:20:30Z</dcterms:modified>
</cp:coreProperties>
</file>