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7848F-0BFF-8440-A924-60BD60969672}" v="149" dt="2023-04-20T13:51:05.693"/>
    <p1510:client id="{65F74315-5BB9-704B-AFE6-842A0516D5D3}" v="4" dt="2023-04-20T10:06:25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MASTELLONE" userId="4a33904a-52bc-48ae-8246-67ca2eb752a4" providerId="ADAL" clId="{0A07848F-0BFF-8440-A924-60BD60969672}"/>
    <pc:docChg chg="undo custSel modSld">
      <pc:chgData name="GIUSEPPE MASTELLONE" userId="4a33904a-52bc-48ae-8246-67ca2eb752a4" providerId="ADAL" clId="{0A07848F-0BFF-8440-A924-60BD60969672}" dt="2023-04-20T13:52:29.598" v="301" actId="20577"/>
      <pc:docMkLst>
        <pc:docMk/>
      </pc:docMkLst>
      <pc:sldChg chg="modSp">
        <pc:chgData name="GIUSEPPE MASTELLONE" userId="4a33904a-52bc-48ae-8246-67ca2eb752a4" providerId="ADAL" clId="{0A07848F-0BFF-8440-A924-60BD60969672}" dt="2023-04-20T13:51:57.684" v="158" actId="20577"/>
        <pc:sldMkLst>
          <pc:docMk/>
          <pc:sldMk cId="1755007412" sldId="256"/>
        </pc:sldMkLst>
        <pc:spChg chg="mod">
          <ac:chgData name="GIUSEPPE MASTELLONE" userId="4a33904a-52bc-48ae-8246-67ca2eb752a4" providerId="ADAL" clId="{0A07848F-0BFF-8440-A924-60BD60969672}" dt="2023-04-20T13:51:57.684" v="158" actId="20577"/>
          <ac:spMkLst>
            <pc:docMk/>
            <pc:sldMk cId="1755007412" sldId="256"/>
            <ac:spMk id="3" creationId="{09660D29-5C6A-472E-35E8-9F057148D8EA}"/>
          </ac:spMkLst>
        </pc:spChg>
      </pc:sldChg>
      <pc:sldChg chg="modSp">
        <pc:chgData name="GIUSEPPE MASTELLONE" userId="4a33904a-52bc-48ae-8246-67ca2eb752a4" providerId="ADAL" clId="{0A07848F-0BFF-8440-A924-60BD60969672}" dt="2023-04-20T13:52:29.598" v="301" actId="20577"/>
        <pc:sldMkLst>
          <pc:docMk/>
          <pc:sldMk cId="1700418988" sldId="258"/>
        </pc:sldMkLst>
        <pc:spChg chg="mod">
          <ac:chgData name="GIUSEPPE MASTELLONE" userId="4a33904a-52bc-48ae-8246-67ca2eb752a4" providerId="ADAL" clId="{0A07848F-0BFF-8440-A924-60BD60969672}" dt="2023-04-20T13:52:29.598" v="301" actId="20577"/>
          <ac:spMkLst>
            <pc:docMk/>
            <pc:sldMk cId="1700418988" sldId="258"/>
            <ac:spMk id="3" creationId="{42E4AA1E-4346-0AF9-C93E-C85D89710AD2}"/>
          </ac:spMkLst>
        </pc:spChg>
      </pc:sldChg>
      <pc:sldChg chg="modSp">
        <pc:chgData name="GIUSEPPE MASTELLONE" userId="4a33904a-52bc-48ae-8246-67ca2eb752a4" providerId="ADAL" clId="{0A07848F-0BFF-8440-A924-60BD60969672}" dt="2023-04-20T13:51:05.693" v="146" actId="20577"/>
        <pc:sldMkLst>
          <pc:docMk/>
          <pc:sldMk cId="427302567" sldId="259"/>
        </pc:sldMkLst>
        <pc:spChg chg="mod">
          <ac:chgData name="GIUSEPPE MASTELLONE" userId="4a33904a-52bc-48ae-8246-67ca2eb752a4" providerId="ADAL" clId="{0A07848F-0BFF-8440-A924-60BD60969672}" dt="2023-04-20T13:51:05.693" v="146" actId="20577"/>
          <ac:spMkLst>
            <pc:docMk/>
            <pc:sldMk cId="427302567" sldId="259"/>
            <ac:spMk id="3" creationId="{439EFF36-1253-A3B9-F5C9-73A500DE75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</a:t>
            </a:r>
            <a:b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>
                <a:solidFill>
                  <a:schemeClr val="tx2"/>
                </a:solidFill>
              </a:rPr>
            </a:br>
            <a:r>
              <a:rPr lang="it-IT" sz="4000">
                <a:solidFill>
                  <a:schemeClr val="tx2"/>
                </a:solidFill>
              </a:rPr>
              <a:t>Presentazione dei risultati della </a:t>
            </a:r>
            <a:r>
              <a:rPr lang="it-IT" sz="4000" err="1">
                <a:solidFill>
                  <a:schemeClr val="tx2"/>
                </a:solidFill>
              </a:rPr>
              <a:t>Iteration</a:t>
            </a:r>
            <a:r>
              <a:rPr lang="it-IT" sz="4000">
                <a:solidFill>
                  <a:schemeClr val="tx2"/>
                </a:solidFill>
              </a:rPr>
              <a:t> Review n. 1</a:t>
            </a:r>
            <a:br>
              <a:rPr lang="it-IT" sz="4000">
                <a:solidFill>
                  <a:schemeClr val="tx2"/>
                </a:solidFill>
              </a:rPr>
            </a:br>
            <a:br>
              <a:rPr lang="it-IT" sz="4000">
                <a:solidFill>
                  <a:schemeClr val="tx2"/>
                </a:solidFill>
              </a:rPr>
            </a:br>
            <a:r>
              <a:rPr lang="it-IT" sz="3100">
                <a:solidFill>
                  <a:schemeClr val="tx2"/>
                </a:solidFill>
              </a:rPr>
              <a:t>21 Aprile 2023</a:t>
            </a:r>
            <a:endParaRPr lang="it-IT" sz="400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2284242" cy="1898764"/>
          </a:xfr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G1</a:t>
            </a:r>
          </a:p>
          <a:p>
            <a:pPr marL="1825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b="1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  <a:p>
            <a:pPr marL="1825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Iole Morabito</a:t>
            </a:r>
          </a:p>
          <a:p>
            <a:pPr marL="1825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Francesca Terracciano</a:t>
            </a:r>
          </a:p>
          <a:p>
            <a:pPr marL="1825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Marika Sasso</a:t>
            </a:r>
          </a:p>
          <a:p>
            <a:pPr marL="1825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Doriana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Traetto</a:t>
            </a: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 e T3</a:t>
            </a: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A28958-9105-A1E1-59E5-B416637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Descrizione del Task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4AA1E-4346-0AF9-C93E-C85D897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190605E1-C629-1199-69B9-E558BB0711B9}"/>
              </a:ext>
            </a:extLst>
          </p:cNvPr>
          <p:cNvGrpSpPr/>
          <p:nvPr/>
        </p:nvGrpSpPr>
        <p:grpSpPr>
          <a:xfrm>
            <a:off x="941410" y="1849949"/>
            <a:ext cx="5965228" cy="4642926"/>
            <a:chOff x="204187" y="4367442"/>
            <a:chExt cx="2823098" cy="2286828"/>
          </a:xfrm>
        </p:grpSpPr>
        <p:pic>
          <p:nvPicPr>
            <p:cNvPr id="5" name="Immagine 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DDB9BBDC-FFCD-EC48-F32E-2688921F2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70" r="10554" b="4302"/>
            <a:stretch/>
          </p:blipFill>
          <p:spPr>
            <a:xfrm>
              <a:off x="385466" y="5686397"/>
              <a:ext cx="2464268" cy="822876"/>
            </a:xfrm>
            <a:prstGeom prst="rect">
              <a:avLst/>
            </a:prstGeom>
          </p:spPr>
        </p:pic>
        <p:pic>
          <p:nvPicPr>
            <p:cNvPr id="6" name="Immagine 5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35809428-C2F8-C2B0-51E7-30F9C0BF72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8" r="11157" b="47720"/>
            <a:stretch/>
          </p:blipFill>
          <p:spPr>
            <a:xfrm>
              <a:off x="385466" y="4542009"/>
              <a:ext cx="2464268" cy="1067618"/>
            </a:xfrm>
            <a:prstGeom prst="rect">
              <a:avLst/>
            </a:prstGeom>
          </p:spPr>
        </p:pic>
        <p:sp>
          <p:nvSpPr>
            <p:cNvPr id="7" name="Cornice 6">
              <a:extLst>
                <a:ext uri="{FF2B5EF4-FFF2-40B4-BE49-F238E27FC236}">
                  <a16:creationId xmlns:a16="http://schemas.microsoft.com/office/drawing/2014/main" id="{D44E24A3-F6BE-BC57-062C-E7DB4D8EF2D8}"/>
                </a:ext>
              </a:extLst>
            </p:cNvPr>
            <p:cNvSpPr/>
            <p:nvPr/>
          </p:nvSpPr>
          <p:spPr>
            <a:xfrm>
              <a:off x="204187" y="4367442"/>
              <a:ext cx="2823098" cy="2286828"/>
            </a:xfrm>
            <a:prstGeom prst="frame">
              <a:avLst>
                <a:gd name="adj1" fmla="val 35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9" name="Sottotitolo 2">
            <a:extLst>
              <a:ext uri="{FF2B5EF4-FFF2-40B4-BE49-F238E27FC236}">
                <a16:creationId xmlns:a16="http://schemas.microsoft.com/office/drawing/2014/main" id="{32D2DCD4-DE81-AD02-B7A3-6822BCF852E2}"/>
              </a:ext>
            </a:extLst>
          </p:cNvPr>
          <p:cNvSpPr txBox="1">
            <a:spLocks/>
          </p:cNvSpPr>
          <p:nvPr/>
        </p:nvSpPr>
        <p:spPr>
          <a:xfrm>
            <a:off x="7688967" y="3932833"/>
            <a:ext cx="4883029" cy="189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200" b="1" dirty="0">
                <a:solidFill>
                  <a:prstClr val="black"/>
                </a:solidFill>
                <a:latin typeface="Calibri" panose="020F0502020204030204"/>
              </a:rPr>
              <a:t>Task 2: </a:t>
            </a:r>
            <a:r>
              <a:rPr lang="it-IT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Registrazione</a:t>
            </a:r>
          </a:p>
          <a:p>
            <a:pPr>
              <a:defRPr/>
            </a:pPr>
            <a:r>
              <a:rPr lang="it-IT" sz="2200" b="1" dirty="0">
                <a:solidFill>
                  <a:prstClr val="black"/>
                </a:solidFill>
                <a:latin typeface="Calibri" panose="020F0502020204030204"/>
              </a:rPr>
              <a:t>Task</a:t>
            </a:r>
            <a:r>
              <a:rPr lang="it-IT" sz="2000" b="1" dirty="0">
                <a:solidFill>
                  <a:prstClr val="black"/>
                </a:solidFill>
                <a:latin typeface="Calibri" panose="020F0502020204030204"/>
              </a:rPr>
              <a:t> 3</a:t>
            </a:r>
            <a:r>
              <a:rPr lang="it-IT" sz="2200" b="1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it-IT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Autenticazione</a:t>
            </a:r>
          </a:p>
          <a:p>
            <a:pPr marL="0" indent="0">
              <a:buNone/>
              <a:defRPr/>
            </a:pPr>
            <a:endParaRPr lang="it-IT" sz="2200" b="1" dirty="0">
              <a:solidFill>
                <a:srgbClr val="FF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04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4B665-9511-3248-16EE-88C76EEC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 dell’Iterazione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9539161-41A6-E0D7-C574-18D32E06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Il nostro obiettivo è la creazione di una piattaforma sicura e affidabile per la gestione di login e registrazione. In questa prima iterazione ci siamo principalmente soffermate sullo studio del dominio del problema e abbiamo dato un primo sguardo al dominio della soluzione.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 questa prima fase, è stato utilizzato principalmente un 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approccio lineare 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per il quale sono stati analizzati e specificati tutti i requisiti prima di iniziare le iterazioni dello sviluppo vero e proprio del progetto. È stato volutamente scelto questo approccio poiché, dato il task da sviluppare, si può assumere che questo abbia 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bassi tassi di cambiamento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, essendo un task semplice e già noto. 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it-IT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it-IT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it-IT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it-IT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Oltre che seguire un approccio lineare, per la definizione dei 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requisiti non funzionali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, ci si è basati sul modello già noto 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FURPS+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, al quale sono stati aggiunti ulteriori requisiti oltre a quelli base definiti dal modello. </a:t>
            </a:r>
          </a:p>
          <a:p>
            <a:pPr marL="0" indent="0">
              <a:buNone/>
            </a:pP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Primo approccio a un elemento tipico dei </a:t>
            </a:r>
            <a:r>
              <a:rPr lang="it-IT" sz="1800" b="1" dirty="0">
                <a:latin typeface="Cambria" panose="02040503050406030204" pitchFamily="18" charset="0"/>
                <a:ea typeface="Cambria" panose="02040503050406030204" pitchFamily="18" charset="0"/>
              </a:rPr>
              <a:t>processi di sviluppo agili</a:t>
            </a: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, le storie utente. Nel contesto di un progetto software, esse descrivono una funzionalità di cui il sistema deve essere dotato, specificando il ruolo dell'utente coinvolto, l'obiettivo da raggiungere e la causa alla base di tale requisito.</a:t>
            </a:r>
            <a:endParaRPr lang="it-IT" sz="18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F07CD-156A-45FF-7A4B-B09C3FF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Svolte </a:t>
            </a:r>
          </a:p>
        </p:txBody>
      </p:sp>
      <p:sp>
        <p:nvSpPr>
          <p:cNvPr id="32" name="Segnaposto contenuto 31">
            <a:extLst>
              <a:ext uri="{FF2B5EF4-FFF2-40B4-BE49-F238E27FC236}">
                <a16:creationId xmlns:a16="http://schemas.microsoft.com/office/drawing/2014/main" id="{3ABEE948-9C88-508E-13BF-0ABE7D40A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50" y="1713376"/>
            <a:ext cx="10515600" cy="4351338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Analisi del testo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Analisi dei requisiti: informali, funzionali, sui dati, non funzionali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Modelli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d’uso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Diagramma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d’uso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scenari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Ulteriori diagrammi​</a:t>
            </a:r>
            <a:endParaRPr lang="it-IT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it-IT" sz="1800" i="1" dirty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it-IT" sz="1800" b="0" i="1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ttività organizzative/ di supporto al team svolte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Utilizzo di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per lavorare contemporaneamente e tenere traccia delle attività e modifiche apportate da ciascun membro del gruppo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Documento word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condiviso per la collaborazione in tempo reale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66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Artefatti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CDEA7-4BCF-6044-5F89-78A735BE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 fontAlgn="base">
              <a:buNone/>
            </a:pPr>
            <a:r>
              <a:rPr lang="it-IT" sz="1800" b="0" i="1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Artefatti prodotti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Glossario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Stories: criteri di accettazione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Scenari dei casi d'uso Registra e Login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Diagramma della classe Studente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Diagrammi di attività della Registrazione e del Login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Diagrammi di sequenza della Registrazione e del Login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it-IT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it-IT" sz="1800" b="0" i="1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Artefatti che si intende produrre nelle prossime iterazioni:</a:t>
            </a:r>
            <a:r>
              <a:rPr lang="it-IT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Scenario del caso d'uso Registra con Google/Apple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Diagramma di attività della Registrazione con Google/Apple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Diagramma di sequenza della Registrazione con Google/Apple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7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Cosa abbiamo ottenuto a valle dell’iterazione ? </a:t>
            </a:r>
          </a:p>
          <a:p>
            <a:pPr lvl="1"/>
            <a:r>
              <a:rPr lang="it-IT" dirty="0"/>
              <a:t>Comprensione del dominio del problema</a:t>
            </a:r>
          </a:p>
          <a:p>
            <a:pPr lvl="1"/>
            <a:r>
              <a:rPr lang="it-IT" dirty="0"/>
              <a:t>Esplorazione dei requisiti</a:t>
            </a:r>
          </a:p>
          <a:p>
            <a:pPr lvl="1"/>
            <a:endParaRPr lang="it-IT" dirty="0"/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Obiettivi per la prossima iterazione</a:t>
            </a: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Registrazione con Google/Apple</a:t>
            </a:r>
          </a:p>
          <a:p>
            <a:pPr marL="355600" indent="-17780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Scadenza del link di conferma</a:t>
            </a:r>
          </a:p>
          <a:p>
            <a:pPr lvl="1"/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4EA9B08E-7B29-DE0B-E2AF-E64A90FED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58" y="3684620"/>
            <a:ext cx="4138342" cy="2190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A473265-18B2-F7C8-4EF1-0F6CACBA79B5}"/>
              </a:ext>
            </a:extLst>
          </p:cNvPr>
          <p:cNvSpPr/>
          <p:nvPr/>
        </p:nvSpPr>
        <p:spPr>
          <a:xfrm>
            <a:off x="838200" y="3539569"/>
            <a:ext cx="4388839" cy="58477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18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Cosa abbiamo ottenuto a valle dell’iterazione ? </a:t>
            </a:r>
          </a:p>
          <a:p>
            <a:pPr lvl="1"/>
            <a:r>
              <a:rPr lang="it-IT" dirty="0"/>
              <a:t>Comprensione del dominio del problema</a:t>
            </a:r>
          </a:p>
          <a:p>
            <a:pPr lvl="1"/>
            <a:r>
              <a:rPr lang="it-IT" dirty="0"/>
              <a:t>Esplorazione dei requisiti</a:t>
            </a:r>
          </a:p>
          <a:p>
            <a:pPr lvl="1"/>
            <a:endParaRPr lang="it-IT" dirty="0"/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Come intendiamo procedere nella prossima iterazione?</a:t>
            </a: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Registrazione con Google/Apple</a:t>
            </a:r>
          </a:p>
          <a:p>
            <a:pPr marL="355600" indent="-17780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Scadenza del link di conferma</a:t>
            </a:r>
          </a:p>
          <a:p>
            <a:pPr lvl="1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A473265-18B2-F7C8-4EF1-0F6CACBA79B5}"/>
              </a:ext>
            </a:extLst>
          </p:cNvPr>
          <p:cNvSpPr/>
          <p:nvPr/>
        </p:nvSpPr>
        <p:spPr>
          <a:xfrm>
            <a:off x="945205" y="4152411"/>
            <a:ext cx="4388839" cy="58477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BDE7D6F-216F-501E-5DBA-4BBCCFC51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19" y="3017555"/>
            <a:ext cx="5074639" cy="2854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309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Cosa abbiamo ottenuto a valle dell’iterazione ? </a:t>
            </a:r>
          </a:p>
          <a:p>
            <a:pPr lvl="1"/>
            <a:r>
              <a:rPr lang="it-IT" dirty="0"/>
              <a:t>Comprensione del dominio del problema</a:t>
            </a:r>
          </a:p>
          <a:p>
            <a:pPr lvl="1"/>
            <a:r>
              <a:rPr lang="it-IT" dirty="0"/>
              <a:t>Esplorazione dei requisiti</a:t>
            </a:r>
          </a:p>
          <a:p>
            <a:pPr lvl="1"/>
            <a:endParaRPr lang="it-IT" dirty="0"/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Come intendiamo procedere nella prossima iterazione?</a:t>
            </a: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Registrazione con Google/Apple</a:t>
            </a:r>
          </a:p>
          <a:p>
            <a:pPr marL="355600" indent="-17780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Scadenza del link di conferma</a:t>
            </a:r>
          </a:p>
          <a:p>
            <a:pPr lvl="1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A473265-18B2-F7C8-4EF1-0F6CACBA79B5}"/>
              </a:ext>
            </a:extLst>
          </p:cNvPr>
          <p:cNvSpPr/>
          <p:nvPr/>
        </p:nvSpPr>
        <p:spPr>
          <a:xfrm>
            <a:off x="925749" y="4813892"/>
            <a:ext cx="4388839" cy="58477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8D105E-20E1-B5A5-0CDB-024B70D0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704" y="1612113"/>
            <a:ext cx="2390161" cy="1192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92ADCF-A125-6F42-EBD2-97D071683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976" y="3514419"/>
            <a:ext cx="2443795" cy="868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BCE215-708F-C1D1-407E-9BC6D7D5F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316" y="5222632"/>
            <a:ext cx="2981305" cy="1325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08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Cosa abbiamo ottenuto a valle dell’iterazione ? </a:t>
            </a:r>
          </a:p>
          <a:p>
            <a:pPr lvl="1"/>
            <a:r>
              <a:rPr lang="it-IT" dirty="0"/>
              <a:t>Comprensione del dominio del problema</a:t>
            </a:r>
          </a:p>
          <a:p>
            <a:pPr lvl="1"/>
            <a:r>
              <a:rPr lang="it-IT" dirty="0"/>
              <a:t>Esplorazione dei requisiti</a:t>
            </a:r>
          </a:p>
          <a:p>
            <a:pPr lvl="1"/>
            <a:endParaRPr lang="it-IT" dirty="0"/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Come intendiamo procedere nella prossima iterazione?</a:t>
            </a: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Registrazione con Google/Apple</a:t>
            </a:r>
          </a:p>
          <a:p>
            <a:pPr marL="355600" indent="-17780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Scadenza del link di conferma</a:t>
            </a:r>
          </a:p>
          <a:p>
            <a:pPr lvl="1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A473265-18B2-F7C8-4EF1-0F6CACBA79B5}"/>
              </a:ext>
            </a:extLst>
          </p:cNvPr>
          <p:cNvSpPr/>
          <p:nvPr/>
        </p:nvSpPr>
        <p:spPr>
          <a:xfrm>
            <a:off x="1052208" y="5387824"/>
            <a:ext cx="4388839" cy="58477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C6D065-4749-22F8-7C61-F6C596C2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55" y="3509791"/>
            <a:ext cx="5301688" cy="2983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724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6790BDF40BAA4ABC40891F5D4DB32E" ma:contentTypeVersion="2" ma:contentTypeDescription="Creare un nuovo documento." ma:contentTypeScope="" ma:versionID="559e72b1b9bd41dfd1fc5f56cd70de3d">
  <xsd:schema xmlns:xsd="http://www.w3.org/2001/XMLSchema" xmlns:xs="http://www.w3.org/2001/XMLSchema" xmlns:p="http://schemas.microsoft.com/office/2006/metadata/properties" xmlns:ns2="9be553eb-d177-4482-9566-6dd1ffbabb3f" targetNamespace="http://schemas.microsoft.com/office/2006/metadata/properties" ma:root="true" ma:fieldsID="f151d9b5c606d7cc401908d828f12ec9" ns2:_="">
    <xsd:import namespace="9be553eb-d177-4482-9566-6dd1ffbabb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553eb-d177-4482-9566-6dd1ffbabb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C70FC1-CA68-432F-B9BF-3113BE2E0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e553eb-d177-4482-9566-6dd1ffbabb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AA6B91-6885-47ED-9CE0-0D3DDE3DC816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576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Segoe UI</vt:lpstr>
      <vt:lpstr>Times New Roman</vt:lpstr>
      <vt:lpstr>WordVisiCarriageReturn_MSFontService</vt:lpstr>
      <vt:lpstr>Tema di Office</vt:lpstr>
      <vt:lpstr>Corso di Software Architecture Design  Presentazione dei risultati della Iteration Review n. 1  21 Aprile 2023</vt:lpstr>
      <vt:lpstr>Descrizione del Task </vt:lpstr>
      <vt:lpstr>Obiettivi dell’Iterazione</vt:lpstr>
      <vt:lpstr>Attività Svolte </vt:lpstr>
      <vt:lpstr>Artefatti</vt:lpstr>
      <vt:lpstr>Risultati ottenuti e sviluppi futuri </vt:lpstr>
      <vt:lpstr>Risultati ottenuti e sviluppi futuri </vt:lpstr>
      <vt:lpstr>Risultati ottenuti e sviluppi futuri </vt:lpstr>
      <vt:lpstr>Risultati ottenuti e sviluppi futuri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Iole Morabito</cp:lastModifiedBy>
  <cp:revision>4</cp:revision>
  <cp:lastPrinted>2023-04-03T18:48:49Z</cp:lastPrinted>
  <dcterms:created xsi:type="dcterms:W3CDTF">2023-03-23T08:56:21Z</dcterms:created>
  <dcterms:modified xsi:type="dcterms:W3CDTF">2023-04-21T06:13:38Z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0x010100C66790BDF40BAA4ABC40891F5D4DB32E</vt:lpwstr>
  </property>
</Properties>
</file>