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5000">
              <a:srgbClr val="000000"/>
            </a:gs>
            <a:gs pos="100000">
              <a:srgbClr val="5b77a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365040" cy="6853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55240" y="5047560"/>
            <a:ext cx="72360" cy="1690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255240" y="4796640"/>
            <a:ext cx="72360" cy="2278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255240" y="4637520"/>
            <a:ext cx="72360" cy="136440"/>
          </a:xfrm>
          <a:prstGeom prst="rect">
            <a:avLst/>
          </a:prstGeom>
          <a:solidFill>
            <a:schemeClr val="bg2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255240" y="4542480"/>
            <a:ext cx="72360" cy="72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309600" y="680400"/>
            <a:ext cx="4500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268920" y="680400"/>
            <a:ext cx="2664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250200" y="680400"/>
            <a:ext cx="828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221760" y="680400"/>
            <a:ext cx="828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0"/>
            <a:ext cx="365040" cy="6853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309600" y="680400"/>
            <a:ext cx="4500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68920" y="680400"/>
            <a:ext cx="2664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50200" y="680400"/>
            <a:ext cx="828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221760" y="680400"/>
            <a:ext cx="828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255240" y="5047560"/>
            <a:ext cx="72360" cy="1690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255240" y="4796640"/>
            <a:ext cx="72360" cy="2278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55240" y="4637520"/>
            <a:ext cx="72360" cy="136440"/>
          </a:xfrm>
          <a:prstGeom prst="rect">
            <a:avLst/>
          </a:prstGeom>
          <a:solidFill>
            <a:schemeClr val="bg2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255240" y="4542480"/>
            <a:ext cx="72360" cy="72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914400" y="511920"/>
            <a:ext cx="777168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5000">
              <a:srgbClr val="000000"/>
            </a:gs>
            <a:gs pos="100000">
              <a:srgbClr val="5b77a8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365040" cy="6853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55240" y="5047560"/>
            <a:ext cx="72360" cy="16909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55240" y="4796640"/>
            <a:ext cx="72360" cy="22788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255240" y="4637520"/>
            <a:ext cx="72360" cy="136440"/>
          </a:xfrm>
          <a:prstGeom prst="rect">
            <a:avLst/>
          </a:prstGeom>
          <a:solidFill>
            <a:schemeClr val="bg2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255240" y="4542480"/>
            <a:ext cx="72360" cy="72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309600" y="680400"/>
            <a:ext cx="4500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268920" y="680400"/>
            <a:ext cx="2664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250200" y="680400"/>
            <a:ext cx="828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221760" y="680400"/>
            <a:ext cx="8280" cy="36504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glow rad="63500">
              <a:schemeClr val="phClr">
                <a:alpha val="45000"/>
                <a:satMod val="120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0" y="4343400"/>
            <a:ext cx="7771680" cy="19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l-GR" sz="4000" spc="-1" strike="noStrike" cap="all">
                <a:solidFill>
                  <a:srgbClr val="d6ecff"/>
                </a:solidFill>
                <a:latin typeface="Consolas"/>
              </a:rPr>
              <a:t>ΔΙΑΔΙΚΤΥΟ ΚΑΙ ΕΦΑΡΜΟΓΕΣ</a:t>
            </a:r>
            <a:br/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2834640"/>
            <a:ext cx="7771680" cy="15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440" rIns="90000" tIns="45000" bIns="45000" anchor="b">
            <a:normAutofit fontScale="97000"/>
          </a:bodyPr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l-GR" sz="2000" spc="-1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l-GR" sz="2000" spc="-1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l-GR" sz="2000" spc="-1" strike="noStrike">
                <a:solidFill>
                  <a:srgbClr val="ffffff"/>
                </a:solidFill>
                <a:latin typeface="Corbel"/>
              </a:rPr>
              <a:t>	</a:t>
            </a:r>
            <a:r>
              <a:rPr b="0" lang="el-GR" sz="2000" spc="-1" strike="noStrike">
                <a:solidFill>
                  <a:srgbClr val="ffffff"/>
                </a:solidFill>
                <a:latin typeface="Corbel"/>
              </a:rPr>
              <a:t>Γιαννακοπούλου Ιόλη </a:t>
            </a:r>
            <a:r>
              <a:rPr b="0" lang="el-GR" sz="2000" spc="-1" strike="noStrike">
                <a:solidFill>
                  <a:srgbClr val="ffffff"/>
                </a:solidFill>
                <a:latin typeface="Calibri"/>
              </a:rPr>
              <a:t>03114815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ffffff"/>
                </a:solidFill>
                <a:latin typeface="Corbel"/>
              </a:rPr>
              <a:t>Διαδικτυακή εφαρμογή για κλινικές μελέτες ανά χώρα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511920"/>
            <a:ext cx="7771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l-GR" sz="4000" spc="-100" strike="noStrike">
                <a:solidFill>
                  <a:srgbClr val="d6ecff"/>
                </a:solidFill>
                <a:latin typeface="Consolas"/>
              </a:rPr>
              <a:t>MySql Βάση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31520" y="1280160"/>
            <a:ext cx="7954560" cy="50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3000"/>
          </a:bodyPr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Με δεδομένα βασισμένα στο </a:t>
            </a:r>
            <a:r>
              <a:rPr b="0" lang="en-US" sz="3000" spc="-1" strike="noStrike" u="sng">
                <a:solidFill>
                  <a:srgbClr val="ffffff"/>
                </a:solidFill>
                <a:uFillTx/>
                <a:latin typeface="Corbel"/>
              </a:rPr>
              <a:t>clinicaltrials.gov</a:t>
            </a: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: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1" lang="el-GR" sz="3000" spc="-1" strike="noStrike">
                <a:solidFill>
                  <a:srgbClr val="ffffff"/>
                </a:solidFill>
                <a:latin typeface="Corbel"/>
              </a:rPr>
              <a:t>Πίνακας </a:t>
            </a:r>
            <a:r>
              <a:rPr b="1" lang="en-US" sz="3000" spc="-1" strike="noStrike">
                <a:solidFill>
                  <a:srgbClr val="ffffff"/>
                </a:solidFill>
                <a:latin typeface="Corbel"/>
              </a:rPr>
              <a:t>countries</a:t>
            </a:r>
            <a:endParaRPr b="0" lang="en-US" sz="30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Primary key</a:t>
            </a:r>
            <a:endParaRPr b="0" lang="en-US" sz="26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Σύντομος τίτλος μελέτης</a:t>
            </a:r>
            <a:endParaRPr b="0" lang="en-US" sz="26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Η χώρα </a:t>
            </a:r>
            <a:endParaRPr b="0" lang="en-US" sz="26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Τύπος μελέτης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1" lang="el-GR" sz="3000" spc="-1" strike="noStrike">
                <a:solidFill>
                  <a:srgbClr val="ffffff"/>
                </a:solidFill>
                <a:latin typeface="Corbel"/>
              </a:rPr>
              <a:t>Πίνακας </a:t>
            </a:r>
            <a:r>
              <a:rPr b="1" lang="en-US" sz="3000" spc="-1" strike="noStrike">
                <a:solidFill>
                  <a:srgbClr val="ffffff"/>
                </a:solidFill>
                <a:latin typeface="Corbel"/>
              </a:rPr>
              <a:t>conditions</a:t>
            </a:r>
            <a:endParaRPr b="0" lang="en-US" sz="30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Primary key</a:t>
            </a:r>
            <a:endParaRPr b="0" lang="en-US" sz="26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Τύπος ασθένειας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14400" y="511920"/>
            <a:ext cx="7771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l-GR" sz="4000" spc="-100" strike="noStrike">
                <a:solidFill>
                  <a:srgbClr val="d6ecff"/>
                </a:solidFill>
                <a:latin typeface="Consolas"/>
              </a:rPr>
              <a:t>Javax XML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400" y="178344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Εξόρυξη δεδομένων από XML με γλώσσα java 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Import των πακέτων javax.xml και java.sql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Σύνδεση με MySql βάση με χρήση mysql-connector-java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Χρήση κλάσης </a:t>
            </a:r>
            <a:r>
              <a:rPr b="0" lang="en-US" sz="3000" spc="-1" strike="noStrike">
                <a:solidFill>
                  <a:srgbClr val="ffffff"/>
                </a:solidFill>
                <a:latin typeface="Corbel"/>
              </a:rPr>
              <a:t>DocumentBuilderfactory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Εξαγωγή της εκάστοτε πληροφορίας από το κατάλληλο tag στο xml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Χρήση </a:t>
            </a:r>
            <a:r>
              <a:rPr b="0" lang="en-US" sz="3000" spc="-1" strike="noStrike">
                <a:solidFill>
                  <a:srgbClr val="ffffff"/>
                </a:solidFill>
                <a:latin typeface="Corbel"/>
              </a:rPr>
              <a:t>INSERT queries </a:t>
            </a: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για την εισαγωγή πληροφοριών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511920"/>
            <a:ext cx="7771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l-GR" sz="4000" spc="-100" strike="noStrike">
                <a:solidFill>
                  <a:srgbClr val="d6ecff"/>
                </a:solidFill>
                <a:latin typeface="Consolas"/>
              </a:rPr>
              <a:t>XML αρχεία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14400" y="178344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Το java αρχείο διαβάζει όλα τα αρχεία σε έναν φάκελο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  <a:ea typeface="Noto Sans CJK SC"/>
              </a:rPr>
              <a:t>Δημιουργήθηκε script που διαβάζει όλους τους φακέλους μέσα στον φάκελο</a:t>
            </a:r>
            <a:r>
              <a:rPr b="0" lang="en-US" sz="3000" spc="-1" strike="noStrike">
                <a:solidFill>
                  <a:srgbClr val="ffffff"/>
                </a:solidFill>
                <a:latin typeface="Corbel"/>
                <a:ea typeface="Noto Sans CJK SC"/>
              </a:rPr>
              <a:t> AllPublicxml και τρέχει για καθέναν από αυτους το java αρχειο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63040" y="5529600"/>
            <a:ext cx="6217560" cy="96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511920"/>
            <a:ext cx="7771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l-GR" sz="4000" spc="-100" strike="noStrike">
                <a:solidFill>
                  <a:srgbClr val="d6ecff"/>
                </a:solidFill>
                <a:latin typeface="Consolas"/>
              </a:rPr>
              <a:t>Backend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14400" y="1425600"/>
            <a:ext cx="7771680" cy="49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Σύνδεση με τη </a:t>
            </a:r>
            <a:r>
              <a:rPr b="0" lang="en-US" sz="3000" spc="-1" strike="noStrike">
                <a:solidFill>
                  <a:srgbClr val="ffffff"/>
                </a:solidFill>
                <a:latin typeface="Corbel"/>
              </a:rPr>
              <a:t>mySQL </a:t>
            </a: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βαση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Ορισμός </a:t>
            </a:r>
            <a:r>
              <a:rPr b="0" lang="en-US" sz="3000" spc="-1" strike="noStrike">
                <a:solidFill>
                  <a:srgbClr val="ffffff"/>
                </a:solidFill>
                <a:latin typeface="Corbel"/>
              </a:rPr>
              <a:t>GET request για επιστροφή</a:t>
            </a: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US" sz="3000" spc="-1" strike="noStrike">
                <a:solidFill>
                  <a:srgbClr val="ffffff"/>
                </a:solidFill>
                <a:latin typeface="Corbel"/>
              </a:rPr>
              <a:t>html </a:t>
            </a: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σελίδων και json files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Ορισμός POST request για ανάκτηση δοθείσας ασθένειας και αναζτηση στην βάση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14400" y="511920"/>
            <a:ext cx="7771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l-GR" sz="4000" spc="-100" strike="noStrike">
                <a:solidFill>
                  <a:srgbClr val="d6ecff"/>
                </a:solidFill>
                <a:latin typeface="Consolas"/>
              </a:rPr>
              <a:t>Frontend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14400" y="178344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5000"/>
          </a:bodyPr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Πρώτη html σελίδα: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Φόρμα για την εισαγωγή της ασθένειας που θα γίνει η αναζήτηση 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Post request που ενεργοποιεί το query για αναζήτηση και ταξινόμηση χωρών με βάση τον αριθμό των κλινικών μελετών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Δεύτερη html σελίδα: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Εμφάνιση των αποτελεσμάτων σε πίνακα σε φθίνουσα σειρά</a:t>
            </a:r>
            <a:endParaRPr b="0" lang="en-US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 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700"/>
              </a:spcBef>
            </a:pPr>
            <a:r>
              <a:rPr b="0" lang="el-GR" sz="3000" spc="-1" strike="noStrike">
                <a:solidFill>
                  <a:srgbClr val="ffffff"/>
                </a:solidFill>
                <a:latin typeface="Corbel"/>
              </a:rPr>
              <a:t>Τρίτη html σελίδα:</a:t>
            </a:r>
            <a:endParaRPr b="0" lang="en-US" sz="3000" spc="-1" strike="noStrike">
              <a:latin typeface="Arial"/>
            </a:endParaRPr>
          </a:p>
          <a:p>
            <a:pPr marL="411480" indent="-342360">
              <a:lnSpc>
                <a:spcPct val="100000"/>
              </a:lnSpc>
              <a:spcBef>
                <a:spcPts val="519"/>
              </a:spcBef>
              <a:buClr>
                <a:srgbClr val="d6ecff"/>
              </a:buClr>
              <a:buFont typeface="Wingdings" charset="2"/>
              <a:buChar char="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Χρήση </a:t>
            </a:r>
            <a:r>
              <a:rPr b="0" lang="en-US" sz="2600" spc="-1" strike="noStrike">
                <a:solidFill>
                  <a:srgbClr val="ffffff"/>
                </a:solidFill>
                <a:latin typeface="Corbel"/>
              </a:rPr>
              <a:t>Google api </a:t>
            </a: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για την απεικόνιση των αποτελεσμάτων σε παγκόσμιο χάρτη  </a:t>
            </a:r>
            <a:endParaRPr b="0" lang="en-US" sz="2600" spc="-1" strike="noStrike">
              <a:latin typeface="Arial"/>
            </a:endParaRPr>
          </a:p>
          <a:p>
            <a:pPr lvl="1" marL="740520" indent="-285120">
              <a:lnSpc>
                <a:spcPct val="100000"/>
              </a:lnSpc>
              <a:spcBef>
                <a:spcPts val="519"/>
              </a:spcBef>
              <a:buClr>
                <a:srgbClr val="ea157a"/>
              </a:buClr>
              <a:buSzPct val="90000"/>
              <a:buFont typeface="Wingdings" charset="2"/>
              <a:buChar char=""/>
            </a:pPr>
            <a:r>
              <a:rPr b="0" lang="el-GR" sz="2600" spc="-1" strike="noStrike">
                <a:solidFill>
                  <a:srgbClr val="ffffff"/>
                </a:solidFill>
                <a:latin typeface="Corbe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ﾠ</a:t>
            </a:r>
            <a:r>
              <a:rPr b="0" lang="en-US" sz="4400" spc="-1" strike="noStrike">
                <a:latin typeface="Arial"/>
              </a:rPr>
              <a:t>Html page 1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22960" y="2011680"/>
            <a:ext cx="805356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Html page 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92640" y="1828800"/>
            <a:ext cx="8177040" cy="424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Html page 3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23320" y="2194560"/>
            <a:ext cx="7863480" cy="403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275</TotalTime>
  <Application>LibreOffice/6.4.4.2$Linux_X86_64 LibreOffice_project/40$Build-2</Application>
  <Words>227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2020-08-18T08:42:29Z</dcterms:created>
  <dc:creator>Ιόλη Γιαννακοπούλου</dc:creator>
  <dc:description/>
  <dc:language>en-US</dc:language>
  <cp:lastModifiedBy/>
  <dcterms:modified xsi:type="dcterms:W3CDTF">2020-08-20T12:01:59Z</dcterms:modified>
  <cp:revision>16</cp:revision>
  <dc:subject/>
  <dc:title>Διαφάνεια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Προβολή στην οθόνη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