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Mention that the 3 things to notice are: 1)What is it you want to repeat 2)What stops your loop 3) what happens after your loop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Welcome  to SDZ’s Python Workshop #2</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By Riko Hamblin and Ibukun Oluwayomi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App of the day! ( #1 )</a:t>
            </a:r>
          </a:p>
        </p:txBody>
      </p:sp>
      <p:sp>
        <p:nvSpPr>
          <p:cNvPr id="130" name="Shape 130"/>
          <p:cNvSpPr txBox="1"/>
          <p:nvPr>
            <p:ph idx="1" type="body"/>
          </p:nvPr>
        </p:nvSpPr>
        <p:spPr>
          <a:xfrm>
            <a:off x="460950" y="1900900"/>
            <a:ext cx="8222100" cy="2710200"/>
          </a:xfrm>
          <a:prstGeom prst="rect">
            <a:avLst/>
          </a:prstGeom>
        </p:spPr>
        <p:txBody>
          <a:bodyPr anchorCtr="0" anchor="t" bIns="91425" lIns="91425" rIns="91425" tIns="91425">
            <a:noAutofit/>
          </a:bodyPr>
          <a:lstStyle/>
          <a:p>
            <a:pPr lvl="0">
              <a:spcBef>
                <a:spcPts val="0"/>
              </a:spcBef>
              <a:buNone/>
            </a:pPr>
            <a:r>
              <a:rPr lang="en" sz="2000"/>
              <a:t>We will write a program that randomly generates a number. The user guesses the number and the program will say if it’s too high or too low. The game continues until the guess is correct.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Thought Process	</a:t>
            </a:r>
          </a:p>
        </p:txBody>
      </p:sp>
      <p:sp>
        <p:nvSpPr>
          <p:cNvPr id="136" name="Shape 136"/>
          <p:cNvSpPr txBox="1"/>
          <p:nvPr>
            <p:ph idx="1" type="body"/>
          </p:nvPr>
        </p:nvSpPr>
        <p:spPr>
          <a:xfrm>
            <a:off x="471900" y="1919075"/>
            <a:ext cx="8222100" cy="3224400"/>
          </a:xfrm>
          <a:prstGeom prst="rect">
            <a:avLst/>
          </a:prstGeom>
        </p:spPr>
        <p:txBody>
          <a:bodyPr anchorCtr="0" anchor="t" bIns="91425" lIns="91425" rIns="91425" tIns="91425">
            <a:noAutofit/>
          </a:bodyPr>
          <a:lstStyle/>
          <a:p>
            <a:pPr lvl="0">
              <a:spcBef>
                <a:spcPts val="0"/>
              </a:spcBef>
              <a:buNone/>
            </a:pPr>
            <a:r>
              <a:rPr lang="en"/>
              <a:t>Generate a random integer between 1 and some limit</a:t>
            </a:r>
          </a:p>
          <a:p>
            <a:pPr lvl="0">
              <a:spcBef>
                <a:spcPts val="0"/>
              </a:spcBef>
              <a:buNone/>
            </a:pPr>
            <a:r>
              <a:rPr lang="en"/>
              <a:t>Ask the user for their guess</a:t>
            </a:r>
          </a:p>
          <a:p>
            <a:pPr indent="0" lvl="0" marL="0" rtl="0">
              <a:spcBef>
                <a:spcPts val="0"/>
              </a:spcBef>
              <a:buNone/>
            </a:pPr>
            <a:r>
              <a:rPr lang="en"/>
              <a:t>As long as </a:t>
            </a:r>
            <a:r>
              <a:rPr b="1" lang="en"/>
              <a:t>t</a:t>
            </a:r>
            <a:r>
              <a:rPr b="1" i="1" lang="en"/>
              <a:t>heir guess is not the random integer:</a:t>
            </a:r>
            <a:br>
              <a:rPr b="1" i="1" lang="en"/>
            </a:br>
            <a:r>
              <a:rPr b="1" i="1" lang="en"/>
              <a:t>	1) </a:t>
            </a:r>
            <a:r>
              <a:rPr i="1" lang="en"/>
              <a:t>Determine if the guess is higher or lower than the random integer	and 		     print corresponding message </a:t>
            </a:r>
          </a:p>
          <a:p>
            <a:pPr indent="0" lvl="0" marL="0" rtl="0">
              <a:spcBef>
                <a:spcPts val="0"/>
              </a:spcBef>
              <a:buNone/>
            </a:pPr>
            <a:r>
              <a:rPr i="1" lang="en"/>
              <a:t>	</a:t>
            </a:r>
            <a:r>
              <a:rPr b="1" i="1" lang="en"/>
              <a:t>2) </a:t>
            </a:r>
            <a:r>
              <a:rPr i="1" lang="en"/>
              <a:t>Ask for another number from the user </a:t>
            </a:r>
          </a:p>
          <a:p>
            <a:pPr indent="0" lvl="0" marL="0" rtl="0">
              <a:spcBef>
                <a:spcPts val="0"/>
              </a:spcBef>
              <a:buNone/>
            </a:pPr>
            <a:r>
              <a:rPr i="1" lang="en"/>
              <a:t>….What happens after the loop is finished??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generate a random integer</a:t>
            </a:r>
          </a:p>
        </p:txBody>
      </p:sp>
      <p:sp>
        <p:nvSpPr>
          <p:cNvPr id="142" name="Shape 142"/>
          <p:cNvSpPr txBox="1"/>
          <p:nvPr>
            <p:ph idx="1" type="body"/>
          </p:nvPr>
        </p:nvSpPr>
        <p:spPr>
          <a:xfrm>
            <a:off x="471900" y="1919075"/>
            <a:ext cx="8481600" cy="27102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nsolas"/>
                <a:ea typeface="Consolas"/>
                <a:cs typeface="Consolas"/>
                <a:sym typeface="Consolas"/>
              </a:rPr>
              <a:t>import random</a:t>
            </a:r>
          </a:p>
          <a:p>
            <a:pPr lvl="0">
              <a:spcBef>
                <a:spcPts val="0"/>
              </a:spcBef>
              <a:buNone/>
            </a:pPr>
            <a:r>
              <a:t/>
            </a:r>
            <a:endParaRPr>
              <a:solidFill>
                <a:srgbClr val="000000"/>
              </a:solidFill>
              <a:latin typeface="Consolas"/>
              <a:ea typeface="Consolas"/>
              <a:cs typeface="Consolas"/>
              <a:sym typeface="Consolas"/>
            </a:endParaRPr>
          </a:p>
          <a:p>
            <a:pPr lvl="0" rtl="0">
              <a:spcBef>
                <a:spcPts val="0"/>
              </a:spcBef>
              <a:buNone/>
            </a:pPr>
            <a:r>
              <a:rPr lang="en">
                <a:solidFill>
                  <a:srgbClr val="000000"/>
                </a:solidFill>
                <a:latin typeface="Consolas"/>
                <a:ea typeface="Consolas"/>
                <a:cs typeface="Consolas"/>
                <a:sym typeface="Consolas"/>
              </a:rPr>
              <a:t>randomNumber = random.randint(1,5)</a:t>
            </a:r>
          </a:p>
        </p:txBody>
      </p:sp>
      <p:cxnSp>
        <p:nvCxnSpPr>
          <p:cNvPr id="143" name="Shape 143"/>
          <p:cNvCxnSpPr/>
          <p:nvPr/>
        </p:nvCxnSpPr>
        <p:spPr>
          <a:xfrm rot="10800000">
            <a:off x="2303275" y="2208025"/>
            <a:ext cx="2043600" cy="8700"/>
          </a:xfrm>
          <a:prstGeom prst="straightConnector1">
            <a:avLst/>
          </a:prstGeom>
          <a:noFill/>
          <a:ln cap="flat" cmpd="sng" w="9525">
            <a:solidFill>
              <a:schemeClr val="dk2"/>
            </a:solidFill>
            <a:prstDash val="solid"/>
            <a:round/>
            <a:headEnd len="lg" w="lg" type="none"/>
            <a:tailEnd len="lg" w="lg" type="triangle"/>
          </a:ln>
        </p:spPr>
      </p:cxnSp>
      <p:sp>
        <p:nvSpPr>
          <p:cNvPr id="144" name="Shape 144"/>
          <p:cNvSpPr txBox="1"/>
          <p:nvPr/>
        </p:nvSpPr>
        <p:spPr>
          <a:xfrm>
            <a:off x="4372850" y="1861700"/>
            <a:ext cx="3584700" cy="11604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This is python module that comes with the language. It has many useful methods. Such as one for generating random numbers.</a:t>
            </a:r>
          </a:p>
        </p:txBody>
      </p:sp>
      <p:cxnSp>
        <p:nvCxnSpPr>
          <p:cNvPr id="145" name="Shape 145"/>
          <p:cNvCxnSpPr/>
          <p:nvPr/>
        </p:nvCxnSpPr>
        <p:spPr>
          <a:xfrm rot="10800000">
            <a:off x="4927000" y="3247125"/>
            <a:ext cx="1272900" cy="870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txBox="1"/>
          <p:nvPr/>
        </p:nvSpPr>
        <p:spPr>
          <a:xfrm>
            <a:off x="6416375" y="2952750"/>
            <a:ext cx="2623800" cy="8832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The method returns a random number between 1 and 5 (inclusive)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change a String to an integer</a:t>
            </a:r>
          </a:p>
        </p:txBody>
      </p:sp>
      <p:sp>
        <p:nvSpPr>
          <p:cNvPr id="152" name="Shape 15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Consolas"/>
                <a:ea typeface="Consolas"/>
                <a:cs typeface="Consolas"/>
                <a:sym typeface="Consolas"/>
              </a:rPr>
              <a:t># we need to use the int() method to convert our string to an integer.</a:t>
            </a:r>
          </a:p>
          <a:p>
            <a:pPr lvl="0">
              <a:spcBef>
                <a:spcPts val="0"/>
              </a:spcBef>
              <a:buNone/>
            </a:pPr>
            <a:r>
              <a:rPr lang="en" sz="1400">
                <a:latin typeface="Consolas"/>
                <a:ea typeface="Consolas"/>
                <a:cs typeface="Consolas"/>
                <a:sym typeface="Consolas"/>
              </a:rPr>
              <a:t># we could use the float function too.</a:t>
            </a:r>
          </a:p>
          <a:p>
            <a:pPr lvl="0">
              <a:spcBef>
                <a:spcPts val="0"/>
              </a:spcBef>
              <a:buNone/>
            </a:pPr>
            <a:br>
              <a:rPr lang="en">
                <a:latin typeface="Consolas"/>
                <a:ea typeface="Consolas"/>
                <a:cs typeface="Consolas"/>
                <a:sym typeface="Consolas"/>
              </a:rPr>
            </a:br>
            <a:r>
              <a:rPr lang="en">
                <a:latin typeface="Consolas"/>
                <a:ea typeface="Consolas"/>
                <a:cs typeface="Consolas"/>
                <a:sym typeface="Consolas"/>
              </a:rPr>
              <a:t>guess = int(raw_input("Make a guess: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Final hint</a:t>
            </a:r>
          </a:p>
        </p:txBody>
      </p:sp>
      <p:sp>
        <p:nvSpPr>
          <p:cNvPr id="158" name="Shape 15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 The while loop will continue to repeat as long as this condition is true.</a:t>
            </a:r>
            <a:br>
              <a:rPr lang="en">
                <a:latin typeface="Consolas"/>
                <a:ea typeface="Consolas"/>
                <a:cs typeface="Consolas"/>
                <a:sym typeface="Consolas"/>
              </a:rPr>
            </a:br>
          </a:p>
          <a:p>
            <a:pPr lvl="0">
              <a:spcBef>
                <a:spcPts val="0"/>
              </a:spcBef>
              <a:buNone/>
            </a:pPr>
            <a:r>
              <a:rPr lang="en">
                <a:latin typeface="Consolas"/>
                <a:ea typeface="Consolas"/>
                <a:cs typeface="Consolas"/>
                <a:sym typeface="Consolas"/>
              </a:rPr>
              <a:t>while guess != randomNumber:</a:t>
            </a:r>
            <a:br>
              <a:rPr lang="en">
                <a:latin typeface="Consolas"/>
                <a:ea typeface="Consolas"/>
                <a:cs typeface="Consolas"/>
                <a:sym typeface="Consolas"/>
              </a:rPr>
            </a:br>
            <a:r>
              <a:rPr lang="en">
                <a:latin typeface="Consolas"/>
                <a:ea typeface="Consolas"/>
                <a:cs typeface="Consolas"/>
                <a:sym typeface="Consolas"/>
              </a:rPr>
              <a:t>	#tell them if it’s higher or lower</a:t>
            </a:r>
          </a:p>
        </p:txBody>
      </p:sp>
      <p:cxnSp>
        <p:nvCxnSpPr>
          <p:cNvPr id="159" name="Shape 159"/>
          <p:cNvCxnSpPr/>
          <p:nvPr/>
        </p:nvCxnSpPr>
        <p:spPr>
          <a:xfrm flipH="1">
            <a:off x="4121825" y="3221175"/>
            <a:ext cx="1437300" cy="78000"/>
          </a:xfrm>
          <a:prstGeom prst="straightConnector1">
            <a:avLst/>
          </a:prstGeom>
          <a:noFill/>
          <a:ln cap="flat" cmpd="sng" w="9525">
            <a:solidFill>
              <a:schemeClr val="dk2"/>
            </a:solidFill>
            <a:prstDash val="solid"/>
            <a:round/>
            <a:headEnd len="lg" w="lg" type="none"/>
            <a:tailEnd len="lg" w="lg" type="triangle"/>
          </a:ln>
        </p:spPr>
      </p:cxnSp>
      <p:sp>
        <p:nvSpPr>
          <p:cNvPr id="160" name="Shape 160"/>
          <p:cNvSpPr txBox="1"/>
          <p:nvPr/>
        </p:nvSpPr>
        <p:spPr>
          <a:xfrm>
            <a:off x="5602425" y="2753600"/>
            <a:ext cx="2970000" cy="8919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Does the condition make sense?</a:t>
            </a:r>
          </a:p>
          <a:p>
            <a:pPr lvl="0">
              <a:spcBef>
                <a:spcPts val="0"/>
              </a:spcBef>
              <a:buNone/>
            </a:pPr>
            <a:r>
              <a:rPr lang="en">
                <a:solidFill>
                  <a:srgbClr val="FF0000"/>
                </a:solidFill>
              </a:rPr>
              <a:t> </a:t>
            </a:r>
          </a:p>
          <a:p>
            <a:pPr lvl="0">
              <a:spcBef>
                <a:spcPts val="0"/>
              </a:spcBef>
              <a:buNone/>
            </a:pPr>
            <a:r>
              <a:rPr lang="en"/>
              <a:t>!=</a:t>
            </a:r>
            <a:r>
              <a:rPr lang="en">
                <a:solidFill>
                  <a:srgbClr val="FF0000"/>
                </a:solidFill>
              </a:rPr>
              <a:t> means “NOT EQUAL TO”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Thought Process	</a:t>
            </a:r>
          </a:p>
        </p:txBody>
      </p:sp>
      <p:sp>
        <p:nvSpPr>
          <p:cNvPr id="166" name="Shape 166"/>
          <p:cNvSpPr txBox="1"/>
          <p:nvPr>
            <p:ph idx="1" type="body"/>
          </p:nvPr>
        </p:nvSpPr>
        <p:spPr>
          <a:xfrm>
            <a:off x="471900" y="1919075"/>
            <a:ext cx="8222100" cy="3224400"/>
          </a:xfrm>
          <a:prstGeom prst="rect">
            <a:avLst/>
          </a:prstGeom>
        </p:spPr>
        <p:txBody>
          <a:bodyPr anchorCtr="0" anchor="t" bIns="91425" lIns="91425" rIns="91425" tIns="91425">
            <a:noAutofit/>
          </a:bodyPr>
          <a:lstStyle/>
          <a:p>
            <a:pPr lvl="0" rtl="0">
              <a:spcBef>
                <a:spcPts val="0"/>
              </a:spcBef>
              <a:buNone/>
            </a:pPr>
            <a:r>
              <a:rPr lang="en"/>
              <a:t>Generate a random integer from 1 to some limit</a:t>
            </a:r>
          </a:p>
          <a:p>
            <a:pPr lvl="0" rtl="0">
              <a:spcBef>
                <a:spcPts val="0"/>
              </a:spcBef>
              <a:buNone/>
            </a:pPr>
            <a:r>
              <a:rPr lang="en"/>
              <a:t>Ask the user for their guess</a:t>
            </a:r>
          </a:p>
          <a:p>
            <a:pPr indent="0" lvl="0" marL="0" rtl="0">
              <a:spcBef>
                <a:spcPts val="0"/>
              </a:spcBef>
              <a:buNone/>
            </a:pPr>
            <a:r>
              <a:rPr lang="en"/>
              <a:t>As long as </a:t>
            </a:r>
            <a:r>
              <a:rPr b="1" lang="en"/>
              <a:t>t</a:t>
            </a:r>
            <a:r>
              <a:rPr b="1" i="1" lang="en"/>
              <a:t>heir guess is not the random integer:</a:t>
            </a:r>
            <a:br>
              <a:rPr b="1" i="1" lang="en"/>
            </a:br>
            <a:r>
              <a:rPr b="1" i="1" lang="en"/>
              <a:t>	1) </a:t>
            </a:r>
            <a:r>
              <a:rPr i="1" lang="en"/>
              <a:t>Determine if the guess is higher or lower than the random integer	and 		     print corresponding message </a:t>
            </a:r>
          </a:p>
          <a:p>
            <a:pPr indent="0" lvl="0" marL="0" rtl="0">
              <a:spcBef>
                <a:spcPts val="0"/>
              </a:spcBef>
              <a:buNone/>
            </a:pPr>
            <a:r>
              <a:rPr i="1" lang="en"/>
              <a:t>	</a:t>
            </a:r>
            <a:r>
              <a:rPr b="1" i="1" lang="en"/>
              <a:t>2) </a:t>
            </a:r>
            <a:r>
              <a:rPr i="1" lang="en"/>
              <a:t>Ask for another number from the user </a:t>
            </a:r>
          </a:p>
          <a:p>
            <a:pPr indent="0" lvl="0" marL="0" rtl="0">
              <a:spcBef>
                <a:spcPts val="0"/>
              </a:spcBef>
              <a:buNone/>
            </a:pPr>
            <a:r>
              <a:rPr i="1" lang="en"/>
              <a:t>….What happens after the loop is finished??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 happens after the loop is finished?</a:t>
            </a:r>
          </a:p>
        </p:txBody>
      </p:sp>
      <p:sp>
        <p:nvSpPr>
          <p:cNvPr id="172" name="Shape 17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b="1" lang="en" sz="2600"/>
              <a:t>	</a:t>
            </a:r>
            <a:r>
              <a:rPr lang="en" sz="2600"/>
              <a:t>Print a congratulatory message!</a:t>
            </a:r>
          </a:p>
          <a:p>
            <a:pPr lvl="0" rtl="0">
              <a:spcBef>
                <a:spcPts val="0"/>
              </a:spcBef>
              <a:buNone/>
            </a:pPr>
            <a:r>
              <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 happens after the loop is finished?</a:t>
            </a:r>
          </a:p>
        </p:txBody>
      </p:sp>
      <p:sp>
        <p:nvSpPr>
          <p:cNvPr id="178" name="Shape 17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sz="2400">
                <a:latin typeface="Consolas"/>
                <a:ea typeface="Consolas"/>
                <a:cs typeface="Consolas"/>
                <a:sym typeface="Consolas"/>
              </a:rPr>
              <a:t>print "’\nYou guessed right!!"</a:t>
            </a:r>
          </a:p>
          <a:p>
            <a:pPr lvl="0" rtl="0">
              <a:spcBef>
                <a:spcPts val="0"/>
              </a:spcBef>
              <a:buNone/>
            </a:pPr>
            <a:r>
              <a:rPr lang="en" sz="2400">
                <a:latin typeface="Consolas"/>
                <a:ea typeface="Consolas"/>
                <a:cs typeface="Consolas"/>
                <a:sym typeface="Consolas"/>
              </a:rPr>
              <a:t>print "The Mystery Number was: ",number</a:t>
            </a:r>
          </a:p>
          <a:p>
            <a:pPr lvl="0" rtl="0">
              <a:spcBef>
                <a:spcPts val="0"/>
              </a:spcBef>
              <a:buNone/>
            </a:pPr>
            <a:r>
              <a:t/>
            </a:r>
            <a:endParaRPr b="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92500" y="748000"/>
            <a:ext cx="8222100" cy="7677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App of the day! ( #2 )</a:t>
            </a:r>
          </a:p>
        </p:txBody>
      </p:sp>
      <p:sp>
        <p:nvSpPr>
          <p:cNvPr id="184" name="Shape 18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457200" lvl="0">
              <a:spcBef>
                <a:spcPts val="0"/>
              </a:spcBef>
              <a:buNone/>
            </a:pPr>
            <a:r>
              <a:rPr b="1" lang="en" u="sng"/>
              <a:t>Shape Area Calculator</a:t>
            </a:r>
            <a:br>
              <a:rPr b="1" lang="en" u="sng"/>
            </a:br>
            <a:r>
              <a:rPr lang="en" sz="1500"/>
              <a:t>Write a program that will </a:t>
            </a:r>
            <a:r>
              <a:rPr b="1" lang="en" sz="1500"/>
              <a:t>ask the user for an input</a:t>
            </a:r>
            <a:r>
              <a:rPr lang="en" sz="1500"/>
              <a:t>:</a:t>
            </a:r>
            <a:br>
              <a:rPr lang="en" sz="1500"/>
            </a:br>
            <a:r>
              <a:rPr lang="en" sz="1500"/>
              <a:t>	</a:t>
            </a:r>
            <a:r>
              <a:rPr b="1" lang="en" sz="1500"/>
              <a:t>If the input is 1 then calculate the area of a square</a:t>
            </a:r>
            <a:r>
              <a:rPr lang="en" sz="1500"/>
              <a:t> </a:t>
            </a:r>
            <a:br>
              <a:rPr lang="en" sz="1500"/>
            </a:br>
            <a:r>
              <a:rPr lang="en" sz="1500"/>
              <a:t>		</a:t>
            </a:r>
            <a:r>
              <a:rPr i="1" lang="en" sz="1400"/>
              <a:t>(</a:t>
            </a:r>
            <a:r>
              <a:rPr i="1" lang="en" sz="1400"/>
              <a:t>hint: </a:t>
            </a:r>
            <a:r>
              <a:rPr i="1" lang="en" sz="1400"/>
              <a:t>you will need to ask the user for length)</a:t>
            </a:r>
            <a:br>
              <a:rPr lang="en" sz="1500"/>
            </a:br>
            <a:r>
              <a:rPr lang="en" sz="1500"/>
              <a:t>	</a:t>
            </a:r>
            <a:r>
              <a:rPr b="1" lang="en" sz="1500"/>
              <a:t>If the input is 2 then calculate the area of a circle </a:t>
            </a:r>
            <a:br>
              <a:rPr lang="en" sz="1500"/>
            </a:br>
            <a:r>
              <a:rPr lang="en" sz="1500"/>
              <a:t>		</a:t>
            </a:r>
            <a:r>
              <a:rPr i="1" lang="en" sz="1400"/>
              <a:t>(hint: you will need to ask the user for radius)</a:t>
            </a:r>
            <a:br>
              <a:rPr i="1" lang="en" sz="1400"/>
            </a:br>
            <a:r>
              <a:rPr i="1" lang="en" sz="1400"/>
              <a:t>	</a:t>
            </a:r>
            <a:r>
              <a:rPr b="1" lang="en" sz="1500"/>
              <a:t>If the input is 3 then end the program.</a:t>
            </a:r>
            <a:br>
              <a:rPr lang="en" sz="1500"/>
            </a:br>
            <a:r>
              <a:rPr lang="en" sz="1500"/>
              <a:t>Keep repeating the process as long as the input is not 3.</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this can be applied in the real world</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Consider reading lines of information from an unknown text file. We usually  have no idea how many lines of information are in the file. So, we will like to keep reading until there is nothing else to read. </a:t>
            </a:r>
            <a:r>
              <a:rPr b="1" i="1" lang="en" sz="1700"/>
              <a:t>The following is </a:t>
            </a:r>
            <a:r>
              <a:rPr b="1" i="1" lang="en" sz="1700"/>
              <a:t>pseudocode</a:t>
            </a:r>
            <a:r>
              <a:rPr b="1" i="1" lang="en" sz="1700"/>
              <a:t>. </a:t>
            </a:r>
            <a:br>
              <a:rPr b="1" i="1" lang="en" sz="1700"/>
            </a:br>
            <a:br>
              <a:rPr b="1" i="1" lang="en" sz="1700"/>
            </a:br>
            <a:r>
              <a:rPr b="1" lang="en">
                <a:latin typeface="Consolas"/>
                <a:ea typeface="Consolas"/>
                <a:cs typeface="Consolas"/>
                <a:sym typeface="Consolas"/>
              </a:rPr>
              <a:t>w</a:t>
            </a:r>
            <a:r>
              <a:rPr b="1" lang="en">
                <a:latin typeface="Consolas"/>
                <a:ea typeface="Consolas"/>
                <a:cs typeface="Consolas"/>
                <a:sym typeface="Consolas"/>
              </a:rPr>
              <a:t>hile</a:t>
            </a:r>
            <a:r>
              <a:rPr lang="en">
                <a:latin typeface="Consolas"/>
                <a:ea typeface="Consolas"/>
                <a:cs typeface="Consolas"/>
                <a:sym typeface="Consolas"/>
              </a:rPr>
              <a:t> theFile </a:t>
            </a:r>
            <a:r>
              <a:rPr b="1" lang="en">
                <a:latin typeface="Consolas"/>
                <a:ea typeface="Consolas"/>
                <a:cs typeface="Consolas"/>
                <a:sym typeface="Consolas"/>
              </a:rPr>
              <a:t>still has</a:t>
            </a:r>
            <a:r>
              <a:rPr lang="en">
                <a:latin typeface="Consolas"/>
                <a:ea typeface="Consolas"/>
                <a:cs typeface="Consolas"/>
                <a:sym typeface="Consolas"/>
              </a:rPr>
              <a:t> </a:t>
            </a:r>
            <a:r>
              <a:rPr b="1" lang="en">
                <a:latin typeface="Consolas"/>
                <a:ea typeface="Consolas"/>
                <a:cs typeface="Consolas"/>
                <a:sym typeface="Consolas"/>
              </a:rPr>
              <a:t>lines</a:t>
            </a: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content = theFile.readALineFromFile()</a:t>
            </a:r>
            <a:br>
              <a:rPr lang="en">
                <a:latin typeface="Consolas"/>
                <a:ea typeface="Consolas"/>
                <a:cs typeface="Consolas"/>
                <a:sym typeface="Consolas"/>
              </a:rPr>
            </a:br>
            <a:r>
              <a:rPr lang="en">
                <a:latin typeface="Consolas"/>
                <a:ea typeface="Consolas"/>
                <a:cs typeface="Consolas"/>
                <a:sym typeface="Consolas"/>
              </a:rPr>
              <a:t>	#process content here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Sometimes we want our program to repeat a task multiple times.</a:t>
            </a:r>
          </a:p>
        </p:txBody>
      </p:sp>
      <p:pic>
        <p:nvPicPr>
          <p:cNvPr id="74" name="Shape 74"/>
          <p:cNvPicPr preferRelativeResize="0"/>
          <p:nvPr/>
        </p:nvPicPr>
        <p:blipFill>
          <a:blip r:embed="rId3">
            <a:alphaModFix/>
          </a:blip>
          <a:stretch>
            <a:fillRect/>
          </a:stretch>
        </p:blipFill>
        <p:spPr>
          <a:xfrm>
            <a:off x="615637" y="1694600"/>
            <a:ext cx="7572375" cy="3314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did we learn today?</a:t>
            </a:r>
          </a:p>
        </p:txBody>
      </p:sp>
      <p:sp>
        <p:nvSpPr>
          <p:cNvPr id="196" name="Shape 196"/>
          <p:cNvSpPr txBox="1"/>
          <p:nvPr>
            <p:ph idx="1" type="body"/>
          </p:nvPr>
        </p:nvSpPr>
        <p:spPr>
          <a:xfrm>
            <a:off x="471900" y="1919075"/>
            <a:ext cx="8222100" cy="2710200"/>
          </a:xfrm>
          <a:prstGeom prst="rect">
            <a:avLst/>
          </a:prstGeom>
          <a:ln cap="flat" cmpd="sng" w="9525">
            <a:solidFill>
              <a:srgbClr val="434343"/>
            </a:solidFill>
            <a:prstDash val="solid"/>
            <a:round/>
            <a:headEnd len="med" w="med" type="none"/>
            <a:tailEnd len="med" w="med" type="none"/>
          </a:ln>
        </p:spPr>
        <p:txBody>
          <a:bodyPr anchorCtr="0" anchor="t" bIns="91425" lIns="91425" rIns="91425" tIns="91425">
            <a:noAutofit/>
          </a:bodyPr>
          <a:lstStyle/>
          <a:p>
            <a:pPr indent="-228600" lvl="0" marL="457200">
              <a:lnSpc>
                <a:spcPct val="150000"/>
              </a:lnSpc>
              <a:spcBef>
                <a:spcPts val="0"/>
              </a:spcBef>
              <a:buAutoNum type="arabicPeriod"/>
            </a:pPr>
            <a:r>
              <a:rPr lang="en"/>
              <a:t>How to convert strings to integers and floats.</a:t>
            </a:r>
          </a:p>
          <a:p>
            <a:pPr indent="-228600" lvl="0" marL="457200">
              <a:lnSpc>
                <a:spcPct val="150000"/>
              </a:lnSpc>
              <a:spcBef>
                <a:spcPts val="0"/>
              </a:spcBef>
              <a:buAutoNum type="arabicPeriod"/>
            </a:pPr>
            <a:r>
              <a:rPr lang="en"/>
              <a:t>How to generate random numbers.</a:t>
            </a:r>
          </a:p>
          <a:p>
            <a:pPr indent="-228600" lvl="0" marL="457200" rtl="0">
              <a:lnSpc>
                <a:spcPct val="150000"/>
              </a:lnSpc>
              <a:spcBef>
                <a:spcPts val="0"/>
              </a:spcBef>
              <a:buAutoNum type="arabicPeriod"/>
            </a:pPr>
            <a:r>
              <a:rPr lang="en"/>
              <a:t>How to repeat a task using while and for loops </a:t>
            </a:r>
            <a:r>
              <a:rPr i="1" lang="en"/>
              <a:t>(</a:t>
            </a:r>
            <a:r>
              <a:rPr i="1" lang="en"/>
              <a:t>r</a:t>
            </a:r>
            <a:r>
              <a:rPr i="1" lang="en" sz="1900"/>
              <a:t>emember to update a condition within a loop so that it terminates eventually).</a:t>
            </a:r>
          </a:p>
          <a:p>
            <a:pPr lvl="0" rtl="0">
              <a:spcBef>
                <a:spcPts val="0"/>
              </a:spcBef>
              <a:buNone/>
            </a:pPr>
            <a:r>
              <a:t/>
            </a:r>
            <a:endParaRPr i="1"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Congratulations</a:t>
            </a:r>
          </a:p>
        </p:txBody>
      </p:sp>
      <p:sp>
        <p:nvSpPr>
          <p:cNvPr id="202" name="Shape 20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finished our second workshop!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Loops!</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Used when we want to:</a:t>
            </a:r>
          </a:p>
          <a:p>
            <a:pPr indent="-228600" lvl="0" marL="457200" rtl="0">
              <a:spcBef>
                <a:spcPts val="0"/>
              </a:spcBef>
            </a:pPr>
            <a:r>
              <a:rPr lang="en"/>
              <a:t>Repeat code multiple times as long as a condition is true e.g. Add up a user’s input as long as it’s more than or equal to 5 </a:t>
            </a:r>
            <a:r>
              <a:rPr lang="en"/>
              <a:t>[ &gt;= ] </a:t>
            </a:r>
            <a:br>
              <a:rPr lang="en"/>
            </a:br>
          </a:p>
          <a:p>
            <a:pPr indent="-228600" lvl="0" marL="457200">
              <a:spcBef>
                <a:spcPts val="0"/>
              </a:spcBef>
            </a:pPr>
            <a:r>
              <a:rPr lang="en"/>
              <a:t>Or a predetermined amount of time e.g. Ask a user for 267 integers.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Loop Logic</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rtl="0">
              <a:spcBef>
                <a:spcPts val="0"/>
              </a:spcBef>
              <a:spcAft>
                <a:spcPts val="800"/>
              </a:spcAft>
              <a:buClr>
                <a:srgbClr val="000000"/>
              </a:buClr>
              <a:buSzPct val="100000"/>
              <a:buFont typeface="Arial"/>
            </a:pPr>
            <a:r>
              <a:rPr lang="en">
                <a:solidFill>
                  <a:srgbClr val="000000"/>
                </a:solidFill>
                <a:latin typeface="Arial"/>
                <a:ea typeface="Arial"/>
                <a:cs typeface="Arial"/>
                <a:sym typeface="Arial"/>
              </a:rPr>
              <a:t>It repeats a set of commands.</a:t>
            </a:r>
          </a:p>
          <a:p>
            <a:pPr indent="-342900" lvl="0" marL="457200" rtl="0">
              <a:spcBef>
                <a:spcPts val="0"/>
              </a:spcBef>
              <a:spcAft>
                <a:spcPts val="800"/>
              </a:spcAft>
              <a:buClr>
                <a:srgbClr val="000000"/>
              </a:buClr>
              <a:buSzPct val="100000"/>
              <a:buFont typeface="Arial"/>
            </a:pPr>
            <a:r>
              <a:rPr lang="en">
                <a:solidFill>
                  <a:srgbClr val="000000"/>
                </a:solidFill>
                <a:latin typeface="Arial"/>
                <a:ea typeface="Arial"/>
                <a:cs typeface="Arial"/>
                <a:sym typeface="Arial"/>
              </a:rPr>
              <a:t>It continues to run </a:t>
            </a:r>
            <a:r>
              <a:rPr b="1" lang="en">
                <a:solidFill>
                  <a:srgbClr val="000000"/>
                </a:solidFill>
                <a:latin typeface="Arial"/>
                <a:ea typeface="Arial"/>
                <a:cs typeface="Arial"/>
                <a:sym typeface="Arial"/>
              </a:rPr>
              <a:t>while</a:t>
            </a:r>
            <a:r>
              <a:rPr lang="en">
                <a:solidFill>
                  <a:srgbClr val="000000"/>
                </a:solidFill>
                <a:latin typeface="Arial"/>
                <a:ea typeface="Arial"/>
                <a:cs typeface="Arial"/>
                <a:sym typeface="Arial"/>
              </a:rPr>
              <a:t> a boolean expression is true.</a:t>
            </a:r>
          </a:p>
          <a:p>
            <a:pPr indent="-342900" lvl="0" marL="457200" rtl="0">
              <a:spcBef>
                <a:spcPts val="0"/>
              </a:spcBef>
              <a:spcAft>
                <a:spcPts val="800"/>
              </a:spcAft>
              <a:buClr>
                <a:srgbClr val="000000"/>
              </a:buClr>
              <a:buSzPct val="100000"/>
              <a:buFont typeface="Arial"/>
            </a:pPr>
            <a:r>
              <a:rPr lang="en">
                <a:solidFill>
                  <a:srgbClr val="000000"/>
                </a:solidFill>
                <a:latin typeface="Arial"/>
                <a:ea typeface="Arial"/>
                <a:cs typeface="Arial"/>
                <a:sym typeface="Arial"/>
              </a:rPr>
              <a:t>It is called a loop because it </a:t>
            </a:r>
            <a:r>
              <a:rPr b="1" lang="en">
                <a:solidFill>
                  <a:srgbClr val="000000"/>
                </a:solidFill>
                <a:latin typeface="Arial"/>
                <a:ea typeface="Arial"/>
                <a:cs typeface="Arial"/>
                <a:sym typeface="Arial"/>
              </a:rPr>
              <a:t>loops through</a:t>
            </a:r>
            <a:r>
              <a:rPr lang="en">
                <a:solidFill>
                  <a:srgbClr val="000000"/>
                </a:solidFill>
                <a:latin typeface="Arial"/>
                <a:ea typeface="Arial"/>
                <a:cs typeface="Arial"/>
                <a:sym typeface="Arial"/>
              </a:rPr>
              <a:t> a set of commands.</a:t>
            </a:r>
          </a:p>
          <a:p>
            <a:pPr indent="-342900" lvl="0" marL="457200" rtl="0">
              <a:spcBef>
                <a:spcPts val="0"/>
              </a:spcBef>
              <a:spcAft>
                <a:spcPts val="800"/>
              </a:spcAft>
              <a:buClr>
                <a:srgbClr val="000000"/>
              </a:buClr>
              <a:buSzPct val="100000"/>
              <a:buFont typeface="Arial"/>
            </a:pPr>
            <a:r>
              <a:rPr lang="en">
                <a:solidFill>
                  <a:srgbClr val="000000"/>
                </a:solidFill>
                <a:latin typeface="Arial"/>
                <a:ea typeface="Arial"/>
                <a:cs typeface="Arial"/>
                <a:sym typeface="Arial"/>
              </a:rPr>
              <a:t>Things to pay attention to when programming loops:</a:t>
            </a:r>
          </a:p>
          <a:p>
            <a:pPr indent="-342900" lvl="1" marL="914400" rtl="0">
              <a:spcBef>
                <a:spcPts val="0"/>
              </a:spcBef>
              <a:spcAft>
                <a:spcPts val="800"/>
              </a:spcAft>
              <a:buClr>
                <a:srgbClr val="000000"/>
              </a:buClr>
              <a:buSzPct val="100000"/>
              <a:buFont typeface="Arial"/>
            </a:pPr>
            <a:r>
              <a:rPr lang="en" sz="1800">
                <a:solidFill>
                  <a:srgbClr val="000000"/>
                </a:solidFill>
                <a:latin typeface="Arial"/>
                <a:ea typeface="Arial"/>
                <a:cs typeface="Arial"/>
                <a:sym typeface="Arial"/>
              </a:rPr>
              <a:t>Something inside the loop has to update the variable in the condition so the loop will eventually stop</a:t>
            </a:r>
          </a:p>
          <a:p>
            <a:pPr indent="-342900" lvl="1" marL="914400" rtl="0">
              <a:spcBef>
                <a:spcPts val="0"/>
              </a:spcBef>
              <a:spcAft>
                <a:spcPts val="800"/>
              </a:spcAft>
              <a:buClr>
                <a:srgbClr val="000000"/>
              </a:buClr>
              <a:buSzPct val="100000"/>
              <a:buFont typeface="Arial"/>
            </a:pPr>
            <a:r>
              <a:rPr lang="en" sz="1800">
                <a:solidFill>
                  <a:srgbClr val="000000"/>
                </a:solidFill>
                <a:latin typeface="Arial"/>
                <a:ea typeface="Arial"/>
                <a:cs typeface="Arial"/>
                <a:sym typeface="Arial"/>
              </a:rPr>
              <a:t>Loops may never run if the condition begins as false</a:t>
            </a:r>
          </a:p>
          <a:p>
            <a:pPr indent="-342900" lvl="1" marL="914400" rtl="0">
              <a:spcBef>
                <a:spcPts val="0"/>
              </a:spcBef>
              <a:spcAft>
                <a:spcPts val="800"/>
              </a:spcAft>
              <a:buClr>
                <a:srgbClr val="000000"/>
              </a:buClr>
              <a:buSzPct val="100000"/>
              <a:buFont typeface="Arial"/>
            </a:pPr>
            <a:r>
              <a:rPr lang="en" sz="1800">
                <a:solidFill>
                  <a:srgbClr val="000000"/>
                </a:solidFill>
                <a:latin typeface="Arial"/>
                <a:ea typeface="Arial"/>
                <a:cs typeface="Arial"/>
                <a:sym typeface="Arial"/>
              </a:rPr>
              <a:t>Loops can run forever if the condition never becomes false</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	How to make a loop in Python</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Python has 2 types of loops.</a:t>
            </a:r>
          </a:p>
          <a:p>
            <a:pPr indent="-228600" lvl="0" marL="457200" rtl="0">
              <a:spcBef>
                <a:spcPts val="0"/>
              </a:spcBef>
              <a:buAutoNum type="arabicPeriod"/>
            </a:pPr>
            <a:r>
              <a:rPr b="1" lang="en"/>
              <a:t>While loops:</a:t>
            </a:r>
            <a:r>
              <a:rPr lang="en"/>
              <a:t> Used when you don’t know when exactly a loop should end</a:t>
            </a:r>
          </a:p>
          <a:p>
            <a:pPr indent="-228600" lvl="0" marL="457200">
              <a:spcBef>
                <a:spcPts val="0"/>
              </a:spcBef>
              <a:buAutoNum type="arabicPeriod"/>
            </a:pPr>
            <a:r>
              <a:rPr b="1" lang="en"/>
              <a:t>For loops: </a:t>
            </a:r>
            <a:r>
              <a:rPr lang="en"/>
              <a:t>Used when you know exactly how many times you need the loop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loops</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gn="ctr">
              <a:spcBef>
                <a:spcPts val="0"/>
              </a:spcBef>
              <a:buNone/>
            </a:pPr>
            <a:r>
              <a:rPr lang="en" sz="1400">
                <a:solidFill>
                  <a:schemeClr val="dk2"/>
                </a:solidFill>
                <a:latin typeface="Arial"/>
                <a:ea typeface="Arial"/>
                <a:cs typeface="Arial"/>
                <a:sym typeface="Arial"/>
              </a:rPr>
              <a:t> </a:t>
            </a:r>
          </a:p>
          <a:p>
            <a:pPr lvl="0" rtl="0" algn="ctr">
              <a:spcBef>
                <a:spcPts val="0"/>
              </a:spcBef>
              <a:buNone/>
            </a:pPr>
            <a:r>
              <a:rPr i="1" lang="en" sz="1600">
                <a:solidFill>
                  <a:srgbClr val="000000"/>
                </a:solidFill>
                <a:latin typeface="Arial"/>
                <a:ea typeface="Arial"/>
                <a:cs typeface="Arial"/>
                <a:sym typeface="Arial"/>
              </a:rPr>
              <a:t>While</a:t>
            </a:r>
            <a:r>
              <a:rPr i="1" lang="en" sz="1600">
                <a:solidFill>
                  <a:srgbClr val="3C78D8"/>
                </a:solidFill>
                <a:latin typeface="Arial"/>
                <a:ea typeface="Arial"/>
                <a:cs typeface="Arial"/>
                <a:sym typeface="Arial"/>
              </a:rPr>
              <a:t> this is true :</a:t>
            </a:r>
            <a:br>
              <a:rPr i="1" lang="en" sz="1600">
                <a:solidFill>
                  <a:srgbClr val="3C78D8"/>
                </a:solidFill>
                <a:latin typeface="Arial"/>
                <a:ea typeface="Arial"/>
                <a:cs typeface="Arial"/>
                <a:sym typeface="Arial"/>
              </a:rPr>
            </a:br>
            <a:r>
              <a:rPr i="1" lang="en" sz="1600">
                <a:solidFill>
                  <a:srgbClr val="3C78D8"/>
                </a:solidFill>
                <a:latin typeface="Arial"/>
                <a:ea typeface="Arial"/>
                <a:cs typeface="Arial"/>
                <a:sym typeface="Arial"/>
              </a:rPr>
              <a:t>	</a:t>
            </a:r>
            <a:r>
              <a:rPr i="1" lang="en" sz="1600">
                <a:solidFill>
                  <a:srgbClr val="6AA84F"/>
                </a:solidFill>
                <a:latin typeface="Arial"/>
                <a:ea typeface="Arial"/>
                <a:cs typeface="Arial"/>
                <a:sym typeface="Arial"/>
              </a:rPr>
              <a:t>do this</a:t>
            </a:r>
            <a:br>
              <a:rPr i="1" lang="en" sz="1600">
                <a:solidFill>
                  <a:srgbClr val="6AA84F"/>
                </a:solidFill>
                <a:latin typeface="Arial"/>
                <a:ea typeface="Arial"/>
                <a:cs typeface="Arial"/>
                <a:sym typeface="Arial"/>
              </a:rPr>
            </a:br>
            <a:r>
              <a:rPr i="1" lang="en" sz="1600">
                <a:solidFill>
                  <a:srgbClr val="6AA84F"/>
                </a:solidFill>
                <a:latin typeface="Arial"/>
                <a:ea typeface="Arial"/>
                <a:cs typeface="Arial"/>
                <a:sym typeface="Arial"/>
              </a:rPr>
              <a:t>				Update the condition.</a:t>
            </a:r>
          </a:p>
          <a:p>
            <a:pPr lvl="0" algn="ctr">
              <a:spcBef>
                <a:spcPts val="0"/>
              </a:spcBef>
              <a:buNone/>
            </a:pPr>
            <a:r>
              <a:t/>
            </a:r>
            <a:endParaRPr i="1" sz="1600">
              <a:solidFill>
                <a:srgbClr val="6AA84F"/>
              </a:solidFill>
              <a:latin typeface="Arial"/>
              <a:ea typeface="Arial"/>
              <a:cs typeface="Arial"/>
              <a:sym typeface="Arial"/>
            </a:endParaRPr>
          </a:p>
          <a:p>
            <a:pPr lvl="0" rtl="0">
              <a:lnSpc>
                <a:spcPct val="100000"/>
              </a:lnSpc>
              <a:spcBef>
                <a:spcPts val="0"/>
              </a:spcBef>
              <a:spcAft>
                <a:spcPts val="0"/>
              </a:spcAft>
              <a:buNone/>
            </a:pPr>
            <a:r>
              <a:rPr lang="en" sz="1400">
                <a:solidFill>
                  <a:srgbClr val="000000"/>
                </a:solidFill>
                <a:latin typeface="Arial"/>
                <a:ea typeface="Arial"/>
                <a:cs typeface="Arial"/>
                <a:sym typeface="Arial"/>
              </a:rPr>
              <a:t>Why is it necessary to update the condition?</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rtl="0">
              <a:spcBef>
                <a:spcPts val="0"/>
              </a:spcBef>
              <a:buNone/>
            </a:pPr>
            <a:r>
              <a:t/>
            </a:r>
            <a:endParaRPr sz="1000">
              <a:solidFill>
                <a:srgbClr val="A5C261"/>
              </a:solidFill>
              <a:highlight>
                <a:srgbClr val="141414"/>
              </a:highlight>
              <a:latin typeface="Consolas"/>
              <a:ea typeface="Consolas"/>
              <a:cs typeface="Consolas"/>
              <a:sym typeface="Consolas"/>
            </a:endParaRP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Countdown</a:t>
            </a:r>
            <a:r>
              <a:rPr lang="en"/>
              <a:t> Program</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number = int(raw_input("Enter the number to countdown from: "))</a:t>
            </a:r>
          </a:p>
          <a:p>
            <a:pPr lvl="0">
              <a:spcBef>
                <a:spcPts val="0"/>
              </a:spcBef>
              <a:buNone/>
            </a:pPr>
            <a:r>
              <a:rPr lang="en">
                <a:latin typeface="Consolas"/>
                <a:ea typeface="Consolas"/>
                <a:cs typeface="Consolas"/>
                <a:sym typeface="Consolas"/>
              </a:rPr>
              <a:t>while number&gt;=0:</a:t>
            </a:r>
          </a:p>
          <a:p>
            <a:pPr lvl="0">
              <a:spcBef>
                <a:spcPts val="0"/>
              </a:spcBef>
              <a:buNone/>
            </a:pPr>
            <a:r>
              <a:rPr lang="en">
                <a:latin typeface="Consolas"/>
                <a:ea typeface="Consolas"/>
                <a:cs typeface="Consolas"/>
                <a:sym typeface="Consolas"/>
              </a:rPr>
              <a:t>   print number</a:t>
            </a:r>
          </a:p>
          <a:p>
            <a:pPr lvl="0">
              <a:spcBef>
                <a:spcPts val="0"/>
              </a:spcBef>
              <a:buNone/>
            </a:pPr>
            <a:r>
              <a:rPr lang="en">
                <a:latin typeface="Consolas"/>
                <a:ea typeface="Consolas"/>
                <a:cs typeface="Consolas"/>
                <a:sym typeface="Consolas"/>
              </a:rPr>
              <a:t>   number = number-1</a:t>
            </a:r>
          </a:p>
          <a:p>
            <a:pPr lvl="0">
              <a:spcBef>
                <a:spcPts val="0"/>
              </a:spcBef>
              <a:buNone/>
            </a:pPr>
            <a:r>
              <a:rPr lang="en">
                <a:latin typeface="Consolas"/>
                <a:ea typeface="Consolas"/>
                <a:cs typeface="Consolas"/>
                <a:sym typeface="Consolas"/>
              </a:rPr>
              <a:t>print "Lift off!!!!!"</a:t>
            </a:r>
          </a:p>
        </p:txBody>
      </p:sp>
      <p:cxnSp>
        <p:nvCxnSpPr>
          <p:cNvPr id="105" name="Shape 105"/>
          <p:cNvCxnSpPr/>
          <p:nvPr/>
        </p:nvCxnSpPr>
        <p:spPr>
          <a:xfrm flipH="1">
            <a:off x="2744850" y="2675650"/>
            <a:ext cx="1922400" cy="8700"/>
          </a:xfrm>
          <a:prstGeom prst="straightConnector1">
            <a:avLst/>
          </a:prstGeom>
          <a:noFill/>
          <a:ln cap="flat" cmpd="sng" w="9525">
            <a:solidFill>
              <a:schemeClr val="dk2"/>
            </a:solidFill>
            <a:prstDash val="solid"/>
            <a:round/>
            <a:headEnd len="lg" w="lg" type="none"/>
            <a:tailEnd len="lg" w="lg" type="triangle"/>
          </a:ln>
        </p:spPr>
      </p:cxnSp>
      <p:sp>
        <p:nvSpPr>
          <p:cNvPr id="106" name="Shape 106"/>
          <p:cNvSpPr txBox="1"/>
          <p:nvPr/>
        </p:nvSpPr>
        <p:spPr>
          <a:xfrm>
            <a:off x="4901050" y="2398575"/>
            <a:ext cx="3204000" cy="7188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This is the condition</a:t>
            </a:r>
          </a:p>
        </p:txBody>
      </p:sp>
      <p:sp>
        <p:nvSpPr>
          <p:cNvPr id="107" name="Shape 107"/>
          <p:cNvSpPr txBox="1"/>
          <p:nvPr/>
        </p:nvSpPr>
        <p:spPr>
          <a:xfrm>
            <a:off x="5048250" y="3411675"/>
            <a:ext cx="2589000" cy="5715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This is the update</a:t>
            </a:r>
          </a:p>
        </p:txBody>
      </p:sp>
      <p:cxnSp>
        <p:nvCxnSpPr>
          <p:cNvPr id="108" name="Shape 108"/>
          <p:cNvCxnSpPr/>
          <p:nvPr/>
        </p:nvCxnSpPr>
        <p:spPr>
          <a:xfrm flipH="1">
            <a:off x="3169250" y="3619500"/>
            <a:ext cx="1584600" cy="34500"/>
          </a:xfrm>
          <a:prstGeom prst="straightConnector1">
            <a:avLst/>
          </a:prstGeom>
          <a:noFill/>
          <a:ln cap="flat" cmpd="sng" w="9525">
            <a:solidFill>
              <a:schemeClr val="dk2"/>
            </a:solidFill>
            <a:prstDash val="solid"/>
            <a:round/>
            <a:headEnd len="lg" w="lg" type="none"/>
            <a:tailEnd len="lg" w="lg" type="triangle"/>
          </a:ln>
        </p:spPr>
      </p:cxnSp>
      <p:cxnSp>
        <p:nvCxnSpPr>
          <p:cNvPr id="109" name="Shape 109"/>
          <p:cNvCxnSpPr/>
          <p:nvPr/>
        </p:nvCxnSpPr>
        <p:spPr>
          <a:xfrm flipH="1">
            <a:off x="3264575" y="4199650"/>
            <a:ext cx="1437300" cy="8700"/>
          </a:xfrm>
          <a:prstGeom prst="straightConnector1">
            <a:avLst/>
          </a:prstGeom>
          <a:noFill/>
          <a:ln cap="flat" cmpd="sng" w="9525">
            <a:solidFill>
              <a:schemeClr val="dk2"/>
            </a:solidFill>
            <a:prstDash val="solid"/>
            <a:round/>
            <a:headEnd len="lg" w="lg" type="none"/>
            <a:tailEnd len="lg" w="lg" type="triangle"/>
          </a:ln>
        </p:spPr>
      </p:cxnSp>
      <p:sp>
        <p:nvSpPr>
          <p:cNvPr id="110" name="Shape 110"/>
          <p:cNvSpPr txBox="1"/>
          <p:nvPr/>
        </p:nvSpPr>
        <p:spPr>
          <a:xfrm>
            <a:off x="5100200" y="4043800"/>
            <a:ext cx="2242800" cy="5283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This only gets printed when the loop is done.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Loop</a:t>
            </a:r>
          </a:p>
        </p:txBody>
      </p:sp>
      <p:sp>
        <p:nvSpPr>
          <p:cNvPr id="116" name="Shape 116"/>
          <p:cNvSpPr txBox="1"/>
          <p:nvPr>
            <p:ph idx="1" type="body"/>
          </p:nvPr>
        </p:nvSpPr>
        <p:spPr>
          <a:xfrm>
            <a:off x="460950" y="1851350"/>
            <a:ext cx="8222100" cy="2710200"/>
          </a:xfrm>
          <a:prstGeom prst="rect">
            <a:avLst/>
          </a:prstGeom>
        </p:spPr>
        <p:txBody>
          <a:bodyPr anchorCtr="0" anchor="t" bIns="91425" lIns="91425" rIns="91425" tIns="91425">
            <a:noAutofit/>
          </a:bodyPr>
          <a:lstStyle/>
          <a:p>
            <a:pPr lvl="0">
              <a:spcBef>
                <a:spcPts val="0"/>
              </a:spcBef>
              <a:buNone/>
            </a:pPr>
            <a:r>
              <a:t/>
            </a:r>
            <a:endParaRPr sz="900">
              <a:solidFill>
                <a:srgbClr val="F8F8F8"/>
              </a:solidFill>
              <a:highlight>
                <a:srgbClr val="141414"/>
              </a:highlight>
              <a:latin typeface="Consolas"/>
              <a:ea typeface="Consolas"/>
              <a:cs typeface="Consolas"/>
              <a:sym typeface="Consolas"/>
            </a:endParaRPr>
          </a:p>
          <a:p>
            <a:pPr lvl="0">
              <a:spcBef>
                <a:spcPts val="0"/>
              </a:spcBef>
              <a:buNone/>
            </a:pPr>
            <a:r>
              <a:t/>
            </a:r>
            <a:endParaRPr/>
          </a:p>
        </p:txBody>
      </p:sp>
      <p:sp>
        <p:nvSpPr>
          <p:cNvPr id="117" name="Shape 117"/>
          <p:cNvSpPr txBox="1"/>
          <p:nvPr/>
        </p:nvSpPr>
        <p:spPr>
          <a:xfrm>
            <a:off x="587025" y="1986850"/>
            <a:ext cx="3409200" cy="138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sum = 0</a:t>
            </a:r>
          </a:p>
          <a:p>
            <a:pPr lvl="0" rtl="0">
              <a:spcBef>
                <a:spcPts val="0"/>
              </a:spcBef>
              <a:buNone/>
            </a:pPr>
            <a:r>
              <a:rPr lang="en" sz="1800">
                <a:latin typeface="Consolas"/>
                <a:ea typeface="Consolas"/>
                <a:cs typeface="Consolas"/>
                <a:sym typeface="Consolas"/>
              </a:rPr>
              <a:t>for i in range(5):</a:t>
            </a:r>
          </a:p>
          <a:p>
            <a:pPr lvl="0" rtl="0">
              <a:spcBef>
                <a:spcPts val="0"/>
              </a:spcBef>
              <a:buNone/>
            </a:pPr>
            <a:r>
              <a:rPr lang="en" sz="1800">
                <a:latin typeface="Consolas"/>
                <a:ea typeface="Consolas"/>
                <a:cs typeface="Consolas"/>
                <a:sym typeface="Consolas"/>
              </a:rPr>
              <a:t>   sum = sum + i</a:t>
            </a:r>
          </a:p>
          <a:p>
            <a:pPr lvl="0" rtl="0">
              <a:spcBef>
                <a:spcPts val="0"/>
              </a:spcBef>
              <a:buNone/>
            </a:pPr>
            <a:r>
              <a:rPr lang="en" sz="1800">
                <a:latin typeface="Consolas"/>
                <a:ea typeface="Consolas"/>
                <a:cs typeface="Consolas"/>
                <a:sym typeface="Consolas"/>
              </a:rPr>
              <a:t>print sum</a:t>
            </a:r>
          </a:p>
          <a:p>
            <a:pPr lvl="0" rtl="0">
              <a:lnSpc>
                <a:spcPct val="115000"/>
              </a:lnSpc>
              <a:spcBef>
                <a:spcPts val="0"/>
              </a:spcBef>
              <a:spcAft>
                <a:spcPts val="1600"/>
              </a:spcAft>
              <a:buNone/>
            </a:pPr>
            <a:r>
              <a:t/>
            </a:r>
            <a:endParaRPr sz="1800">
              <a:solidFill>
                <a:schemeClr val="lt2"/>
              </a:solidFill>
              <a:latin typeface="Consolas"/>
              <a:ea typeface="Consolas"/>
              <a:cs typeface="Consolas"/>
              <a:sym typeface="Consolas"/>
            </a:endParaRPr>
          </a:p>
        </p:txBody>
      </p:sp>
      <p:sp>
        <p:nvSpPr>
          <p:cNvPr id="118" name="Shape 118"/>
          <p:cNvSpPr txBox="1"/>
          <p:nvPr/>
        </p:nvSpPr>
        <p:spPr>
          <a:xfrm>
            <a:off x="4611500" y="1986850"/>
            <a:ext cx="3409200" cy="2472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latin typeface="Consolas"/>
                <a:ea typeface="Consolas"/>
                <a:cs typeface="Consolas"/>
                <a:sym typeface="Consolas"/>
              </a:rPr>
              <a:t>for num in range(10,25):</a:t>
            </a:r>
            <a:br>
              <a:rPr lang="en" sz="1800">
                <a:latin typeface="Consolas"/>
                <a:ea typeface="Consolas"/>
                <a:cs typeface="Consolas"/>
                <a:sym typeface="Consolas"/>
              </a:rPr>
            </a:br>
            <a:r>
              <a:rPr lang="en" sz="1800">
                <a:latin typeface="Consolas"/>
                <a:ea typeface="Consolas"/>
                <a:cs typeface="Consolas"/>
                <a:sym typeface="Consolas"/>
              </a:rPr>
              <a:t>	print num,</a:t>
            </a:r>
            <a:br>
              <a:rPr lang="en" sz="1800">
                <a:latin typeface="Consolas"/>
                <a:ea typeface="Consolas"/>
                <a:cs typeface="Consolas"/>
                <a:sym typeface="Consolas"/>
              </a:rPr>
            </a:br>
          </a:p>
          <a:p>
            <a:pPr lvl="0" rtl="0">
              <a:lnSpc>
                <a:spcPct val="115000"/>
              </a:lnSpc>
              <a:spcBef>
                <a:spcPts val="0"/>
              </a:spcBef>
              <a:spcAft>
                <a:spcPts val="1600"/>
              </a:spcAft>
              <a:buNone/>
            </a:pPr>
            <a:r>
              <a:t/>
            </a:r>
            <a:endParaRPr sz="1800">
              <a:solidFill>
                <a:schemeClr val="lt2"/>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range() method</a:t>
            </a:r>
          </a:p>
        </p:txBody>
      </p:sp>
      <p:sp>
        <p:nvSpPr>
          <p:cNvPr id="124" name="Shape 12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solidFill>
                  <a:srgbClr val="333333"/>
                </a:solidFill>
                <a:latin typeface="Consolas"/>
                <a:ea typeface="Consolas"/>
                <a:cs typeface="Consolas"/>
                <a:sym typeface="Consolas"/>
              </a:rPr>
              <a:t>The range method can take one, two or three parameters.</a:t>
            </a:r>
          </a:p>
          <a:p>
            <a:pPr lvl="0">
              <a:spcBef>
                <a:spcPts val="0"/>
              </a:spcBef>
              <a:buNone/>
            </a:pPr>
            <a:r>
              <a:rPr lang="en">
                <a:solidFill>
                  <a:srgbClr val="333333"/>
                </a:solidFill>
                <a:latin typeface="Consolas"/>
                <a:ea typeface="Consolas"/>
                <a:cs typeface="Consolas"/>
                <a:sym typeface="Consolas"/>
              </a:rPr>
              <a:t>range(stop)	range(start, stop)		range(start, stop, step)</a:t>
            </a:r>
          </a:p>
          <a:p>
            <a:pPr lvl="0">
              <a:spcBef>
                <a:spcPts val="0"/>
              </a:spcBef>
              <a:buNone/>
            </a:pPr>
            <a:r>
              <a:rPr b="1" lang="en">
                <a:solidFill>
                  <a:srgbClr val="333333"/>
                </a:solidFill>
                <a:latin typeface="Consolas"/>
                <a:ea typeface="Consolas"/>
                <a:cs typeface="Consolas"/>
                <a:sym typeface="Consolas"/>
              </a:rPr>
              <a:t>range(10):</a:t>
            </a:r>
            <a:r>
              <a:rPr lang="en">
                <a:solidFill>
                  <a:srgbClr val="333333"/>
                </a:solidFill>
                <a:latin typeface="Consolas"/>
                <a:ea typeface="Consolas"/>
                <a:cs typeface="Consolas"/>
                <a:sym typeface="Consolas"/>
              </a:rPr>
              <a:t> This means 0 , 1, 2, 3, 4, 5, 6, 7, 8, 9</a:t>
            </a:r>
          </a:p>
          <a:p>
            <a:pPr lvl="0">
              <a:spcBef>
                <a:spcPts val="0"/>
              </a:spcBef>
              <a:buNone/>
            </a:pPr>
            <a:r>
              <a:rPr b="1" lang="en">
                <a:solidFill>
                  <a:srgbClr val="333333"/>
                </a:solidFill>
                <a:latin typeface="Consolas"/>
                <a:ea typeface="Consolas"/>
                <a:cs typeface="Consolas"/>
                <a:sym typeface="Consolas"/>
              </a:rPr>
              <a:t>range(4, 10):</a:t>
            </a:r>
            <a:r>
              <a:rPr lang="en">
                <a:solidFill>
                  <a:srgbClr val="333333"/>
                </a:solidFill>
                <a:latin typeface="Consolas"/>
                <a:ea typeface="Consolas"/>
                <a:cs typeface="Consolas"/>
                <a:sym typeface="Consolas"/>
              </a:rPr>
              <a:t> This means 4, 5, 6, 7, 8, 9</a:t>
            </a:r>
          </a:p>
          <a:p>
            <a:pPr lvl="0">
              <a:spcBef>
                <a:spcPts val="0"/>
              </a:spcBef>
              <a:buNone/>
            </a:pPr>
            <a:r>
              <a:rPr b="1" lang="en">
                <a:solidFill>
                  <a:srgbClr val="333333"/>
                </a:solidFill>
                <a:latin typeface="Consolas"/>
                <a:ea typeface="Consolas"/>
                <a:cs typeface="Consolas"/>
                <a:sym typeface="Consolas"/>
              </a:rPr>
              <a:t>range(1,10, 2)</a:t>
            </a:r>
            <a:r>
              <a:rPr lang="en">
                <a:solidFill>
                  <a:srgbClr val="333333"/>
                </a:solidFill>
                <a:latin typeface="Consolas"/>
                <a:ea typeface="Consolas"/>
                <a:cs typeface="Consolas"/>
                <a:sym typeface="Consolas"/>
              </a:rPr>
              <a:t> This means 1, 3, 5, 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