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 to SDZ’s Python Workshop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Riko Hamblin and Ibukun Oluwayomi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Thought Process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user for a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Determine if it’s part of our collection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Print the address of the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it isn’t in our collection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then we should tell the user that </a:t>
            </a:r>
          </a:p>
        </p:txBody>
      </p:sp>
      <p:sp>
        <p:nvSpPr>
          <p:cNvPr id="127" name="Shape 127"/>
          <p:cNvSpPr/>
          <p:nvPr/>
        </p:nvSpPr>
        <p:spPr>
          <a:xfrm>
            <a:off x="433050" y="1919075"/>
            <a:ext cx="4038900" cy="48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raw_input()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to ask a user for input in python.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raw_input(“Please enter a name: ”)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have to store the entered name in a variable.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we use the </a:t>
            </a:r>
            <a:r>
              <a:rPr lang="en"/>
              <a:t>assignment</a:t>
            </a:r>
            <a:r>
              <a:rPr lang="en"/>
              <a:t> statement we just spoke about.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ame_entered</a:t>
            </a:r>
            <a:r>
              <a:rPr lang="en"/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raw_input(“Please enter a name: 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Thought Process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user for a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Determine if it’s part of our collection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Print the address of the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it isn’t in our collection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then we should tell the user that </a:t>
            </a:r>
          </a:p>
        </p:txBody>
      </p:sp>
      <p:sp>
        <p:nvSpPr>
          <p:cNvPr id="140" name="Shape 140"/>
          <p:cNvSpPr/>
          <p:nvPr/>
        </p:nvSpPr>
        <p:spPr>
          <a:xfrm>
            <a:off x="415350" y="2431650"/>
            <a:ext cx="4038900" cy="48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if statement - </a:t>
            </a:r>
            <a:r>
              <a:rPr i="1" lang="en"/>
              <a:t>Our decision maker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one of the pillars of the coding world. </a:t>
            </a:r>
            <a:br>
              <a:rPr lang="en"/>
            </a:br>
            <a:r>
              <a:rPr lang="en"/>
              <a:t>It allows a decision to be made and for different things to happen based on the conditions we set up.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if statement - </a:t>
            </a:r>
            <a:r>
              <a:rPr i="1" lang="en"/>
              <a:t>Our decision maker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one of the pillars of the coding world. </a:t>
            </a:r>
            <a:br>
              <a:rPr lang="en"/>
            </a:br>
            <a:r>
              <a:rPr lang="en"/>
              <a:t>It allows a decision to be made and for different things to happen based on the conditions we set up.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write one?: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3075500" y="3305275"/>
            <a:ext cx="27321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If </a:t>
            </a:r>
            <a:r>
              <a:rPr i="1" lang="en" sz="2400">
                <a:solidFill>
                  <a:srgbClr val="3C78D8"/>
                </a:solidFill>
              </a:rPr>
              <a:t>this is true </a:t>
            </a:r>
            <a:r>
              <a:rPr i="1" lang="en" sz="2400">
                <a:solidFill>
                  <a:schemeClr val="dk1"/>
                </a:solidFill>
              </a:rPr>
              <a:t>:</a:t>
            </a:r>
            <a:br>
              <a:rPr i="1" lang="en" sz="2400">
                <a:solidFill>
                  <a:srgbClr val="3C78D8"/>
                </a:solidFill>
              </a:rPr>
            </a:br>
            <a:r>
              <a:rPr i="1" lang="en" sz="2400">
                <a:solidFill>
                  <a:srgbClr val="3C78D8"/>
                </a:solidFill>
              </a:rPr>
              <a:t>	</a:t>
            </a:r>
            <a:r>
              <a:rPr i="1" lang="en" sz="2400">
                <a:solidFill>
                  <a:srgbClr val="6AA84F"/>
                </a:solidFill>
              </a:rPr>
              <a:t>do this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if statement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one of the pillars of the coding world. </a:t>
            </a:r>
            <a:br>
              <a:rPr lang="en"/>
            </a:br>
            <a:r>
              <a:rPr lang="en"/>
              <a:t>It allows a decision to be made and for different things to happen based on the conditions we set up.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write one?: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921075" y="2785700"/>
            <a:ext cx="1422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i="1" lang="en" sz="1600">
                <a:solidFill>
                  <a:srgbClr val="3C78D8"/>
                </a:solidFill>
              </a:rPr>
              <a:t>this is true 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/>
              <a:t>else: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>
                <a:solidFill>
                  <a:srgbClr val="6AA84F"/>
                </a:solidFill>
              </a:rPr>
              <a:t>	do that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if statement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one of the pillars of the coding world. </a:t>
            </a:r>
            <a:br>
              <a:rPr lang="en"/>
            </a:br>
            <a:r>
              <a:rPr lang="en"/>
              <a:t>It allows a decision to be made and for different things to happen based on the conditions we set up.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write one?: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480150" y="2630300"/>
            <a:ext cx="27462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i="1" lang="en" sz="1600">
                <a:solidFill>
                  <a:srgbClr val="3C78D8"/>
                </a:solidFill>
              </a:rPr>
              <a:t>this is true 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/>
              <a:t>elif </a:t>
            </a:r>
            <a:r>
              <a:rPr i="1" lang="en" sz="1600">
                <a:solidFill>
                  <a:srgbClr val="3C78D8"/>
                </a:solidFill>
              </a:rPr>
              <a:t>this is true 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/>
              <a:t>else: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>
                <a:solidFill>
                  <a:srgbClr val="6AA84F"/>
                </a:solidFill>
              </a:rPr>
              <a:t>	do that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if statement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one of the pillars of the coding world. </a:t>
            </a:r>
            <a:br>
              <a:rPr lang="en"/>
            </a:br>
            <a:r>
              <a:rPr lang="en"/>
              <a:t>It allows a decision to be made and for different things to happen based on the conditions we set up. </a:t>
            </a:r>
            <a:br>
              <a:rPr lang="en"/>
            </a:br>
            <a:r>
              <a:rPr i="1" lang="en"/>
              <a:t>How do we write one?: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779850" y="2956575"/>
            <a:ext cx="1422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i="1" lang="en" sz="1600">
                <a:solidFill>
                  <a:srgbClr val="3C78D8"/>
                </a:solidFill>
              </a:rPr>
              <a:t>this is true 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/>
              <a:t>else: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>
                <a:solidFill>
                  <a:srgbClr val="6AA84F"/>
                </a:solidFill>
              </a:rPr>
              <a:t>	do that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056350" y="2842275"/>
            <a:ext cx="27462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i="1" lang="en" sz="1600">
                <a:solidFill>
                  <a:srgbClr val="3C78D8"/>
                </a:solidFill>
              </a:rPr>
              <a:t>this is true 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/>
              <a:t>elif </a:t>
            </a:r>
            <a:r>
              <a:rPr i="1" lang="en" sz="1600">
                <a:solidFill>
                  <a:srgbClr val="3C78D8"/>
                </a:solidFill>
              </a:rPr>
              <a:t>this is true 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/>
              <a:t>else:</a:t>
            </a:r>
            <a:br>
              <a:rPr i="1" lang="en" sz="1600">
                <a:solidFill>
                  <a:srgbClr val="6AA84F"/>
                </a:solidFill>
              </a:rPr>
            </a:br>
            <a:r>
              <a:rPr i="1" lang="en" sz="1600">
                <a:solidFill>
                  <a:srgbClr val="6AA84F"/>
                </a:solidFill>
              </a:rPr>
              <a:t>	do that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97150" y="3487200"/>
            <a:ext cx="157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i="1" lang="en" sz="1600">
                <a:solidFill>
                  <a:srgbClr val="3C78D8"/>
                </a:solidFill>
              </a:rPr>
              <a:t>this is true </a:t>
            </a:r>
            <a:r>
              <a:rPr i="1" lang="en" sz="1600">
                <a:solidFill>
                  <a:schemeClr val="dk1"/>
                </a:solidFill>
              </a:rPr>
              <a:t>:</a:t>
            </a:r>
            <a:br>
              <a:rPr i="1" lang="en" sz="1600">
                <a:solidFill>
                  <a:srgbClr val="3C78D8"/>
                </a:solidFill>
              </a:rPr>
            </a:br>
            <a:r>
              <a:rPr i="1" lang="en" sz="1600">
                <a:solidFill>
                  <a:srgbClr val="3C78D8"/>
                </a:solidFill>
              </a:rPr>
              <a:t>	</a:t>
            </a:r>
            <a:r>
              <a:rPr i="1" lang="en" sz="1600">
                <a:solidFill>
                  <a:srgbClr val="6AA84F"/>
                </a:solidFill>
              </a:rPr>
              <a:t>do this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Thought Process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user for a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Determine if it’s part of our collection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Print the address of the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it isn’t in our collection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then we should tell the user that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913150"/>
            <a:ext cx="8520600" cy="294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name1 = "SDZ"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address1 = "159 Dalhouse Street"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name2 = "Ryerson"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address2 = "350 Victoria street"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the sessions work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entire series will run for 5 sessions.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We have a Tuesday session ( A ) and a Monday session ( B ).</a:t>
            </a:r>
            <a:br>
              <a:rPr lang="en" sz="1400"/>
            </a:br>
          </a:p>
          <a:p>
            <a:pPr lvl="0">
              <a:spcBef>
                <a:spcPts val="0"/>
              </a:spcBef>
              <a:buNone/>
            </a:pPr>
            <a:r>
              <a:rPr lang="en" sz="1400"/>
              <a:t>Tuesday session starts today. (March 7th 2017).</a:t>
            </a:r>
            <a:br>
              <a:rPr lang="en" sz="1400"/>
            </a:br>
            <a:r>
              <a:rPr lang="en" sz="1400"/>
              <a:t>Monday session starts next week (March 13th 2017).</a:t>
            </a:r>
          </a:p>
          <a:p>
            <a:pPr lvl="0">
              <a:spcBef>
                <a:spcPts val="0"/>
              </a:spcBef>
              <a:buNone/>
            </a:pPr>
            <a:br>
              <a:rPr lang="en" sz="1400"/>
            </a:br>
            <a:r>
              <a:rPr b="1" lang="en" sz="1400"/>
              <a:t>This means that you can always catch up by attending the alternate session if you fall behind.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745675"/>
            <a:ext cx="8520600" cy="33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name1 = "SDZ"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address1 = "159 Dalhouse Street"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name2 = "Ryerson"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address2 = "350 Victoria Street"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e_entered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 raw_input("Enter name: ")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22650" y="1808025"/>
            <a:ext cx="8520600" cy="32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name1 = "SDZ"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address1 = "159 Dalhouse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name2 = "Ryerson"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address2 = "350 Victoria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name_entered = raw_input("Enter name: ")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 name_entered == name1: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print(address1)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elif ………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doSomething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292650" y="4126425"/>
            <a:ext cx="2580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1155CC"/>
                </a:solidFill>
              </a:rPr>
              <a:t>What goes here?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426525" y="4255350"/>
            <a:ext cx="477300" cy="300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724900"/>
            <a:ext cx="8520600" cy="33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name1 = "SDZ"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address1 = "159 Dalhouse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name2 = "Ryerson"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address2 = “350 Victoria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name_entered = raw_input("Enter name: ")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 name_entered == name1: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print(address1)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elif name_entered == name2: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print(address2)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There’s one more thing we need to check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745675"/>
            <a:ext cx="8520600" cy="33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name1 = "SDZ"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address1 = "159 Dalhouse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name2 = "Ryerson"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address2 = “350 Victoria Street"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name_entered = raw_input("Enter name: ")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name_entered == name1: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print(address1)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elif name_entered == name2: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print(address2)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print(“Address not found”)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22650" y="1743200"/>
            <a:ext cx="8520600" cy="38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name1 = "SDZ"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address1 = "159 Dalhouse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name2 = "Ryerson"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address2 = “350 Victoria Street"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name_entered = raw_input("Enter name: ")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 name_entered == name1: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print(address1)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elif name_entered == name2: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print(address2)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print(“Address not found”)</a:t>
            </a:r>
          </a:p>
        </p:txBody>
      </p:sp>
      <p:sp>
        <p:nvSpPr>
          <p:cNvPr id="221" name="Shape 221"/>
          <p:cNvSpPr/>
          <p:nvPr/>
        </p:nvSpPr>
        <p:spPr>
          <a:xfrm>
            <a:off x="1149475" y="4567300"/>
            <a:ext cx="2041500" cy="12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4037400" y="4275550"/>
            <a:ext cx="22182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1155CC"/>
                </a:solidFill>
              </a:rPr>
              <a:t>Notice that there’s no condition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Congratulations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finished our first program!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this can be applied in the real world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Instead of ‘hardcoding’ the data that can be in an database online with 10,000 addresses and names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you may notice we can’t have 10,000 if and else if statements. We will see how we handle this later 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scale may be different but the logic is what matters and the logic remains the same.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learn today?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</a:t>
            </a:r>
            <a:r>
              <a:rPr lang="en"/>
              <a:t>setup</a:t>
            </a:r>
            <a:r>
              <a:rPr lang="en"/>
              <a:t> Python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Introduction to Conditional Statements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to use if statements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to interact with a user through keyboard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Python 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Why is it worth learning: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Machine Learning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Data analytics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Simple yet powerful syntax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set up Python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173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Windows users.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Mac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Pycharm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Its an IDE which means we can use it to write python code. It provides us with tools that make programming fun and easy.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truth is that any text editor can be used to write code. However, you don’t get the extra tools that IDE’s have.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“Hello world”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Variables, Assignments and Conditional Intro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variable1 = “Hello”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variable2  = “World”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variable1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variable2 </a:t>
            </a:r>
          </a:p>
        </p:txBody>
      </p:sp>
      <p:sp>
        <p:nvSpPr>
          <p:cNvPr id="105" name="Shape 105"/>
          <p:cNvSpPr/>
          <p:nvPr/>
        </p:nvSpPr>
        <p:spPr>
          <a:xfrm>
            <a:off x="3532900" y="2161300"/>
            <a:ext cx="1828800" cy="11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611100" y="2150925"/>
            <a:ext cx="2597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This is an assignment statement.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The string “Hello” has been assigned to the variable called Variable1 </a:t>
            </a:r>
          </a:p>
        </p:txBody>
      </p:sp>
      <p:sp>
        <p:nvSpPr>
          <p:cNvPr id="107" name="Shape 107"/>
          <p:cNvSpPr/>
          <p:nvPr/>
        </p:nvSpPr>
        <p:spPr>
          <a:xfrm>
            <a:off x="3134575" y="3664525"/>
            <a:ext cx="1828800" cy="11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569525" y="3636825"/>
            <a:ext cx="25977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This would print the content of variable2. Variable2 is just a name/reference for the location in memory where “World” is stored.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of the day!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Suppose you want to build an application that is you can find address for names in your collection. Let’s see how!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make things simple we will “</a:t>
            </a:r>
            <a:r>
              <a:rPr lang="en"/>
              <a:t>hard code</a:t>
            </a:r>
            <a:r>
              <a:rPr lang="en"/>
              <a:t>” the collection of names and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Thought Process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 the user for a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Determine if it’s part of our collection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Print the address of the name.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it isn’t in our collection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then we should tell the user that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