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0033A0"/>
    <a:srgbClr val="FFFFFF"/>
    <a:srgbClr val="0072B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8994"/>
    <p:restoredTop sz="94617"/>
  </p:normalViewPr>
  <p:slideViewPr>
    <p:cSldViewPr snapToGrid="0" snapToObjects="1">
      <p:cViewPr varScale="1">
        <p:scale>
          <a:sx d="100" n="85"/>
          <a:sy d="100" n="85"/>
        </p:scale>
        <p:origin x="72" y="211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66"/>
        <a:sy d="100" n="66"/>
      </p:scale>
      <p:origin x="0" y="0"/>
    </p:cViewPr>
  </p:sorterViewPr>
  <p:notesViewPr>
    <p:cSldViewPr snapToGrid="0" snapToObjects="1">
      <p:cViewPr varScale="1">
        <p:scale>
          <a:sx d="100" n="79"/>
          <a:sy d="100" n="79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7" Type="http://schemas.openxmlformats.org/officeDocument/2006/relationships/tableStyles" Target="tableStyles.xml"/>
<Relationship Id="rId16" Type="http://schemas.openxmlformats.org/officeDocument/2006/relationships/theme" Target="theme/theme1.xml"/>
<Relationship Id="rId1" Type="http://schemas.openxmlformats.org/officeDocument/2006/relationships/slideMaster" Target="slideMasters/slideMaster1.xml"/>
<Relationship Id="rId15" Type="http://schemas.openxmlformats.org/officeDocument/2006/relationships/viewProps" Target="viewProps.xml"/>
<Relationship Id="rId14" Type="http://schemas.openxmlformats.org/officeDocument/2006/relationships/presProps" Target="presProps.xml"/>
<Relationship Id="rId13" Type="http://schemas.openxmlformats.org/officeDocument/2006/relationships/handoutMaster" Target="handoutMasters/handoutMaster1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a map of the world&#10;&#10;Description automatically generated">
            <a:extLst>
              <a:ext uri="{FF2B5EF4-FFF2-40B4-BE49-F238E27FC236}">
                <a16:creationId xmlns:a16="http://schemas.microsoft.com/office/drawing/2014/main" id="{0E10F226-CA81-FD8A-ACBA-FA59A2E5F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0554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rgbClr val="FFB8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4AD15DFC-F8D5-8814-B7FB-C255CC3C99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66" y="5662253"/>
            <a:ext cx="216586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97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9ED6-DF88-1B2B-9327-C34889D3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7124-E854-7447-34E1-B81AC67E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7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355271"/>
            <a:ext cx="11200606" cy="48985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117019D-95B7-4A53-DF27-26F2A6948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26602B-D7E0-72FD-18BA-1E1EF78C1C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4" y="6294329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1118"/>
            <a:ext cx="11532007" cy="1168405"/>
          </a:xfrm>
        </p:spPr>
        <p:txBody>
          <a:bodyPr/>
          <a:lstStyle>
            <a:lvl1pPr>
              <a:defRPr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1745" y="1626669"/>
            <a:ext cx="5520212" cy="461900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1" y="1626669"/>
            <a:ext cx="5930152" cy="46190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2FF-D1CC-E512-181C-0714F655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E648-5394-A879-1872-06DE5A77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F550-E4F2-29A1-AAED-FBA06007E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2D79-AAFA-54E0-99FD-8B862091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BF9C-6422-7BAD-D306-44717CDF7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1BA83-9735-AD7B-32D4-374CFF1E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938F-E4E0-9005-AF3B-4927D72B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AED3B-E566-A2DC-E895-77401C1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060-7C60-DCA0-9053-541F5C6B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00018-D759-F301-5F6C-93B14AC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9C836-B40B-4DAD-0B5B-3B5661BF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BD91-7624-D1BF-0633-6E03A81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6A90-4953-947C-5AB9-B5EC4153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6F5-3F65-E8CD-C5E1-1E95322D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61AB-E1B4-3F84-D4F3-274E9AD1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C8867-F4DA-8DB8-1571-717AD9D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6BF-0DEC-407C-AE01-7E9C7D5CA77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049A-A59D-22C0-3BD3-F053838D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68B4-F967-E3B5-A2C3-30D37673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CDBE-BBE2-4CAF-B340-04F251F1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4B8A-8409-D48D-332C-91BD5D0A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BE0AB-92E5-EFB1-8F54-80E52636B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FD60-24D5-39B7-DC1B-2FED8920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81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69180-2057-B874-0C50-E3E91253F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622A-4020-2C85-318D-6BB2ED722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63002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64" y="424543"/>
            <a:ext cx="11495727" cy="10287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799" y="1714500"/>
            <a:ext cx="11275291" cy="449035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6C0F1DC1-B29E-87F8-0758-B94992B9AED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1" y="6302497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70" r:id="rId5"/>
    <p:sldLayoutId id="2147483671" r:id="rId6"/>
    <p:sldLayoutId id="2147483673" r:id="rId7"/>
    <p:sldLayoutId id="2147483674" r:id="rId8"/>
    <p:sldLayoutId id="2147483676" r:id="rId9"/>
    <p:sldLayoutId id="2147483672" r:id="rId10"/>
    <p:sldLayoutId id="2147483675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3600">
          <a:solidFill>
            <a:srgbClr val="0033A0"/>
          </a:solidFill>
          <a:latin charset="0" panose="020B0604020202020204" pitchFamily="34" typeface="Arial"/>
          <a:ea charset="0" panose="020F0502020204030204" pitchFamily="34" typeface="Calibri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rgbClr val="0072BC"/>
        </a:buClr>
        <a:buSzPct val="120000"/>
        <a:buFont charset="0" panose="020B0604020202020204" pitchFamily="34" typeface="Arial"/>
        <a:buChar char="•"/>
        <a:defRPr b="0" i="0" kern="1200" sz="22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20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18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rgbClr val="0072BC"/>
        </a:buClr>
        <a:buFont charset="0" panose="020B0604020202020204" pitchFamily="34" typeface="Arial"/>
        <a:buChar char="•"/>
        <a:defRPr b="0" i="0" kern="1200" sz="16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400">
          <a:solidFill>
            <a:srgbClr val="404040"/>
          </a:solidFill>
          <a:latin charset="0" panose="020B0604020202020204" pitchFamily="34" typeface="Arial"/>
          <a:ea charset="0" panose="020F0302020204030204" pitchFamily="34" typeface="Calibri Light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5.jp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data to counter cognitive biais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424539" y="4055444"/>
            <a:ext cx="10347158" cy="13539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accurate are our views of the world?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Truth without Evidence: Quackery &amp; the Pure Food and Drug Act of 1906</a:t>
            </a:r>
          </a:p>
        </p:txBody>
      </p:sp>
      <p:pic>
        <p:nvPicPr>
          <p:cNvPr descr="charlatan.jp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33700" y="1346200"/>
            <a:ext cx="6794500" cy="488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Take-away: Data Insights are to elevate our own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this session:</a:t>
            </a:r>
          </a:p>
          <a:p>
            <a:pPr lvl="0" indent="-457200" marL="457200">
              <a:buAutoNum type="arabicPeriod"/>
            </a:pPr>
            <a:r>
              <a:rPr/>
              <a:t>You understand the extent of human biases in decision making</a:t>
            </a:r>
          </a:p>
          <a:p>
            <a:pPr lvl="0" indent="-457200" marL="457200">
              <a:buAutoNum type="arabicPeriod"/>
            </a:pPr>
            <a:r>
              <a:rPr/>
              <a:t>You have seen examples of when they are likely to appear</a:t>
            </a:r>
          </a:p>
          <a:p>
            <a:pPr lvl="0" indent="-457200" marL="457200">
              <a:buAutoNum type="arabicPeriod"/>
            </a:pPr>
            <a:r>
              <a:rPr/>
              <a:t>You have some rules of thumb and approaches to address them</a:t>
            </a:r>
          </a:p>
          <a:p>
            <a:pPr lvl="0" indent="-457200" marL="457200">
              <a:buAutoNum type="arabicPeriod"/>
            </a:pPr>
            <a:r>
              <a:rPr/>
              <a:t>You know that challenging an assumption with data can have a significant impact</a:t>
            </a:r>
          </a:p>
          <a:p>
            <a:pPr lvl="0" indent="-457200" marL="457200">
              <a:buAutoNum type="arabicPeriod"/>
            </a:pPr>
            <a:r>
              <a:rPr/>
              <a:t>You are aware that getting this right will impact IOM capacity to generate outcomes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questions you just replied to were selected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Most people are wrong about them!</a:t>
            </a:r>
          </a:p>
          <a:p>
            <a:pPr lvl="0" indent="0" marL="0">
              <a:buNone/>
            </a:pPr>
            <a:r>
              <a:rPr/>
              <a:t>Their responses illustrate how cognitive bias can take us away from factual truth!</a:t>
            </a:r>
          </a:p>
          <a:p>
            <a:pPr lvl="0" indent="-457200" marL="457200">
              <a:buAutoNum type="arabicPeriod"/>
            </a:pPr>
            <a:r>
              <a:rPr/>
              <a:t>Generalization</a:t>
            </a:r>
          </a:p>
          <a:p>
            <a:pPr lvl="0" indent="-457200" marL="457200">
              <a:buAutoNum type="arabicPeriod"/>
            </a:pPr>
            <a:r>
              <a:rPr/>
              <a:t>Binary Thinking</a:t>
            </a:r>
          </a:p>
          <a:p>
            <a:pPr lvl="0" indent="-457200" marL="457200">
              <a:buAutoNum type="arabicPeriod"/>
            </a:pPr>
            <a:r>
              <a:rPr/>
              <a:t>Manifest Destiny</a:t>
            </a:r>
          </a:p>
          <a:p>
            <a:pPr lvl="0" indent="-457200" marL="457200">
              <a:buAutoNum type="arabicPeriod"/>
            </a:pPr>
            <a:r>
              <a:rPr/>
              <a:t>Single Perspective</a:t>
            </a:r>
          </a:p>
          <a:p>
            <a:pPr lvl="0" indent="-457200" marL="457200">
              <a:buAutoNum type="arabicPeriod"/>
            </a:pPr>
            <a:r>
              <a:rPr/>
              <a:t>Fear Factor</a:t>
            </a:r>
          </a:p>
          <a:p>
            <a:pPr lvl="0" indent="-457200" marL="457200">
              <a:buAutoNum type="arabicPeriod"/>
            </a:pPr>
            <a:r>
              <a:rPr/>
              <a:t>Exaggeration</a:t>
            </a:r>
          </a:p>
          <a:p>
            <a:pPr lvl="0" indent="-457200" marL="457200">
              <a:buAutoNum type="arabicPeriod"/>
            </a:pPr>
            <a:r>
              <a:rPr/>
              <a:t>Dramatization</a:t>
            </a:r>
          </a:p>
          <a:p>
            <a:pPr lvl="0" indent="0" marL="0">
              <a:buNone/>
            </a:pPr>
            <a:r>
              <a:rPr i="1"/>
              <a:t>In average, the respondent in this group got only 57% of the questions correct!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1: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broad assumptions based on limited information, which can lead to stereotypes or misconceptions.</a:t>
            </a:r>
          </a:p>
          <a:p>
            <a:pPr lvl="0" indent="0" marL="0">
              <a:buNone/>
            </a:pPr>
            <a:r>
              <a:rPr b="1"/>
              <a:t>Sample Representation</a:t>
            </a:r>
            <a:r>
              <a:rPr/>
              <a:t>: Is our sample representative of the entire population we’re studying? Are there any groups that are underrepresented or over-represented?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2698410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071393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444375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817358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190341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63323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98410" y="5067368"/>
              <a:ext cx="2288304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98410" y="4199022"/>
              <a:ext cx="6864912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98410" y="4633195"/>
              <a:ext cx="4576608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5061199" y="5076687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126242" y="5133367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16.7%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743999" y="4208341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809042" y="426502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50.0%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455695" y="4642514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520738" y="4699194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33.3%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698410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8410" y="4589778"/>
              <a:ext cx="2196772" cy="390755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66230" y="5082883"/>
              <a:ext cx="1152286" cy="223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percent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66230" y="4648710"/>
              <a:ext cx="1152286" cy="223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percent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66230" y="4214537"/>
              <a:ext cx="1152286" cy="223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percent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522198" y="560707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827374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200357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573339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46322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319305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66230" y="3488210"/>
              <a:ext cx="7647483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Assumptions about gender and education in low-income countries can lead people to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66230" y="3705186"/>
              <a:ext cx="578296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generalize negatively, without accounting for real improvements.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66230" y="2841303"/>
              <a:ext cx="7698035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all low-income countries across the world today, how many girls finish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66230" y="3101907"/>
              <a:ext cx="1703120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primary school?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365763" y="5965895"/>
              <a:ext cx="25408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Answers (% from total response) from XXXX.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468636" y="6103055"/>
              <a:ext cx="64379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The green bar represent the correct answer and its average percentage within the survey sample from Gapminder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2: Binary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tendency to divide things into two opposing groups, often assuming a huge gap exists between them, like rich and poor, or good and bad.</a:t>
            </a:r>
          </a:p>
          <a:p>
            <a:pPr lvl="0" indent="0" marL="0">
              <a:buNone/>
            </a:pPr>
            <a:r>
              <a:rPr b="1"/>
              <a:t>Distribution Analysis</a:t>
            </a:r>
            <a:r>
              <a:rPr/>
              <a:t>: Are we analyzing the full distribution of our data rather than just focusing on the extremes?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4121088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5223084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325081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427077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529073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631070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121088" y="4767351"/>
              <a:ext cx="5509981" cy="524986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121088" y="4017370"/>
              <a:ext cx="5509981" cy="524986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8811746" y="4887203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8876789" y="4943882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50.0%</a:t>
              </a:r>
            </a:p>
          </p:txBody>
        </p:sp>
        <p:sp>
          <p:nvSpPr>
            <p:cNvPr id="15" name="pg14"/>
            <p:cNvSpPr/>
            <p:nvPr/>
          </p:nvSpPr>
          <p:spPr>
            <a:xfrm>
              <a:off x="8811746" y="4137221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8876789" y="4193901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50.0%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4121088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121088" y="3942371"/>
              <a:ext cx="2644791" cy="674983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337216" y="4939714"/>
              <a:ext cx="2371724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Low-income countries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66230" y="4189733"/>
              <a:ext cx="2642711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Middle-income countries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944876" y="560707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979066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081062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183058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285055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9387051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66230" y="3225126"/>
              <a:ext cx="773687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The cliché of “developed” Vs “developing” countries prevents us to realise that most of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66230" y="3446963"/>
              <a:ext cx="7634783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the world’s population lives in middle-income countries, not in “rich” or “poor” nations.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66230" y="2844131"/>
              <a:ext cx="4949359" cy="223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Where does most of the world population live?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365763" y="5965895"/>
              <a:ext cx="25408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Answers (% from total response) from XXXX.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468636" y="6103055"/>
              <a:ext cx="64379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The green bar represent the correct answer and its average percentage within the survey sample from Gapminder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3: Manifest Destiny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Believing that certain characteristics, traits or condition are unchangeable and destined to remain the same over time.</a:t>
            </a:r>
          </a:p>
          <a:p>
            <a:pPr lvl="0" indent="0" marL="0">
              <a:buNone/>
            </a:pPr>
            <a:r>
              <a:rPr b="1"/>
              <a:t>Remember that change happens</a:t>
            </a:r>
            <a:r>
              <a:rPr/>
              <a:t>: Avoid thinking in terms of “</a:t>
            </a:r>
            <a:r>
              <a:rPr i="1"/>
              <a:t>manifest destiny</a:t>
            </a:r>
            <a:r>
              <a:rPr/>
              <a:t>” by looking for signs of transformation in data over time. Cultures, countries, and people can and do change.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5026656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420917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815178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209438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026656" y="5163809"/>
              <a:ext cx="4647536" cy="333925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26656" y="4686773"/>
              <a:ext cx="4647536" cy="333925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026656" y="4209737"/>
              <a:ext cx="4647536" cy="333925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8854868" y="5188130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919911" y="524481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33.3%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8854868" y="4711094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919911" y="4767774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33.3%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854868" y="4234058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919911" y="429073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33.3%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5026656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026656" y="4162034"/>
              <a:ext cx="1673113" cy="429332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976826" y="5240641"/>
              <a:ext cx="1680805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Almost doubled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66230" y="4763605"/>
              <a:ext cx="3591401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Remained more or less the same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26130" y="4286569"/>
              <a:ext cx="1531500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Almost halved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850443" y="574423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176898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571159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965420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66230" y="3485730"/>
              <a:ext cx="7431583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Many believe that poverty levels are static or worsening, reflecting a view that it’s a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66230" y="3707666"/>
              <a:ext cx="599807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permanent condition, whereas poverty has been declining steadily.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66230" y="2841303"/>
              <a:ext cx="7967495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the last 20 years, the proportion of the world population living in extreme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66230" y="3104853"/>
              <a:ext cx="1488684" cy="223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poverty has…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4: Single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Being overly focused on one point of view can simplify complex decisions, but it can also lead to a narrow understanding of issues.</a:t>
            </a:r>
          </a:p>
          <a:p>
            <a:pPr lvl="0" indent="0" marL="0">
              <a:buNone/>
            </a:pPr>
            <a:r>
              <a:rPr b="1"/>
              <a:t>Alternative Hypotheses</a:t>
            </a:r>
            <a:r>
              <a:rPr/>
              <a:t>: Have we explored alternative hypotheses and explanations for our findings? Use multiple perspectives and with different viewpoints to avoid narrow thinking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2491225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609895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728564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847234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91225" y="4767351"/>
              <a:ext cx="3531116" cy="524986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91225" y="4017370"/>
              <a:ext cx="7062232" cy="524986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6096825" y="4887203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6161868" y="4943882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33.3%</a:t>
              </a:r>
            </a:p>
          </p:txBody>
        </p:sp>
        <p:sp>
          <p:nvSpPr>
            <p:cNvPr id="13" name="pg12"/>
            <p:cNvSpPr/>
            <p:nvPr/>
          </p:nvSpPr>
          <p:spPr>
            <a:xfrm>
              <a:off x="8734134" y="4137221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8799177" y="4193901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66.7%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2491225" y="3829874"/>
              <a:ext cx="0" cy="1649958"/>
            </a:xfrm>
            <a:custGeom>
              <a:avLst/>
              <a:pathLst>
                <a:path w="0" h="1649958">
                  <a:moveTo>
                    <a:pt x="0" y="1649958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491225" y="3942371"/>
              <a:ext cx="5084807" cy="674983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066230" y="4890541"/>
              <a:ext cx="935235" cy="2265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years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66230" y="4140560"/>
              <a:ext cx="935235" cy="2265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years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315013" y="560707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365876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484546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603215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66230" y="3225126"/>
              <a:ext cx="8144271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Focusing on isolated challengesand specific issues can lead people to miss broader global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66230" y="3444582"/>
              <a:ext cx="499258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health gains that have improved life expectancy overall.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66230" y="2841303"/>
              <a:ext cx="4976105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What is the life expectancy of the world today?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65763" y="5965895"/>
              <a:ext cx="25408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Answers (% from total response) from XXXX.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468636" y="6103055"/>
              <a:ext cx="64379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The green bar represent the correct answer and its average percentage within the survey sample from Gapminder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5: Fear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Focusing on things that seem dangerous skews our perception of what is risky. Constant exposure to frightening news stories heightens a sense of immediate threat.</a:t>
            </a:r>
          </a:p>
          <a:p>
            <a:pPr lvl="0" indent="0" marL="0">
              <a:buNone/>
            </a:pPr>
            <a:r>
              <a:rPr b="1"/>
              <a:t>Likelihood vs. Impact</a:t>
            </a:r>
            <a:r>
              <a:rPr/>
              <a:t>: Are we balancing the likelihood of a risk with its potential impact to make sure we’re not overestimating its significance?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4419080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5673363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27646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181929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36213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419080" y="4957816"/>
              <a:ext cx="1045236" cy="485709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19080" y="4263946"/>
              <a:ext cx="5226180" cy="485709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538800" y="5058029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603843" y="5114709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16.7%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8825936" y="4364159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890979" y="4420839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83.3%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4419080" y="4090478"/>
              <a:ext cx="0" cy="1526514"/>
            </a:xfrm>
            <a:custGeom>
              <a:avLst/>
              <a:pathLst>
                <a:path w="0" h="1526514">
                  <a:moveTo>
                    <a:pt x="0" y="1526514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419080" y="4194559"/>
              <a:ext cx="1003426" cy="624483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87655" y="5110540"/>
              <a:ext cx="2033468" cy="177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More than doubled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66230" y="4413694"/>
              <a:ext cx="2954893" cy="180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Decreased to less than half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242867" y="574423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429344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83628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937911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192194" y="574423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66230" y="3488210"/>
              <a:ext cx="8199834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As most societies have gotten much richer, they have become better at predicting disasters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6230" y="3705186"/>
              <a:ext cx="560288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and huge resources have been invested in preparing for them.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66230" y="2841303"/>
              <a:ext cx="8356190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How did the number of deaths per year from natural disasters change over the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66230" y="3101907"/>
              <a:ext cx="2119386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last hundred years?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6: Exaggeration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Overestimating the importance of single, isolated, individual figures without putting them into context and pay attention to the size or scale of things.</a:t>
            </a:r>
          </a:p>
          <a:p>
            <a:pPr lvl="0" indent="0" marL="0">
              <a:buNone/>
            </a:pPr>
            <a:r>
              <a:rPr b="1"/>
              <a:t>Always get things in proportion</a:t>
            </a:r>
            <a:r>
              <a:rPr/>
              <a:t>: Instead of looking at large figures in isolation, contextualize numbers to understand their true size and avoid overreaction to single, out-of-context statistics.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2698410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345989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993568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641148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288727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98410" y="4879884"/>
              <a:ext cx="1372982" cy="442067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98410" y="4248359"/>
              <a:ext cx="6864912" cy="442067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4145877" y="4958276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210920" y="501495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16.7%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8743999" y="4326752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809042" y="4383431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83.3%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698410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98410" y="4185207"/>
              <a:ext cx="2224231" cy="568372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066230" y="4964472"/>
              <a:ext cx="1152286" cy="223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percent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66230" y="4332947"/>
              <a:ext cx="1152286" cy="223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percent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522198" y="560707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101971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749550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397129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044708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66230" y="3485730"/>
              <a:ext cx="752286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People often underestimate vaccination rates, focusing on isolated cases or regions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6230" y="3705186"/>
              <a:ext cx="7263606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without seeing the global trend that a high percentage of children are vaccinated.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66230" y="2841303"/>
              <a:ext cx="8611158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How many of the world’s 1-year-old children today have been vaccinated against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66230" y="3149861"/>
              <a:ext cx="1623001" cy="178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some disease?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365763" y="5965895"/>
              <a:ext cx="25408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Answers (% from total response) from XXXX.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468636" y="6103055"/>
              <a:ext cx="64379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The green bar represent the correct answer and its average percentage within the survey sample from Gapminder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Bias 7: Dramatization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tend to neglect success and conform to “</a:t>
            </a:r>
            <a:r>
              <a:rPr i="1"/>
              <a:t>white knight</a:t>
            </a:r>
            <a:r>
              <a:rPr/>
              <a:t>” or “</a:t>
            </a:r>
            <a:r>
              <a:rPr i="1"/>
              <a:t>missionary syndrom</a:t>
            </a:r>
            <a:r>
              <a:rPr/>
              <a:t>” stereotype. In addition, when believing that humans have no chance of protecting themselves, we might step back from our responsibility to help.</a:t>
            </a:r>
          </a:p>
          <a:p>
            <a:pPr lvl="0" indent="0" marL="0">
              <a:buNone/>
            </a:pPr>
            <a:r>
              <a:rPr b="1"/>
              <a:t>Watch for your own personal and professional bias</a:t>
            </a:r>
            <a:r>
              <a:rPr/>
              <a:t>: When working on a specific subject, we may tend to focus mostly on the bad side of things.</a:t>
            </a:r>
          </a:p>
        </p:txBody>
      </p:sp>
      <p:grpSp xmlns:pic="http://schemas.openxmlformats.org/drawingml/2006/picture">
        <p:nvGrpSpPr>
          <p:cNvPr id="4" name="grp2"/>
          <p:cNvGrpSpPr/>
          <p:nvPr/>
        </p:nvGrpSpPr>
        <p:grpSpPr>
          <a:xfrm>
            <a:off x="914400" y="2743200"/>
            <a:ext cx="9144000" cy="3657600"/>
            <a:chOff x="914400" y="2743200"/>
            <a:chExt cx="9144000" cy="3657600"/>
          </a:xfrm>
        </p:grpSpPr>
        <p:sp>
          <p:nvSpPr>
            <p:cNvPr id="5" name="pl4"/>
            <p:cNvSpPr/>
            <p:nvPr/>
          </p:nvSpPr>
          <p:spPr>
            <a:xfrm>
              <a:off x="2995834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970330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944825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919321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56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995834" y="4199022"/>
              <a:ext cx="6581652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995834" y="5067368"/>
              <a:ext cx="1645413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95834" y="4633195"/>
              <a:ext cx="1645413" cy="303921"/>
            </a:xfrm>
            <a:prstGeom prst="rect">
              <a:avLst/>
            </a:prstGeom>
            <a:solidFill>
              <a:srgbClr val="0033A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4715731" y="5076687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780774" y="5133367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16.7%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715731" y="4642514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780774" y="4699194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16.7%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758163" y="4208341"/>
              <a:ext cx="744839" cy="285283"/>
            </a:xfrm>
            <a:custGeom>
              <a:avLst/>
              <a:pathLst>
                <a:path w="744839" h="285283">
                  <a:moveTo>
                    <a:pt x="39025" y="285283"/>
                  </a:moveTo>
                  <a:lnTo>
                    <a:pt x="705813" y="285283"/>
                  </a:lnTo>
                  <a:lnTo>
                    <a:pt x="704242" y="285251"/>
                  </a:lnTo>
                  <a:lnTo>
                    <a:pt x="710517" y="284998"/>
                  </a:lnTo>
                  <a:lnTo>
                    <a:pt x="716671" y="283742"/>
                  </a:lnTo>
                  <a:lnTo>
                    <a:pt x="722544" y="281515"/>
                  </a:lnTo>
                  <a:lnTo>
                    <a:pt x="727983" y="278374"/>
                  </a:lnTo>
                  <a:lnTo>
                    <a:pt x="732848" y="274402"/>
                  </a:lnTo>
                  <a:lnTo>
                    <a:pt x="737012" y="269701"/>
                  </a:lnTo>
                  <a:lnTo>
                    <a:pt x="740369" y="264393"/>
                  </a:lnTo>
                  <a:lnTo>
                    <a:pt x="742831" y="258615"/>
                  </a:lnTo>
                  <a:lnTo>
                    <a:pt x="744334" y="252517"/>
                  </a:lnTo>
                  <a:lnTo>
                    <a:pt x="744839" y="246257"/>
                  </a:lnTo>
                  <a:lnTo>
                    <a:pt x="744839" y="39025"/>
                  </a:lnTo>
                  <a:lnTo>
                    <a:pt x="744334" y="32765"/>
                  </a:lnTo>
                  <a:lnTo>
                    <a:pt x="742831" y="26667"/>
                  </a:lnTo>
                  <a:lnTo>
                    <a:pt x="740369" y="20889"/>
                  </a:lnTo>
                  <a:lnTo>
                    <a:pt x="737012" y="15581"/>
                  </a:lnTo>
                  <a:lnTo>
                    <a:pt x="732848" y="10880"/>
                  </a:lnTo>
                  <a:lnTo>
                    <a:pt x="727983" y="6908"/>
                  </a:lnTo>
                  <a:lnTo>
                    <a:pt x="722544" y="3767"/>
                  </a:lnTo>
                  <a:lnTo>
                    <a:pt x="716671" y="1540"/>
                  </a:lnTo>
                  <a:lnTo>
                    <a:pt x="710517" y="284"/>
                  </a:lnTo>
                  <a:lnTo>
                    <a:pt x="705813" y="0"/>
                  </a:lnTo>
                  <a:lnTo>
                    <a:pt x="39025" y="0"/>
                  </a:lnTo>
                  <a:lnTo>
                    <a:pt x="43729" y="284"/>
                  </a:lnTo>
                  <a:lnTo>
                    <a:pt x="37454" y="31"/>
                  </a:lnTo>
                  <a:lnTo>
                    <a:pt x="31219" y="788"/>
                  </a:lnTo>
                  <a:lnTo>
                    <a:pt x="25187" y="2536"/>
                  </a:lnTo>
                  <a:lnTo>
                    <a:pt x="19512" y="5228"/>
                  </a:lnTo>
                  <a:lnTo>
                    <a:pt x="14344" y="8796"/>
                  </a:lnTo>
                  <a:lnTo>
                    <a:pt x="9814" y="13146"/>
                  </a:lnTo>
                  <a:lnTo>
                    <a:pt x="6041" y="18167"/>
                  </a:lnTo>
                  <a:lnTo>
                    <a:pt x="3122" y="23728"/>
                  </a:lnTo>
                  <a:lnTo>
                    <a:pt x="1134" y="29686"/>
                  </a:lnTo>
                  <a:lnTo>
                    <a:pt x="126" y="35885"/>
                  </a:lnTo>
                  <a:lnTo>
                    <a:pt x="0" y="39025"/>
                  </a:lnTo>
                  <a:lnTo>
                    <a:pt x="0" y="246257"/>
                  </a:lnTo>
                  <a:lnTo>
                    <a:pt x="126" y="243116"/>
                  </a:lnTo>
                  <a:lnTo>
                    <a:pt x="126" y="249397"/>
                  </a:lnTo>
                  <a:lnTo>
                    <a:pt x="1134" y="255596"/>
                  </a:lnTo>
                  <a:lnTo>
                    <a:pt x="3122" y="261554"/>
                  </a:lnTo>
                  <a:lnTo>
                    <a:pt x="6041" y="267115"/>
                  </a:lnTo>
                  <a:lnTo>
                    <a:pt x="9814" y="272136"/>
                  </a:lnTo>
                  <a:lnTo>
                    <a:pt x="14344" y="276486"/>
                  </a:lnTo>
                  <a:lnTo>
                    <a:pt x="19512" y="280054"/>
                  </a:lnTo>
                  <a:lnTo>
                    <a:pt x="25187" y="282746"/>
                  </a:lnTo>
                  <a:lnTo>
                    <a:pt x="31219" y="284494"/>
                  </a:lnTo>
                  <a:lnTo>
                    <a:pt x="37454" y="285251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8823206" y="426502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66.7%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995834" y="4090478"/>
              <a:ext cx="0" cy="1389354"/>
            </a:xfrm>
            <a:custGeom>
              <a:avLst/>
              <a:pathLst>
                <a:path w="0" h="1389354">
                  <a:moveTo>
                    <a:pt x="0" y="1389354"/>
                  </a:moveTo>
                  <a:lnTo>
                    <a:pt x="0" y="0"/>
                  </a:lnTo>
                </a:path>
              </a:pathLst>
            </a:custGeom>
            <a:ln w="2981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95834" y="4589778"/>
              <a:ext cx="888523" cy="390755"/>
            </a:xfrm>
            <a:prstGeom prst="rect">
              <a:avLst/>
            </a:prstGeom>
            <a:solidFill>
              <a:srgbClr val="5CB8B2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88269" y="5125984"/>
              <a:ext cx="1341834" cy="180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of them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66230" y="4692049"/>
              <a:ext cx="1463873" cy="180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None of them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88507" y="4257875"/>
              <a:ext cx="1341596" cy="180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Two of them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819621" y="5607074"/>
              <a:ext cx="352425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26311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700807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675302" y="5607074"/>
              <a:ext cx="488037" cy="183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66230" y="3485730"/>
              <a:ext cx="7838380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Conservation can work! Learning from - rather than neglecting - successes can actually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66230" y="3710048"/>
              <a:ext cx="3546574" cy="18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33A0">
                      <a:alpha val="100000"/>
                    </a:srgbClr>
                  </a:solidFill>
                  <a:latin typeface="Arial"/>
                  <a:cs typeface="Arial"/>
                </a:rPr>
                <a:t>drive more and better Nature protection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66230" y="2843542"/>
              <a:ext cx="8209502" cy="22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1996, tigers, giant pandas, and black rhinos were all listed as endangered.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66230" y="3101907"/>
              <a:ext cx="7671996" cy="22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How many of these three species are more critically endangered today?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365763" y="5965895"/>
              <a:ext cx="25408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Answers (% from total response) from XXXX.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468636" y="6103055"/>
              <a:ext cx="643793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The green bar represent the correct answer and its average percentage within the survey sample from Gapminder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Using data to counter cognitive biais</dc:title>
  <dc:creator/>
  <cp:keywords/>
  <dcterms:created xsi:type="dcterms:W3CDTF">2025-03-24T15:03:29Z</dcterms:created>
  <dcterms:modified xsi:type="dcterms:W3CDTF">2025-03-24T16:03:29Z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iomdown::pptx_slides</vt:lpwstr>
  </property>
  <property fmtid="{D5CDD505-2E9C-101B-9397-08002B2CF9AE}" pid="3" name="params">
    <vt:lpwstr/>
  </property>
  <property fmtid="{D5CDD505-2E9C-101B-9397-08002B2CF9AE}" pid="4" name="subtitle">
    <vt:lpwstr>How accurate are our views of the world?</vt:lpwstr>
  </property>
</Properties>
</file>