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78" r:id="rId4"/>
    <p:sldId id="280" r:id="rId5"/>
    <p:sldId id="261" r:id="rId6"/>
    <p:sldId id="262" r:id="rId7"/>
    <p:sldId id="263" r:id="rId8"/>
    <p:sldId id="258" r:id="rId9"/>
    <p:sldId id="264" r:id="rId10"/>
    <p:sldId id="265" r:id="rId11"/>
    <p:sldId id="259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2" r:id="rId20"/>
    <p:sldId id="275" r:id="rId21"/>
    <p:sldId id="276" r:id="rId22"/>
    <p:sldId id="277" r:id="rId23"/>
    <p:sldId id="26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79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25" autoAdjust="0"/>
    <p:restoredTop sz="91652" autoAdjust="0"/>
  </p:normalViewPr>
  <p:slideViewPr>
    <p:cSldViewPr>
      <p:cViewPr varScale="1">
        <p:scale>
          <a:sx n="104" d="100"/>
          <a:sy n="104" d="100"/>
        </p:scale>
        <p:origin x="-11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703CE-02C7-4BA8-B05B-518DDDB554D1}" type="datetimeFigureOut">
              <a:rPr lang="en-US" smtClean="0"/>
              <a:pPr/>
              <a:t>2/3/2012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40051-D8A0-403F-92A0-A983EA7E0C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703CE-02C7-4BA8-B05B-518DDDB554D1}" type="datetimeFigureOut">
              <a:rPr lang="en-US" smtClean="0"/>
              <a:pPr/>
              <a:t>2/3/2012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40051-D8A0-403F-92A0-A983EA7E0C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703CE-02C7-4BA8-B05B-518DDDB554D1}" type="datetimeFigureOut">
              <a:rPr lang="en-US" smtClean="0"/>
              <a:pPr/>
              <a:t>2/3/2012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40051-D8A0-403F-92A0-A983EA7E0C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703CE-02C7-4BA8-B05B-518DDDB554D1}" type="datetimeFigureOut">
              <a:rPr lang="en-US" smtClean="0"/>
              <a:pPr/>
              <a:t>2/3/2012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40051-D8A0-403F-92A0-A983EA7E0C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703CE-02C7-4BA8-B05B-518DDDB554D1}" type="datetimeFigureOut">
              <a:rPr lang="en-US" smtClean="0"/>
              <a:pPr/>
              <a:t>2/3/2012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40051-D8A0-403F-92A0-A983EA7E0C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703CE-02C7-4BA8-B05B-518DDDB554D1}" type="datetimeFigureOut">
              <a:rPr lang="en-US" smtClean="0"/>
              <a:pPr/>
              <a:t>2/3/2012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40051-D8A0-403F-92A0-A983EA7E0C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703CE-02C7-4BA8-B05B-518DDDB554D1}" type="datetimeFigureOut">
              <a:rPr lang="en-US" smtClean="0"/>
              <a:pPr/>
              <a:t>2/3/2012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40051-D8A0-403F-92A0-A983EA7E0C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703CE-02C7-4BA8-B05B-518DDDB554D1}" type="datetimeFigureOut">
              <a:rPr lang="en-US" smtClean="0"/>
              <a:pPr/>
              <a:t>2/3/2012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40051-D8A0-403F-92A0-A983EA7E0C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703CE-02C7-4BA8-B05B-518DDDB554D1}" type="datetimeFigureOut">
              <a:rPr lang="en-US" smtClean="0"/>
              <a:pPr/>
              <a:t>2/3/2012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40051-D8A0-403F-92A0-A983EA7E0C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703CE-02C7-4BA8-B05B-518DDDB554D1}" type="datetimeFigureOut">
              <a:rPr lang="en-US" smtClean="0"/>
              <a:pPr/>
              <a:t>2/3/2012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40051-D8A0-403F-92A0-A983EA7E0C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703CE-02C7-4BA8-B05B-518DDDB554D1}" type="datetimeFigureOut">
              <a:rPr lang="en-US" smtClean="0"/>
              <a:pPr/>
              <a:t>2/3/2012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40051-D8A0-403F-92A0-A983EA7E0C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703CE-02C7-4BA8-B05B-518DDDB554D1}" type="datetimeFigureOut">
              <a:rPr lang="en-US" smtClean="0"/>
              <a:pPr/>
              <a:t>2/3/2012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40051-D8A0-403F-92A0-A983EA7E0C1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Sciter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Present and future.</a:t>
            </a:r>
          </a:p>
          <a:p>
            <a:r>
              <a:rPr lang="en-US" dirty="0" smtClean="0"/>
              <a:t>Details of implementation.</a:t>
            </a:r>
          </a:p>
          <a:p>
            <a:r>
              <a:rPr lang="en-US" dirty="0" smtClean="0"/>
              <a:t>Best practices.</a:t>
            </a:r>
            <a:endParaRPr lang="en-US" dirty="0"/>
          </a:p>
        </p:txBody>
      </p:sp>
      <p:pic>
        <p:nvPicPr>
          <p:cNvPr id="4" name="Picture 3" descr="scit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0" y="762000"/>
            <a:ext cx="1295400" cy="1295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67000" y="6172200"/>
            <a:ext cx="41979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Presented at Symantec HQ, Culver City, LA on January 23</a:t>
            </a:r>
            <a:r>
              <a:rPr lang="en-US" sz="1200" baseline="30000" dirty="0" smtClean="0"/>
              <a:t>rd</a:t>
            </a:r>
            <a:r>
              <a:rPr lang="en-US" sz="1200" dirty="0" smtClean="0"/>
              <a:t>, 2012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DOM. Document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 is an element – root of the DOM tree.</a:t>
            </a:r>
          </a:p>
          <a:p>
            <a:r>
              <a:rPr lang="en-US" dirty="0" smtClean="0"/>
              <a:t>Contains resource and style collections: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3429000"/>
            <a:ext cx="5483554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r>
              <a:rPr lang="en-US" dirty="0" smtClean="0"/>
              <a:t>Architecture:</a:t>
            </a:r>
          </a:p>
          <a:p>
            <a:pPr lvl="1"/>
            <a:r>
              <a:rPr lang="en-US" dirty="0" smtClean="0"/>
              <a:t>Flat table of </a:t>
            </a:r>
          </a:p>
          <a:p>
            <a:pPr lvl="2"/>
            <a:r>
              <a:rPr lang="en-US" dirty="0" smtClean="0"/>
              <a:t>selector/property-list  items</a:t>
            </a:r>
          </a:p>
          <a:p>
            <a:pPr lvl="2"/>
            <a:r>
              <a:rPr lang="en-US" dirty="0" smtClean="0"/>
              <a:t>ordered  by  the selector specificity</a:t>
            </a:r>
          </a:p>
          <a:p>
            <a:pPr lvl="2"/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3429000"/>
            <a:ext cx="7543800" cy="3100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CSS. Style resolution. Selectors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sz="2400" dirty="0" smtClean="0"/>
              <a:t>To find styles of DOM elements:</a:t>
            </a:r>
          </a:p>
          <a:p>
            <a:pPr marL="742950" lvl="2" indent="-342900"/>
            <a:r>
              <a:rPr lang="en-US" sz="2000" dirty="0" smtClean="0"/>
              <a:t>Each DOM element is tested against each style selector.</a:t>
            </a:r>
          </a:p>
          <a:p>
            <a:pPr marL="742950" lvl="2" indent="-342900"/>
            <a:r>
              <a:rPr lang="en-US" sz="2000" dirty="0" smtClean="0"/>
              <a:t>If selector matches style then properties of style rule are applied.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400" dirty="0" smtClean="0"/>
              <a:t>The complexity of style resolution is:</a:t>
            </a:r>
            <a:br>
              <a:rPr lang="en-US" sz="2400" dirty="0" smtClean="0"/>
            </a:br>
            <a:r>
              <a:rPr lang="en-US" sz="2400" dirty="0" smtClean="0"/>
              <a:t>     </a:t>
            </a:r>
            <a:r>
              <a:rPr lang="en-US" sz="2400" b="1" dirty="0" smtClean="0"/>
              <a:t>O</a:t>
            </a:r>
            <a:r>
              <a:rPr lang="en-US" sz="2400" dirty="0" smtClean="0"/>
              <a:t>(N*S*D)</a:t>
            </a:r>
            <a:br>
              <a:rPr lang="en-US" sz="2400" dirty="0" smtClean="0"/>
            </a:br>
            <a:r>
              <a:rPr lang="en-US" sz="2400" dirty="0" smtClean="0"/>
              <a:t>where:</a:t>
            </a:r>
          </a:p>
          <a:p>
            <a:pPr marL="742950" lvl="2" indent="-342900"/>
            <a:r>
              <a:rPr lang="en-US" sz="2000" dirty="0" smtClean="0"/>
              <a:t>N – number of DOM elements;</a:t>
            </a:r>
          </a:p>
          <a:p>
            <a:pPr marL="742950" lvl="2" indent="-342900"/>
            <a:r>
              <a:rPr lang="en-US" sz="2000" dirty="0" smtClean="0"/>
              <a:t>S – number of style rules;</a:t>
            </a:r>
          </a:p>
          <a:p>
            <a:pPr marL="742950" lvl="2" indent="-342900"/>
            <a:r>
              <a:rPr lang="en-US" sz="2000" dirty="0" smtClean="0"/>
              <a:t>D – depth of the DOM tree;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CSS. Style resolution.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Engine does sibling style optimization:</a:t>
            </a:r>
          </a:p>
          <a:p>
            <a:pPr lvl="1"/>
            <a:r>
              <a:rPr lang="en-US" dirty="0" smtClean="0"/>
              <a:t>Previous sibling with resolved style is tested against “similarity”:</a:t>
            </a:r>
          </a:p>
          <a:p>
            <a:pPr lvl="2"/>
            <a:r>
              <a:rPr lang="en-US" dirty="0" smtClean="0"/>
              <a:t>Has same set of attributes and state flags</a:t>
            </a:r>
          </a:p>
          <a:p>
            <a:pPr lvl="2"/>
            <a:r>
              <a:rPr lang="en-US" dirty="0" smtClean="0"/>
              <a:t>Has same number of children, etc.</a:t>
            </a:r>
          </a:p>
          <a:p>
            <a:pPr lvl="1"/>
            <a:r>
              <a:rPr lang="en-US" dirty="0" smtClean="0"/>
              <a:t>If previous sibling matches then its resolved style is used for the element.</a:t>
            </a:r>
          </a:p>
          <a:p>
            <a:pPr lvl="1"/>
            <a:r>
              <a:rPr lang="en-US" dirty="0" smtClean="0"/>
              <a:t>Note: use of :nth-child() selector breaks this optimization.</a:t>
            </a:r>
          </a:p>
          <a:p>
            <a:pPr lvl="1">
              <a:buNone/>
            </a:pPr>
            <a:endParaRPr lang="en-US" dirty="0" smtClean="0"/>
          </a:p>
          <a:p>
            <a:pPr lvl="2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CSS. Style resolution. Design time optimizations.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  <a:ln>
            <a:solidFill>
              <a:schemeClr val="bg1">
                <a:lumMod val="85000"/>
              </a:schemeClr>
            </a:solidFill>
          </a:ln>
        </p:spPr>
        <p:txBody>
          <a:bodyPr>
            <a:normAutofit lnSpcReduction="10000"/>
          </a:bodyPr>
          <a:lstStyle/>
          <a:p>
            <a:r>
              <a:rPr lang="en-US" dirty="0" smtClean="0"/>
              <a:t>Minimize number of CSS rules.</a:t>
            </a:r>
          </a:p>
          <a:p>
            <a:r>
              <a:rPr lang="en-US" dirty="0" smtClean="0"/>
              <a:t>Avoid use of universal selector * (match any).</a:t>
            </a:r>
          </a:p>
          <a:p>
            <a:r>
              <a:rPr lang="en-US" dirty="0" smtClean="0"/>
              <a:t>Define rightmost selector as specific as possible:</a:t>
            </a:r>
          </a:p>
          <a:p>
            <a:pPr lvl="1"/>
            <a:r>
              <a:rPr lang="en-US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ul</a:t>
            </a:r>
            <a:r>
              <a:rPr lang="en-US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li.item</a:t>
            </a:r>
            <a:r>
              <a:rPr lang="en-US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{…}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is better than:</a:t>
            </a:r>
          </a:p>
          <a:p>
            <a:pPr lvl="1"/>
            <a:r>
              <a:rPr lang="en-US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ul</a:t>
            </a:r>
            <a:r>
              <a:rPr lang="en-US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.item {…} </a:t>
            </a:r>
          </a:p>
          <a:p>
            <a:r>
              <a:rPr lang="en-US" dirty="0" smtClean="0">
                <a:cs typeface="Consolas" pitchFamily="49" charset="0"/>
              </a:rPr>
              <a:t>Use child selectors:</a:t>
            </a:r>
          </a:p>
          <a:p>
            <a:pPr lvl="1"/>
            <a:r>
              <a:rPr lang="en-US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ul</a:t>
            </a:r>
            <a:r>
              <a:rPr lang="en-US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&gt; .item {…}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is better than:</a:t>
            </a:r>
          </a:p>
          <a:p>
            <a:pPr lvl="1"/>
            <a:r>
              <a:rPr lang="en-US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ul</a:t>
            </a:r>
            <a:r>
              <a:rPr lang="en-US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.item {…} </a:t>
            </a:r>
          </a:p>
          <a:p>
            <a:r>
              <a:rPr lang="en-US" dirty="0" smtClean="0">
                <a:cs typeface="Consolas" pitchFamily="49" charset="0"/>
              </a:rPr>
              <a:t>Use style-set’s where applicable.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sz="3200" dirty="0" smtClean="0"/>
              <a:t>Style set is an </a:t>
            </a:r>
          </a:p>
          <a:p>
            <a:pPr marL="742950" lvl="2" indent="-342900"/>
            <a:r>
              <a:rPr lang="en-US" sz="2800" dirty="0" smtClean="0"/>
              <a:t>isolated set of style rules</a:t>
            </a:r>
          </a:p>
          <a:p>
            <a:pPr marL="742950" lvl="2" indent="-342900"/>
            <a:r>
              <a:rPr lang="en-US" sz="2800" dirty="0" smtClean="0"/>
              <a:t>that is applied to some DOM element and its sub-tree (descendants).</a:t>
            </a:r>
          </a:p>
          <a:p>
            <a:r>
              <a:rPr lang="en-US" dirty="0" smtClean="0"/>
              <a:t>Feature goals: </a:t>
            </a:r>
          </a:p>
          <a:p>
            <a:pPr lvl="1"/>
            <a:r>
              <a:rPr lang="en-US" dirty="0" smtClean="0"/>
              <a:t>To bring at least some modularity to CSS</a:t>
            </a:r>
          </a:p>
          <a:p>
            <a:pPr lvl="1"/>
            <a:r>
              <a:rPr lang="en-US" dirty="0" smtClean="0"/>
              <a:t>To overcome the style complexity resolution problem - O(N*S*D).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 sets, declaration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47801"/>
            <a:ext cx="3810000" cy="3657600"/>
          </a:xfrm>
        </p:spPr>
        <p:txBody>
          <a:bodyPr/>
          <a:lstStyle/>
          <a:p>
            <a:r>
              <a:rPr lang="en-US" dirty="0" smtClean="0"/>
              <a:t>Declaration of the style set:</a:t>
            </a:r>
          </a:p>
          <a:p>
            <a:endParaRPr lang="en-US" dirty="0" smtClean="0"/>
          </a:p>
          <a:p>
            <a:r>
              <a:rPr lang="en-US" dirty="0" smtClean="0"/>
              <a:t>Applying style set to the element and its sub-tree: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38600" y="1447800"/>
            <a:ext cx="5000625" cy="37338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5257800"/>
            <a:ext cx="3552825" cy="13144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and flex units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HTMLayout</a:t>
            </a:r>
            <a:r>
              <a:rPr lang="en-US" dirty="0" smtClean="0"/>
              <a:t>/</a:t>
            </a:r>
            <a:r>
              <a:rPr lang="en-US" dirty="0" err="1" smtClean="0"/>
              <a:t>Sciter</a:t>
            </a:r>
            <a:r>
              <a:rPr lang="en-US" dirty="0" smtClean="0"/>
              <a:t> specific CSS extension.</a:t>
            </a:r>
          </a:p>
          <a:p>
            <a:r>
              <a:rPr lang="en-US" dirty="0" smtClean="0"/>
              <a:t>Introduced to support horizontal and vertical flexible layouts adjustable to different window sizes and screen resolutions.</a:t>
            </a:r>
          </a:p>
          <a:p>
            <a:r>
              <a:rPr lang="en-US" dirty="0" smtClean="0"/>
              <a:t>Standard  CSS property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smtClean="0">
                <a:solidFill>
                  <a:srgbClr val="C00000"/>
                </a:solidFill>
              </a:rPr>
              <a:t>display: block | inline-block | table-cell | etc.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defines “topology” of elements.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flow:  vertical | horizontal | horizontal-flow | “template” | etc. </a:t>
            </a:r>
            <a:r>
              <a:rPr lang="en-US" dirty="0" smtClean="0"/>
              <a:t>defines exact layout of elements inside a container.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property </a:t>
            </a:r>
            <a:r>
              <a:rPr lang="en-US" i="1" dirty="0" smtClean="0"/>
              <a:t>flow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Defines layout manager used by a container to replace its children, accepts following values:</a:t>
            </a:r>
          </a:p>
          <a:p>
            <a:pPr lvl="1"/>
            <a:r>
              <a:rPr lang="en-US" dirty="0" smtClean="0"/>
              <a:t>vertical</a:t>
            </a:r>
          </a:p>
          <a:p>
            <a:pPr lvl="1"/>
            <a:r>
              <a:rPr lang="en-US" dirty="0" smtClean="0"/>
              <a:t>horizontal</a:t>
            </a:r>
          </a:p>
          <a:p>
            <a:pPr lvl="1"/>
            <a:r>
              <a:rPr lang="en-US" dirty="0" smtClean="0"/>
              <a:t>horizontal-flow and vertical-flow</a:t>
            </a:r>
          </a:p>
          <a:p>
            <a:pPr lvl="1"/>
            <a:r>
              <a:rPr lang="en-US" dirty="0" smtClean="0"/>
              <a:t>“template”</a:t>
            </a:r>
          </a:p>
          <a:p>
            <a:pPr lvl="1"/>
            <a:r>
              <a:rPr lang="en-US" dirty="0" smtClean="0"/>
              <a:t>stack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row(tag1,tag2,…)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column(tag1,tag2, …)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Flex units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Markup:</a:t>
            </a:r>
          </a:p>
          <a:p>
            <a:endParaRPr lang="en-US" dirty="0" smtClean="0"/>
          </a:p>
          <a:p>
            <a:r>
              <a:rPr lang="en-US" dirty="0" smtClean="0"/>
              <a:t>Style:</a:t>
            </a:r>
          </a:p>
          <a:p>
            <a:endParaRPr lang="en-US" dirty="0" smtClean="0"/>
          </a:p>
        </p:txBody>
      </p:sp>
      <p:pic>
        <p:nvPicPr>
          <p:cNvPr id="7170" name="Picture 2" descr="http://www.terrainformatica.com/w3/flex-layout/images/flex-spring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4191000"/>
            <a:ext cx="5029200" cy="2338848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6600" y="990600"/>
            <a:ext cx="5117690" cy="13716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76600" y="2438400"/>
            <a:ext cx="5286068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UI, state of affairs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Applications with dynamic UI - whole UI or its parts are getting composed in real time.</a:t>
            </a:r>
          </a:p>
          <a:p>
            <a:r>
              <a:rPr lang="en-US" dirty="0" smtClean="0"/>
              <a:t>Applications have dynamic lifecycle - frequent functionality and UI design updates.</a:t>
            </a:r>
          </a:p>
          <a:p>
            <a:r>
              <a:rPr lang="en-US" dirty="0" smtClean="0"/>
              <a:t>Connected or occasionally connected applications.</a:t>
            </a:r>
          </a:p>
          <a:p>
            <a:r>
              <a:rPr lang="en-US" dirty="0" smtClean="0"/>
              <a:t>UI </a:t>
            </a:r>
            <a:r>
              <a:rPr lang="en-US" dirty="0" err="1" smtClean="0"/>
              <a:t>theming</a:t>
            </a:r>
            <a:r>
              <a:rPr lang="en-US" dirty="0" smtClean="0"/>
              <a:t> and styling, branding.</a:t>
            </a:r>
          </a:p>
          <a:p>
            <a:r>
              <a:rPr lang="en-US" dirty="0" smtClean="0"/>
              <a:t>Non-trivial user input methods.</a:t>
            </a:r>
          </a:p>
          <a:p>
            <a:r>
              <a:rPr lang="en-US" dirty="0" smtClean="0"/>
              <a:t>Touch interfaces.</a:t>
            </a:r>
          </a:p>
          <a:p>
            <a:r>
              <a:rPr lang="en-US" dirty="0" smtClean="0"/>
              <a:t>Animations.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Layout computation.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CSS mandates following steps:</a:t>
            </a:r>
          </a:p>
          <a:p>
            <a:r>
              <a:rPr lang="en-US" dirty="0" smtClean="0"/>
              <a:t>Phase I: min/max intrinsic widths. Result: computed width.</a:t>
            </a:r>
          </a:p>
          <a:p>
            <a:r>
              <a:rPr lang="en-US" dirty="0" smtClean="0"/>
              <a:t>Phase II: horizontal layout (text, floats) inside given width. </a:t>
            </a:r>
            <a:r>
              <a:rPr lang="en-US" dirty="0" smtClean="0">
                <a:solidFill>
                  <a:srgbClr val="C00000"/>
                </a:solidFill>
              </a:rPr>
              <a:t>Horizontal flexes computation.</a:t>
            </a:r>
            <a:r>
              <a:rPr lang="en-US" dirty="0" smtClean="0"/>
              <a:t> Horizontal alignment. Result: computed height. </a:t>
            </a:r>
          </a:p>
          <a:p>
            <a:r>
              <a:rPr lang="en-US" dirty="0" smtClean="0"/>
              <a:t>Phase III: </a:t>
            </a:r>
            <a:r>
              <a:rPr lang="en-US" dirty="0" smtClean="0">
                <a:solidFill>
                  <a:srgbClr val="C00000"/>
                </a:solidFill>
              </a:rPr>
              <a:t>vertical flexes </a:t>
            </a:r>
            <a:r>
              <a:rPr lang="en-US" dirty="0" smtClean="0"/>
              <a:t>and vertical alignment.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 of layout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Most of the time – O(N), N is a number of DOM elements involved.</a:t>
            </a:r>
          </a:p>
          <a:p>
            <a:r>
              <a:rPr lang="en-US" dirty="0" smtClean="0"/>
              <a:t>If </a:t>
            </a:r>
            <a:r>
              <a:rPr lang="en-US" dirty="0" smtClean="0">
                <a:solidFill>
                  <a:srgbClr val="C00000"/>
                </a:solidFill>
              </a:rPr>
              <a:t>overflow: auto</a:t>
            </a:r>
            <a:r>
              <a:rPr lang="en-US" dirty="0" smtClean="0"/>
              <a:t> is used then complexity is </a:t>
            </a:r>
            <a:br>
              <a:rPr lang="en-US" dirty="0" smtClean="0"/>
            </a:br>
            <a:r>
              <a:rPr lang="en-US" dirty="0" smtClean="0"/>
              <a:t> O(t * N) (where t is 1..4) when dimensions are close to intrinsic widths.</a:t>
            </a:r>
          </a:p>
          <a:p>
            <a:r>
              <a:rPr lang="en-US" dirty="0" smtClean="0"/>
              <a:t>CSSS!, use of .width = </a:t>
            </a:r>
            <a:r>
              <a:rPr lang="en-US" dirty="0" err="1" smtClean="0"/>
              <a:t>self.box</a:t>
            </a:r>
            <a:r>
              <a:rPr lang="en-US" dirty="0" smtClean="0"/>
              <a:t>-border-width() may lead to additional measure/drop-layout/re-measure steps.</a:t>
            </a:r>
          </a:p>
          <a:p>
            <a:r>
              <a:rPr lang="en-US" dirty="0" smtClean="0"/>
              <a:t>Dynamic updates and property animations: small change of the DOM may lead to deep tree layout computation.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 complexity, solutions.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Internal optimizations:</a:t>
            </a:r>
          </a:p>
          <a:p>
            <a:pPr lvl="1"/>
            <a:r>
              <a:rPr lang="en-US" dirty="0" smtClean="0"/>
              <a:t>Delayed layout computation.</a:t>
            </a:r>
          </a:p>
          <a:p>
            <a:r>
              <a:rPr lang="en-US" dirty="0" smtClean="0"/>
              <a:t>Design time optimizations:</a:t>
            </a:r>
          </a:p>
          <a:p>
            <a:pPr lvl="1"/>
            <a:r>
              <a:rPr lang="en-US" dirty="0" smtClean="0"/>
              <a:t>Local layout roots: overflow: hidden | visible + fixed dimensions.</a:t>
            </a:r>
          </a:p>
          <a:p>
            <a:pPr lvl="1"/>
            <a:r>
              <a:rPr lang="en-US" dirty="0" smtClean="0"/>
              <a:t>virtual lists and tables. Fixed tables where applicable.</a:t>
            </a:r>
          </a:p>
          <a:p>
            <a:pPr lvl="1"/>
            <a:r>
              <a:rPr lang="en-US" dirty="0" smtClean="0"/>
              <a:t>overflow: scroll | </a:t>
            </a:r>
            <a:r>
              <a:rPr lang="en-US" dirty="0" smtClean="0">
                <a:solidFill>
                  <a:srgbClr val="C00000"/>
                </a:solidFill>
              </a:rPr>
              <a:t>scroll-indicator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avoid use of .width = </a:t>
            </a:r>
            <a:r>
              <a:rPr lang="en-US" dirty="0" err="1" smtClean="0"/>
              <a:t>self.box</a:t>
            </a:r>
            <a:r>
              <a:rPr lang="en-US" dirty="0" smtClean="0"/>
              <a:t>-border-width() &amp; friends in CSSS!, use static declarations and flexes instead.</a:t>
            </a:r>
          </a:p>
          <a:p>
            <a:r>
              <a:rPr lang="en-US" dirty="0" smtClean="0"/>
              <a:t>Runtime optimizations:</a:t>
            </a:r>
          </a:p>
          <a:p>
            <a:pPr lvl="1"/>
            <a:r>
              <a:rPr lang="en-US" dirty="0" smtClean="0"/>
              <a:t>Use of immediate mode drawing, last resort but effective.</a:t>
            </a:r>
          </a:p>
          <a:p>
            <a:pPr lvl="1"/>
            <a:r>
              <a:rPr lang="en-US" dirty="0" smtClean="0"/>
              <a:t>Use of transform: scale(…) where applicable.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Mostly JavaScript, has:</a:t>
            </a:r>
          </a:p>
          <a:p>
            <a:pPr lvl="1"/>
            <a:r>
              <a:rPr lang="en-US" dirty="0" smtClean="0"/>
              <a:t>Compiler, produces </a:t>
            </a:r>
            <a:r>
              <a:rPr lang="en-US" dirty="0" err="1" smtClean="0"/>
              <a:t>bytecodes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Virtual machine executing those </a:t>
            </a:r>
            <a:r>
              <a:rPr lang="en-US" dirty="0" err="1" smtClean="0"/>
              <a:t>bytecodes</a:t>
            </a:r>
            <a:endParaRPr lang="en-US" dirty="0" smtClean="0"/>
          </a:p>
          <a:p>
            <a:pPr lvl="1"/>
            <a:r>
              <a:rPr lang="en-US" dirty="0" smtClean="0"/>
              <a:t>Heap manager that uses copying GC.</a:t>
            </a:r>
          </a:p>
          <a:p>
            <a:r>
              <a:rPr lang="en-US" dirty="0" smtClean="0"/>
              <a:t>Extended by:</a:t>
            </a:r>
          </a:p>
          <a:p>
            <a:pPr lvl="1"/>
            <a:r>
              <a:rPr lang="en-US" dirty="0" smtClean="0"/>
              <a:t>Classes, namespaces, decorators, persistent storage, streams.</a:t>
            </a:r>
          </a:p>
          <a:p>
            <a:r>
              <a:rPr lang="en-US" dirty="0" smtClean="0"/>
              <a:t>Integrated with DOM, GC.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TIScript</a:t>
            </a:r>
            <a:r>
              <a:rPr lang="en-US" dirty="0" smtClean="0"/>
              <a:t>: namespaces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r>
              <a:rPr lang="en-US" dirty="0" smtClean="0"/>
              <a:t>Namespaces are declared by using the namespace keyword. They can contain classes, functions, variables, and constants: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3276600"/>
            <a:ext cx="7756781" cy="20574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73162"/>
          </a:xfrm>
        </p:spPr>
        <p:txBody>
          <a:bodyPr>
            <a:normAutofit fontScale="90000"/>
          </a:bodyPr>
          <a:lstStyle/>
          <a:p>
            <a:r>
              <a:rPr lang="en-US" b="1" dirty="0" err="1" smtClean="0"/>
              <a:t>TIScript</a:t>
            </a:r>
            <a:r>
              <a:rPr lang="en-US" b="1" dirty="0" smtClean="0"/>
              <a:t>: Classes, constructors, and properties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1600200"/>
            <a:ext cx="5715000" cy="3146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5029200"/>
            <a:ext cx="612457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/>
              <a:t>TIScript</a:t>
            </a:r>
            <a:r>
              <a:rPr lang="en-US" b="1" dirty="0" smtClean="0"/>
              <a:t>: Lambdas and anonymous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 statement lambda function:</a:t>
            </a:r>
            <a:br>
              <a:rPr lang="en-US" dirty="0" smtClean="0"/>
            </a:br>
            <a:r>
              <a:rPr lang="en-US" sz="24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':' [</a:t>
            </a:r>
            <a:r>
              <a:rPr lang="en-US" sz="24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param</a:t>
            </a:r>
            <a:r>
              <a:rPr lang="en-US" sz="24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-list] ':' &lt;statement&gt;;</a:t>
            </a:r>
          </a:p>
          <a:p>
            <a:r>
              <a:rPr lang="en-US" dirty="0" smtClean="0"/>
              <a:t>Lambda function block:</a:t>
            </a:r>
            <a:br>
              <a:rPr lang="en-US" dirty="0" smtClean="0"/>
            </a:br>
            <a:r>
              <a:rPr lang="en-US" sz="24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':' [</a:t>
            </a:r>
            <a:r>
              <a:rPr lang="en-US" sz="24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param</a:t>
            </a:r>
            <a:r>
              <a:rPr lang="en-US" sz="24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-list] '{' &lt;statement-list&gt; '}‘</a:t>
            </a:r>
          </a:p>
          <a:p>
            <a:r>
              <a:rPr lang="en-US" dirty="0" smtClean="0">
                <a:cs typeface="Consolas" pitchFamily="49" charset="0"/>
              </a:rPr>
              <a:t>Classic anonymous function:</a:t>
            </a:r>
            <a:br>
              <a:rPr lang="en-US" dirty="0" smtClean="0">
                <a:cs typeface="Consolas" pitchFamily="49" charset="0"/>
              </a:rPr>
            </a:br>
            <a:r>
              <a:rPr lang="en-US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'function(' [</a:t>
            </a:r>
            <a:r>
              <a:rPr lang="en-US" sz="20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param</a:t>
            </a:r>
            <a:r>
              <a:rPr lang="en-US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-list] ')' '{' &lt;statement-list&gt; '}‘</a:t>
            </a:r>
          </a:p>
          <a:p>
            <a:endParaRPr lang="en-US" sz="2000" dirty="0" smtClean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  <a:p>
            <a:endParaRPr lang="en-US" dirty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4953000"/>
            <a:ext cx="4933013" cy="8382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TIScript</a:t>
            </a:r>
            <a:r>
              <a:rPr lang="en-US" dirty="0" smtClean="0"/>
              <a:t>: </a:t>
            </a:r>
            <a:r>
              <a:rPr lang="en-US" b="1" dirty="0" smtClean="0"/>
              <a:t>Decorators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 err="1" smtClean="0"/>
              <a:t>metaprogramming</a:t>
            </a:r>
            <a:r>
              <a:rPr lang="en-US" dirty="0" smtClean="0"/>
              <a:t>” feature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3810000"/>
            <a:ext cx="6174000" cy="16002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2362200"/>
            <a:ext cx="7543800" cy="964749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TIScript</a:t>
            </a:r>
            <a:r>
              <a:rPr lang="en-US" dirty="0" smtClean="0"/>
              <a:t>: Decorator sample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Decorator is a plain function with the name starting from ‘@’:</a:t>
            </a:r>
            <a:endParaRPr lang="en-US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209800"/>
            <a:ext cx="7848600" cy="4331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TIScript</a:t>
            </a:r>
            <a:r>
              <a:rPr lang="en-US" dirty="0" smtClean="0"/>
              <a:t>: </a:t>
            </a:r>
            <a:r>
              <a:rPr lang="en-US" dirty="0" err="1" smtClean="0"/>
              <a:t>iterators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statement 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sz="28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for( </a:t>
            </a:r>
            <a:r>
              <a:rPr lang="en-US" sz="28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28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item in </a:t>
            </a:r>
            <a:r>
              <a:rPr lang="en-US" sz="2800" i="1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func</a:t>
            </a:r>
            <a:r>
              <a:rPr lang="en-US" sz="28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dirty="0" smtClean="0"/>
              <a:t> </a:t>
            </a:r>
            <a:br>
              <a:rPr lang="en-US" dirty="0" smtClean="0"/>
            </a:br>
            <a:r>
              <a:rPr lang="en-US" dirty="0" smtClean="0"/>
              <a:t>will call the </a:t>
            </a:r>
            <a:r>
              <a:rPr lang="en-US" i="1" dirty="0" err="1" smtClean="0"/>
              <a:t>func</a:t>
            </a:r>
            <a:r>
              <a:rPr lang="en-US" dirty="0" smtClean="0"/>
              <a:t> and execute the body of the loop with its value on each iteration.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1999" y="3810000"/>
            <a:ext cx="7673703" cy="25908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Really, why </a:t>
            </a:r>
            <a:r>
              <a:rPr lang="en-US" dirty="0" err="1" smtClean="0"/>
              <a:t>Sciter</a:t>
            </a:r>
            <a:r>
              <a:rPr lang="en-US" dirty="0" smtClean="0"/>
              <a:t>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Conventional browser engines – security  model is not suitable for desktop UI. “</a:t>
            </a:r>
            <a:r>
              <a:rPr lang="en-US" dirty="0" err="1" smtClean="0"/>
              <a:t>Embedability</a:t>
            </a:r>
            <a:r>
              <a:rPr lang="en-US" dirty="0" smtClean="0"/>
              <a:t>” is quite low.</a:t>
            </a:r>
          </a:p>
          <a:p>
            <a:r>
              <a:rPr lang="en-US" dirty="0" smtClean="0"/>
              <a:t>Existing CSS model –  endless “tape” that has width but no height. CSS still does not support vertical-align except of table cells.</a:t>
            </a:r>
          </a:p>
          <a:p>
            <a:r>
              <a:rPr lang="en-US" dirty="0" smtClean="0"/>
              <a:t>JavaScript is good but not good enough for “serious” applications. No modularity, no classes out of the box. Syntax is not that expressive. “Semicolon injection”…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TIScript</a:t>
            </a:r>
            <a:r>
              <a:rPr lang="en-US" dirty="0" smtClean="0"/>
              <a:t>: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Numeric: integer, float</a:t>
            </a:r>
          </a:p>
          <a:p>
            <a:r>
              <a:rPr lang="en-US" dirty="0" smtClean="0"/>
              <a:t>Collections: array, map (object)</a:t>
            </a:r>
          </a:p>
          <a:p>
            <a:r>
              <a:rPr lang="en-US" dirty="0" smtClean="0"/>
              <a:t>String and Symbol</a:t>
            </a:r>
          </a:p>
          <a:p>
            <a:r>
              <a:rPr lang="en-US" dirty="0" smtClean="0"/>
              <a:t>Boolean</a:t>
            </a:r>
            <a:r>
              <a:rPr lang="en-US" i="1" dirty="0" smtClean="0"/>
              <a:t>: true</a:t>
            </a:r>
            <a:r>
              <a:rPr lang="en-US" dirty="0" smtClean="0"/>
              <a:t> and </a:t>
            </a:r>
            <a:r>
              <a:rPr lang="en-US" i="1" dirty="0" smtClean="0"/>
              <a:t>false</a:t>
            </a:r>
          </a:p>
          <a:p>
            <a:r>
              <a:rPr lang="en-US" dirty="0" smtClean="0"/>
              <a:t>Stream (file, socket, in-memory)</a:t>
            </a:r>
          </a:p>
          <a:p>
            <a:r>
              <a:rPr lang="en-US" dirty="0" smtClean="0"/>
              <a:t>Bytes – vector of bytes.</a:t>
            </a:r>
          </a:p>
          <a:p>
            <a:r>
              <a:rPr lang="en-US" dirty="0" smtClean="0"/>
              <a:t>Persistent data: Storage and Index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New Script Painting Model and Graphics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Objects:</a:t>
            </a:r>
          </a:p>
          <a:p>
            <a:pPr lvl="1"/>
            <a:r>
              <a:rPr lang="en-US" dirty="0" smtClean="0"/>
              <a:t>Graphics</a:t>
            </a:r>
          </a:p>
          <a:p>
            <a:pPr lvl="1"/>
            <a:r>
              <a:rPr lang="en-US" dirty="0" err="1" smtClean="0"/>
              <a:t>Graphics.Path</a:t>
            </a:r>
            <a:endParaRPr lang="en-US" dirty="0" smtClean="0"/>
          </a:p>
          <a:p>
            <a:pPr lvl="1"/>
            <a:r>
              <a:rPr lang="en-US" dirty="0" err="1" smtClean="0"/>
              <a:t>Graphics.Text</a:t>
            </a:r>
            <a:endParaRPr lang="en-US" dirty="0" smtClean="0"/>
          </a:p>
          <a:p>
            <a:pPr lvl="1"/>
            <a:r>
              <a:rPr lang="en-US" dirty="0" smtClean="0"/>
              <a:t>Image</a:t>
            </a:r>
          </a:p>
          <a:p>
            <a:r>
              <a:rPr lang="en-US" dirty="0" smtClean="0"/>
              <a:t>Paint events:</a:t>
            </a:r>
          </a:p>
          <a:p>
            <a:pPr lvl="1"/>
            <a:r>
              <a:rPr lang="en-US" dirty="0" err="1" smtClean="0"/>
              <a:t>element.paintBackground</a:t>
            </a:r>
            <a:r>
              <a:rPr lang="en-US" dirty="0" smtClean="0"/>
              <a:t> &lt;- </a:t>
            </a:r>
            <a:r>
              <a:rPr lang="en-US" dirty="0" err="1" smtClean="0"/>
              <a:t>func</a:t>
            </a:r>
            <a:r>
              <a:rPr lang="en-US" dirty="0" smtClean="0"/>
              <a:t>(</a:t>
            </a:r>
            <a:r>
              <a:rPr lang="en-US" dirty="0" err="1" smtClean="0"/>
              <a:t>gfx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element.paintForeground</a:t>
            </a:r>
            <a:r>
              <a:rPr lang="en-US" dirty="0" smtClean="0"/>
              <a:t> &lt;- </a:t>
            </a:r>
            <a:r>
              <a:rPr lang="en-US" dirty="0" err="1" smtClean="0"/>
              <a:t>func</a:t>
            </a:r>
            <a:r>
              <a:rPr lang="en-US" dirty="0" smtClean="0"/>
              <a:t>(</a:t>
            </a:r>
            <a:r>
              <a:rPr lang="en-US" dirty="0" err="1" smtClean="0"/>
              <a:t>gfx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element.paintContent</a:t>
            </a:r>
            <a:r>
              <a:rPr lang="en-US" dirty="0" smtClean="0"/>
              <a:t> &lt;- </a:t>
            </a:r>
            <a:r>
              <a:rPr lang="en-US" dirty="0" err="1" smtClean="0"/>
              <a:t>func</a:t>
            </a:r>
            <a:r>
              <a:rPr lang="en-US" dirty="0" smtClean="0"/>
              <a:t>(</a:t>
            </a:r>
            <a:r>
              <a:rPr lang="en-US" dirty="0" err="1" smtClean="0"/>
              <a:t>gfx</a:t>
            </a:r>
            <a:r>
              <a:rPr lang="en-US" dirty="0" smtClean="0"/>
              <a:t>)</a:t>
            </a:r>
          </a:p>
          <a:p>
            <a:r>
              <a:rPr lang="en-US" dirty="0" smtClean="0"/>
              <a:t>Request painting:</a:t>
            </a:r>
          </a:p>
          <a:p>
            <a:pPr lvl="1"/>
            <a:r>
              <a:rPr lang="en-US" dirty="0" err="1" smtClean="0"/>
              <a:t>element.refresh</a:t>
            </a:r>
            <a:r>
              <a:rPr lang="en-US" dirty="0" smtClean="0"/>
              <a:t>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Ok, </a:t>
            </a:r>
            <a:r>
              <a:rPr lang="en-US" dirty="0" err="1" smtClean="0"/>
              <a:t>Sciter</a:t>
            </a:r>
            <a:r>
              <a:rPr lang="en-US" dirty="0" smtClean="0"/>
              <a:t>, but why new </a:t>
            </a:r>
            <a:r>
              <a:rPr lang="en-US" dirty="0" err="1" smtClean="0"/>
              <a:t>Sciter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Better monitors are coming:</a:t>
            </a:r>
          </a:p>
          <a:p>
            <a:pPr lvl="1"/>
            <a:r>
              <a:rPr lang="en-US" dirty="0" smtClean="0"/>
              <a:t>Transition of screen resolution from 96 dpi to 300 dpi leads to</a:t>
            </a:r>
          </a:p>
          <a:p>
            <a:pPr lvl="1"/>
            <a:r>
              <a:rPr lang="en-US" dirty="0" smtClean="0"/>
              <a:t>9 times increase of memory needed for holding bitmaps and window buffers.</a:t>
            </a:r>
          </a:p>
          <a:p>
            <a:pPr lvl="1"/>
            <a:r>
              <a:rPr lang="en-US" dirty="0" smtClean="0"/>
              <a:t>Drawing by CPU and copying of such bitmaps from/to display memory is not an option anymore. </a:t>
            </a:r>
          </a:p>
          <a:p>
            <a:pPr lvl="1"/>
            <a:r>
              <a:rPr lang="en-US" dirty="0" smtClean="0"/>
              <a:t>That is why Direct2D in new </a:t>
            </a:r>
            <a:r>
              <a:rPr lang="en-US" dirty="0" err="1" smtClean="0"/>
              <a:t>Sciter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Animations!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Sciter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Sciter modules: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800" dirty="0" smtClean="0"/>
              <a:t>HTML DOM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800" dirty="0" smtClean="0"/>
              <a:t>CSS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800" dirty="0" err="1" smtClean="0"/>
              <a:t>TIScript</a:t>
            </a:r>
            <a:endParaRPr lang="en-US" sz="2800" dirty="0" smtClean="0"/>
          </a:p>
          <a:p>
            <a:pPr marL="914400" lvl="1" indent="-514350">
              <a:buFont typeface="+mj-lt"/>
              <a:buAutoNum type="arabicPeriod"/>
            </a:pPr>
            <a:r>
              <a:rPr lang="en-US" sz="2800" dirty="0" smtClean="0"/>
              <a:t>Layout managers.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800" dirty="0" smtClean="0"/>
              <a:t>Animation drivers.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73162"/>
          </a:xfrm>
        </p:spPr>
        <p:txBody>
          <a:bodyPr/>
          <a:lstStyle/>
          <a:p>
            <a:pPr lvl="1" algn="ctr" rtl="0">
              <a:spcBef>
                <a:spcPct val="0"/>
              </a:spcBef>
            </a:pPr>
            <a:r>
              <a:rPr lang="en-US" dirty="0" smtClean="0"/>
              <a:t>Sciter 1 and Sciter 2 differences, DOM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lvl="2" indent="-342900"/>
            <a:r>
              <a:rPr lang="en-US" sz="2000" dirty="0" smtClean="0"/>
              <a:t>Sciter 1 – uses rendering tree that maps 1:1 to DOM tree. </a:t>
            </a:r>
          </a:p>
          <a:p>
            <a:pPr marL="1200150" lvl="3" indent="-342900"/>
            <a:r>
              <a:rPr lang="en-US" sz="2000" dirty="0" smtClean="0"/>
              <a:t>the &lt;text&gt; (artificial text container) problem:</a:t>
            </a:r>
          </a:p>
          <a:p>
            <a:pPr marL="1200150" lvl="3" indent="-342900"/>
            <a:endParaRPr lang="en-US" sz="2000" dirty="0" smtClean="0"/>
          </a:p>
          <a:p>
            <a:pPr marL="1200150" lvl="3" indent="-342900">
              <a:buNone/>
            </a:pPr>
            <a:endParaRPr lang="en-US" sz="2000" dirty="0" smtClean="0"/>
          </a:p>
          <a:p>
            <a:pPr marL="1200150" lvl="3" indent="-342900">
              <a:buNone/>
            </a:pPr>
            <a:endParaRPr lang="en-US" sz="2000" dirty="0" smtClean="0"/>
          </a:p>
          <a:p>
            <a:pPr marL="1200150" lvl="3" indent="-342900">
              <a:buNone/>
            </a:pPr>
            <a:endParaRPr lang="en-US" sz="2000" dirty="0" smtClean="0"/>
          </a:p>
          <a:p>
            <a:pPr marL="742950" lvl="2" indent="-342900"/>
            <a:endParaRPr lang="en-US" sz="2000" dirty="0" smtClean="0"/>
          </a:p>
          <a:p>
            <a:pPr marL="742950" lvl="2" indent="-342900"/>
            <a:endParaRPr lang="en-US" sz="2000" dirty="0" smtClean="0"/>
          </a:p>
          <a:p>
            <a:pPr marL="742950" lvl="2" indent="-342900"/>
            <a:endParaRPr lang="en-US" sz="2000" dirty="0" smtClean="0"/>
          </a:p>
          <a:p>
            <a:pPr marL="742950" lvl="2" indent="-342900"/>
            <a:endParaRPr lang="en-US" sz="2000" dirty="0" smtClean="0"/>
          </a:p>
          <a:p>
            <a:pPr marL="742950" lvl="2" indent="-342900"/>
            <a:r>
              <a:rPr lang="en-US" sz="2000" dirty="0" smtClean="0"/>
              <a:t>Sciter 2 – uses source DOM tree and maintains parallel rendering tree. DOM tree is a parsing (source) tree.</a:t>
            </a:r>
          </a:p>
          <a:p>
            <a:endParaRPr 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590800"/>
            <a:ext cx="3429000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3810000"/>
            <a:ext cx="3419475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43400" y="2514600"/>
            <a:ext cx="4276876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Sciter 1 and Sciter 2 differences, CSS selectors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only difference  - child </a:t>
            </a:r>
            <a:r>
              <a:rPr lang="en-US" dirty="0" smtClean="0">
                <a:solidFill>
                  <a:srgbClr val="C00000"/>
                </a:solidFill>
              </a:rPr>
              <a:t>A &gt; B</a:t>
            </a:r>
            <a:r>
              <a:rPr lang="en-US" dirty="0" smtClean="0"/>
              <a:t> selectors: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To select the button using child selector:</a:t>
            </a:r>
          </a:p>
          <a:p>
            <a:pPr lvl="1"/>
            <a:r>
              <a:rPr lang="en-US" dirty="0" smtClean="0"/>
              <a:t>Sciter 1 - </a:t>
            </a:r>
            <a:r>
              <a:rPr lang="en-US" dirty="0" smtClean="0">
                <a:solidFill>
                  <a:srgbClr val="C00000"/>
                </a:solidFill>
              </a:rPr>
              <a:t>div &gt; text &gt; button</a:t>
            </a:r>
          </a:p>
          <a:p>
            <a:pPr lvl="1"/>
            <a:r>
              <a:rPr lang="en-US" dirty="0" smtClean="0"/>
              <a:t>Sciter 2 - </a:t>
            </a:r>
            <a:r>
              <a:rPr lang="en-US" dirty="0" smtClean="0">
                <a:solidFill>
                  <a:srgbClr val="C00000"/>
                </a:solidFill>
              </a:rPr>
              <a:t>div &gt; button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(or the above)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209800"/>
            <a:ext cx="3481668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2400" y="2209800"/>
            <a:ext cx="4724400" cy="1031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09800" y="3200400"/>
            <a:ext cx="352985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DOM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List of classes</a:t>
            </a:r>
          </a:p>
          <a:p>
            <a:pPr lvl="1"/>
            <a:r>
              <a:rPr lang="en-US" dirty="0" smtClean="0"/>
              <a:t>Node</a:t>
            </a:r>
          </a:p>
          <a:p>
            <a:pPr lvl="1"/>
            <a:r>
              <a:rPr lang="en-US" dirty="0" smtClean="0"/>
              <a:t>Text: Node</a:t>
            </a:r>
          </a:p>
          <a:p>
            <a:pPr lvl="1"/>
            <a:r>
              <a:rPr lang="en-US" dirty="0" smtClean="0"/>
              <a:t>Comment: Node</a:t>
            </a:r>
          </a:p>
          <a:p>
            <a:pPr lvl="1"/>
            <a:r>
              <a:rPr lang="en-US" dirty="0" smtClean="0"/>
              <a:t>Element: Node</a:t>
            </a:r>
          </a:p>
          <a:p>
            <a:pPr lvl="1"/>
            <a:r>
              <a:rPr lang="en-US" dirty="0" smtClean="0"/>
              <a:t>Document: Element</a:t>
            </a:r>
          </a:p>
          <a:p>
            <a:pPr lvl="1"/>
            <a:r>
              <a:rPr lang="en-US" dirty="0" smtClean="0"/>
              <a:t>View</a:t>
            </a:r>
          </a:p>
          <a:p>
            <a:r>
              <a:rPr lang="en-US" dirty="0" smtClean="0"/>
              <a:t>DOM tree:</a:t>
            </a:r>
          </a:p>
          <a:p>
            <a:pPr lvl="1"/>
            <a:r>
              <a:rPr lang="en-US" dirty="0" smtClean="0"/>
              <a:t>View contains single Document element/node.</a:t>
            </a:r>
          </a:p>
          <a:p>
            <a:pPr lvl="1"/>
            <a:r>
              <a:rPr lang="en-US" dirty="0" smtClean="0"/>
              <a:t>Document contains tree of its children.</a:t>
            </a:r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HTML DOM. Node and Element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1167809"/>
            <a:ext cx="5943600" cy="5690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1948</TotalTime>
  <Words>1077</Words>
  <Application>Microsoft Office PowerPoint</Application>
  <PresentationFormat>On-screen Show (4:3)</PresentationFormat>
  <Paragraphs>190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Sciter</vt:lpstr>
      <vt:lpstr>UI, state of affairs</vt:lpstr>
      <vt:lpstr>Really, why Sciter?</vt:lpstr>
      <vt:lpstr>Ok, Sciter, but why new Sciter?</vt:lpstr>
      <vt:lpstr>Sciter Architecture</vt:lpstr>
      <vt:lpstr>Sciter 1 and Sciter 2 differences, DOM</vt:lpstr>
      <vt:lpstr>Sciter 1 and Sciter 2 differences, CSS selectors</vt:lpstr>
      <vt:lpstr>HTML DOM</vt:lpstr>
      <vt:lpstr>HTML DOM. Node and Element</vt:lpstr>
      <vt:lpstr>HTML DOM. Document</vt:lpstr>
      <vt:lpstr>CSS</vt:lpstr>
      <vt:lpstr>CSS. Style resolution. Selectors complexity</vt:lpstr>
      <vt:lpstr>CSS. Style resolution. Optimization</vt:lpstr>
      <vt:lpstr>CSS. Style resolution. Design time optimizations.</vt:lpstr>
      <vt:lpstr>Style sets</vt:lpstr>
      <vt:lpstr>Style sets, declaration</vt:lpstr>
      <vt:lpstr>Flow and flex units</vt:lpstr>
      <vt:lpstr>CSS property flow </vt:lpstr>
      <vt:lpstr>Flex units</vt:lpstr>
      <vt:lpstr>Layout computation.</vt:lpstr>
      <vt:lpstr>Complexity of layout computation</vt:lpstr>
      <vt:lpstr>Layout complexity, solutions.</vt:lpstr>
      <vt:lpstr>TIScript</vt:lpstr>
      <vt:lpstr>TIScript: namespaces</vt:lpstr>
      <vt:lpstr>TIScript: Classes, constructors, and properties</vt:lpstr>
      <vt:lpstr>TIScript: Lambdas and anonymous functions</vt:lpstr>
      <vt:lpstr>TIScript: Decorators</vt:lpstr>
      <vt:lpstr>TIScript: Decorator sample</vt:lpstr>
      <vt:lpstr>TIScript: iterators</vt:lpstr>
      <vt:lpstr>TIScript: types</vt:lpstr>
      <vt:lpstr>New Script Painting Model and Graphics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Sciter</dc:title>
  <dc:creator>user</dc:creator>
  <cp:lastModifiedBy>petrovitch</cp:lastModifiedBy>
  <cp:revision>98</cp:revision>
  <dcterms:created xsi:type="dcterms:W3CDTF">2012-01-21T00:02:54Z</dcterms:created>
  <dcterms:modified xsi:type="dcterms:W3CDTF">2012-02-03T08:21:20Z</dcterms:modified>
</cp:coreProperties>
</file>