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100" d="100"/>
          <a:sy n="100" d="100"/>
        </p:scale>
        <p:origin x="-642" y="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F3E9072-242D-4A11-A681-5D7CC3656DE8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2AAC6E-E7B9-438A-848F-CDE70EA1CCB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Zomato</a:t>
            </a:r>
            <a:r>
              <a:rPr lang="en-GB" dirty="0" smtClean="0"/>
              <a:t> data set analysis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201 ADITYA LONKAR </a:t>
            </a:r>
          </a:p>
          <a:p>
            <a:r>
              <a:rPr lang="en-GB" dirty="0" smtClean="0"/>
              <a:t>202 YOGESH </a:t>
            </a:r>
            <a:r>
              <a:rPr lang="en-GB" dirty="0" smtClean="0"/>
              <a:t>SUKATE</a:t>
            </a:r>
            <a:endParaRPr lang="en-GB" dirty="0" smtClean="0"/>
          </a:p>
          <a:p>
            <a:r>
              <a:rPr lang="en-GB" dirty="0" smtClean="0"/>
              <a:t>226 OMKAR AWARI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8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ANALYSED THE DATA AND THEN USING VARIOUS LIBRARIES LIKE SEABORN , NUMPY AND PANDA WE ANALYSE THE DATA USING GRAPHS AGAINST VAROIUS PARAMETERS .</a:t>
            </a:r>
          </a:p>
          <a:p>
            <a:r>
              <a:rPr lang="en-GB" dirty="0" smtClean="0"/>
              <a:t>THE ANALYSED DATA CAN BE PLORT INTO THE GRAPH BY AS GIVEN BELOW 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41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Count plot of various location</a:t>
            </a:r>
          </a:p>
          <a:p>
            <a:r>
              <a:rPr lang="en-GB" dirty="0"/>
              <a:t>visualizing online order</a:t>
            </a:r>
          </a:p>
          <a:p>
            <a:r>
              <a:rPr lang="en-GB" dirty="0"/>
              <a:t>visualising book table</a:t>
            </a:r>
          </a:p>
          <a:p>
            <a:r>
              <a:rPr lang="en-GB" dirty="0"/>
              <a:t>visualizing online order </a:t>
            </a:r>
            <a:r>
              <a:rPr lang="en-GB" dirty="0" err="1"/>
              <a:t>vs</a:t>
            </a:r>
            <a:r>
              <a:rPr lang="en-GB" dirty="0"/>
              <a:t> rate</a:t>
            </a:r>
          </a:p>
          <a:p>
            <a:r>
              <a:rPr lang="en-GB" dirty="0"/>
              <a:t>visualising book table </a:t>
            </a:r>
            <a:r>
              <a:rPr lang="en-GB" dirty="0" err="1"/>
              <a:t>vs</a:t>
            </a:r>
            <a:r>
              <a:rPr lang="en-GB" dirty="0"/>
              <a:t> rate</a:t>
            </a:r>
          </a:p>
          <a:p>
            <a:r>
              <a:rPr lang="en-GB" dirty="0"/>
              <a:t>visualizing book table facility, </a:t>
            </a:r>
            <a:r>
              <a:rPr lang="en-GB" dirty="0" err="1"/>
              <a:t>locationwise</a:t>
            </a:r>
            <a:endParaRPr lang="en-GB" dirty="0"/>
          </a:p>
          <a:p>
            <a:r>
              <a:rPr lang="en-GB" dirty="0"/>
              <a:t>visualising types of restaurant </a:t>
            </a:r>
            <a:r>
              <a:rPr lang="en-GB" dirty="0" err="1"/>
              <a:t>vs</a:t>
            </a:r>
            <a:r>
              <a:rPr lang="en-GB" dirty="0"/>
              <a:t> rate</a:t>
            </a:r>
          </a:p>
          <a:p>
            <a:r>
              <a:rPr lang="en-GB" dirty="0"/>
              <a:t>grouping types of restaurants </a:t>
            </a:r>
            <a:r>
              <a:rPr lang="en-GB" dirty="0" err="1"/>
              <a:t>locationwise</a:t>
            </a:r>
            <a:endParaRPr lang="en-GB" dirty="0"/>
          </a:p>
          <a:p>
            <a:r>
              <a:rPr lang="en-GB" dirty="0"/>
              <a:t>no. of votes </a:t>
            </a:r>
            <a:r>
              <a:rPr lang="en-GB" dirty="0" err="1"/>
              <a:t>locationwise</a:t>
            </a:r>
            <a:endParaRPr lang="en-GB" dirty="0"/>
          </a:p>
          <a:p>
            <a:r>
              <a:rPr lang="en-GB" dirty="0"/>
              <a:t>visualizing top cuisines</a:t>
            </a:r>
          </a:p>
        </p:txBody>
      </p:sp>
    </p:spTree>
    <p:extLst>
      <p:ext uri="{BB962C8B-B14F-4D97-AF65-F5344CB8AC3E}">
        <p14:creationId xmlns:p14="http://schemas.microsoft.com/office/powerpoint/2010/main" val="260449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66294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7704" y="5517232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Count plot of various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42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32670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494116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visualizing online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54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png;base64,iVBORw0KGgoAAAANSUhEUgAAAZEAAAF0CAYAAADiqARmAAAABHNCSVQICAgIfAhkiAAAAAlwSFlzAAALEgAACxIB0t1+/AAAADh0RVh0U29mdHdhcmUAbWF0cGxvdGxpYiB2ZXJzaW9uMy4yLjIsIGh0dHA6Ly9tYXRwbG90bGliLm9yZy+WH4yJAAATy0lEQVR4nO3df7DldV3H8efLXRCSEJQd0l1sSbcfq5k/dmjLpikoWKxcMjXIZCNGKtGx32E1aRqN/TASUxuK1UVNQvsBOmsMgVaaCBclYCHihjosg7ECilRga+/+OJ9Lh8u9y+GznHP27n0+Zs7s+X6+3/M9n+Ncffr9nnO+J1WFJEk9HjftCUiSli4jIknqZkQkSd2MiCSpmxGRJHUzIpKkbiunPYFJO+KII2rt2rXTnoYkLRnXXHPNF6tq1ULrll1E1q5dy8zMzLSnIUlLRpLPL7bO01mSpG5GRJLUzYhIkroZEUlSNyMiSepmRCRJ3YyIJKmbEZEkdTMikqRuRkSS1M2ISJK6GRFJUjcjIknqtuyu4ivtz2au+8NpT0H7oA3P/uWx7dsjEUlSNyMiSepmRCRJ3YyIJKmbEZEkdTMikqRuRkSS1M2ISJK6GRFJUjcjIknqZkQkSd2MiCSpmxGRJHUzIpKkbkZEktTNiEiSuhkRSVI3IyJJ6mZEJEndjIgkqZsRkSR1MyKSpG5GRJLUzYhIkroZEUlSNyMiSepmRCRJ3YyIJKnb2COSZEWSzyT5cFs+Osmnkswm+cskB7bxx7fl2bZ+7dA+XtfGb05ywtD4pjY2m+Sscb8WSdJDTeJI5LXATUPLvwecU1XPAO4BTm/jpwP3tPFz2nYkWQ+cDDwT2AS8o4VpBfB24ERgPXBK21aSNCFjjUiSNcAPAX/elgMcC3ywbbINOKnd39yWaeuPa9tvBi6sqgeq6rPALHBMu81W1a1V9VXgwratJGlCxn0k8sfArwL/25afDHypqna35Z3A6nZ/NXAbQFv/5bb9g+PzHrPY+MMkOSPJTJKZXbt27e1rkiQ1Y4tIkh8G7qyqa8b1HKOqqvOqakNVbVi1atW0pyNJ+42VY9z3C4AXJXkhcBBwKPBW4LAkK9vRxhrg9rb97cBRwM4kK4EnAncNjc8Zfsxi45KkCRjbkUhVva6q1lTVWgZvjF9RVS8HPgq8pG22Bbi43b+kLdPWX1FV1cZPbp/eOhpYB1wFXA2sa5/2OrA9xyXjej2SpIcb55HIYn4NuDDJ7wCfAc5v4+cD70kyC9zNIApU1Y4kFwE3AruBM6vqawBJXg1cCqwAtlbVjom+Ekla5iYSkar6GPCxdv9WBp+smr/N/cBLF3n82cDZC4xvB7Y/hlOVJD0KfmNdktTNiEiSuhkRSVI3IyJJ6mZEJEndjIgkqZsRkSR1MyKSpG5GRJLUzYhIkroZEUlSNyMiSepmRCRJ3YyIJKmbEZEkdTMikqRuRkSS1M2ISJK6GRFJUjcjIknqZkQkSd2MiCSpmxGRJHUzIpKkbkZEktTNiEiSuhkRSVI3IyJJ6mZEJEndjIgkqZsRkSR1MyKSpG5GRJLUzYhIkroZEUlSNyMiSepmRCRJ3YyIJKmbEZEkdTMikqRuRkSS1M2ISJK6GRFJUjcjIknqZkQkSd2MiCSpmxGRJHUzIpKkbkZEktTNiEiSuhkRSVI3IyJJ6mZEJEndjIgkqZsRkSR1MyKSpG5GRJLUzYhIkroZEUlSNyMiSepmRCRJ3cYWkSQHJbkqyb8k2ZHkt9v40Uk+lWQ2yV8mObCNP74tz7b1a4f29bo2fnOSE4bGN7Wx2SRnjeu1SJIWNs4jkQeAY6vqO4DnAJuSbAR+Dzinqp4B3AOc3rY/HbinjZ/TtiPJeuBk4JnAJuAdSVYkWQG8HTgRWA+c0raVJE3I2CJSA/e1xQParYBjgQ+28W3ASe3+5rZMW39ckrTxC6vqgar6LDALHNNus1V1a1V9FbiwbStJmpCxvifSjhiuBe4ELgP+HfhSVe1um+wEVrf7q4HbANr6LwNPHh6f95jFxheaxxlJZpLM7Nq167F4aZIkxhyRqvpaVT0HWMPgyOFbx/l8e5jHeVW1oao2rFq1ahpTkKT90kQ+nVVVXwI+CnwXcFiSlW3VGuD2dv924CiAtv6JwF3D4/Mes9i4JGlCxvnprFVJDmv3DwZ+ELiJQUxe0jbbAlzc7l/Slmnrr6iqauMnt09vHQ2sA64CrgbWtU97HcjgzfdLxvV6JEkPt/KRN+n2FGBb+xTV44CLqurDSW4ELkzyO8BngPPb9ucD70kyC9zNIApU1Y4kFwE3AruBM6vqawBJXg1cCqwAtlbVjjG+HknSPGOLSFVdBzx3gfFbGbw/Mn/8fuCli+zrbODsBca3A9v3erKSpC5+Y12S1M2ISJK6GRFJUjcjIknqZkQkSd2MiCSpmxGRJHUzIpKkbkZEktTNiEiSuhkRSVI3IyJJ6mZEJEndjIgkqZsRkSR1MyKSpG5GRJLUzYhIkroZEUlSNyMiSepmRCRJ3YyIJKmbEZEkdTMikqRuRkSS1M2ISJK6GRFJUjcjIknqNlJEklw+ypgkaXlZuaeVSQ4Cvg44IsnhQNqqQ4HVY56bJGkft8eIAD8D/DzwVOAa/j8i9wJ/MsZ5SZKWgD1GpKreCrw1yWuq6m0TmpMkaYl4pCMRAKrqbUm+G1g7/JiqumBM85IkLQEjRSTJe4CnA9cCX2vDBRgRSVrGRooIsAFYX1U1zslIkpaWUb8ncgPwDeOciCRp6Rn1SOQI4MYkVwEPzA1W1YvGMitJ0pIwakTeMM5JSJKWplE/nfUP456IJGnpGfXTWV9h8GksgAOBA4D/rKpDxzUxSdK+b9Qjka+fu58kwGZg47gmJUlaGh71VXxr4G+BE8YwH0nSEjLq6awXDy0+jsH3Ru4fy4wkSUvGqJ/O+pGh+7uBzzE4pSVJWsZGfU/ktHFPRJK09Iz6o1RrkvxNkjvb7a+SrBn35CRJ+7ZR31h/F3AJg98VeSrwoTYmSVrGRo3Iqqp6V1Xtbrd3A6vGOC9J0hIwakTuSvKTSVa0208Cd41zYpKkfd+oEflp4GXAF4A7gJcAPzWmOUmSlohRP+L7RmBLVd0DkORJwB8yiIskaZka9Ujk2XMBAaiqu4HnjmdKkqSlYtSIPC7J4XML7Uhk1KMYSdJ+atQQvAX4ZJIPtOWXAmePZ0qSpKVi1G+sX5BkBji2Db24qm4c37QkSUvByKekWjQMhyTpQY/6UvCSJM0xIpKkbkZEktTNiEiSuo0tIkmOSvLRJDcm2ZHktW38SUkuS3JL+/fwNp4k5yaZTXJdkucN7WtL2/6WJFuGxp+f5Pr2mHPb779LkiZknEciu4Ffqqr1wEbgzCTrgbOAy6tqHXB5WwY4EVjXbmcA74QHv9j4euA7gWOA1w998fGdwCuHHrdpjK9HkjTP2CJSVXdU1afb/a8ANwGrGfys7ra22TbgpHZ/M3BBDVwJHJbkKcAJwGVVdXe79MplwKa27tCqurKqCrhgaF+SpAmYyHsiSdYyuNbWp4Ajq+qOtuoLwJHt/mrgtqGH7WxjexrfucC4JGlCxh6RJIcAfwX8fFXdO7yuHUHUBOZwRpKZJDO7du0a99NJ0rIx1ogkOYBBQN5XVX/dhv+jnYqi/XtnG78dOGro4Wva2J7G1yww/jBVdV5VbaiqDatW+YOMkvRYGeenswKcD9xUVX80tOoSYO4TVluAi4fGT22f0toIfLmd9roUOD7J4e0N9eOBS9u6e5NsbM916tC+JEkTMM7Lub8AeAVwfZJr29ivA28GLkpyOvB5Br+YCLAdeCEwC/wXcBoMfrskyZuAq9t2b2y/ZwLwKuDdwMHAR9pNkjQhY4tIVX0cWOx7G8ctsH0BZy6yr63A1gXGZ4Bn7cU0JUl7wW+sS5K6GRFJUjcjIknqZkQkSd2MiCSpmxGRJHUzIpKkbkZEktTNiEiSuhkRSVI3IyJJ6mZEJEndjIgkqZsRkSR1MyKSpG5GRJLUzYhIkroZEUlSNyMiSepmRCRJ3YyIJKmbEZEkdTMikqRuRkSS1M2ISJK6GRFJUjcjIknqZkQkSd2MiCSpmxGRJHUzIpKkbkZEktTNiEiSuhkRSVI3IyJJ6mZEJEndjIgkqZsRkSR1MyKSpG5GRJLUzYhIkroZEUlSNyMiSepmRCRJ3YyIJKmbEZEkdTMikqRuRkSS1M2ISJK6GRFJUjcjIknqZkQkSd2MiCSpmxGRJHUzIpKkbkZEktTNiEiSuhkRSVI3IyJJ6mZEJEndjIgkqdvYIpJka5I7k9wwNPakJJcluaX9e3gbT5Jzk8wmuS7J84Yes6Vtf0uSLUPjz09yfXvMuUkyrtciSVrYOI9E3g1smjd2FnB5Va0DLm/LACcC69rtDOCdMIgO8HrgO4FjgNfPhadt88qhx81/LknSmI0tIlX1j8Dd84Y3A9va/W3ASUPjF9TAlcBhSZ4CnABcVlV3V9U9wGXAprbu0Kq6sqoKuGBoX5KkCZn0eyJHVtUd7f4XgCPb/dXAbUPb7WxjexrfucD4gpKckWQmycyuXbv27hVIkh40tTfW2xFETei5zquqDVW1YdWqVZN4SklaFiYdkf9op6Jo/97Zxm8Hjhrabk0b29P4mgXGJUkTNOmIXALMfcJqC3Dx0Pip7VNaG4Evt9NelwLHJzm8vaF+PHBpW3dvko3tU1mnDu1LkjQhK8e14yTvB74POCLJTgafsnozcFGS04HPAy9rm28HXgjMAv8FnAZQVXcneRNwddvujVU192b9qxh8Auxg4CPtJkmaoLFFpKpOWWTVcQtsW8CZi+xnK7B1gfEZ4Fl7M0dJ0t7xG+uSpG5GRJLUzYhIkroZEUlSNyMiSepmRCRJ3YyIJKmbEZEkdTMikqRuRkSS1M2ISJK6GRFJUjcjIknqZkQkSd2MiCSpmxGRJHUzIpKkbkZEktTNiEiSuo3tN9b3V8deeeW0p6B90BUbN057CtJUeCQiSepmRCRJ3YyIJKmbEZEkdTMikqRuRkSS1M2ISJK6GRFJUjcjIknqZkQkSd2MiCSpmxGRJHUzIpKkbkZEktTNiEiSuhkRSVI3IyJJ6mZEJEndjIgkqZsRkSR1MyKSpG5GRJLUzYhIkroZEUlSNyMiSepmRCRJ3YyIJKmbEZEkdTMikqRuRkSS1M2ISJK6GRFJUjcjIknqZkQkSd2MiCSpmxGRJHUzIpKkbkZEktTNiEiSuhkRSVK3JR+RJJuS3JxkNslZ056PJC0nSzoiSVYAbwdOBNYDpyRZP91ZSdLysaQjAhwDzFbVrVX1VeBCYPOU5yRJy8ZSj8hq4Lah5Z1tTJI0ASunPYFJSHIGcEZbvC/JzdOcz37kCOCL057EviDTnoAW4t/ng35lb3fwjYutWOoRuR04amh5TRt7iKo6DzhvUpNaLpLMVNWGac9DWoh/n5Ox1E9nXQ2sS3J0kgOBk4FLpjwnSVo2lvSRSFXtTvJq4FJgBbC1qnZMeVqStGws6YgAVNV2YPu057FMeYpQ+zL/PicgVTXtOUiSlqil/p6IJGmKjIgWlYGPJzlxaOylSf5umvOShiWpJG8ZWv7lJG+Y4pSWFSOiRdXgXOfPAn+U5KAkhwC/C5w53ZlJD/EA8OIkR0x7IsuREdEeVdUNwIeAXwN+C3gv8BtJrkrymSSbAZI8s41dm+S6JOumOG0tL7sZvIn+C/NXJFmb5Ir2N3l5kqdNfnr7N99Y1yNK8gTg08BXgQ8DO6rqvUkOA64Cngu8Gbiyqt7XvrOzoqr+e2qT1rKR5D7gqcB1wHcArwQOqao3JPkQ8MGq2pbkp4EXVdVJU5zufseIaCRJ3gjcB7wMOIjB//sDeBJwAoOQ/AZwAfDXVXXLNOap5SfJfVV1SPsb/R/gv/n/iHwReEpV/U+SA4A7qsrTXo8hT2dpVP/bbgF+rKqe025Pq6qbquovgBcx+C/w9iTHTnOyWpb+GDgdeMK0J7KcGBE9WpcCr0kSgCTPbf9+E3BrVZ0LXAw8e3pT1HJUVXcDFzEIyZx/ZnA5JICXA/806Xnt74yIHq03AQcA1yXZ0ZZhcJrrhiTXAs9icFpLmrS3MLh675zXAKcluQ54BfDaqcxqP+Z7IpKkbh6JSJK6GRFJUjcjIknqZkQkSd2MiCSpmxGRJHUzItIjaBfxu+Ex2M/nRrnSbJLDkrxqb+aV5GNJNvTMU3o0jIi07zkMeMSISPsCIyKNZmWS9yW5KckHk3xdkuPa5fCvT7I1yeMBFhufk+TgJB9J8spFnuvNwNPbZfX/IMkh7TLmn2773Lynec3fWZLjk3yyPf4D7XdhpMeEEZFG8y3AO6rq24B7gV8E3g38eFV9O7AS+LkkBy00PrSfQxj8Psv7q+rPFnmus4B/bxe4/BXgfuBHq+p5wPcDb5m7dtkC83rIEUw7ffabwA+0x8+0uUuPCSMijea2qvpEu/9e4Djgs1X1b21sG/C9DP5HfaHxORcD76qqR3NtsQC/267/9PfAauDIReb1PfMeuxFYD3yiXddsC/CNj+K5pT1aOe0JSEvE/IvMfQl4csd+PgFsSvIXNfqF614OrAKe334X43MMftNloXnNXw5wWVWd0jFX6RF5JCKN5mlJvqvd/wkGp4XWJnlGG3sF8A/AzYuMz/kt4B7g7Xt4rq8AXz+0/ETgzhaQ7+ehRxLz5/Xxefu6EnjB3HySPCHJN+/5pUqjMyLSaG4GzkxyE3A4cA5wGvCBJNcz+MGuP62q+xcan7ev1wIHJ/n9hZ6oqu5icPrphiR/ALwP2ND2dyrwr3uY1zvn7WsX8FPA+9vpsE8C39r5n4H0MF4KXpLUzSMRSVI331iXpiTJk4HLF1h1XDulJe3zPJ0lSerm6SxJUjcjIknqZkQkSd2MiCSpmxGRJHX7P1jwuBch7Wv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6" descr="data:image/png;base64,iVBORw0KGgoAAAANSUhEUgAAAZEAAAF0CAYAAADiqARmAAAABHNCSVQICAgIfAhkiAAAAAlwSFlzAAALEgAACxIB0t1+/AAAADh0RVh0U29mdHdhcmUAbWF0cGxvdGxpYiB2ZXJzaW9uMy4yLjIsIGh0dHA6Ly9tYXRwbG90bGliLm9yZy+WH4yJAAATy0lEQVR4nO3df7DldV3H8efLXRCSEJQd0l1sSbcfq5k/dmjLpikoWKxcMjXIZCNGKtGx32E1aRqN/TASUxuK1UVNQvsBOmsMgVaaCBclYCHihjosg7ECilRga+/+OJ9Lh8u9y+GznHP27n0+Zs7s+X6+3/M9n+Ncffr9nnO+J1WFJEk9HjftCUiSli4jIknqZkQkSd2MiCSpmxGRJHUzIpKkbiunPYFJO+KII2rt2rXTnoYkLRnXXHPNF6tq1ULrll1E1q5dy8zMzLSnIUlLRpLPL7bO01mSpG5GRJLUzYhIkroZEUlSNyMiSepmRCRJ3YyIJKmbEZEkdTMikqRuRkSS1M2ISJK6GRFJUjcjIknqtuyu4ivtz2au+8NpT0H7oA3P/uWx7dsjEUlSNyMiSepmRCRJ3YyIJKmbEZEkdTMikqRuRkSS1M2ISJK6GRFJUjcjIknqZkQkSd2MiCSpmxGRJHUzIpKkbkZEktTNiEiSuhkRSVI3IyJJ6mZEJEndjIgkqZsRkSR1MyKSpG5GRJLUzYhIkroZEUlSNyMiSepmRCRJ3YyIJKnb2COSZEWSzyT5cFs+Osmnkswm+cskB7bxx7fl2bZ+7dA+XtfGb05ywtD4pjY2m+Sscb8WSdJDTeJI5LXATUPLvwecU1XPAO4BTm/jpwP3tPFz2nYkWQ+cDDwT2AS8o4VpBfB24ERgPXBK21aSNCFjjUiSNcAPAX/elgMcC3ywbbINOKnd39yWaeuPa9tvBi6sqgeq6rPALHBMu81W1a1V9VXgwratJGlCxn0k8sfArwL/25afDHypqna35Z3A6nZ/NXAbQFv/5bb9g+PzHrPY+MMkOSPJTJKZXbt27e1rkiQ1Y4tIkh8G7qyqa8b1HKOqqvOqakNVbVi1atW0pyNJ+42VY9z3C4AXJXkhcBBwKPBW4LAkK9vRxhrg9rb97cBRwM4kK4EnAncNjc8Zfsxi45KkCRjbkUhVva6q1lTVWgZvjF9RVS8HPgq8pG22Bbi43b+kLdPWX1FV1cZPbp/eOhpYB1wFXA2sa5/2OrA9xyXjej2SpIcb55HIYn4NuDDJ7wCfAc5v4+cD70kyC9zNIApU1Y4kFwE3AruBM6vqawBJXg1cCqwAtlbVjom+Ekla5iYSkar6GPCxdv9WBp+smr/N/cBLF3n82cDZC4xvB7Y/hlOVJD0KfmNdktTNiEiSuhkRSVI3IyJJ6mZEJEndjIgkqZsRkSR1MyKSpG5GRJLUzYhIkroZEUlSNyMiSepmRCRJ3YyIJKmbEZEkdTMikqRuRkSS1M2ISJK6GRFJUjcjIknqZkQkSd2MiCSpmxGRJHUzIpKkbkZEktTNiEiSuhkRSVI3IyJJ6mZEJEndjIgkqZsRkSR1MyKSpG5GRJLUzYhIkroZEUlSNyMiSepmRCRJ3YyIJKmbEZEkdTMikqRuRkSS1M2ISJK6GRFJUjcjIknqZkQkSd2MiCSpmxGRJHUzIpKkbkZEktTNiEiSuhkRSVI3IyJJ6mZEJEndjIgkqZsRkSR1MyKSpG5GRJLUzYhIkroZEUlSNyMiSepmRCRJ3cYWkSQHJbkqyb8k2ZHkt9v40Uk+lWQ2yV8mObCNP74tz7b1a4f29bo2fnOSE4bGN7Wx2SRnjeu1SJIWNs4jkQeAY6vqO4DnAJuSbAR+Dzinqp4B3AOc3rY/HbinjZ/TtiPJeuBk4JnAJuAdSVYkWQG8HTgRWA+c0raVJE3I2CJSA/e1xQParYBjgQ+28W3ASe3+5rZMW39ckrTxC6vqgar6LDALHNNus1V1a1V9FbiwbStJmpCxvifSjhiuBe4ELgP+HfhSVe1um+wEVrf7q4HbANr6LwNPHh6f95jFxheaxxlJZpLM7Nq167F4aZIkxhyRqvpaVT0HWMPgyOFbx/l8e5jHeVW1oao2rFq1ahpTkKT90kQ+nVVVXwI+CnwXcFiSlW3VGuD2dv924CiAtv6JwF3D4/Mes9i4JGlCxvnprFVJDmv3DwZ+ELiJQUxe0jbbAlzc7l/Slmnrr6iqauMnt09vHQ2sA64CrgbWtU97HcjgzfdLxvV6JEkPt/KRN+n2FGBb+xTV44CLqurDSW4ELkzyO8BngPPb9ucD70kyC9zNIApU1Y4kFwE3AruBM6vqawBJXg1cCqwAtlbVjjG+HknSPGOLSFVdBzx3gfFbGbw/Mn/8fuCli+zrbODsBca3A9v3erKSpC5+Y12S1M2ISJK6GRFJUjcjIknqZkQkSd2MiCSpmxGRJHUzIpKkbkZEktTNiEiSuhkRSVI3IyJJ6mZEJEndjIgkqZsRkSR1MyKSpG5GRJLUzYhIkroZEUlSNyMiSepmRCRJ3YyIJKmbEZEkdTMikqRuRkSS1M2ISJK6GRFJUjcjIknqNlJEklw+ypgkaXlZuaeVSQ4Cvg44IsnhQNqqQ4HVY56bJGkft8eIAD8D/DzwVOAa/j8i9wJ/MsZ5SZKWgD1GpKreCrw1yWuq6m0TmpMkaYl4pCMRAKrqbUm+G1g7/JiqumBM85IkLQEjRSTJe4CnA9cCX2vDBRgRSVrGRooIsAFYX1U1zslIkpaWUb8ncgPwDeOciCRp6Rn1SOQI4MYkVwEPzA1W1YvGMitJ0pIwakTeMM5JSJKWplE/nfUP456IJGnpGfXTWV9h8GksgAOBA4D/rKpDxzUxSdK+b9Qjka+fu58kwGZg47gmJUlaGh71VXxr4G+BE8YwH0nSEjLq6awXDy0+jsH3Ru4fy4wkSUvGqJ/O+pGh+7uBzzE4pSVJWsZGfU/ktHFPRJK09Iz6o1RrkvxNkjvb7a+SrBn35CRJ+7ZR31h/F3AJg98VeSrwoTYmSVrGRo3Iqqp6V1Xtbrd3A6vGOC9J0hIwakTuSvKTSVa0208Cd41zYpKkfd+oEflp4GXAF4A7gJcAPzWmOUmSlohRP+L7RmBLVd0DkORJwB8yiIskaZka9Ujk2XMBAaiqu4HnjmdKkqSlYtSIPC7J4XML7Uhk1KMYSdJ+atQQvAX4ZJIPtOWXAmePZ0qSpKVi1G+sX5BkBji2Db24qm4c37QkSUvByKekWjQMhyTpQY/6UvCSJM0xIpKkbkZEktTNiEiSuo0tIkmOSvLRJDcm2ZHktW38SUkuS3JL+/fwNp4k5yaZTXJdkucN7WtL2/6WJFuGxp+f5Pr2mHPb779LkiZknEciu4Ffqqr1wEbgzCTrgbOAy6tqHXB5WwY4EVjXbmcA74QHv9j4euA7gWOA1w998fGdwCuHHrdpjK9HkjTP2CJSVXdU1afb/a8ANwGrGfys7ra22TbgpHZ/M3BBDVwJHJbkKcAJwGVVdXe79MplwKa27tCqurKqCrhgaF+SpAmYyHsiSdYyuNbWp4Ajq+qOtuoLwJHt/mrgtqGH7WxjexrfucC4JGlCxh6RJIcAfwX8fFXdO7yuHUHUBOZwRpKZJDO7du0a99NJ0rIx1ogkOYBBQN5XVX/dhv+jnYqi/XtnG78dOGro4Wva2J7G1yww/jBVdV5VbaiqDatW+YOMkvRYGeenswKcD9xUVX80tOoSYO4TVluAi4fGT22f0toIfLmd9roUOD7J4e0N9eOBS9u6e5NsbM916tC+JEkTMM7Lub8AeAVwfZJr29ivA28GLkpyOvB5Br+YCLAdeCEwC/wXcBoMfrskyZuAq9t2b2y/ZwLwKuDdwMHAR9pNkjQhY4tIVX0cWOx7G8ctsH0BZy6yr63A1gXGZ4Bn7cU0JUl7wW+sS5K6GRFJUjcjIknqZkQkSd2MiCSpmxGRJHUzIpKkbkZEktTNiEiSuhkRSVI3IyJJ6mZEJEndjIgkqZsRkSR1MyKSpG5GRJLUzYhIkroZEUlSNyMiSepmRCRJ3YyIJKmbEZEkdTMikqRuRkSS1M2ISJK6GRFJUjcjIknqZkQkSd2MiCSpmxGRJHUzIpKkbkZEktTNiEiSuhkRSVI3IyJJ6mZEJEndjIgkqZsRkSR1MyKSpG5GRJLUzYhIkroZEUlSNyMiSepmRCRJ3YyIJKmbEZEkdTMikqRuRkSS1M2ISJK6GRFJUjcjIknqZkQkSd2MiCSpmxGRJHUzIpKkbkZEktTNiEiSuhkRSVI3IyJJ6mZEJEndjIgkqdvYIpJka5I7k9wwNPakJJcluaX9e3gbT5Jzk8wmuS7J84Yes6Vtf0uSLUPjz09yfXvMuUkyrtciSVrYOI9E3g1smjd2FnB5Va0DLm/LACcC69rtDOCdMIgO8HrgO4FjgNfPhadt88qhx81/LknSmI0tIlX1j8Dd84Y3A9va/W3ASUPjF9TAlcBhSZ4CnABcVlV3V9U9wGXAprbu0Kq6sqoKuGBoX5KkCZn0eyJHVtUd7f4XgCPb/dXAbUPb7WxjexrfucD4gpKckWQmycyuXbv27hVIkh40tTfW2xFETei5zquqDVW1YdWqVZN4SklaFiYdkf9op6Jo/97Zxm8Hjhrabk0b29P4mgXGJUkTNOmIXALMfcJqC3Dx0Pip7VNaG4Evt9NelwLHJzm8vaF+PHBpW3dvko3tU1mnDu1LkjQhK8e14yTvB74POCLJTgafsnozcFGS04HPAy9rm28HXgjMAv8FnAZQVXcneRNwddvujVU192b9qxh8Auxg4CPtJkmaoLFFpKpOWWTVcQtsW8CZi+xnK7B1gfEZ4Fl7M0dJ0t7xG+uSpG5GRJLUzYhIkroZEUlSNyMiSepmRCRJ3YyIJKmbEZEkdTMikqRuRkSS1M2ISJK6GRFJUjcjIknqZkQkSd2MiCSpmxGRJHUzIpKkbkZEktTNiEiSuo3tN9b3V8deeeW0p6B90BUbN057CtJUeCQiSepmRCRJ3YyIJKmbEZEkdTMikqRuRkSS1M2ISJK6GRFJUjcjIknqZkQkSd2MiCSpmxGRJHUzIpKkbkZEktTNiEiSuhkRSVI3IyJJ6mZEJEndjIgkqZsRkSR1MyKSpG5GRJLUzYhIkroZEUlSNyMiSepmRCRJ3YyIJKmbEZEkdTMikqRuRkSS1M2ISJK6GRFJUjcjIknqZkQkSd2MiCSpmxGRJHUzIpKkbkZEktTNiEiSuhkRSVK3JR+RJJuS3JxkNslZ056PJC0nSzoiSVYAbwdOBNYDpyRZP91ZSdLysaQjAhwDzFbVrVX1VeBCYPOU5yRJy8ZSj8hq4Lah5Z1tTJI0ASunPYFJSHIGcEZbvC/JzdOcz37kCOCL057EviDTnoAW4t/ng35lb3fwjYutWOoRuR04amh5TRt7iKo6DzhvUpNaLpLMVNWGac9DWoh/n5Ox1E9nXQ2sS3J0kgOBk4FLpjwnSVo2lvSRSFXtTvJq4FJgBbC1qnZMeVqStGws6YgAVNV2YPu057FMeYpQ+zL/PicgVTXtOUiSlqil/p6IJGmKjIgWlYGPJzlxaOylSf5umvOShiWpJG8ZWv7lJG+Y4pSWFSOiRdXgXOfPAn+U5KAkhwC/C5w53ZlJD/EA8OIkR0x7IsuREdEeVdUNwIeAXwN+C3gv8BtJrkrymSSbAZI8s41dm+S6JOumOG0tL7sZvIn+C/NXJFmb5Ir2N3l5kqdNfnr7N99Y1yNK8gTg08BXgQ8DO6rqvUkOA64Cngu8Gbiyqt7XvrOzoqr+e2qT1rKR5D7gqcB1wHcArwQOqao3JPkQ8MGq2pbkp4EXVdVJU5zufseIaCRJ3gjcB7wMOIjB//sDeBJwAoOQ/AZwAfDXVXXLNOap5SfJfVV1SPsb/R/gv/n/iHwReEpV/U+SA4A7qsrTXo8hT2dpVP/bbgF+rKqe025Pq6qbquovgBcx+C/w9iTHTnOyWpb+GDgdeMK0J7KcGBE9WpcCr0kSgCTPbf9+E3BrVZ0LXAw8e3pT1HJUVXcDFzEIyZx/ZnA5JICXA/806Xnt74yIHq03AQcA1yXZ0ZZhcJrrhiTXAs9icFpLmrS3MLh675zXAKcluQ54BfDaqcxqP+Z7IpKkbh6JSJK6GRFJUjcjIknqZkQkSd2MiCSpmxGRJHUzItIjaBfxu+Ex2M/nRrnSbJLDkrxqb+aV5GNJNvTMU3o0jIi07zkMeMSISPsCIyKNZmWS9yW5KckHk3xdkuPa5fCvT7I1yeMBFhufk+TgJB9J8spFnuvNwNPbZfX/IMkh7TLmn2773Lynec3fWZLjk3yyPf4D7XdhpMeEEZFG8y3AO6rq24B7gV8E3g38eFV9O7AS+LkkBy00PrSfQxj8Psv7q+rPFnmus4B/bxe4/BXgfuBHq+p5wPcDb5m7dtkC83rIEUw7ffabwA+0x8+0uUuPCSMijea2qvpEu/9e4Djgs1X1b21sG/C9DP5HfaHxORcD76qqR3NtsQC/267/9PfAauDIReb1PfMeuxFYD3yiXddsC/CNj+K5pT1aOe0JSEvE/IvMfQl4csd+PgFsSvIXNfqF614OrAKe334X43MMftNloXnNXw5wWVWd0jFX6RF5JCKN5mlJvqvd/wkGp4XWJnlGG3sF8A/AzYuMz/kt4B7g7Xt4rq8AXz+0/ETgzhaQ7+ehRxLz5/Xxefu6EnjB3HySPCHJN+/5pUqjMyLSaG4GzkxyE3A4cA5wGvCBJNcz+MGuP62q+xcan7ev1wIHJ/n9hZ6oqu5icPrphiR/ALwP2ND2dyrwr3uY1zvn7WsX8FPA+9vpsE8C39r5n4H0MF4KXpLUzSMRSVI331iXpiTJk4HLF1h1XDulJe3zPJ0lSerm6SxJUjcjIknqZkQkSd2MiCSpmxGRJHX7P1jwuBch7WvL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8" descr="data:image/png;base64,iVBORw0KGgoAAAANSUhEUgAAAZEAAAF0CAYAAADiqARmAAAABHNCSVQICAgIfAhkiAAAAAlwSFlzAAALEgAACxIB0t1+/AAAADh0RVh0U29mdHdhcmUAbWF0cGxvdGxpYiB2ZXJzaW9uMy4yLjIsIGh0dHA6Ly9tYXRwbG90bGliLm9yZy+WH4yJAAATy0lEQVR4nO3df7DldV3H8efLXRCSEJQd0l1sSbcfq5k/dmjLpikoWKxcMjXIZCNGKtGx32E1aRqN/TASUxuK1UVNQvsBOmsMgVaaCBclYCHihjosg7ECilRga+/+OJ9Lh8u9y+GznHP27n0+Zs7s+X6+3/M9n+Ncffr9nnO+J1WFJEk9HjftCUiSli4jIknqZkQkSd2MiCSpmxGRJHUzIpKkbiunPYFJO+KII2rt2rXTnoYkLRnXXHPNF6tq1ULrll1E1q5dy8zMzLSnIUlLRpLPL7bO01mSpG5GRJLUzYhIkroZEUlSNyMiSepmRCRJ3YyIJKmbEZEkdTMikqRuRkSS1M2ISJK6GRFJUjcjIknqtuyu4ivtz2au+8NpT0H7oA3P/uWx7dsjEUlSNyMiSepmRCRJ3YyIJKmbEZEkdTMikqRuRkSS1M2ISJK6GRFJUjcjIknqZkQkSd2MiCSpmxGRJHUzIpKkbkZEktTNiEiSuhkRSVI3IyJJ6mZEJEndjIgkqZsRkSR1MyKSpG5GRJLUzYhIkroZEUlSNyMiSepmRCRJ3YyIJKnb2COSZEWSzyT5cFs+Osmnkswm+cskB7bxx7fl2bZ+7dA+XtfGb05ywtD4pjY2m+Sscb8WSdJDTeJI5LXATUPLvwecU1XPAO4BTm/jpwP3tPFz2nYkWQ+cDDwT2AS8o4VpBfB24ERgPXBK21aSNCFjjUiSNcAPAX/elgMcC3ywbbINOKnd39yWaeuPa9tvBi6sqgeq6rPALHBMu81W1a1V9VXgwratJGlCxn0k8sfArwL/25afDHypqna35Z3A6nZ/NXAbQFv/5bb9g+PzHrPY+MMkOSPJTJKZXbt27e1rkiQ1Y4tIkh8G7qyqa8b1HKOqqvOqakNVbVi1atW0pyNJ+42VY9z3C4AXJXkhcBBwKPBW4LAkK9vRxhrg9rb97cBRwM4kK4EnAncNjc8Zfsxi45KkCRjbkUhVva6q1lTVWgZvjF9RVS8HPgq8pG22Bbi43b+kLdPWX1FV1cZPbp/eOhpYB1wFXA2sa5/2OrA9xyXjej2SpIcb55HIYn4NuDDJ7wCfAc5v4+cD70kyC9zNIApU1Y4kFwE3AruBM6vqawBJXg1cCqwAtlbVjom+Ekla5iYSkar6GPCxdv9WBp+smr/N/cBLF3n82cDZC4xvB7Y/hlOVJD0KfmNdktTNiEiSuhkRSVI3IyJJ6mZEJEndjIgkqZsRkSR1MyKSpG5GRJLUzYhIkroZEUlSNyMiSepmRCRJ3YyIJKmbEZEkdTMikqRuRkSS1M2ISJK6GRFJUjcjIknqZkQkSd2MiCSpmxGRJHUzIpKkbkZEktTNiEiSuhkRSVI3IyJJ6mZEJEndjIgkqZsRkSR1MyKSpG5GRJLUzYhIkroZEUlSNyMiSepmRCRJ3YyIJKmbEZEkdTMikqRuRkSS1M2ISJK6GRFJUjcjIknqZkQkSd2MiCSpmxGRJHUzIpKkbkZEktTNiEiSuhkRSVI3IyJJ6mZEJEndjIgkqZsRkSR1MyKSpG5GRJLUzYhIkroZEUlSNyMiSepmRCRJ3cYWkSQHJbkqyb8k2ZHkt9v40Uk+lWQ2yV8mObCNP74tz7b1a4f29bo2fnOSE4bGN7Wx2SRnjeu1SJIWNs4jkQeAY6vqO4DnAJuSbAR+Dzinqp4B3AOc3rY/HbinjZ/TtiPJeuBk4JnAJuAdSVYkWQG8HTgRWA+c0raVJE3I2CJSA/e1xQParYBjgQ+28W3ASe3+5rZMW39ckrTxC6vqgar6LDALHNNus1V1a1V9FbiwbStJmpCxvifSjhiuBe4ELgP+HfhSVe1um+wEVrf7q4HbANr6LwNPHh6f95jFxheaxxlJZpLM7Nq167F4aZIkxhyRqvpaVT0HWMPgyOFbx/l8e5jHeVW1oao2rFq1ahpTkKT90kQ+nVVVXwI+CnwXcFiSlW3VGuD2dv924CiAtv6JwF3D4/Mes9i4JGlCxvnprFVJDmv3DwZ+ELiJQUxe0jbbAlzc7l/Slmnrr6iqauMnt09vHQ2sA64CrgbWtU97HcjgzfdLxvV6JEkPt/KRN+n2FGBb+xTV44CLqurDSW4ELkzyO8BngPPb9ucD70kyC9zNIApU1Y4kFwE3AruBM6vqawBJXg1cCqwAtlbVjjG+HknSPGOLSFVdBzx3gfFbGbw/Mn/8fuCli+zrbODsBca3A9v3erKSpC5+Y12S1M2ISJK6GRFJUjcjIknqZkQkSd2MiCSpmxGRJHUzIpKkbkZEktTNiEiSuhkRSVI3IyJJ6mZEJEndjIgkqZsRkSR1MyKSpG5GRJLUzYhIkroZEUlSNyMiSepmRCRJ3YyIJKmbEZEkdTMikqRuRkSS1M2ISJK6GRFJUjcjIknqNlJEklw+ypgkaXlZuaeVSQ4Cvg44IsnhQNqqQ4HVY56bJGkft8eIAD8D/DzwVOAa/j8i9wJ/MsZ5SZKWgD1GpKreCrw1yWuq6m0TmpMkaYl4pCMRAKrqbUm+G1g7/JiqumBM85IkLQEjRSTJe4CnA9cCX2vDBRgRSVrGRooIsAFYX1U1zslIkpaWUb8ncgPwDeOciCRp6Rn1SOQI4MYkVwEPzA1W1YvGMitJ0pIwakTeMM5JSJKWplE/nfUP456IJGnpGfXTWV9h8GksgAOBA4D/rKpDxzUxSdK+b9Qjka+fu58kwGZg47gmJUlaGh71VXxr4G+BE8YwH0nSEjLq6awXDy0+jsH3Ru4fy4wkSUvGqJ/O+pGh+7uBzzE4pSVJWsZGfU/ktHFPRJK09Iz6o1RrkvxNkjvb7a+SrBn35CRJ+7ZR31h/F3AJg98VeSrwoTYmSVrGRo3Iqqp6V1Xtbrd3A6vGOC9J0hIwakTuSvKTSVa0208Cd41zYpKkfd+oEflp4GXAF4A7gJcAPzWmOUmSlohRP+L7RmBLVd0DkORJwB8yiIskaZka9Ujk2XMBAaiqu4HnjmdKkqSlYtSIPC7J4XML7Uhk1KMYSdJ+atQQvAX4ZJIPtOWXAmePZ0qSpKVi1G+sX5BkBji2Db24qm4c37QkSUvByKekWjQMhyTpQY/6UvCSJM0xIpKkbkZEktTNiEiSuo0tIkmOSvLRJDcm2ZHktW38SUkuS3JL+/fwNp4k5yaZTXJdkucN7WtL2/6WJFuGxp+f5Pr2mHPb779LkiZknEciu4Ffqqr1wEbgzCTrgbOAy6tqHXB5WwY4EVjXbmcA74QHv9j4euA7gWOA1w998fGdwCuHHrdpjK9HkjTP2CJSVXdU1afb/a8ANwGrGfys7ra22TbgpHZ/M3BBDVwJHJbkKcAJwGVVdXe79MplwKa27tCqurKqCrhgaF+SpAmYyHsiSdYyuNbWp4Ajq+qOtuoLwJHt/mrgtqGH7WxjexrfucC4JGlCxh6RJIcAfwX8fFXdO7yuHUHUBOZwRpKZJDO7du0a99NJ0rIx1ogkOYBBQN5XVX/dhv+jnYqi/XtnG78dOGro4Wva2J7G1yww/jBVdV5VbaiqDatW+YOMkvRYGeenswKcD9xUVX80tOoSYO4TVluAi4fGT22f0toIfLmd9roUOD7J4e0N9eOBS9u6e5NsbM916tC+JEkTMM7Lub8AeAVwfZJr29ivA28GLkpyOvB5Br+YCLAdeCEwC/wXcBoMfrskyZuAq9t2b2y/ZwLwKuDdwMHAR9pNkjQhY4tIVX0cWOx7G8ctsH0BZy6yr63A1gXGZ4Bn7cU0JUl7wW+sS5K6GRFJUjcjIknqZkQkSd2MiCSpmxGRJHUzIpKkbkZEktTNiEiSuhkRSVI3IyJJ6mZEJEndjIgkqZsRkSR1MyKSpG5GRJLUzYhIkroZEUlSNyMiSepmRCRJ3YyIJKmbEZEkdTMikqRuRkSS1M2ISJK6GRFJUjcjIknqZkQkSd2MiCSpmxGRJHUzIpKkbkZEktTNiEiSuhkRSVI3IyJJ6mZEJEndjIgkqZsRkSR1MyKSpG5GRJLUzYhIkroZEUlSNyMiSepmRCRJ3YyIJKmbEZEkdTMikqRuRkSS1M2ISJK6GRFJUjcjIknqZkQkSd2MiCSpmxGRJHUzIpKkbkZEktTNiEiSuhkRSVI3IyJJ6mZEJEndjIgkqdvYIpJka5I7k9wwNPakJJcluaX9e3gbT5Jzk8wmuS7J84Yes6Vtf0uSLUPjz09yfXvMuUkyrtciSVrYOI9E3g1smjd2FnB5Va0DLm/LACcC69rtDOCdMIgO8HrgO4FjgNfPhadt88qhx81/LknSmI0tIlX1j8Dd84Y3A9va/W3ASUPjF9TAlcBhSZ4CnABcVlV3V9U9wGXAprbu0Kq6sqoKuGBoX5KkCZn0eyJHVtUd7f4XgCPb/dXAbUPb7WxjexrfucD4gpKckWQmycyuXbv27hVIkh40tTfW2xFETei5zquqDVW1YdWqVZN4SklaFiYdkf9op6Jo/97Zxm8Hjhrabk0b29P4mgXGJUkTNOmIXALMfcJqC3Dx0Pip7VNaG4Evt9NelwLHJzm8vaF+PHBpW3dvko3tU1mnDu1LkjQhK8e14yTvB74POCLJTgafsnozcFGS04HPAy9rm28HXgjMAv8FnAZQVXcneRNwddvujVU192b9qxh8Auxg4CPtJkmaoLFFpKpOWWTVcQtsW8CZi+xnK7B1gfEZ4Fl7M0dJ0t7xG+uSpG5GRJLUzYhIkroZEUlSNyMiSepmRCRJ3YyIJKmbEZEkdTMikqRuRkSS1M2ISJK6GRFJUjcjIknqZkQkSd2MiCSpmxGRJHUzIpKkbkZEktTNiEiSuo3tN9b3V8deeeW0p6B90BUbN057CtJUeCQiSepmRCRJ3YyIJKmbEZEkdTMikqRuRkSS1M2ISJK6GRFJUjcjIknqZkQkSd2MiCSpmxGRJHUzIpKkbkZEktTNiEiSuhkRSVI3IyJJ6mZEJEndjIgkqZsRkSR1MyKSpG5GRJLUzYhIkroZEUlSNyMiSepmRCRJ3YyIJKmbEZEkdTMikqRuRkSS1M2ISJK6GRFJUjcjIknqZkQkSd2MiCSpmxGRJHUzIpKkbkZEktTNiEiSuhkRSVK3JR+RJJuS3JxkNslZ056PJC0nSzoiSVYAbwdOBNYDpyRZP91ZSdLysaQjAhwDzFbVrVX1VeBCYPOU5yRJy8ZSj8hq4Lah5Z1tTJI0ASunPYFJSHIGcEZbvC/JzdOcz37kCOCL057EviDTnoAW4t/ng35lb3fwjYutWOoRuR04amh5TRt7iKo6DzhvUpNaLpLMVNWGac9DWoh/n5Ox1E9nXQ2sS3J0kgOBk4FLpjwnSVo2lvSRSFXtTvJq4FJgBbC1qnZMeVqStGws6YgAVNV2YPu057FMeYpQ+zL/PicgVTXtOUiSlqil/p6IJGmKjIgWlYGPJzlxaOylSf5umvOShiWpJG8ZWv7lJG+Y4pSWFSOiRdXgXOfPAn+U5KAkhwC/C5w53ZlJD/EA8OIkR0x7IsuREdEeVdUNwIeAXwN+C3gv8BtJrkrymSSbAZI8s41dm+S6JOumOG0tL7sZvIn+C/NXJFmb5Ir2N3l5kqdNfnr7N99Y1yNK8gTg08BXgQ8DO6rqvUkOA64Cngu8Gbiyqt7XvrOzoqr+e2qT1rKR5D7gqcB1wHcArwQOqao3JPkQ8MGq2pbkp4EXVdVJU5zufseIaCRJ3gjcB7wMOIjB//sDeBJwAoOQ/AZwAfDXVXXLNOap5SfJfVV1SPsb/R/gv/n/iHwReEpV/U+SA4A7qsrTXo8hT2dpVP/bbgF+rKqe025Pq6qbquovgBcx+C/w9iTHTnOyWpb+GDgdeMK0J7KcGBE9WpcCr0kSgCTPbf9+E3BrVZ0LXAw8e3pT1HJUVXcDFzEIyZx/ZnA5JICXA/806Xnt74yIHq03AQcA1yXZ0ZZhcJrrhiTXAs9icFpLmrS3MLh675zXAKcluQ54BfDaqcxqP+Z7IpKkbh6JSJK6GRFJUjcjIknqZkQkSd2MiCSpmxGRJHUzItIjaBfxu+Ex2M/nRrnSbJLDkrxqb+aV5GNJNvTMU3o0jIi07zkMeMSISPsCIyKNZmWS9yW5KckHk3xdkuPa5fCvT7I1yeMBFhufk+TgJB9J8spFnuvNwNPbZfX/IMkh7TLmn2773Lynec3fWZLjk3yyPf4D7XdhpMeEEZFG8y3AO6rq24B7gV8E3g38eFV9O7AS+LkkBy00PrSfQxj8Psv7q+rPFnmus4B/bxe4/BXgfuBHq+p5wPcDb5m7dtkC83rIEUw7ffabwA+0x8+0uUuPCSMijea2qvpEu/9e4Djgs1X1b21sG/C9DP5HfaHxORcD76qqR3NtsQC/267/9PfAauDIReb1PfMeuxFYD3yiXddsC/CNj+K5pT1aOe0JSEvE/IvMfQl4csd+PgFsSvIXNfqF614OrAKe334X43MMftNloXnNXw5wWVWd0jFX6RF5JCKN5mlJvqvd/wkGp4XWJnlGG3sF8A/AzYuMz/kt4B7g7Xt4rq8AXz+0/ETgzhaQ7+ehRxLz5/Xxefu6EnjB3HySPCHJN+/5pUqjMyLSaG4GzkxyE3A4cA5wGvCBJNcz+MGuP62q+xcan7ev1wIHJ/n9hZ6oqu5icPrphiR/ALwP2ND2dyrwr3uY1zvn7WsX8FPA+9vpsE8C39r5n4H0MF4KXpLUzSMRSVI331iXpiTJk4HLF1h1XDulJe3zPJ0lSerm6SxJUjcjIknqZkQkSd2MiCSpmxGRJHX7P1jwuBch7WvL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2219325"/>
            <a:ext cx="31146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31840" y="4941168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visualising book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3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152650"/>
            <a:ext cx="33718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27784" y="4941168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visualizing online order </a:t>
            </a:r>
            <a:r>
              <a:rPr lang="en-GB" dirty="0" err="1"/>
              <a:t>vs</a:t>
            </a:r>
            <a:r>
              <a:rPr lang="en-GB" dirty="0"/>
              <a:t>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71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60769"/>
            <a:ext cx="61150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2461" y="5589240"/>
            <a:ext cx="3179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visualising book table </a:t>
            </a:r>
            <a:r>
              <a:rPr lang="en-GB" dirty="0" err="1"/>
              <a:t>vs</a:t>
            </a:r>
            <a:r>
              <a:rPr lang="en-GB" dirty="0"/>
              <a:t> rate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1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0483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95736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visualizing book table facility, </a:t>
            </a:r>
            <a:r>
              <a:rPr lang="en-GB" dirty="0" err="1"/>
              <a:t>locationwise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94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1055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7744" y="4509120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visualising types of restaurant </a:t>
            </a:r>
            <a:r>
              <a:rPr lang="en-GB" dirty="0" err="1"/>
              <a:t>vs</a:t>
            </a:r>
            <a:r>
              <a:rPr lang="en-GB" dirty="0"/>
              <a:t>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24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792088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23728" y="5445224"/>
            <a:ext cx="457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grouping types of restaurants </a:t>
            </a:r>
            <a:r>
              <a:rPr lang="en-GB" dirty="0" err="1"/>
              <a:t>locationwise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LIBRARIES USED IN DATASET ANALYSIS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7239000" cy="4846320"/>
          </a:xfrm>
        </p:spPr>
        <p:txBody>
          <a:bodyPr/>
          <a:lstStyle/>
          <a:p>
            <a:r>
              <a:rPr lang="en-GB" dirty="0" smtClean="0"/>
              <a:t>1.Pandas 2.Numpy 3.Seaborn 4.matplotlib.pyplot</a:t>
            </a:r>
          </a:p>
          <a:p>
            <a:r>
              <a:rPr lang="en-GB" dirty="0"/>
              <a:t>Pandas is mainly used </a:t>
            </a:r>
            <a:r>
              <a:rPr lang="en-GB" b="1" dirty="0"/>
              <a:t>for data analysis and associated manipulation of tabular data in </a:t>
            </a:r>
            <a:r>
              <a:rPr lang="en-GB" b="1" dirty="0" err="1"/>
              <a:t>Dataframes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is a Python library used for </a:t>
            </a:r>
            <a:r>
              <a:rPr lang="en-GB" b="1" dirty="0"/>
              <a:t>working with arrays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199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4" y="1268760"/>
            <a:ext cx="76206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3808" y="566124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no. of votes </a:t>
            </a:r>
            <a:r>
              <a:rPr lang="en-GB" dirty="0" err="1"/>
              <a:t>locationwise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7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05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76672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visualizing top cuisines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34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LIBRARIES USED IN DATASET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is an open-source Python library built on top of </a:t>
            </a:r>
            <a:r>
              <a:rPr lang="en-GB" dirty="0" err="1"/>
              <a:t>matplotlib</a:t>
            </a:r>
            <a:r>
              <a:rPr lang="en-GB" dirty="0"/>
              <a:t>. It is used for </a:t>
            </a:r>
            <a:r>
              <a:rPr lang="en-GB" b="1" dirty="0"/>
              <a:t>data visualization and exploratory data </a:t>
            </a:r>
            <a:r>
              <a:rPr lang="en-GB" b="1" dirty="0" smtClean="0"/>
              <a:t>analysis</a:t>
            </a:r>
          </a:p>
          <a:p>
            <a:r>
              <a:rPr lang="en-GB" dirty="0" err="1"/>
              <a:t>Matplotlib</a:t>
            </a:r>
            <a:r>
              <a:rPr lang="en-GB" dirty="0"/>
              <a:t> is a cross-platform, data visualization and graphical plotting library for Python and its numerical extension </a:t>
            </a:r>
            <a:r>
              <a:rPr lang="en-GB" dirty="0" err="1"/>
              <a:t>NumPy</a:t>
            </a:r>
            <a:r>
              <a:rPr lang="en-GB" dirty="0"/>
              <a:t>. As such, it offers a viable open source alternative to MATLAB</a:t>
            </a:r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0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the libraries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 pandas as </a:t>
            </a:r>
            <a:r>
              <a:rPr lang="en-GB" dirty="0" err="1"/>
              <a:t>pd</a:t>
            </a:r>
            <a:endParaRPr lang="en-GB" dirty="0"/>
          </a:p>
          <a:p>
            <a:r>
              <a:rPr lang="en-GB" dirty="0"/>
              <a:t>import </a:t>
            </a:r>
            <a:r>
              <a:rPr lang="en-GB" dirty="0" err="1"/>
              <a:t>numpy</a:t>
            </a:r>
            <a:r>
              <a:rPr lang="en-GB" dirty="0"/>
              <a:t> as </a:t>
            </a:r>
            <a:r>
              <a:rPr lang="en-GB" dirty="0" err="1"/>
              <a:t>np</a:t>
            </a:r>
            <a:r>
              <a:rPr lang="en-GB" dirty="0"/>
              <a:t> </a:t>
            </a:r>
          </a:p>
          <a:p>
            <a:r>
              <a:rPr lang="en-GB" dirty="0"/>
              <a:t>import </a:t>
            </a:r>
            <a:r>
              <a:rPr lang="en-GB" dirty="0" err="1"/>
              <a:t>matplotlib.pyplot</a:t>
            </a:r>
            <a:r>
              <a:rPr lang="en-GB" dirty="0"/>
              <a:t> as </a:t>
            </a:r>
            <a:r>
              <a:rPr lang="en-GB" dirty="0" err="1"/>
              <a:t>plt</a:t>
            </a:r>
            <a:endParaRPr lang="en-GB" dirty="0"/>
          </a:p>
          <a:p>
            <a:r>
              <a:rPr lang="en-GB" dirty="0"/>
              <a:t>import </a:t>
            </a:r>
            <a:r>
              <a:rPr lang="en-GB" dirty="0" err="1"/>
              <a:t>seaborn</a:t>
            </a:r>
            <a:r>
              <a:rPr lang="en-GB" dirty="0"/>
              <a:t> as </a:t>
            </a:r>
            <a:r>
              <a:rPr lang="en-GB" dirty="0" err="1"/>
              <a:t>sns</a:t>
            </a:r>
            <a:r>
              <a:rPr lang="en-GB" dirty="0"/>
              <a:t> 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4946108" cy="23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99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the </a:t>
            </a:r>
            <a:r>
              <a:rPr lang="en-GB" dirty="0" err="1" smtClean="0"/>
              <a:t>csv</a:t>
            </a:r>
            <a:r>
              <a:rPr lang="en-GB" dirty="0" smtClean="0"/>
              <a:t> files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df</a:t>
            </a:r>
            <a:r>
              <a:rPr lang="en-GB" dirty="0"/>
              <a:t>=</a:t>
            </a:r>
            <a:r>
              <a:rPr lang="en-GB" dirty="0" err="1"/>
              <a:t>pd.read_csv</a:t>
            </a:r>
            <a:r>
              <a:rPr lang="en-GB" dirty="0"/>
              <a:t>('/content/drive/</a:t>
            </a:r>
            <a:r>
              <a:rPr lang="en-GB" dirty="0" err="1"/>
              <a:t>MyDrive</a:t>
            </a:r>
            <a:r>
              <a:rPr lang="en-GB" dirty="0"/>
              <a:t>/data/zomato.csv')</a:t>
            </a:r>
          </a:p>
          <a:p>
            <a:pPr marL="0" indent="0">
              <a:buNone/>
            </a:pPr>
            <a:r>
              <a:rPr lang="en-GB" dirty="0" err="1"/>
              <a:t>df.head</a:t>
            </a:r>
            <a:r>
              <a:rPr lang="en-GB" dirty="0"/>
              <a:t>()</a:t>
            </a:r>
          </a:p>
          <a:p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f.head</a:t>
            </a:r>
            <a:r>
              <a:rPr lang="en-GB" dirty="0" smtClean="0"/>
              <a:t>() reads the first five rows of data .</a:t>
            </a:r>
          </a:p>
          <a:p>
            <a:r>
              <a:rPr lang="en-GB" dirty="0" err="1" smtClean="0"/>
              <a:t>df.tail</a:t>
            </a:r>
            <a:r>
              <a:rPr lang="en-GB" dirty="0" smtClean="0"/>
              <a:t>() </a:t>
            </a:r>
            <a:r>
              <a:rPr lang="en-GB" dirty="0"/>
              <a:t>reads the </a:t>
            </a:r>
            <a:r>
              <a:rPr lang="en-GB" dirty="0" smtClean="0"/>
              <a:t>last five </a:t>
            </a:r>
            <a:r>
              <a:rPr lang="en-GB" dirty="0"/>
              <a:t>rows of data .</a:t>
            </a:r>
          </a:p>
          <a:p>
            <a:pPr marL="0" indent="0">
              <a:buNone/>
            </a:pPr>
            <a:r>
              <a:rPr lang="en-GB" dirty="0" err="1" smtClean="0"/>
              <a:t>df.shape</a:t>
            </a:r>
            <a:r>
              <a:rPr lang="en-GB" dirty="0" smtClean="0"/>
              <a:t>()  shows number of rows and columns </a:t>
            </a:r>
          </a:p>
          <a:p>
            <a:pPr marL="0" indent="0">
              <a:buNone/>
            </a:pPr>
            <a:r>
              <a:rPr lang="en-GB" dirty="0" err="1" smtClean="0"/>
              <a:t>df.columns</a:t>
            </a:r>
            <a:r>
              <a:rPr lang="en-GB" dirty="0" smtClean="0"/>
              <a:t> shows name of the columns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df.info</a:t>
            </a:r>
            <a:r>
              <a:rPr lang="en-GB" dirty="0" smtClean="0"/>
              <a:t>() shows non null , data type objects 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93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Droping</a:t>
            </a:r>
            <a:r>
              <a:rPr lang="en-GB" dirty="0" smtClean="0"/>
              <a:t> the duplicates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Duplicates present in the table can be dropped as :</a:t>
            </a:r>
          </a:p>
          <a:p>
            <a:r>
              <a:rPr lang="en-GB" dirty="0" err="1"/>
              <a:t>df.drop_duplicates</a:t>
            </a:r>
            <a:r>
              <a:rPr lang="en-GB" dirty="0"/>
              <a:t>(</a:t>
            </a:r>
            <a:r>
              <a:rPr lang="en-GB" dirty="0" err="1"/>
              <a:t>inplace</a:t>
            </a:r>
            <a:r>
              <a:rPr lang="en-GB" dirty="0"/>
              <a:t>=True)</a:t>
            </a:r>
          </a:p>
          <a:p>
            <a:r>
              <a:rPr lang="en-GB" dirty="0" err="1"/>
              <a:t>df.shape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5959480" cy="163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03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Removing "NEW","-",AND"/5" from Rate Column</a:t>
            </a:r>
            <a:br>
              <a:rPr lang="en-GB" b="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rate column we find that some data is having , which is in string type . Thus to convert entire data into </a:t>
            </a:r>
            <a:r>
              <a:rPr lang="en-GB" dirty="0" err="1" smtClean="0"/>
              <a:t>int</a:t>
            </a:r>
            <a:r>
              <a:rPr lang="en-GB" dirty="0" smtClean="0"/>
              <a:t> type we used :</a:t>
            </a:r>
          </a:p>
          <a:p>
            <a:r>
              <a:rPr lang="en-GB" dirty="0" err="1"/>
              <a:t>def</a:t>
            </a:r>
            <a:r>
              <a:rPr lang="en-GB" dirty="0"/>
              <a:t> </a:t>
            </a:r>
            <a:r>
              <a:rPr lang="en-GB" dirty="0" err="1"/>
              <a:t>handlerate</a:t>
            </a:r>
            <a:r>
              <a:rPr lang="en-GB" dirty="0"/>
              <a:t>(value):</a:t>
            </a:r>
          </a:p>
          <a:p>
            <a:r>
              <a:rPr lang="en-GB" dirty="0"/>
              <a:t>  if(value=='NEW' or value=='-'):</a:t>
            </a:r>
          </a:p>
          <a:p>
            <a:r>
              <a:rPr lang="en-GB" dirty="0"/>
              <a:t>    return </a:t>
            </a:r>
            <a:r>
              <a:rPr lang="en-GB" dirty="0" err="1"/>
              <a:t>np.nan</a:t>
            </a:r>
            <a:endParaRPr lang="en-GB" dirty="0"/>
          </a:p>
          <a:p>
            <a:r>
              <a:rPr lang="en-GB" dirty="0"/>
              <a:t>  else:</a:t>
            </a:r>
          </a:p>
          <a:p>
            <a:r>
              <a:rPr lang="en-GB" dirty="0"/>
              <a:t>    value=</a:t>
            </a:r>
            <a:r>
              <a:rPr lang="en-GB" dirty="0" err="1"/>
              <a:t>str</a:t>
            </a:r>
            <a:r>
              <a:rPr lang="en-GB" dirty="0"/>
              <a:t>(value).split('/')</a:t>
            </a:r>
          </a:p>
          <a:p>
            <a:r>
              <a:rPr lang="en-GB" dirty="0"/>
              <a:t>    value=value[0]</a:t>
            </a:r>
          </a:p>
          <a:p>
            <a:r>
              <a:rPr lang="en-GB" dirty="0"/>
              <a:t>    return float(value)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df</a:t>
            </a:r>
            <a:r>
              <a:rPr lang="en-GB" dirty="0"/>
              <a:t>['rate']=</a:t>
            </a:r>
            <a:r>
              <a:rPr lang="en-GB" dirty="0" err="1"/>
              <a:t>df</a:t>
            </a:r>
            <a:r>
              <a:rPr lang="en-GB" dirty="0"/>
              <a:t>['rate'].apply(</a:t>
            </a:r>
            <a:r>
              <a:rPr lang="en-GB" dirty="0" err="1"/>
              <a:t>handlerate</a:t>
            </a:r>
            <a:r>
              <a:rPr lang="en-GB" dirty="0"/>
              <a:t>)</a:t>
            </a:r>
          </a:p>
          <a:p>
            <a:r>
              <a:rPr lang="en-GB" dirty="0" err="1"/>
              <a:t>df</a:t>
            </a:r>
            <a:r>
              <a:rPr lang="en-GB" dirty="0"/>
              <a:t>['rate'].head()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19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 smtClean="0"/>
              <a:t>DATA CLEANING </a:t>
            </a:r>
            <a:r>
              <a:rPr lang="en-GB" b="0" dirty="0"/>
              <a:t/>
            </a:r>
            <a:br>
              <a:rPr lang="en-GB" b="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CLEANED THE DATA SO THAT IT CAN BE EASY TO ANALYSE 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93964"/>
            <a:ext cx="66389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92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Filling null values in rate column with mean</a:t>
            </a:r>
          </a:p>
          <a:p>
            <a:r>
              <a:rPr lang="en-GB" dirty="0" err="1"/>
              <a:t>Droping</a:t>
            </a:r>
            <a:r>
              <a:rPr lang="en-GB" dirty="0"/>
              <a:t> Null Values</a:t>
            </a:r>
          </a:p>
          <a:p>
            <a:r>
              <a:rPr lang="en-GB" dirty="0"/>
              <a:t>Listed in(city) and location , both are there , lets keep only one</a:t>
            </a:r>
          </a:p>
          <a:p>
            <a:r>
              <a:rPr lang="en-GB" dirty="0"/>
              <a:t>Removing , from Cost2plates Column</a:t>
            </a:r>
          </a:p>
          <a:p>
            <a:r>
              <a:rPr lang="en-GB" dirty="0"/>
              <a:t>cleaning rest type column</a:t>
            </a:r>
          </a:p>
          <a:p>
            <a:r>
              <a:rPr lang="en-GB" dirty="0"/>
              <a:t>Making rest type less than 1000 in frequency as others</a:t>
            </a:r>
          </a:p>
          <a:p>
            <a:r>
              <a:rPr lang="en-GB" dirty="0"/>
              <a:t>cleaning location column</a:t>
            </a:r>
          </a:p>
          <a:p>
            <a:r>
              <a:rPr lang="en-GB" dirty="0"/>
              <a:t>Cleaning </a:t>
            </a:r>
            <a:r>
              <a:rPr lang="en-GB" dirty="0" err="1"/>
              <a:t>Cusines</a:t>
            </a:r>
            <a:r>
              <a:rPr lang="en-GB" dirty="0"/>
              <a:t> columns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634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</TotalTime>
  <Words>363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Zomato data set analysis </vt:lpstr>
      <vt:lpstr>LIBRARIES USED IN DATASET ANALYSIS  </vt:lpstr>
      <vt:lpstr>LIBRARIES USED IN DATASET ANALYSIS </vt:lpstr>
      <vt:lpstr>Importing the libraries </vt:lpstr>
      <vt:lpstr>Reading the csv files </vt:lpstr>
      <vt:lpstr>Droping the duplicates </vt:lpstr>
      <vt:lpstr>Removing "NEW","-",AND"/5" from Rate Column </vt:lpstr>
      <vt:lpstr>DATA CLEANING  </vt:lpstr>
      <vt:lpstr>DATA CLEANING </vt:lpstr>
      <vt:lpstr>Data visualiZATION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set analysis</dc:title>
  <dc:creator>Windows User</dc:creator>
  <cp:lastModifiedBy>Windows User</cp:lastModifiedBy>
  <cp:revision>6</cp:revision>
  <dcterms:created xsi:type="dcterms:W3CDTF">2022-07-17T17:14:41Z</dcterms:created>
  <dcterms:modified xsi:type="dcterms:W3CDTF">2022-07-18T08:38:14Z</dcterms:modified>
</cp:coreProperties>
</file>