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7" r:id="rId2"/>
    <p:sldId id="258" r:id="rId3"/>
    <p:sldId id="260" r:id="rId4"/>
    <p:sldId id="262" r:id="rId5"/>
    <p:sldId id="263" r:id="rId6"/>
    <p:sldId id="264" r:id="rId7"/>
    <p:sldId id="265" r:id="rId8"/>
    <p:sldId id="271" r:id="rId9"/>
    <p:sldId id="272" r:id="rId10"/>
    <p:sldId id="273" r:id="rId11"/>
    <p:sldId id="266" r:id="rId12"/>
    <p:sldId id="274" r:id="rId13"/>
    <p:sldId id="275" r:id="rId14"/>
    <p:sldId id="268" r:id="rId15"/>
    <p:sldId id="269" r:id="rId16"/>
    <p:sldId id="276" r:id="rId17"/>
    <p:sldId id="277" r:id="rId18"/>
    <p:sldId id="281" r:id="rId19"/>
    <p:sldId id="278"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48179" autoAdjust="0"/>
  </p:normalViewPr>
  <p:slideViewPr>
    <p:cSldViewPr snapToGrid="0">
      <p:cViewPr varScale="1">
        <p:scale>
          <a:sx n="114" d="100"/>
          <a:sy n="114" d="100"/>
        </p:scale>
        <p:origin x="648" y="10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74258C-AAAA-40AB-BDCE-89343A4FEA1D}" type="datetimeFigureOut">
              <a:rPr lang="en-US" smtClean="0"/>
              <a:t>7/7/2021</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18458-C8E4-4A8A-A0B1-7DC398ACE09F}" type="slidenum">
              <a:rPr lang="en-US" smtClean="0"/>
              <a:t>‹Nº›</a:t>
            </a:fld>
            <a:endParaRPr lang="en-US"/>
          </a:p>
        </p:txBody>
      </p:sp>
    </p:spTree>
    <p:extLst>
      <p:ext uri="{BB962C8B-B14F-4D97-AF65-F5344CB8AC3E}">
        <p14:creationId xmlns:p14="http://schemas.microsoft.com/office/powerpoint/2010/main" val="365469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F25A9-B0F0-49A3-BA3E-07A2218B6AA1}" type="datetimeFigureOut">
              <a:rPr lang="en-US" smtClean="0"/>
              <a:t>7/7/2021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18382-527A-4E35-848E-B677FD9CCF1B}" type="slidenum">
              <a:rPr lang="en-US" smtClean="0"/>
              <a:t>‹Nº›</a:t>
            </a:fld>
            <a:endParaRPr lang="en-US"/>
          </a:p>
        </p:txBody>
      </p:sp>
    </p:spTree>
    <p:extLst>
      <p:ext uri="{BB962C8B-B14F-4D97-AF65-F5344CB8AC3E}">
        <p14:creationId xmlns:p14="http://schemas.microsoft.com/office/powerpoint/2010/main" val="2128766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Good morning.  First of all, I would like to thank you for your time and your attention during the session. </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My name is Ion and I am finishing my degree in Telecommunications Technologies. I am really interested in artificial intelligence. That is the reason why I wanted to investigate and orientate my thesis into this area. I decided to learn more about natural language processing, known as NLP, which is the topic of the thesis. </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 have discovered a model which is applied in almost all NLP tasks. It has defined the current trend into NLP and has been used as reference for subsequent models.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It corresponds with BERT, released by Google three years ago. The goal is developing two applications with this algorithm, sentiment analysis and question answering.</a:t>
            </a:r>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0818382-527A-4E35-848E-B677FD9CCF1B}" type="slidenum">
              <a:rPr lang="en-US" smtClean="0"/>
              <a:t>1</a:t>
            </a:fld>
            <a:endParaRPr lang="en-US"/>
          </a:p>
        </p:txBody>
      </p:sp>
    </p:spTree>
    <p:extLst>
      <p:ext uri="{BB962C8B-B14F-4D97-AF65-F5344CB8AC3E}">
        <p14:creationId xmlns:p14="http://schemas.microsoft.com/office/powerpoint/2010/main" val="37295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Returning to the transformer, we are interested in the encoder, which is used by BERT. </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The important part is the attention block, where attention is applied in parallel in blocks called heads, in order to get different representations and get enough flexibility to model. Then, they are combined with another trainable matrix. </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In the end, the input is a batch of sentences, with the same number of words in embedding vector format. The output has the same dimensionality. As I have mentioned with self-attention, the goal is mapping sets to sets, which has been critical for the architecture and functionality of BERT.</a:t>
            </a:r>
            <a:endParaRPr lang="en-US" sz="800" dirty="0">
              <a:effectLst/>
              <a:latin typeface="Calibri" panose="020F0502020204030204" pitchFamily="34" charset="0"/>
              <a:ea typeface="Calibri" panose="020F0502020204030204" pitchFamily="34" charset="0"/>
            </a:endParaRPr>
          </a:p>
        </p:txBody>
      </p:sp>
      <p:sp>
        <p:nvSpPr>
          <p:cNvPr id="4" name="Marcador de número de diapositiva 3"/>
          <p:cNvSpPr>
            <a:spLocks noGrp="1"/>
          </p:cNvSpPr>
          <p:nvPr>
            <p:ph type="sldNum" sz="quarter" idx="5"/>
          </p:nvPr>
        </p:nvSpPr>
        <p:spPr/>
        <p:txBody>
          <a:bodyPr/>
          <a:lstStyle/>
          <a:p>
            <a:fld id="{50818382-527A-4E35-848E-B677FD9CCF1B}" type="slidenum">
              <a:rPr lang="en-US" smtClean="0"/>
              <a:t>10</a:t>
            </a:fld>
            <a:endParaRPr lang="en-US"/>
          </a:p>
        </p:txBody>
      </p:sp>
    </p:spTree>
    <p:extLst>
      <p:ext uri="{BB962C8B-B14F-4D97-AF65-F5344CB8AC3E}">
        <p14:creationId xmlns:p14="http://schemas.microsoft.com/office/powerpoint/2010/main" val="309573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Following the transformer, BERT was published in 2018. </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Its name is Bidirectional Encoder Representation from Transformers. This name is due to the architecture being just a stack of transformer’s encoders. </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Bidirectional means it gets the left and right context of the sentence using self-attention.</a:t>
            </a:r>
            <a:endParaRPr lang="en-US" sz="800" dirty="0">
              <a:effectLst/>
              <a:latin typeface="Calibri" panose="020F0502020204030204" pitchFamily="34" charset="0"/>
              <a:ea typeface="Calibri" panose="020F0502020204030204" pitchFamily="34" charset="0"/>
            </a:endParaRPr>
          </a:p>
          <a:p>
            <a:endParaRPr lang="en-GB" sz="300" dirty="0">
              <a:latin typeface="Algerian" panose="04020705040A02060702" pitchFamily="82" charset="0"/>
            </a:endParaRPr>
          </a:p>
        </p:txBody>
      </p:sp>
      <p:sp>
        <p:nvSpPr>
          <p:cNvPr id="4" name="Marcador de número de diapositiva 3"/>
          <p:cNvSpPr>
            <a:spLocks noGrp="1"/>
          </p:cNvSpPr>
          <p:nvPr>
            <p:ph type="sldNum" sz="quarter" idx="5"/>
          </p:nvPr>
        </p:nvSpPr>
        <p:spPr/>
        <p:txBody>
          <a:bodyPr/>
          <a:lstStyle/>
          <a:p>
            <a:fld id="{50818382-527A-4E35-848E-B677FD9CCF1B}" type="slidenum">
              <a:rPr lang="en-US" smtClean="0"/>
              <a:t>11</a:t>
            </a:fld>
            <a:endParaRPr lang="en-US"/>
          </a:p>
        </p:txBody>
      </p:sp>
    </p:spTree>
    <p:extLst>
      <p:ext uri="{BB962C8B-B14F-4D97-AF65-F5344CB8AC3E}">
        <p14:creationId xmlns:p14="http://schemas.microsoft.com/office/powerpoint/2010/main" val="343703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BERT has been pre-trained on a large amount of data of Wikipedia and BookCorpus in 16 TPUs, for 4 days. They employed two simple strategies.</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800" dirty="0">
                <a:effectLst/>
                <a:latin typeface="Calibri" panose="020F0502020204030204" pitchFamily="34" charset="0"/>
                <a:ea typeface="Calibri" panose="020F0502020204030204" pitchFamily="34" charset="0"/>
              </a:rPr>
              <a:t>First, masked language modelling where they mask a small percentage of random words, and the goal of the model is to predict the corresponding word. It makes the model understand the language and its context.</a:t>
            </a:r>
            <a:endParaRPr lang="en-US" sz="8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800" dirty="0">
                <a:effectLst/>
                <a:latin typeface="Calibri" panose="020F0502020204030204" pitchFamily="34" charset="0"/>
                <a:ea typeface="Calibri" panose="020F0502020204030204" pitchFamily="34" charset="0"/>
              </a:rPr>
              <a:t> </a:t>
            </a:r>
            <a:endParaRPr lang="en-US" sz="800" dirty="0">
              <a:effectLst/>
              <a:latin typeface="Calibri" panose="020F0502020204030204" pitchFamily="34" charset="0"/>
              <a:ea typeface="Calibri" panose="020F0502020204030204" pitchFamily="34"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GB" sz="800" dirty="0">
                <a:effectLst/>
                <a:latin typeface="Calibri" panose="020F0502020204030204" pitchFamily="34" charset="0"/>
                <a:ea typeface="Calibri" panose="020F0502020204030204" pitchFamily="34" charset="0"/>
              </a:rPr>
              <a:t>Second, next sentence prediction, where two sentences are used as input and the objective is to decide if one is the continuation of the other, understanding relationships between sentences. Both tasks are implemented at the same time.</a:t>
            </a:r>
          </a:p>
          <a:p>
            <a:pPr marL="0" lvl="0" indent="0">
              <a:lnSpc>
                <a:spcPct val="107000"/>
              </a:lnSpc>
              <a:spcAft>
                <a:spcPts val="800"/>
              </a:spcAft>
              <a:buFont typeface="Symbol" panose="05050102010706020507" pitchFamily="18" charset="2"/>
              <a:buNone/>
            </a:pPr>
            <a:endParaRPr lang="en-US" sz="800" dirty="0">
              <a:effectLst/>
              <a:latin typeface="Calibri" panose="020F0502020204030204" pitchFamily="34" charset="0"/>
              <a:ea typeface="Calibri" panose="020F0502020204030204" pitchFamily="34" charset="0"/>
            </a:endParaRPr>
          </a:p>
        </p:txBody>
      </p:sp>
      <p:sp>
        <p:nvSpPr>
          <p:cNvPr id="4" name="Marcador de número de diapositiva 3"/>
          <p:cNvSpPr>
            <a:spLocks noGrp="1"/>
          </p:cNvSpPr>
          <p:nvPr>
            <p:ph type="sldNum" sz="quarter" idx="5"/>
          </p:nvPr>
        </p:nvSpPr>
        <p:spPr/>
        <p:txBody>
          <a:bodyPr/>
          <a:lstStyle/>
          <a:p>
            <a:fld id="{50818382-527A-4E35-848E-B677FD9CCF1B}" type="slidenum">
              <a:rPr lang="en-US" smtClean="0"/>
              <a:t>12</a:t>
            </a:fld>
            <a:endParaRPr lang="en-US"/>
          </a:p>
        </p:txBody>
      </p:sp>
    </p:spTree>
    <p:extLst>
      <p:ext uri="{BB962C8B-B14F-4D97-AF65-F5344CB8AC3E}">
        <p14:creationId xmlns:p14="http://schemas.microsoft.com/office/powerpoint/2010/main" val="29954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input of BERT can be composed by one or two sentences. You only need to pass the tokens and BERT generates an embedding vector result of the addition of other three. Word embedding which is the embedding generated by the used vocabulary. Segment embedding which indicates at which sentence the token belongs to. And position embedding, to reflect the position of the token.</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output is the token C or NSP, which is used for classification tasks. It indicates if sentence B follows sentence A. And the attention vectors for both sentences, including the representation for masked words.</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the end, BERT is an encoder, so the inner embedding size is maintained during the whole process. </a:t>
            </a:r>
          </a:p>
          <a:p>
            <a:pPr marL="0" lvl="0" indent="0">
              <a:lnSpc>
                <a:spcPct val="107000"/>
              </a:lnSpc>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rPr>
              <a:t>Until this point, we have a pre-trained model which has been trained to understand the language. </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13</a:t>
            </a:fld>
            <a:endParaRPr lang="en-US"/>
          </a:p>
        </p:txBody>
      </p:sp>
    </p:spTree>
    <p:extLst>
      <p:ext uri="{BB962C8B-B14F-4D97-AF65-F5344CB8AC3E}">
        <p14:creationId xmlns:p14="http://schemas.microsoft.com/office/powerpoint/2010/main" val="91639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However, BERT was designed to be used for a wide range of tasks.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That is what corresponds with fine-tune, where simply we add one output layer and perform a new training in a specific dataset.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Only new parameters are learned from scratch, while the rest are slightly fine-tuned. That is the reason fine-tune is relatively inexpensive in computation cost compared with pre-training.</a:t>
            </a:r>
          </a:p>
          <a:p>
            <a:pPr marL="0" lvl="0" indent="0">
              <a:lnSpc>
                <a:spcPct val="107000"/>
              </a:lnSpc>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rPr>
              <a:t>In conclusion, we have a powerful model which is already trained to understand the language, and with an inexpensive training we can get a state-of-the-art model in most of NLP tasks. And that is what I did.</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14</a:t>
            </a:fld>
            <a:endParaRPr lang="en-US"/>
          </a:p>
        </p:txBody>
      </p:sp>
    </p:spTree>
    <p:extLst>
      <p:ext uri="{BB962C8B-B14F-4D97-AF65-F5344CB8AC3E}">
        <p14:creationId xmlns:p14="http://schemas.microsoft.com/office/powerpoint/2010/main" val="397681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first application I developed is sentiment analysis. It is simple, but very powerful and demanded nowadays. The goal is to predict the positive or negative sentiment of a sentence, so there are only two labels.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0 is used for negative sentence while the 1 for positive ones.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15</a:t>
            </a:fld>
            <a:endParaRPr lang="en-US"/>
          </a:p>
        </p:txBody>
      </p:sp>
    </p:spTree>
    <p:extLst>
      <p:ext uri="{BB962C8B-B14F-4D97-AF65-F5344CB8AC3E}">
        <p14:creationId xmlns:p14="http://schemas.microsoft.com/office/powerpoint/2010/main" val="58067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For training and evaluating the model, I have used SST-2 dataset, which is prepared for this task. </a:t>
            </a:r>
            <a:endParaRPr lang="en-US" sz="1200" dirty="0">
              <a:effectLst/>
              <a:latin typeface="Calibri" panose="020F0502020204030204" pitchFamily="34" charset="0"/>
              <a:ea typeface="Calibri" panose="020F0502020204030204" pitchFamily="34" charset="0"/>
            </a:endParaRPr>
          </a:p>
          <a:p>
            <a:pPr marL="4572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Test samples are taken from training ones, since in the original source they do not have a label, since STT-2 is used in competitions.</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That is why I checked if both classes were balanced, as we can see.</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16</a:t>
            </a:fld>
            <a:endParaRPr lang="en-US"/>
          </a:p>
        </p:txBody>
      </p:sp>
    </p:spTree>
    <p:extLst>
      <p:ext uri="{BB962C8B-B14F-4D97-AF65-F5344CB8AC3E}">
        <p14:creationId xmlns:p14="http://schemas.microsoft.com/office/powerpoint/2010/main" val="366322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I think this part is critical in almost any machine or deep learning problem, cleaning and preparing the data before training the model.</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this case, there were many steps to follow. First, tokenize the sentences, converting text into integers according to the embedding space. Mention BERT uses WordPiece, which is a subtokenization algorithm. This means some words are separated into roots and prefix and suffix, in order to be more efficient.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Padding each sentence to the maximum length found in the set, since BERT works with a fixed size. </a:t>
            </a:r>
          </a:p>
          <a:p>
            <a:pPr marL="0" lvl="0" indent="0">
              <a:lnSpc>
                <a:spcPct val="107000"/>
              </a:lnSpc>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It has also a maximum size of 512 tokens, so if there were any larger sentence it is necessary to truncate it. Although it was not necessary.</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It is also necessary to add some special tokens, as the end of the sequence and the separation between sentences.</a:t>
            </a:r>
          </a:p>
          <a:p>
            <a:pPr marL="0" lvl="0" indent="0">
              <a:lnSpc>
                <a:spcPct val="107000"/>
              </a:lnSpc>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rPr>
              <a:t>Following these steps, we get this result. We can see how every word from the original sentence is converted to a token and it is added 0s for padding. Also, how we added special tokens as the CLS in the beginning of the sentence, padding ones or the one which separates the sentences. Mention how </a:t>
            </a:r>
            <a:r>
              <a:rPr lang="en-GB" sz="1200" i="1" dirty="0">
                <a:effectLst/>
                <a:latin typeface="Calibri" panose="020F0502020204030204" pitchFamily="34" charset="0"/>
                <a:ea typeface="Calibri" panose="020F0502020204030204" pitchFamily="34" charset="0"/>
              </a:rPr>
              <a:t>flagrantly </a:t>
            </a:r>
            <a:r>
              <a:rPr lang="en-GB" sz="1200" dirty="0">
                <a:effectLst/>
                <a:latin typeface="Calibri" panose="020F0502020204030204" pitchFamily="34" charset="0"/>
                <a:ea typeface="Calibri" panose="020F0502020204030204" pitchFamily="34" charset="0"/>
              </a:rPr>
              <a:t>is divided in two pieces.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17</a:t>
            </a:fld>
            <a:endParaRPr lang="en-US"/>
          </a:p>
        </p:txBody>
      </p:sp>
    </p:spTree>
    <p:extLst>
      <p:ext uri="{BB962C8B-B14F-4D97-AF65-F5344CB8AC3E}">
        <p14:creationId xmlns:p14="http://schemas.microsoft.com/office/powerpoint/2010/main" val="3947851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input is simple, a single sentence which is already tokenized.</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used output is only the classification token C since the attention representations are not needed during this task.</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18</a:t>
            </a:fld>
            <a:endParaRPr lang="en-US"/>
          </a:p>
        </p:txBody>
      </p:sp>
    </p:spTree>
    <p:extLst>
      <p:ext uri="{BB962C8B-B14F-4D97-AF65-F5344CB8AC3E}">
        <p14:creationId xmlns:p14="http://schemas.microsoft.com/office/powerpoint/2010/main" val="3586174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final model is a combination of BERT and a classifier. This one is just one simple feed forward neural network with one single hidden layer.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It is only introduced the classification layer weights as new parameters to train from scratch.</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We passed C as input for the classifier. With new learn weights and softmax is calculated the required probabilities. </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19</a:t>
            </a:fld>
            <a:endParaRPr lang="en-US"/>
          </a:p>
        </p:txBody>
      </p:sp>
    </p:spTree>
    <p:extLst>
      <p:ext uri="{BB962C8B-B14F-4D97-AF65-F5344CB8AC3E}">
        <p14:creationId xmlns:p14="http://schemas.microsoft.com/office/powerpoint/2010/main" val="238363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Nevertheless, before going into detail about the algorithm</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 am going to present the background which is </a:t>
            </a:r>
            <a:r>
              <a:rPr lang="es-ES" sz="1200" dirty="0">
                <a:effectLst/>
                <a:latin typeface="Calibri" panose="020F0502020204030204" pitchFamily="34" charset="0"/>
                <a:ea typeface="Calibri" panose="020F0502020204030204" pitchFamily="34" charset="0"/>
              </a:rPr>
              <a:t>critical in BERT</a:t>
            </a:r>
            <a:endParaRPr lang="en-US" sz="1200" dirty="0">
              <a:effectLst/>
              <a:latin typeface="Calibri" panose="020F0502020204030204" pitchFamily="34" charset="0"/>
              <a:ea typeface="Calibri" panose="020F0502020204030204" pitchFamily="34" charset="0"/>
            </a:endParaRPr>
          </a:p>
          <a:p>
            <a:pPr marL="0" lvl="0" indent="0">
              <a:lnSpc>
                <a:spcPct val="107000"/>
              </a:lnSpc>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Then I am going to explain the keys of both implementation and show the obtained results.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To conclude, I would like to remark on its huge impact in the community as well as some hints about a promising future.</a:t>
            </a:r>
            <a:endParaRPr lang="en-US" sz="1200" dirty="0">
              <a:effectLst/>
              <a:latin typeface="Calibri" panose="020F0502020204030204" pitchFamily="34" charset="0"/>
              <a:ea typeface="Calibri" panose="020F0502020204030204" pitchFamily="34" charset="0"/>
            </a:endParaRPr>
          </a:p>
          <a:p>
            <a:endParaRPr lang="en-GB" dirty="0"/>
          </a:p>
        </p:txBody>
      </p:sp>
      <p:sp>
        <p:nvSpPr>
          <p:cNvPr id="4" name="Marcador de número de diapositiva 3"/>
          <p:cNvSpPr>
            <a:spLocks noGrp="1"/>
          </p:cNvSpPr>
          <p:nvPr>
            <p:ph type="sldNum" sz="quarter" idx="5"/>
          </p:nvPr>
        </p:nvSpPr>
        <p:spPr/>
        <p:txBody>
          <a:bodyPr/>
          <a:lstStyle/>
          <a:p>
            <a:fld id="{50818382-527A-4E35-848E-B677FD9CCF1B}" type="slidenum">
              <a:rPr lang="en-US" smtClean="0"/>
              <a:t>2</a:t>
            </a:fld>
            <a:endParaRPr lang="en-US"/>
          </a:p>
        </p:txBody>
      </p:sp>
    </p:spTree>
    <p:extLst>
      <p:ext uri="{BB962C8B-B14F-4D97-AF65-F5344CB8AC3E}">
        <p14:creationId xmlns:p14="http://schemas.microsoft.com/office/powerpoint/2010/main" val="4267310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This task is a binary classification problem, so it is necessary to introduce the confusion matrix. There are four possibilities, depending on which is the predicted and the real value. </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That is why I used the accuracy to quantify the model performance. It provides the percentage of hits respect the total number of predictions. Mention the true positive rate which evaluates how often we guess positive samples and in contrast the false positive rate, which indicates when we fail.</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 also used the cross-entropy loss, which quantifies how far the prediction is from the real value, which provides a more real feedback. </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20</a:t>
            </a:fld>
            <a:endParaRPr lang="en-US"/>
          </a:p>
        </p:txBody>
      </p:sp>
    </p:spTree>
    <p:extLst>
      <p:ext uri="{BB962C8B-B14F-4D97-AF65-F5344CB8AC3E}">
        <p14:creationId xmlns:p14="http://schemas.microsoft.com/office/powerpoint/2010/main" val="493031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And these are the obtained results for training. As we can see, we are obtaining a high accuracy of 93 %.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But the most interesting point is that the model is trained in 27 minutes. With conventional models it could take many hours.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21</a:t>
            </a:fld>
            <a:endParaRPr lang="en-US"/>
          </a:p>
        </p:txBody>
      </p:sp>
    </p:spTree>
    <p:extLst>
      <p:ext uri="{BB962C8B-B14F-4D97-AF65-F5344CB8AC3E}">
        <p14:creationId xmlns:p14="http://schemas.microsoft.com/office/powerpoint/2010/main" val="3299037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But what happens with test data. </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the upper left corner of the confusion matrix, there are the number of positive samples classified as positive and in the lower right the negative ones. The hits overcome completely the number of fails, obtaining an accuracy of 95%.</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At the right, we have the ROC curve, which compares the true positive rate with the false positive rate in a range of probability thresholds. The threshold indicates at which probability is predicted a sample as positive. In the end, this gives us an intuition about how good we classify the positive samples. The best value will be an area under the curve (AUC) of 1, and in our case, we have 0.99, which is almost a perfect result.</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22</a:t>
            </a:fld>
            <a:endParaRPr lang="en-US"/>
          </a:p>
        </p:txBody>
      </p:sp>
    </p:spTree>
    <p:extLst>
      <p:ext uri="{BB962C8B-B14F-4D97-AF65-F5344CB8AC3E}">
        <p14:creationId xmlns:p14="http://schemas.microsoft.com/office/powerpoint/2010/main" val="551001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To conclude with sentiment analysis, I developed a pipeline where you only need to introduce the sentence you want and the model provides you the probability of being positive or negative. </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This code and the implemented models are published in my GitHub for free access.</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23</a:t>
            </a:fld>
            <a:endParaRPr lang="en-US"/>
          </a:p>
        </p:txBody>
      </p:sp>
    </p:spTree>
    <p:extLst>
      <p:ext uri="{BB962C8B-B14F-4D97-AF65-F5344CB8AC3E}">
        <p14:creationId xmlns:p14="http://schemas.microsoft.com/office/powerpoint/2010/main" val="200172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Question answering is a more challenged task and completely different from sentiment analysis. However, BERT can also be used and the process is not so much different. Providing a context, the goal is to answer a question about this text.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This answer is taken directly from the context. BERT does not generate new text.</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24</a:t>
            </a:fld>
            <a:endParaRPr lang="en-US"/>
          </a:p>
        </p:txBody>
      </p:sp>
    </p:spTree>
    <p:extLst>
      <p:ext uri="{BB962C8B-B14F-4D97-AF65-F5344CB8AC3E}">
        <p14:creationId xmlns:p14="http://schemas.microsoft.com/office/powerpoint/2010/main" val="318255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this case I employed SQuAD dataset, which is a compilation of Wikipedia passages with a question/answer pair associated.</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As before, there are enough samples, having more than 58K to train the model.</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25</a:t>
            </a:fld>
            <a:endParaRPr lang="en-US"/>
          </a:p>
        </p:txBody>
      </p:sp>
    </p:spTree>
    <p:extLst>
      <p:ext uri="{BB962C8B-B14F-4D97-AF65-F5344CB8AC3E}">
        <p14:creationId xmlns:p14="http://schemas.microsoft.com/office/powerpoint/2010/main" val="118768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procedure to preprocess the data in question answering is almost identical than sentiment analysis. We have to tokenize the answer and the context as well as padding.</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However, in this case there were many cases where the context plus the question is larger than the maximum size. Here the truncation is a critical process, since if we divide a context, we could lose the answer for the original question. The strategy is the following. It is truncated the context into features, text shorter than maximum length of BERT, and allowed some overlap between them in case the answer lies at the point it has been split a long context.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Then it is necessary to find in which feature the answer is and map for every sequence the answer in a span, indicating the start and end positions.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26</a:t>
            </a:fld>
            <a:endParaRPr lang="en-US"/>
          </a:p>
        </p:txBody>
      </p:sp>
    </p:spTree>
    <p:extLst>
      <p:ext uri="{BB962C8B-B14F-4D97-AF65-F5344CB8AC3E}">
        <p14:creationId xmlns:p14="http://schemas.microsoft.com/office/powerpoint/2010/main" val="2541773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this case, the input is the pair of sentences composed by the question and the context.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Now, as output it is needed the attention representation of each token to calculate the probabilities of being the start or end tokens.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27</a:t>
            </a:fld>
            <a:endParaRPr lang="en-US"/>
          </a:p>
        </p:txBody>
      </p:sp>
    </p:spTree>
    <p:extLst>
      <p:ext uri="{BB962C8B-B14F-4D97-AF65-F5344CB8AC3E}">
        <p14:creationId xmlns:p14="http://schemas.microsoft.com/office/powerpoint/2010/main" val="2540340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Now we introduce a start and end vector of inner embedding dimension.</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To compute the probability of a word being the start or the end of the answer, it is computed the dot product between the start vector or end vector and the attention representation of the token followed by a softmax over all the words in the sequence.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Bef>
                    <a:spcPts val="1200"/>
                  </a:spcBef>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score for a candidate is defined as </a:t>
                </a:r>
                <a14:m>
                  <m:oMath xmlns:m="http://schemas.openxmlformats.org/officeDocument/2006/math">
                    <m:r>
                      <a:rPr lang="en-GB" sz="1200" i="1">
                        <a:effectLst/>
                        <a:latin typeface="Cambria Math" panose="02040503050406030204" pitchFamily="18" charset="0"/>
                        <a:ea typeface="Cambria Math" panose="02040503050406030204" pitchFamily="18" charset="0"/>
                        <a:cs typeface="Cambria Math" panose="02040503050406030204" pitchFamily="18" charset="0"/>
                      </a:rPr>
                      <m:t>𝑆</m:t>
                    </m:r>
                    <m:r>
                      <a:rPr lang="en-GB" sz="12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2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GB" sz="1200" i="1">
                            <a:effectLst/>
                            <a:latin typeface="Cambria Math" panose="02040503050406030204" pitchFamily="18" charset="0"/>
                            <a:ea typeface="Cambria Math" panose="02040503050406030204" pitchFamily="18" charset="0"/>
                            <a:cs typeface="Cambria Math" panose="02040503050406030204" pitchFamily="18" charset="0"/>
                          </a:rPr>
                          <m:t>𝑇</m:t>
                        </m:r>
                      </m:e>
                      <m:sub>
                        <m:r>
                          <a:rPr lang="en-GB" sz="12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GB" sz="1200" i="1">
                        <a:effectLst/>
                        <a:latin typeface="Cambria Math" panose="02040503050406030204" pitchFamily="18" charset="0"/>
                        <a:ea typeface="Cambria Math" panose="02040503050406030204" pitchFamily="18" charset="0"/>
                        <a:cs typeface="Cambria Math" panose="02040503050406030204" pitchFamily="18" charset="0"/>
                      </a:rPr>
                      <m:t>+</m:t>
                    </m:r>
                    <m:r>
                      <a:rPr lang="en-GB" sz="1200" i="1">
                        <a:effectLst/>
                        <a:latin typeface="Cambria Math" panose="02040503050406030204" pitchFamily="18" charset="0"/>
                        <a:ea typeface="Cambria Math" panose="02040503050406030204" pitchFamily="18" charset="0"/>
                        <a:cs typeface="Cambria Math" panose="02040503050406030204" pitchFamily="18" charset="0"/>
                      </a:rPr>
                      <m:t>𝐸</m:t>
                    </m:r>
                    <m:r>
                      <a:rPr lang="en-GB" sz="12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12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GB" sz="1200" i="1">
                            <a:effectLst/>
                            <a:latin typeface="Cambria Math" panose="02040503050406030204" pitchFamily="18" charset="0"/>
                            <a:ea typeface="Cambria Math" panose="02040503050406030204" pitchFamily="18" charset="0"/>
                            <a:cs typeface="Cambria Math" panose="02040503050406030204" pitchFamily="18" charset="0"/>
                          </a:rPr>
                          <m:t>𝑇</m:t>
                        </m:r>
                      </m:e>
                      <m:sub>
                        <m:r>
                          <a:rPr lang="en-GB" sz="1200" i="1">
                            <a:effectLst/>
                            <a:latin typeface="Cambria Math" panose="02040503050406030204" pitchFamily="18" charset="0"/>
                            <a:ea typeface="Cambria Math" panose="02040503050406030204" pitchFamily="18" charset="0"/>
                            <a:cs typeface="Cambria Math" panose="02040503050406030204" pitchFamily="18" charset="0"/>
                          </a:rPr>
                          <m:t>𝑗</m:t>
                        </m:r>
                      </m:sub>
                    </m:sSub>
                  </m:oMath>
                </a14:m>
                <a:r>
                  <a:rPr lang="en-GB" sz="1200" dirty="0">
                    <a:effectLst/>
                    <a:latin typeface="Calibri" panose="020F0502020204030204" pitchFamily="34" charset="0"/>
                    <a:ea typeface="Calibri" panose="020F0502020204030204" pitchFamily="34" charset="0"/>
                  </a:rPr>
                  <a:t>, where </a:t>
                </a:r>
                <a:r>
                  <a:rPr lang="en-GB" sz="1200" i="1" dirty="0">
                    <a:effectLst/>
                    <a:latin typeface="Calibri" panose="020F0502020204030204" pitchFamily="34" charset="0"/>
                    <a:ea typeface="Calibri" panose="020F0502020204030204" pitchFamily="34" charset="0"/>
                  </a:rPr>
                  <a:t>i</a:t>
                </a:r>
                <a:r>
                  <a:rPr lang="en-GB" sz="1200" dirty="0">
                    <a:effectLst/>
                    <a:latin typeface="Calibri" panose="020F0502020204030204" pitchFamily="34" charset="0"/>
                    <a:ea typeface="Calibri" panose="020F0502020204030204" pitchFamily="34" charset="0"/>
                  </a:rPr>
                  <a:t> is the start position and </a:t>
                </a:r>
                <a:r>
                  <a:rPr lang="en-GB" sz="1200" i="1" dirty="0">
                    <a:effectLst/>
                    <a:latin typeface="Calibri" panose="020F0502020204030204" pitchFamily="34" charset="0"/>
                    <a:ea typeface="Calibri" panose="020F0502020204030204" pitchFamily="34" charset="0"/>
                  </a:rPr>
                  <a:t>j</a:t>
                </a:r>
                <a:r>
                  <a:rPr lang="en-GB" sz="1200" dirty="0">
                    <a:effectLst/>
                    <a:latin typeface="Calibri" panose="020F0502020204030204" pitchFamily="34" charset="0"/>
                    <a:ea typeface="Calibri" panose="020F0502020204030204" pitchFamily="34" charset="0"/>
                  </a:rPr>
                  <a:t> the final position. The maximum scoring span is used as prediction.</a:t>
                </a:r>
                <a:endParaRPr lang="en-US" sz="1200" dirty="0">
                  <a:effectLst/>
                  <a:latin typeface="Calibri" panose="020F0502020204030204" pitchFamily="34" charset="0"/>
                  <a:ea typeface="Calibri" panose="020F0502020204030204" pitchFamily="34" charset="0"/>
                </a:endParaRPr>
              </a:p>
              <a:p>
                <a:endParaRPr lang="en-US" dirty="0"/>
              </a:p>
            </p:txBody>
          </p:sp>
        </mc:Choice>
        <mc:Fallback xmlns="">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smtClean="0">
                    <a:effectLst/>
                    <a:latin typeface="Calibri" panose="020F0502020204030204" pitchFamily="34" charset="0"/>
                    <a:ea typeface="Calibri" panose="020F0502020204030204" pitchFamily="34" charset="0"/>
                  </a:rPr>
                  <a:t>Now we introduce a start and end vector of inner embedding dimension.</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To compute the probability of a word being the start or the end of the answer, it is computed the dot product between the start vector or end vector and the attention representation of the token followed by a softmax over all the words in the sequence.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Bef>
                    <a:spcPts val="1200"/>
                  </a:spcBef>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score for a candidate is defined as </a:t>
                </a:r>
                <a:r>
                  <a:rPr lang="en-GB" sz="1200" i="0">
                    <a:effectLst/>
                    <a:latin typeface="Cambria Math" panose="02040503050406030204" pitchFamily="18" charset="0"/>
                    <a:ea typeface="Cambria Math" panose="02040503050406030204" pitchFamily="18" charset="0"/>
                    <a:cs typeface="Cambria Math" panose="02040503050406030204" pitchFamily="18" charset="0"/>
                  </a:rPr>
                  <a:t>𝑆⋅𝑇</a:t>
                </a:r>
                <a:r>
                  <a:rPr lang="en-US" sz="1200" i="0">
                    <a:effectLst/>
                    <a:latin typeface="Cambria Math" panose="02040503050406030204" pitchFamily="18" charset="0"/>
                    <a:ea typeface="Cambria Math" panose="02040503050406030204" pitchFamily="18" charset="0"/>
                    <a:cs typeface="Cambria Math" panose="02040503050406030204" pitchFamily="18" charset="0"/>
                  </a:rPr>
                  <a:t>_</a:t>
                </a:r>
                <a:r>
                  <a:rPr lang="en-GB" sz="1200" i="0">
                    <a:effectLst/>
                    <a:latin typeface="Cambria Math" panose="02040503050406030204" pitchFamily="18" charset="0"/>
                    <a:ea typeface="Cambria Math" panose="02040503050406030204" pitchFamily="18" charset="0"/>
                    <a:cs typeface="Cambria Math" panose="02040503050406030204" pitchFamily="18" charset="0"/>
                  </a:rPr>
                  <a:t>𝑖+𝐸⋅𝑇</a:t>
                </a:r>
                <a:r>
                  <a:rPr lang="en-US" sz="1200" i="0">
                    <a:effectLst/>
                    <a:latin typeface="Cambria Math" panose="02040503050406030204" pitchFamily="18" charset="0"/>
                    <a:ea typeface="Cambria Math" panose="02040503050406030204" pitchFamily="18" charset="0"/>
                    <a:cs typeface="Cambria Math" panose="02040503050406030204" pitchFamily="18" charset="0"/>
                  </a:rPr>
                  <a:t>_</a:t>
                </a:r>
                <a:r>
                  <a:rPr lang="en-GB" sz="1200" i="0">
                    <a:effectLst/>
                    <a:latin typeface="Cambria Math" panose="02040503050406030204" pitchFamily="18" charset="0"/>
                    <a:ea typeface="Cambria Math" panose="02040503050406030204" pitchFamily="18" charset="0"/>
                    <a:cs typeface="Cambria Math" panose="02040503050406030204" pitchFamily="18" charset="0"/>
                  </a:rPr>
                  <a:t>𝑗</a:t>
                </a:r>
                <a:r>
                  <a:rPr lang="en-GB" sz="1200" dirty="0">
                    <a:effectLst/>
                    <a:latin typeface="Calibri" panose="020F0502020204030204" pitchFamily="34" charset="0"/>
                    <a:ea typeface="Calibri" panose="020F0502020204030204" pitchFamily="34" charset="0"/>
                  </a:rPr>
                  <a:t>, where </a:t>
                </a:r>
                <a:r>
                  <a:rPr lang="en-GB" sz="1200" i="1" dirty="0">
                    <a:effectLst/>
                    <a:latin typeface="Calibri" panose="020F0502020204030204" pitchFamily="34" charset="0"/>
                    <a:ea typeface="Calibri" panose="020F0502020204030204" pitchFamily="34" charset="0"/>
                  </a:rPr>
                  <a:t>i</a:t>
                </a:r>
                <a:r>
                  <a:rPr lang="en-GB" sz="1200" dirty="0">
                    <a:effectLst/>
                    <a:latin typeface="Calibri" panose="020F0502020204030204" pitchFamily="34" charset="0"/>
                    <a:ea typeface="Calibri" panose="020F0502020204030204" pitchFamily="34" charset="0"/>
                  </a:rPr>
                  <a:t> is the start position and </a:t>
                </a:r>
                <a:r>
                  <a:rPr lang="en-GB" sz="1200" i="1" dirty="0">
                    <a:effectLst/>
                    <a:latin typeface="Calibri" panose="020F0502020204030204" pitchFamily="34" charset="0"/>
                    <a:ea typeface="Calibri" panose="020F0502020204030204" pitchFamily="34" charset="0"/>
                  </a:rPr>
                  <a:t>j</a:t>
                </a:r>
                <a:r>
                  <a:rPr lang="en-GB" sz="1200" dirty="0">
                    <a:effectLst/>
                    <a:latin typeface="Calibri" panose="020F0502020204030204" pitchFamily="34" charset="0"/>
                    <a:ea typeface="Calibri" panose="020F0502020204030204" pitchFamily="34" charset="0"/>
                  </a:rPr>
                  <a:t> the final position. The maximum scoring span is used as prediction.</a:t>
                </a:r>
                <a:endParaRPr lang="en-US" sz="1200" dirty="0">
                  <a:effectLst/>
                  <a:latin typeface="Calibri" panose="020F0502020204030204" pitchFamily="34" charset="0"/>
                  <a:ea typeface="Calibri" panose="020F0502020204030204" pitchFamily="34" charset="0"/>
                </a:endParaRPr>
              </a:p>
              <a:p>
                <a:endParaRPr lang="en-US" dirty="0"/>
              </a:p>
            </p:txBody>
          </p:sp>
        </mc:Fallback>
      </mc:AlternateContent>
      <p:sp>
        <p:nvSpPr>
          <p:cNvPr id="4" name="Marcador de número de diapositiva 3"/>
          <p:cNvSpPr>
            <a:spLocks noGrp="1"/>
          </p:cNvSpPr>
          <p:nvPr>
            <p:ph type="sldNum" sz="quarter" idx="10"/>
          </p:nvPr>
        </p:nvSpPr>
        <p:spPr/>
        <p:txBody>
          <a:bodyPr/>
          <a:lstStyle/>
          <a:p>
            <a:fld id="{50818382-527A-4E35-848E-B677FD9CCF1B}" type="slidenum">
              <a:rPr lang="en-US" smtClean="0"/>
              <a:t>28</a:t>
            </a:fld>
            <a:endParaRPr lang="en-US"/>
          </a:p>
        </p:txBody>
      </p:sp>
    </p:spTree>
    <p:extLst>
      <p:ext uri="{BB962C8B-B14F-4D97-AF65-F5344CB8AC3E}">
        <p14:creationId xmlns:p14="http://schemas.microsoft.com/office/powerpoint/2010/main" val="3357697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Bef>
                <a:spcPts val="1200"/>
              </a:spcBef>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this case we can only evaluate the model respect the loss. Mention that in the end it is difficult to measure the performance for question answering. That is due to a correct answer could differ from the original one.</a:t>
            </a:r>
          </a:p>
          <a:p>
            <a:pPr marL="0" lvl="0" indent="0">
              <a:lnSpc>
                <a:spcPct val="107000"/>
              </a:lnSpc>
              <a:spcBef>
                <a:spcPts val="1200"/>
              </a:spcBef>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Bef>
                <a:spcPts val="1200"/>
              </a:spcBef>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Training time is very short for training a model in a complicated task as this one. For example, with RNNs it could take many hours.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29</a:t>
            </a:fld>
            <a:endParaRPr lang="en-US"/>
          </a:p>
        </p:txBody>
      </p:sp>
    </p:spTree>
    <p:extLst>
      <p:ext uri="{BB962C8B-B14F-4D97-AF65-F5344CB8AC3E}">
        <p14:creationId xmlns:p14="http://schemas.microsoft.com/office/powerpoint/2010/main" val="73922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Natural Language Processing is an area of artificial intelligence.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It encloses any processing or generation of text. Some common applications are text classification, text summarization, translation.</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It is employed in several areas, for example fraud detection or selection processes.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For example,</a:t>
            </a:r>
            <a:r>
              <a:rPr lang="en-GB" sz="1200" baseline="0" dirty="0">
                <a:effectLst/>
                <a:latin typeface="Calibri" panose="020F0502020204030204" pitchFamily="34" charset="0"/>
                <a:ea typeface="Calibri" panose="020F0502020204030204" pitchFamily="34" charset="0"/>
              </a:rPr>
              <a:t> </a:t>
            </a:r>
            <a:r>
              <a:rPr lang="en-GB" sz="1200" dirty="0">
                <a:effectLst/>
                <a:latin typeface="Calibri" panose="020F0502020204030204" pitchFamily="34" charset="0"/>
                <a:ea typeface="Calibri" panose="020F0502020204030204" pitchFamily="34" charset="0"/>
              </a:rPr>
              <a:t>I chose this area because I read about how BERT was being employed to analyse covid-19 impact into mental health using tweets, forums entries, etc.</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3</a:t>
            </a:fld>
            <a:endParaRPr lang="en-US"/>
          </a:p>
        </p:txBody>
      </p:sp>
    </p:spTree>
    <p:extLst>
      <p:ext uri="{BB962C8B-B14F-4D97-AF65-F5344CB8AC3E}">
        <p14:creationId xmlns:p14="http://schemas.microsoft.com/office/powerpoint/2010/main" val="407148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As I mentioned, quantify the performance of a model in question answering is difficult. One way is with the percentage of exact match, but it does not show a real feedback, since sometimes the answer is correct but it is not the selected one.</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For example, here we have two predictions from my model. As you can see the first one is an exact result. However, the second one not, and at least for me it would be a correct answer, but shorter. </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30</a:t>
            </a:fld>
            <a:endParaRPr lang="en-US"/>
          </a:p>
        </p:txBody>
      </p:sp>
    </p:spTree>
    <p:extLst>
      <p:ext uri="{BB962C8B-B14F-4D97-AF65-F5344CB8AC3E}">
        <p14:creationId xmlns:p14="http://schemas.microsoft.com/office/powerpoint/2010/main" val="109820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As before, I developed a final pipeline where you only have to introduce a context and a question. And as you can see, the model provides you the answer.</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It is also published in my GitHub as well as the implemented model.</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31</a:t>
            </a:fld>
            <a:endParaRPr lang="en-US"/>
          </a:p>
        </p:txBody>
      </p:sp>
    </p:spTree>
    <p:extLst>
      <p:ext uri="{BB962C8B-B14F-4D97-AF65-F5344CB8AC3E}">
        <p14:creationId xmlns:p14="http://schemas.microsoft.com/office/powerpoint/2010/main" val="309667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To conclude I would like to remark in some points.</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GB" sz="1200" dirty="0">
                <a:effectLst/>
                <a:latin typeface="Calibri" panose="020F0502020204030204" pitchFamily="34" charset="0"/>
                <a:ea typeface="Calibri" panose="020F0502020204030204" pitchFamily="34" charset="0"/>
              </a:rPr>
              <a:t>First, the transformer and its pure self-attention mechanism defined </a:t>
            </a:r>
            <a:r>
              <a:rPr lang="en-US" sz="1200" dirty="0">
                <a:solidFill>
                  <a:srgbClr val="000E78"/>
                </a:solidFill>
              </a:rPr>
              <a:t>current state-of-the-art architectures</a:t>
            </a:r>
            <a:r>
              <a:rPr lang="en-GB" sz="1200" dirty="0">
                <a:effectLst/>
                <a:latin typeface="Calibri" panose="020F0502020204030204" pitchFamily="34" charset="0"/>
                <a:ea typeface="Calibri" panose="020F0502020204030204" pitchFamily="34" charset="0"/>
              </a:rPr>
              <a: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Second, BERT boost pre-trained language models and defined the current trend into NLP. As I have shown, it can be used to develop state-of-the-art models in multiple NLP tasks.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spite of being a novel model, the industry is evolving so fast and the research is in continuous operation. Powerful companies are leading the field, as Google, Facebook, or Microsoft. Subsequent models followed the trend of increasing the number of parameters to get better results, which has been criticized, since they do not provide nothing new in most of the cases, it is only a matter of computational resources. Others tend to look for alternatives more optimized and with less parameters, as DistilBERT from Hugging Face.</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32</a:t>
            </a:fld>
            <a:endParaRPr lang="en-US"/>
          </a:p>
        </p:txBody>
      </p:sp>
    </p:spTree>
    <p:extLst>
      <p:ext uri="{BB962C8B-B14F-4D97-AF65-F5344CB8AC3E}">
        <p14:creationId xmlns:p14="http://schemas.microsoft.com/office/powerpoint/2010/main" val="1389558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Thank you so much for your attention.</a:t>
            </a:r>
            <a:r>
              <a:rPr lang="en-GB" sz="1200" b="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 will be happy to answer any question you have. Thank you.</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33</a:t>
            </a:fld>
            <a:endParaRPr lang="en-US"/>
          </a:p>
        </p:txBody>
      </p:sp>
    </p:spTree>
    <p:extLst>
      <p:ext uri="{BB962C8B-B14F-4D97-AF65-F5344CB8AC3E}">
        <p14:creationId xmlns:p14="http://schemas.microsoft.com/office/powerpoint/2010/main" val="349482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Text is a special type of data. It is sequential due to the dependency between the words.</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usual approach to deal with it was recurrent neural networks. In this case the network is a sequence of cells. In each cell a word is passed as input to compute a hidden state which generates the next predicted word each time step.</a:t>
            </a:r>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4</a:t>
            </a:fld>
            <a:endParaRPr lang="en-US"/>
          </a:p>
        </p:txBody>
      </p:sp>
    </p:spTree>
    <p:extLst>
      <p:ext uri="{BB962C8B-B14F-4D97-AF65-F5344CB8AC3E}">
        <p14:creationId xmlns:p14="http://schemas.microsoft.com/office/powerpoint/2010/main" val="352409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rPr>
              <a:t>In spite of being the usual approach in NLP, RNNs have two main drawbacks which motivates the research of new techniques. </a:t>
            </a:r>
          </a:p>
          <a:p>
            <a:pPr>
              <a:lnSpc>
                <a:spcPct val="107000"/>
              </a:lnSpc>
              <a:spcAft>
                <a:spcPts val="800"/>
              </a:spcAft>
            </a:pP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First, they are really slow to train due to use sequential data, which does not fit with the parallelization techniques used in modern hardware. </a:t>
            </a:r>
            <a:endParaRPr lang="en-US" sz="1200" dirty="0">
              <a:effectLst/>
              <a:latin typeface="Calibri" panose="020F0502020204030204" pitchFamily="34" charset="0"/>
              <a:ea typeface="Calibri" panose="020F0502020204030204" pitchFamily="34" charset="0"/>
            </a:endParaRPr>
          </a:p>
          <a:p>
            <a:pPr marL="4572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Second, RNNs have difficulties capturing long-term dependencies. As I mentioned, neural networks are based on optimizing the gradient of a cost function to minimize the error. The problem with this type of architecture is the error signals are propagated through all the network, causing problems with the gradient as the input sequence increases.</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5</a:t>
            </a:fld>
            <a:endParaRPr lang="en-US"/>
          </a:p>
        </p:txBody>
      </p:sp>
    </p:spTree>
    <p:extLst>
      <p:ext uri="{BB962C8B-B14F-4D97-AF65-F5344CB8AC3E}">
        <p14:creationId xmlns:p14="http://schemas.microsoft.com/office/powerpoint/2010/main" val="421766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In 2017, the Transformer was released, as a solution for long sequential computation. It has an encoder-decoder architecture but we are only interested in the encoder, which is the architecture used by BERT.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This model is able to parallelize sequential data, which is the main problem for long training times.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Also, it provides a solution for vanishing or exploding gradients.</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technique to achieve these goals is self-attention.</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6</a:t>
            </a:fld>
            <a:endParaRPr lang="en-US"/>
          </a:p>
        </p:txBody>
      </p:sp>
    </p:spTree>
    <p:extLst>
      <p:ext uri="{BB962C8B-B14F-4D97-AF65-F5344CB8AC3E}">
        <p14:creationId xmlns:p14="http://schemas.microsoft.com/office/powerpoint/2010/main" val="341278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This technique is based on relating different positions of a single sequence in order to compute a representation of this one.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goal is mapping sets to sets, regardless of the order in the sequence.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At the end, we are looking for a rectangular matrix which relates every word in the sentence according to the attention weights. Attention could reflect different relations: grammar, semantic, vocabulary. In the end, we can see it as a mechanism to understand the language, independently of the context.</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Self-Attention is critical in the transformer and consequently in BERT. For this reason, I am going to briefly explain the main steps to have some intuition about the process.</a:t>
            </a:r>
            <a:endParaRPr lang="en-US" sz="1200" dirty="0">
              <a:effectLst/>
              <a:latin typeface="Calibri" panose="020F050202020403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50818382-527A-4E35-848E-B677FD9CCF1B}" type="slidenum">
              <a:rPr lang="en-US" smtClean="0"/>
              <a:t>7</a:t>
            </a:fld>
            <a:endParaRPr lang="en-US"/>
          </a:p>
        </p:txBody>
      </p:sp>
    </p:spTree>
    <p:extLst>
      <p:ext uri="{BB962C8B-B14F-4D97-AF65-F5344CB8AC3E}">
        <p14:creationId xmlns:p14="http://schemas.microsoft.com/office/powerpoint/2010/main" val="1149114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sz="1200" kern="1200" dirty="0">
                <a:solidFill>
                  <a:schemeClr val="tx1"/>
                </a:solidFill>
                <a:effectLst/>
                <a:latin typeface="+mn-lt"/>
                <a:ea typeface="+mn-ea"/>
                <a:cs typeface="+mn-cs"/>
              </a:rPr>
              <a:t>First, each word in the sentence is converted to an embedding vector, whose dimension depends on the size of embedding space used. This space tries to cluster similar words, classifying them according to a number of features. The space is composed by a limited number of words, so first it is necessary to index the required word. This number is known as token.</a:t>
            </a: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vectors do not provide any context information, the relation with the rest of the words. For example, the word orange could be a colour or the fruit, depending on the context. So that is why we are looking for an attention vector which takes into account the sentence context. It usually has same dimension as the word embedding.</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8</a:t>
            </a:fld>
            <a:endParaRPr lang="en-US"/>
          </a:p>
        </p:txBody>
      </p:sp>
    </p:spTree>
    <p:extLst>
      <p:ext uri="{BB962C8B-B14F-4D97-AF65-F5344CB8AC3E}">
        <p14:creationId xmlns:p14="http://schemas.microsoft.com/office/powerpoint/2010/main" val="127053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GB" sz="1200" dirty="0">
                <a:solidFill>
                  <a:srgbClr val="000000"/>
                </a:solidFill>
                <a:effectLst/>
                <a:latin typeface="Calibri" panose="020F0502020204030204" pitchFamily="34" charset="0"/>
                <a:ea typeface="Calibri" panose="020F0502020204030204" pitchFamily="34" charset="0"/>
              </a:rPr>
              <a:t>Now let us imagine we have the sentence: </a:t>
            </a:r>
            <a:r>
              <a:rPr lang="en-GB" sz="1200" i="1" dirty="0">
                <a:solidFill>
                  <a:srgbClr val="000000"/>
                </a:solidFill>
                <a:effectLst/>
                <a:latin typeface="Calibri" panose="020F0502020204030204" pitchFamily="34" charset="0"/>
                <a:ea typeface="Calibri" panose="020F0502020204030204" pitchFamily="34" charset="0"/>
              </a:rPr>
              <a:t>The orange is very healthy.</a:t>
            </a: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solidFill>
                  <a:srgbClr val="000000"/>
                </a:solidFill>
                <a:effectLst/>
                <a:latin typeface="Calibri" panose="020F0502020204030204" pitchFamily="34" charset="0"/>
                <a:ea typeface="Calibri" panose="020F0502020204030204" pitchFamily="34" charset="0"/>
              </a:rPr>
              <a:t>Each word is transformed to an embedding vector.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solidFill>
                  <a:srgbClr val="000000"/>
                </a:solidFill>
                <a:effectLst/>
                <a:latin typeface="Calibri" panose="020F0502020204030204" pitchFamily="34" charset="0"/>
                <a:ea typeface="Calibri" panose="020F0502020204030204" pitchFamily="34" charset="0"/>
              </a:rPr>
              <a:t>We introduce three new vectors, queries, keys, and values. </a:t>
            </a:r>
            <a:r>
              <a:rPr lang="en-GB" sz="1200" dirty="0">
                <a:effectLst/>
                <a:latin typeface="Calibri" panose="020F0502020204030204" pitchFamily="34" charset="0"/>
                <a:ea typeface="Calibri" panose="020F0502020204030204" pitchFamily="34" charset="0"/>
              </a:rPr>
              <a:t>These ones are obtained by multiplying the embedding vectors with trainable matrices.</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solidFill>
                  <a:srgbClr val="000000"/>
                </a:solidFill>
                <a:effectLst/>
                <a:latin typeface="Calibri" panose="020F0502020204030204" pitchFamily="34" charset="0"/>
                <a:ea typeface="Calibri" panose="020F0502020204030204" pitchFamily="34" charset="0"/>
              </a:rPr>
              <a:t>If we want to get the attention vector for </a:t>
            </a:r>
            <a:r>
              <a:rPr lang="en-GB" sz="1200" i="1" dirty="0">
                <a:solidFill>
                  <a:srgbClr val="000000"/>
                </a:solidFill>
                <a:effectLst/>
                <a:latin typeface="Calibri" panose="020F0502020204030204" pitchFamily="34" charset="0"/>
                <a:ea typeface="Calibri" panose="020F0502020204030204" pitchFamily="34" charset="0"/>
              </a:rPr>
              <a:t>orange</a:t>
            </a:r>
            <a:r>
              <a:rPr lang="en-GB" sz="1200" dirty="0">
                <a:solidFill>
                  <a:srgbClr val="000000"/>
                </a:solidFill>
                <a:effectLst/>
                <a:latin typeface="Calibri" panose="020F0502020204030204" pitchFamily="34" charset="0"/>
                <a:ea typeface="Calibri" panose="020F0502020204030204" pitchFamily="34" charset="0"/>
              </a:rPr>
              <a:t> word for example, we select the corresponding query and multiply by all keys, getting five scores, represented here by zeta. </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sz="1200" dirty="0">
                <a:solidFill>
                  <a:srgbClr val="000000"/>
                </a:solidFill>
                <a:effectLst/>
                <a:latin typeface="Calibri" panose="020F0502020204030204" pitchFamily="34" charset="0"/>
                <a:ea typeface="Calibri" panose="020F0502020204030204" pitchFamily="34" charset="0"/>
              </a:rPr>
              <a:t>After applying a softmax function, we get the corresponding weights, to compute the final attention vector as a weighted sum.</a:t>
            </a:r>
            <a:endParaRPr lang="en-US" sz="1200" dirty="0">
              <a:effectLst/>
              <a:latin typeface="Calibri" panose="020F0502020204030204" pitchFamily="34" charset="0"/>
              <a:ea typeface="Calibri" panose="020F0502020204030204" pitchFamily="34" charset="0"/>
            </a:endParaRPr>
          </a:p>
          <a:p>
            <a:pPr marL="228600">
              <a:lnSpc>
                <a:spcPct val="107000"/>
              </a:lnSpc>
              <a:spcAft>
                <a:spcPts val="0"/>
              </a:spcAft>
            </a:pPr>
            <a:r>
              <a:rPr lang="en-GB" sz="1200" dirty="0">
                <a:solidFill>
                  <a:srgbClr val="000000"/>
                </a:solidFill>
                <a:effectLst/>
                <a:latin typeface="Calibri" panose="020F0502020204030204" pitchFamily="34"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libri" panose="020F0502020204030204" pitchFamily="34" charset="0"/>
                <a:ea typeface="Calibri" panose="020F0502020204030204" pitchFamily="34" charset="0"/>
              </a:rPr>
              <a:t>The idea behind this is provide more weight to similar vectors according to the dot product, with the option of adjust it with trainable matrices. </a:t>
            </a:r>
            <a:endParaRPr lang="en-US" sz="1200" dirty="0">
              <a:effectLst/>
              <a:latin typeface="Calibri" panose="020F0502020204030204" pitchFamily="34" charset="0"/>
              <a:ea typeface="Calibri" panose="020F0502020204030204" pitchFamily="34" charset="0"/>
            </a:endParaRPr>
          </a:p>
          <a:p>
            <a:endParaRPr lang="en-US" dirty="0"/>
          </a:p>
        </p:txBody>
      </p:sp>
      <p:sp>
        <p:nvSpPr>
          <p:cNvPr id="4" name="Marcador de número de diapositiva 3"/>
          <p:cNvSpPr>
            <a:spLocks noGrp="1"/>
          </p:cNvSpPr>
          <p:nvPr>
            <p:ph type="sldNum" sz="quarter" idx="10"/>
          </p:nvPr>
        </p:nvSpPr>
        <p:spPr/>
        <p:txBody>
          <a:bodyPr/>
          <a:lstStyle/>
          <a:p>
            <a:fld id="{50818382-527A-4E35-848E-B677FD9CCF1B}" type="slidenum">
              <a:rPr lang="en-US" smtClean="0"/>
              <a:t>9</a:t>
            </a:fld>
            <a:endParaRPr lang="en-US"/>
          </a:p>
        </p:txBody>
      </p:sp>
    </p:spTree>
    <p:extLst>
      <p:ext uri="{BB962C8B-B14F-4D97-AF65-F5344CB8AC3E}">
        <p14:creationId xmlns:p14="http://schemas.microsoft.com/office/powerpoint/2010/main" val="299266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r>
              <a:rPr lang="es-ES"/>
              <a:t>July 8, 2021</a:t>
            </a:r>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0757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July 8, 2021</a:t>
            </a:r>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70793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July 8, 2021</a:t>
            </a:r>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85235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r>
              <a:rPr lang="es-ES"/>
              <a:t>July 8, 2021</a:t>
            </a:r>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69627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r>
              <a:rPr lang="es-ES"/>
              <a:t>July 8, 2021</a:t>
            </a:r>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234423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r>
              <a:rPr lang="es-ES"/>
              <a:t>July 8, 2021</a:t>
            </a:r>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0753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r>
              <a:rPr lang="es-ES"/>
              <a:t>July 8, 2021</a:t>
            </a:r>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428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r>
              <a:rPr lang="es-ES"/>
              <a:t>July 8, 2021</a:t>
            </a:r>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33315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ES"/>
              <a:t>July 8, 2021</a:t>
            </a:r>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245278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ES"/>
              <a:t>July 8, 2021</a:t>
            </a:r>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1349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ES"/>
              <a:t>July 8, 2021</a:t>
            </a:r>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1E7022-0706-410E-83DD-1BCD9F4189C2}" type="slidenum">
              <a:rPr lang="es-ES" smtClean="0"/>
              <a:t>‹Nº›</a:t>
            </a:fld>
            <a:endParaRPr lang="es-ES"/>
          </a:p>
        </p:txBody>
      </p:sp>
    </p:spTree>
    <p:extLst>
      <p:ext uri="{BB962C8B-B14F-4D97-AF65-F5344CB8AC3E}">
        <p14:creationId xmlns:p14="http://schemas.microsoft.com/office/powerpoint/2010/main" val="176635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a:t>July 8, 2021</a:t>
            </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E7022-0706-410E-83DD-1BCD9F4189C2}" type="slidenum">
              <a:rPr lang="es-ES" smtClean="0"/>
              <a:t>‹Nº›</a:t>
            </a:fld>
            <a:endParaRPr lang="es-ES"/>
          </a:p>
        </p:txBody>
      </p:sp>
    </p:spTree>
    <p:extLst>
      <p:ext uri="{BB962C8B-B14F-4D97-AF65-F5344CB8AC3E}">
        <p14:creationId xmlns:p14="http://schemas.microsoft.com/office/powerpoint/2010/main" val="332844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27142" y="1150070"/>
            <a:ext cx="9547258" cy="1323439"/>
          </a:xfrm>
          <a:prstGeom prst="rect">
            <a:avLst/>
          </a:prstGeom>
          <a:noFill/>
        </p:spPr>
        <p:txBody>
          <a:bodyPr wrap="square" rtlCol="0">
            <a:spAutoFit/>
          </a:bodyPr>
          <a:lstStyle/>
          <a:p>
            <a:r>
              <a:rPr lang="en-US" sz="4000" dirty="0">
                <a:solidFill>
                  <a:srgbClr val="000E78"/>
                </a:solidFill>
              </a:rPr>
              <a:t>Inside a NLP multitasking neural network. BERT, one model to rule them all</a:t>
            </a:r>
            <a:endParaRPr lang="es-ES" sz="4000" dirty="0">
              <a:solidFill>
                <a:srgbClr val="000E78"/>
              </a:solidFill>
            </a:endParaRPr>
          </a:p>
        </p:txBody>
      </p:sp>
      <p:sp>
        <p:nvSpPr>
          <p:cNvPr id="4" name="CuadroTexto 3"/>
          <p:cNvSpPr txBox="1"/>
          <p:nvPr/>
        </p:nvSpPr>
        <p:spPr>
          <a:xfrm>
            <a:off x="1527142" y="2639322"/>
            <a:ext cx="9547258" cy="461665"/>
          </a:xfrm>
          <a:prstGeom prst="rect">
            <a:avLst/>
          </a:prstGeom>
          <a:noFill/>
        </p:spPr>
        <p:txBody>
          <a:bodyPr wrap="square" rtlCol="0">
            <a:spAutoFit/>
          </a:bodyPr>
          <a:lstStyle/>
          <a:p>
            <a:r>
              <a:rPr lang="en-GB" sz="2400" dirty="0">
                <a:solidFill>
                  <a:srgbClr val="000E78"/>
                </a:solidFill>
              </a:rPr>
              <a:t>Bachelor Thesis in Telecommunication Technologies Engineering</a:t>
            </a:r>
          </a:p>
        </p:txBody>
      </p:sp>
      <p:sp>
        <p:nvSpPr>
          <p:cNvPr id="5" name="CuadroTexto 4"/>
          <p:cNvSpPr txBox="1"/>
          <p:nvPr/>
        </p:nvSpPr>
        <p:spPr>
          <a:xfrm>
            <a:off x="1527142" y="3266800"/>
            <a:ext cx="3799002" cy="384721"/>
          </a:xfrm>
          <a:prstGeom prst="rect">
            <a:avLst/>
          </a:prstGeom>
          <a:noFill/>
        </p:spPr>
        <p:txBody>
          <a:bodyPr wrap="square" rtlCol="0">
            <a:spAutoFit/>
          </a:bodyPr>
          <a:lstStyle/>
          <a:p>
            <a:r>
              <a:rPr lang="es-ES" sz="1900" dirty="0">
                <a:solidFill>
                  <a:srgbClr val="000E78"/>
                </a:solidFill>
              </a:rPr>
              <a:t>Ion Bueno </a:t>
            </a:r>
            <a:r>
              <a:rPr lang="en-GB" sz="1900" dirty="0">
                <a:solidFill>
                  <a:srgbClr val="000E78"/>
                </a:solidFill>
              </a:rPr>
              <a:t>Ulacia</a:t>
            </a: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4286" y="5281987"/>
            <a:ext cx="6681140" cy="667548"/>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756" y="6128256"/>
            <a:ext cx="838200" cy="295275"/>
          </a:xfrm>
          <a:prstGeom prst="rect">
            <a:avLst/>
          </a:prstGeom>
        </p:spPr>
      </p:pic>
    </p:spTree>
    <p:extLst>
      <p:ext uri="{BB962C8B-B14F-4D97-AF65-F5344CB8AC3E}">
        <p14:creationId xmlns:p14="http://schemas.microsoft.com/office/powerpoint/2010/main" val="99895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Transformer Encoder</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Architecture used by BERT</a:t>
            </a:r>
            <a:endParaRPr lang="en-US" sz="1800" dirty="0">
              <a:solidFill>
                <a:srgbClr val="000E78"/>
              </a:solidFill>
              <a:latin typeface="+mn-lt"/>
            </a:endParaRPr>
          </a:p>
          <a:p>
            <a:r>
              <a:rPr lang="en-US" sz="1800" dirty="0">
                <a:solidFill>
                  <a:srgbClr val="000E78"/>
                </a:solidFill>
                <a:latin typeface="+mn-lt"/>
              </a:rPr>
              <a:t>Multi-Head attention block</a:t>
            </a:r>
          </a:p>
          <a:p>
            <a:r>
              <a:rPr lang="en-US" sz="1800" dirty="0">
                <a:solidFill>
                  <a:srgbClr val="000E78"/>
                </a:solidFill>
              </a:rPr>
              <a:t>Input and output with same dimensionality</a:t>
            </a:r>
          </a:p>
          <a:p>
            <a:pPr lvl="1">
              <a:buFontTx/>
              <a:buChar char="-"/>
            </a:pPr>
            <a:r>
              <a:rPr lang="en-US" sz="1800" i="1" dirty="0">
                <a:solidFill>
                  <a:srgbClr val="000E78"/>
                </a:solidFill>
              </a:rPr>
              <a:t>m</a:t>
            </a:r>
            <a:r>
              <a:rPr lang="en-US" sz="1800" dirty="0">
                <a:solidFill>
                  <a:srgbClr val="000E78"/>
                </a:solidFill>
              </a:rPr>
              <a:t>: number of sentences</a:t>
            </a:r>
          </a:p>
          <a:p>
            <a:pPr lvl="1">
              <a:buFontTx/>
              <a:buChar char="-"/>
            </a:pPr>
            <a:r>
              <a:rPr lang="en-US" sz="1800" i="1" dirty="0">
                <a:solidFill>
                  <a:srgbClr val="000E78"/>
                </a:solidFill>
              </a:rPr>
              <a:t>n</a:t>
            </a:r>
            <a:r>
              <a:rPr lang="en-US" sz="1800" dirty="0">
                <a:solidFill>
                  <a:srgbClr val="000E78"/>
                </a:solidFill>
              </a:rPr>
              <a:t>: number of words</a:t>
            </a:r>
          </a:p>
          <a:p>
            <a:pPr lvl="1">
              <a:buFontTx/>
              <a:buChar char="-"/>
            </a:pPr>
            <a:r>
              <a:rPr lang="en-US" sz="1800" i="1" dirty="0" err="1">
                <a:solidFill>
                  <a:srgbClr val="000E78"/>
                </a:solidFill>
              </a:rPr>
              <a:t>d_model</a:t>
            </a:r>
            <a:r>
              <a:rPr lang="en-US" sz="1800" dirty="0">
                <a:solidFill>
                  <a:srgbClr val="000E78"/>
                </a:solidFill>
              </a:rPr>
              <a:t>: embedding dimension</a:t>
            </a:r>
          </a:p>
          <a:p>
            <a:pPr lvl="1">
              <a:buFontTx/>
              <a:buChar char="-"/>
            </a:pPr>
            <a:endParaRPr lang="en-US" sz="1800" dirty="0">
              <a:solidFill>
                <a:srgbClr val="000E78"/>
              </a:solidFill>
            </a:endParaRP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10</a:t>
            </a:fld>
            <a:endParaRPr lang="es-ES"/>
          </a:p>
        </p:txBody>
      </p:sp>
      <p:pic>
        <p:nvPicPr>
          <p:cNvPr id="8" name="Imagen 7" descr="Diagrama&#10;&#10;Descripción generada automáticamente">
            <a:extLst>
              <a:ext uri="{FF2B5EF4-FFF2-40B4-BE49-F238E27FC236}">
                <a16:creationId xmlns:a16="http://schemas.microsoft.com/office/drawing/2014/main" id="{19393269-E10E-46A6-BD54-46195BDCB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375" y="1825625"/>
            <a:ext cx="3809524" cy="3247619"/>
          </a:xfrm>
          <a:prstGeom prst="rect">
            <a:avLst/>
          </a:prstGeom>
        </p:spPr>
      </p:pic>
    </p:spTree>
    <p:extLst>
      <p:ext uri="{BB962C8B-B14F-4D97-AF65-F5344CB8AC3E}">
        <p14:creationId xmlns:p14="http://schemas.microsoft.com/office/powerpoint/2010/main" val="326039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BERT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b="1" dirty="0">
                <a:solidFill>
                  <a:srgbClr val="000E78"/>
                </a:solidFill>
                <a:latin typeface="+mn-lt"/>
              </a:rPr>
              <a:t>B</a:t>
            </a:r>
            <a:r>
              <a:rPr lang="en-US" sz="1800" dirty="0">
                <a:solidFill>
                  <a:srgbClr val="000E78"/>
                </a:solidFill>
                <a:latin typeface="+mn-lt"/>
              </a:rPr>
              <a:t>idirectional </a:t>
            </a:r>
            <a:r>
              <a:rPr lang="en-US" sz="1800" b="1" dirty="0">
                <a:solidFill>
                  <a:srgbClr val="000E78"/>
                </a:solidFill>
                <a:latin typeface="+mn-lt"/>
              </a:rPr>
              <a:t>E</a:t>
            </a:r>
            <a:r>
              <a:rPr lang="en-US" sz="1800" dirty="0">
                <a:solidFill>
                  <a:srgbClr val="000E78"/>
                </a:solidFill>
                <a:latin typeface="+mn-lt"/>
              </a:rPr>
              <a:t>ncoder </a:t>
            </a:r>
            <a:r>
              <a:rPr lang="en-US" sz="1800" b="1" dirty="0">
                <a:solidFill>
                  <a:srgbClr val="000E78"/>
                </a:solidFill>
                <a:latin typeface="+mn-lt"/>
              </a:rPr>
              <a:t>R</a:t>
            </a:r>
            <a:r>
              <a:rPr lang="en-US" sz="1800" dirty="0">
                <a:solidFill>
                  <a:srgbClr val="000E78"/>
                </a:solidFill>
                <a:latin typeface="+mn-lt"/>
              </a:rPr>
              <a:t>epresentations from </a:t>
            </a:r>
            <a:r>
              <a:rPr lang="en-US" sz="1800" b="1" dirty="0">
                <a:solidFill>
                  <a:srgbClr val="000E78"/>
                </a:solidFill>
                <a:latin typeface="+mn-lt"/>
              </a:rPr>
              <a:t>T</a:t>
            </a:r>
            <a:r>
              <a:rPr lang="en-US" sz="1800" dirty="0">
                <a:solidFill>
                  <a:srgbClr val="000E78"/>
                </a:solidFill>
                <a:latin typeface="+mn-lt"/>
              </a:rPr>
              <a:t>ransformers, r</a:t>
            </a:r>
            <a:r>
              <a:rPr lang="en-US" sz="1800" dirty="0">
                <a:solidFill>
                  <a:srgbClr val="000E78"/>
                </a:solidFill>
              </a:rPr>
              <a:t>eleased</a:t>
            </a:r>
            <a:r>
              <a:rPr lang="en-US" sz="1800" dirty="0">
                <a:solidFill>
                  <a:srgbClr val="000E78"/>
                </a:solidFill>
                <a:latin typeface="+mn-lt"/>
              </a:rPr>
              <a:t> in 2018 by Google</a:t>
            </a:r>
          </a:p>
          <a:p>
            <a:r>
              <a:rPr lang="en-US" sz="1800" dirty="0">
                <a:solidFill>
                  <a:srgbClr val="000E78"/>
                </a:solidFill>
              </a:rPr>
              <a:t>Composed by a stack of Transformer encoders</a:t>
            </a:r>
          </a:p>
          <a:p>
            <a:r>
              <a:rPr lang="en-US" sz="1800" dirty="0">
                <a:solidFill>
                  <a:srgbClr val="000E78"/>
                </a:solidFill>
              </a:rPr>
              <a:t>Uses self-attention to get left and right context</a:t>
            </a: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11</a:t>
            </a:fld>
            <a:endParaRPr lang="es-ES"/>
          </a:p>
        </p:txBody>
      </p:sp>
      <p:pic>
        <p:nvPicPr>
          <p:cNvPr id="8" name="Imagen 7" descr="Imagen que contiene muñeca, dibujo, alimentos&#10;&#10;Descripción generada automáticamente">
            <a:extLst>
              <a:ext uri="{FF2B5EF4-FFF2-40B4-BE49-F238E27FC236}">
                <a16:creationId xmlns:a16="http://schemas.microsoft.com/office/drawing/2014/main" id="{60C9BD17-DDD9-4969-8093-2FB5A165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3377" y="3246539"/>
            <a:ext cx="5145246" cy="2443992"/>
          </a:xfrm>
          <a:prstGeom prst="rect">
            <a:avLst/>
          </a:prstGeom>
        </p:spPr>
      </p:pic>
    </p:spTree>
    <p:extLst>
      <p:ext uri="{BB962C8B-B14F-4D97-AF65-F5344CB8AC3E}">
        <p14:creationId xmlns:p14="http://schemas.microsoft.com/office/powerpoint/2010/main" val="227290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Pre-Training BERT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16 TPUs for 4 days, data from Wikipedia and </a:t>
            </a:r>
            <a:r>
              <a:rPr lang="en-US" sz="1800" dirty="0" err="1">
                <a:solidFill>
                  <a:srgbClr val="000E78"/>
                </a:solidFill>
                <a:latin typeface="+mn-lt"/>
              </a:rPr>
              <a:t>BookCorpus</a:t>
            </a:r>
            <a:endParaRPr lang="en-US" sz="1800" dirty="0">
              <a:solidFill>
                <a:srgbClr val="000E78"/>
              </a:solidFill>
              <a:latin typeface="+mn-lt"/>
            </a:endParaRPr>
          </a:p>
          <a:p>
            <a:r>
              <a:rPr lang="en-US" sz="1800" dirty="0">
                <a:solidFill>
                  <a:srgbClr val="000E78"/>
                </a:solidFill>
              </a:rPr>
              <a:t>Masked language modelling</a:t>
            </a:r>
          </a:p>
          <a:p>
            <a:r>
              <a:rPr lang="en-US" sz="1800" dirty="0">
                <a:solidFill>
                  <a:srgbClr val="000E78"/>
                </a:solidFill>
              </a:rPr>
              <a:t>Next Sentence Prediction</a:t>
            </a: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12</a:t>
            </a:fld>
            <a:endParaRPr lang="es-ES"/>
          </a:p>
        </p:txBody>
      </p:sp>
      <p:pic>
        <p:nvPicPr>
          <p:cNvPr id="11" name="Imagen 10" descr="Diagrama&#10;&#10;Descripción generada automáticamente">
            <a:extLst>
              <a:ext uri="{FF2B5EF4-FFF2-40B4-BE49-F238E27FC236}">
                <a16:creationId xmlns:a16="http://schemas.microsoft.com/office/drawing/2014/main" id="{AFE5236B-91C4-4C7E-BEE4-AF4DAB430C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4494" y="3052221"/>
            <a:ext cx="7383011" cy="2377712"/>
          </a:xfrm>
          <a:prstGeom prst="rect">
            <a:avLst/>
          </a:prstGeom>
        </p:spPr>
      </p:pic>
    </p:spTree>
    <p:extLst>
      <p:ext uri="{BB962C8B-B14F-4D97-AF65-F5344CB8AC3E}">
        <p14:creationId xmlns:p14="http://schemas.microsoft.com/office/powerpoint/2010/main" val="16948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Input-Output BERT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Input: addition of 3 embeddings</a:t>
            </a:r>
          </a:p>
          <a:p>
            <a:r>
              <a:rPr lang="en-US" sz="1800" dirty="0">
                <a:solidFill>
                  <a:srgbClr val="000E78"/>
                </a:solidFill>
                <a:latin typeface="+mn-lt"/>
              </a:rPr>
              <a:t>Output: classification token and attention vectors</a:t>
            </a:r>
          </a:p>
          <a:p>
            <a:r>
              <a:rPr lang="en-US" sz="1800" dirty="0">
                <a:solidFill>
                  <a:srgbClr val="000E78"/>
                </a:solidFill>
                <a:latin typeface="+mn-lt"/>
              </a:rPr>
              <a:t>Same dimensionality</a:t>
            </a: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13</a:t>
            </a:fld>
            <a:endParaRPr lang="es-ES"/>
          </a:p>
        </p:txBody>
      </p:sp>
      <p:pic>
        <p:nvPicPr>
          <p:cNvPr id="8" name="Imagen 7" descr="Diagrama, Tabla&#10;&#10;Descripción generada automáticamente">
            <a:extLst>
              <a:ext uri="{FF2B5EF4-FFF2-40B4-BE49-F238E27FC236}">
                <a16:creationId xmlns:a16="http://schemas.microsoft.com/office/drawing/2014/main" id="{347B3683-0E45-473F-B07B-70D90EBE20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145658"/>
            <a:ext cx="6367419" cy="2051118"/>
          </a:xfrm>
          <a:prstGeom prst="rect">
            <a:avLst/>
          </a:prstGeom>
        </p:spPr>
      </p:pic>
      <p:pic>
        <p:nvPicPr>
          <p:cNvPr id="10" name="Imagen 9" descr="Diagrama&#10;&#10;Descripción generada automáticamente">
            <a:extLst>
              <a:ext uri="{FF2B5EF4-FFF2-40B4-BE49-F238E27FC236}">
                <a16:creationId xmlns:a16="http://schemas.microsoft.com/office/drawing/2014/main" id="{84BA492E-F8FD-421A-A2C4-46668EA81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1508" y="1970502"/>
            <a:ext cx="3692292" cy="3226274"/>
          </a:xfrm>
          <a:prstGeom prst="rect">
            <a:avLst/>
          </a:prstGeom>
        </p:spPr>
      </p:pic>
    </p:spTree>
    <p:extLst>
      <p:ext uri="{BB962C8B-B14F-4D97-AF65-F5344CB8AC3E}">
        <p14:creationId xmlns:p14="http://schemas.microsoft.com/office/powerpoint/2010/main" val="244766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Fine-Tune BERT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Specialization in a task</a:t>
            </a:r>
          </a:p>
          <a:p>
            <a:r>
              <a:rPr lang="en-US" sz="1800" dirty="0">
                <a:solidFill>
                  <a:srgbClr val="000E78"/>
                </a:solidFill>
              </a:rPr>
              <a:t>BERT + output layer and specific dataset</a:t>
            </a:r>
          </a:p>
          <a:p>
            <a:r>
              <a:rPr lang="en-US" sz="1800" dirty="0">
                <a:solidFill>
                  <a:srgbClr val="000E78"/>
                </a:solidFill>
              </a:rPr>
              <a:t>Computationally inexpensive compared with pre-training</a:t>
            </a:r>
          </a:p>
          <a:p>
            <a:endParaRPr lang="en-US" sz="1800" dirty="0">
              <a:solidFill>
                <a:srgbClr val="000E78"/>
              </a:solidFill>
            </a:endParaRPr>
          </a:p>
          <a:p>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14</a:t>
            </a:fld>
            <a:endParaRPr lang="es-ES"/>
          </a:p>
        </p:txBody>
      </p:sp>
      <p:pic>
        <p:nvPicPr>
          <p:cNvPr id="10" name="Imagen 9" descr="Diagrama&#10;&#10;Descripción generada automáticamente">
            <a:extLst>
              <a:ext uri="{FF2B5EF4-FFF2-40B4-BE49-F238E27FC236}">
                <a16:creationId xmlns:a16="http://schemas.microsoft.com/office/drawing/2014/main" id="{09118708-58C1-456D-B180-C595B16849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8915" y="3138367"/>
            <a:ext cx="6554169" cy="2605610"/>
          </a:xfrm>
          <a:prstGeom prst="rect">
            <a:avLst/>
          </a:prstGeom>
        </p:spPr>
      </p:pic>
    </p:spTree>
    <p:extLst>
      <p:ext uri="{BB962C8B-B14F-4D97-AF65-F5344CB8AC3E}">
        <p14:creationId xmlns:p14="http://schemas.microsoft.com/office/powerpoint/2010/main" val="31130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Sentiment Analysis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Predict positive or negative sentiment of a sentence</a:t>
            </a:r>
          </a:p>
          <a:p>
            <a:r>
              <a:rPr lang="en-US" sz="1800" dirty="0">
                <a:solidFill>
                  <a:srgbClr val="000E78"/>
                </a:solidFill>
              </a:rPr>
              <a:t>Two labels</a:t>
            </a:r>
            <a:r>
              <a:rPr lang="en-US" sz="1800" b="1" dirty="0">
                <a:solidFill>
                  <a:srgbClr val="000E78"/>
                </a:solidFill>
              </a:rPr>
              <a:t>: 0 – negative, 1 – positive</a:t>
            </a: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15</a:t>
            </a:fld>
            <a:endParaRPr lang="es-ES"/>
          </a:p>
        </p:txBody>
      </p:sp>
      <p:pic>
        <p:nvPicPr>
          <p:cNvPr id="8" name="Imagen 7" descr="Interfaz de usuario gráfica, Texto, Aplicación&#10;&#10;Descripción generada automáticamente">
            <a:extLst>
              <a:ext uri="{FF2B5EF4-FFF2-40B4-BE49-F238E27FC236}">
                <a16:creationId xmlns:a16="http://schemas.microsoft.com/office/drawing/2014/main" id="{55FF62B3-3CB5-4DE3-A7CE-6126C65C5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1957" y="2322445"/>
            <a:ext cx="5790885" cy="3357697"/>
          </a:xfrm>
          <a:prstGeom prst="rect">
            <a:avLst/>
          </a:prstGeom>
        </p:spPr>
      </p:pic>
    </p:spTree>
    <p:extLst>
      <p:ext uri="{BB962C8B-B14F-4D97-AF65-F5344CB8AC3E}">
        <p14:creationId xmlns:p14="http://schemas.microsoft.com/office/powerpoint/2010/main" val="220781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SST-2 Dataset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Stanford Sentiment Treebank (STT-2) dataset</a:t>
            </a:r>
          </a:p>
          <a:p>
            <a:r>
              <a:rPr lang="en-US" sz="1800" dirty="0">
                <a:solidFill>
                  <a:srgbClr val="000E78"/>
                </a:solidFill>
              </a:rPr>
              <a:t>Dataset distribution:</a:t>
            </a:r>
          </a:p>
          <a:p>
            <a:endParaRPr lang="en-US" sz="1800" dirty="0">
              <a:solidFill>
                <a:srgbClr val="000E78"/>
              </a:solidFill>
              <a:latin typeface="+mn-lt"/>
            </a:endParaRPr>
          </a:p>
          <a:p>
            <a:endParaRPr lang="en-US" sz="1800" dirty="0">
              <a:solidFill>
                <a:srgbClr val="000E78"/>
              </a:solidFill>
            </a:endParaRPr>
          </a:p>
          <a:p>
            <a:endParaRPr lang="en-US" sz="1800" dirty="0">
              <a:solidFill>
                <a:srgbClr val="000E78"/>
              </a:solidFill>
              <a:latin typeface="+mn-lt"/>
            </a:endParaRPr>
          </a:p>
          <a:p>
            <a:endParaRPr lang="en-US" sz="1800" dirty="0">
              <a:solidFill>
                <a:srgbClr val="000E78"/>
              </a:solidFill>
            </a:endParaRPr>
          </a:p>
          <a:p>
            <a:r>
              <a:rPr lang="en-US" sz="1800" dirty="0">
                <a:solidFill>
                  <a:srgbClr val="000E78"/>
                </a:solidFill>
              </a:rPr>
              <a:t>Positive and negative samples in training dataset</a:t>
            </a:r>
            <a:endParaRPr lang="en-US" sz="1800" dirty="0">
              <a:solidFill>
                <a:srgbClr val="000E78"/>
              </a:solidFill>
              <a:latin typeface="+mn-lt"/>
            </a:endParaRPr>
          </a:p>
          <a:p>
            <a:pPr marL="0" indent="0">
              <a:buNone/>
            </a:pPr>
            <a:endParaRPr lang="en-US" sz="1800" dirty="0">
              <a:solidFill>
                <a:srgbClr val="000E78"/>
              </a:solidFill>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16</a:t>
            </a:fld>
            <a:endParaRPr lang="es-ES"/>
          </a:p>
        </p:txBody>
      </p:sp>
      <p:pic>
        <p:nvPicPr>
          <p:cNvPr id="8" name="Imagen 7">
            <a:extLst>
              <a:ext uri="{FF2B5EF4-FFF2-40B4-BE49-F238E27FC236}">
                <a16:creationId xmlns:a16="http://schemas.microsoft.com/office/drawing/2014/main" id="{492A197A-C25D-46BD-BF34-EDD9FCF23C20}"/>
              </a:ext>
            </a:extLst>
          </p:cNvPr>
          <p:cNvPicPr>
            <a:picLocks noChangeAspect="1"/>
          </p:cNvPicPr>
          <p:nvPr/>
        </p:nvPicPr>
        <p:blipFill>
          <a:blip r:embed="rId4"/>
          <a:stretch>
            <a:fillRect/>
          </a:stretch>
        </p:blipFill>
        <p:spPr>
          <a:xfrm>
            <a:off x="838200" y="2711382"/>
            <a:ext cx="3574746" cy="937717"/>
          </a:xfrm>
          <a:prstGeom prst="rect">
            <a:avLst/>
          </a:prstGeom>
        </p:spPr>
      </p:pic>
      <p:pic>
        <p:nvPicPr>
          <p:cNvPr id="10" name="Imagen 9">
            <a:extLst>
              <a:ext uri="{FF2B5EF4-FFF2-40B4-BE49-F238E27FC236}">
                <a16:creationId xmlns:a16="http://schemas.microsoft.com/office/drawing/2014/main" id="{2A47B87D-01F3-4003-A491-B69C2924F3FC}"/>
              </a:ext>
            </a:extLst>
          </p:cNvPr>
          <p:cNvPicPr>
            <a:picLocks noChangeAspect="1"/>
          </p:cNvPicPr>
          <p:nvPr/>
        </p:nvPicPr>
        <p:blipFill>
          <a:blip r:embed="rId5"/>
          <a:stretch>
            <a:fillRect/>
          </a:stretch>
        </p:blipFill>
        <p:spPr>
          <a:xfrm>
            <a:off x="838200" y="4534856"/>
            <a:ext cx="3931210" cy="861948"/>
          </a:xfrm>
          <a:prstGeom prst="rect">
            <a:avLst/>
          </a:prstGeom>
        </p:spPr>
      </p:pic>
    </p:spTree>
    <p:extLst>
      <p:ext uri="{BB962C8B-B14F-4D97-AF65-F5344CB8AC3E}">
        <p14:creationId xmlns:p14="http://schemas.microsoft.com/office/powerpoint/2010/main" val="304274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SST-2 Preprocessing</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Tokenization: WordPiece</a:t>
            </a:r>
          </a:p>
          <a:p>
            <a:r>
              <a:rPr lang="en-US" sz="1800" dirty="0">
                <a:solidFill>
                  <a:srgbClr val="000E78"/>
                </a:solidFill>
              </a:rPr>
              <a:t>Pad to maximum length</a:t>
            </a:r>
          </a:p>
          <a:p>
            <a:r>
              <a:rPr lang="en-US" sz="1800" dirty="0">
                <a:solidFill>
                  <a:srgbClr val="000E78"/>
                </a:solidFill>
              </a:rPr>
              <a:t>Truncate to 512 if necessary</a:t>
            </a:r>
          </a:p>
          <a:p>
            <a:r>
              <a:rPr lang="en-US" sz="1800" dirty="0">
                <a:solidFill>
                  <a:srgbClr val="000E78"/>
                </a:solidFill>
              </a:rPr>
              <a:t>Add special tokens</a:t>
            </a:r>
            <a:endParaRPr lang="en-US" sz="1800" dirty="0">
              <a:solidFill>
                <a:srgbClr val="000E78"/>
              </a:solidFill>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17</a:t>
            </a:fld>
            <a:endParaRPr lang="es-ES"/>
          </a:p>
        </p:txBody>
      </p:sp>
      <p:pic>
        <p:nvPicPr>
          <p:cNvPr id="8" name="Imagen 7" descr="Tabla&#10;&#10;Descripción generada automáticamente">
            <a:extLst>
              <a:ext uri="{FF2B5EF4-FFF2-40B4-BE49-F238E27FC236}">
                <a16:creationId xmlns:a16="http://schemas.microsoft.com/office/drawing/2014/main" id="{EDA39C73-74F8-433F-85DE-EEBB2D28E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902" y="1825625"/>
            <a:ext cx="7066898" cy="3817157"/>
          </a:xfrm>
          <a:prstGeom prst="rect">
            <a:avLst/>
          </a:prstGeom>
        </p:spPr>
      </p:pic>
    </p:spTree>
    <p:extLst>
      <p:ext uri="{BB962C8B-B14F-4D97-AF65-F5344CB8AC3E}">
        <p14:creationId xmlns:p14="http://schemas.microsoft.com/office/powerpoint/2010/main" val="315904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Generation of the Model (I)</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Input: single sentence</a:t>
            </a:r>
          </a:p>
          <a:p>
            <a:r>
              <a:rPr lang="en-US" sz="1800" dirty="0">
                <a:solidFill>
                  <a:srgbClr val="000E78"/>
                </a:solidFill>
              </a:rPr>
              <a:t>Output: classification token C</a:t>
            </a: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18</a:t>
            </a:fld>
            <a:endParaRPr lang="es-ES"/>
          </a:p>
        </p:txBody>
      </p:sp>
      <p:pic>
        <p:nvPicPr>
          <p:cNvPr id="9" name="Imagen 8" descr="Diagrama&#10;&#10;Descripción generada automáticamente">
            <a:extLst>
              <a:ext uri="{FF2B5EF4-FFF2-40B4-BE49-F238E27FC236}">
                <a16:creationId xmlns:a16="http://schemas.microsoft.com/office/drawing/2014/main" id="{DF036062-1E5C-4D58-8F9F-756BD4ABC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171" y="1646238"/>
            <a:ext cx="4455886" cy="3796983"/>
          </a:xfrm>
          <a:prstGeom prst="rect">
            <a:avLst/>
          </a:prstGeom>
        </p:spPr>
      </p:pic>
    </p:spTree>
    <p:extLst>
      <p:ext uri="{BB962C8B-B14F-4D97-AF65-F5344CB8AC3E}">
        <p14:creationId xmlns:p14="http://schemas.microsoft.com/office/powerpoint/2010/main" val="271168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Generation of the Model (II)</a:t>
            </a:r>
            <a:endParaRPr lang="es-ES" sz="4000" dirty="0">
              <a:latin typeface="+mn-lt"/>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BERT + classifier (feed forward network with one single hidden layer)</a:t>
                </a:r>
              </a:p>
              <a:p>
                <a:r>
                  <a:rPr lang="en-US" sz="1800" dirty="0">
                    <a:solidFill>
                      <a:srgbClr val="000E78"/>
                    </a:solidFill>
                  </a:rPr>
                  <a:t>New parameters to train: classification layer weights </a:t>
                </a:r>
                <a14:m>
                  <m:oMath xmlns:m="http://schemas.openxmlformats.org/officeDocument/2006/math">
                    <m:r>
                      <a:rPr lang="es-ES" sz="1800" b="0" i="1" smtClean="0">
                        <a:solidFill>
                          <a:srgbClr val="000E78"/>
                        </a:solidFill>
                        <a:latin typeface="Cambria Math" panose="02040503050406030204" pitchFamily="18" charset="0"/>
                      </a:rPr>
                      <m:t>𝑊</m:t>
                    </m:r>
                  </m:oMath>
                </a14:m>
                <a:endParaRPr lang="en-US" sz="1800" dirty="0">
                  <a:solidFill>
                    <a:srgbClr val="000E78"/>
                  </a:solidFill>
                  <a:latin typeface="+mn-lt"/>
                </a:endParaRPr>
              </a:p>
              <a:p>
                <a:r>
                  <a:rPr lang="en-US" sz="1800" dirty="0">
                    <a:solidFill>
                      <a:srgbClr val="000E78"/>
                    </a:solidFill>
                    <a:latin typeface="+mn-lt"/>
                  </a:rPr>
                  <a:t>Softmax to calculate probabilities</a:t>
                </a:r>
              </a:p>
              <a:p>
                <a:pPr marL="0" indent="0">
                  <a:buNone/>
                </a:pPr>
                <a:endParaRPr lang="es-ES" sz="1800" dirty="0"/>
              </a:p>
            </p:txBody>
          </p:sp>
        </mc:Choice>
        <mc:Fallback xmlns="">
          <p:sp>
            <p:nvSpPr>
              <p:cNvPr id="3" name="Marcador de contenido 2">
                <a:extLst>
                  <a:ext uri="{FF2B5EF4-FFF2-40B4-BE49-F238E27FC236}">
                    <a16:creationId xmlns:a16="http://schemas.microsoft.com/office/drawing/2014/main" id="{A6BB52FB-0119-4101-8360-349530C5ACFC}"/>
                  </a:ext>
                </a:extLst>
              </p:cNvPr>
              <p:cNvSpPr>
                <a:spLocks noGrp="1" noRot="1" noChangeAspect="1" noMove="1" noResize="1" noEditPoints="1" noAdjustHandles="1" noChangeArrowheads="1" noChangeShapeType="1" noTextEdit="1"/>
              </p:cNvSpPr>
              <p:nvPr>
                <p:ph idx="1"/>
              </p:nvPr>
            </p:nvSpPr>
            <p:spPr>
              <a:blipFill>
                <a:blip r:embed="rId4"/>
                <a:stretch>
                  <a:fillRect l="-406" t="-1261"/>
                </a:stretch>
              </a:blipFill>
            </p:spPr>
            <p:txBody>
              <a:bodyPr/>
              <a:lstStyle/>
              <a:p>
                <a:r>
                  <a:rPr lang="en-GB">
                    <a:noFill/>
                  </a:rPr>
                  <a:t> </a:t>
                </a:r>
              </a:p>
            </p:txBody>
          </p:sp>
        </mc:Fallback>
      </mc:AlternateContent>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19</a:t>
            </a:fld>
            <a:endParaRPr lang="es-ES"/>
          </a:p>
        </p:txBody>
      </p:sp>
      <p:pic>
        <p:nvPicPr>
          <p:cNvPr id="8" name="Imagen 7" descr="Diagrama&#10;&#10;Descripción generada automáticamente">
            <a:extLst>
              <a:ext uri="{FF2B5EF4-FFF2-40B4-BE49-F238E27FC236}">
                <a16:creationId xmlns:a16="http://schemas.microsoft.com/office/drawing/2014/main" id="{123B1440-B8C3-4F9F-B060-60D929824A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2963" y="3357510"/>
            <a:ext cx="7586074" cy="2819453"/>
          </a:xfrm>
          <a:prstGeom prst="rect">
            <a:avLst/>
          </a:prstGeom>
        </p:spPr>
      </p:pic>
    </p:spTree>
    <p:extLst>
      <p:ext uri="{BB962C8B-B14F-4D97-AF65-F5344CB8AC3E}">
        <p14:creationId xmlns:p14="http://schemas.microsoft.com/office/powerpoint/2010/main" val="335690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Contents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a:xfrm>
            <a:off x="838200" y="1585519"/>
            <a:ext cx="10515600" cy="4591444"/>
          </a:xfrm>
        </p:spPr>
        <p:txBody>
          <a:bodyPr>
            <a:normAutofit/>
          </a:bodyPr>
          <a:lstStyle/>
          <a:p>
            <a:r>
              <a:rPr lang="en-US" sz="1800" dirty="0">
                <a:solidFill>
                  <a:srgbClr val="000E78"/>
                </a:solidFill>
                <a:latin typeface="+mn-lt"/>
              </a:rPr>
              <a:t>Background</a:t>
            </a:r>
          </a:p>
          <a:p>
            <a:pPr lvl="1">
              <a:buFontTx/>
              <a:buChar char="-"/>
            </a:pPr>
            <a:r>
              <a:rPr lang="en-US" sz="1800" dirty="0">
                <a:solidFill>
                  <a:srgbClr val="000E78"/>
                </a:solidFill>
              </a:rPr>
              <a:t>Natural Language Processing (NLP)</a:t>
            </a:r>
          </a:p>
          <a:p>
            <a:pPr lvl="1">
              <a:buFontTx/>
              <a:buChar char="-"/>
            </a:pPr>
            <a:r>
              <a:rPr lang="en-US" sz="1800" dirty="0">
                <a:solidFill>
                  <a:srgbClr val="000E78"/>
                </a:solidFill>
                <a:latin typeface="+mn-lt"/>
              </a:rPr>
              <a:t>R</a:t>
            </a:r>
            <a:r>
              <a:rPr lang="en-US" sz="1800" dirty="0">
                <a:solidFill>
                  <a:srgbClr val="000E78"/>
                </a:solidFill>
              </a:rPr>
              <a:t>ecurrent Neural Networks (RNNs)</a:t>
            </a:r>
          </a:p>
          <a:p>
            <a:pPr lvl="1">
              <a:buFontTx/>
              <a:buChar char="-"/>
            </a:pPr>
            <a:r>
              <a:rPr lang="en-US" sz="1800" dirty="0">
                <a:solidFill>
                  <a:srgbClr val="000E78"/>
                </a:solidFill>
              </a:rPr>
              <a:t>The Transformer</a:t>
            </a:r>
          </a:p>
          <a:p>
            <a:pPr marL="457200" lvl="1" indent="0">
              <a:buNone/>
            </a:pPr>
            <a:endParaRPr lang="en-US" sz="1800" dirty="0">
              <a:solidFill>
                <a:srgbClr val="000E78"/>
              </a:solidFill>
              <a:latin typeface="+mn-lt"/>
            </a:endParaRPr>
          </a:p>
          <a:p>
            <a:r>
              <a:rPr lang="en-US" sz="1800" dirty="0">
                <a:solidFill>
                  <a:srgbClr val="000E78"/>
                </a:solidFill>
              </a:rPr>
              <a:t>BERT implementations</a:t>
            </a:r>
          </a:p>
          <a:p>
            <a:pPr lvl="1">
              <a:buFontTx/>
              <a:buChar char="-"/>
            </a:pPr>
            <a:r>
              <a:rPr lang="en-US" sz="1800" dirty="0">
                <a:solidFill>
                  <a:srgbClr val="000E78"/>
                </a:solidFill>
              </a:rPr>
              <a:t>Sentiment Analysis</a:t>
            </a:r>
          </a:p>
          <a:p>
            <a:pPr lvl="1">
              <a:buFontTx/>
              <a:buChar char="-"/>
            </a:pPr>
            <a:r>
              <a:rPr lang="en-US" sz="1800" dirty="0">
                <a:solidFill>
                  <a:srgbClr val="000E78"/>
                </a:solidFill>
              </a:rPr>
              <a:t>Question Answering</a:t>
            </a:r>
          </a:p>
          <a:p>
            <a:pPr marL="457200" lvl="1" indent="0">
              <a:buNone/>
            </a:pPr>
            <a:endParaRPr lang="en-US" sz="1800" dirty="0">
              <a:solidFill>
                <a:srgbClr val="000E78"/>
              </a:solidFill>
            </a:endParaRPr>
          </a:p>
          <a:p>
            <a:r>
              <a:rPr lang="en-US" sz="1800" dirty="0">
                <a:solidFill>
                  <a:srgbClr val="000E78"/>
                </a:solidFill>
              </a:rPr>
              <a:t>Conclusion</a:t>
            </a:r>
            <a:endParaRPr lang="es-ES" sz="1800" dirty="0"/>
          </a:p>
          <a:p>
            <a:endParaRPr lang="es-ES" sz="2400" dirty="0"/>
          </a:p>
        </p:txBody>
      </p:sp>
    </p:spTree>
    <p:extLst>
      <p:ext uri="{BB962C8B-B14F-4D97-AF65-F5344CB8AC3E}">
        <p14:creationId xmlns:p14="http://schemas.microsoft.com/office/powerpoint/2010/main" val="233545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Metrics</a:t>
            </a:r>
            <a:endParaRPr lang="es-ES" sz="4000" dirty="0">
              <a:latin typeface="+mn-lt"/>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Accuracy = </a:t>
                </a:r>
                <a14:m>
                  <m:oMath xmlns:m="http://schemas.openxmlformats.org/officeDocument/2006/math">
                    <m:f>
                      <m:fPr>
                        <m:ctrlPr>
                          <a:rPr lang="en-US" sz="1800" i="1" smtClean="0">
                            <a:solidFill>
                              <a:srgbClr val="000E78"/>
                            </a:solidFill>
                            <a:latin typeface="Cambria Math" panose="02040503050406030204" pitchFamily="18" charset="0"/>
                          </a:rPr>
                        </m:ctrlPr>
                      </m:fPr>
                      <m:num>
                        <m:r>
                          <a:rPr lang="es-ES" sz="1800" b="0" i="1" smtClean="0">
                            <a:solidFill>
                              <a:srgbClr val="000E78"/>
                            </a:solidFill>
                            <a:latin typeface="Cambria Math" panose="02040503050406030204" pitchFamily="18" charset="0"/>
                          </a:rPr>
                          <m:t>𝑇𝑃</m:t>
                        </m:r>
                        <m:r>
                          <a:rPr lang="es-ES" sz="1800" b="0" i="1" smtClean="0">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𝑇𝑁</m:t>
                        </m:r>
                      </m:num>
                      <m:den>
                        <m:r>
                          <a:rPr lang="es-ES" sz="1800" b="0" i="1" smtClean="0">
                            <a:solidFill>
                              <a:srgbClr val="000E78"/>
                            </a:solidFill>
                            <a:latin typeface="Cambria Math" panose="02040503050406030204" pitchFamily="18" charset="0"/>
                          </a:rPr>
                          <m:t>𝑇𝑃</m:t>
                        </m:r>
                        <m:r>
                          <a:rPr lang="es-ES" sz="1800" b="0" i="1" smtClean="0">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𝑇𝑁</m:t>
                        </m:r>
                        <m:r>
                          <a:rPr lang="es-ES" sz="1800" b="0" i="1" smtClean="0">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𝐹𝑃</m:t>
                        </m:r>
                        <m:r>
                          <a:rPr lang="es-ES" sz="1800" b="0" i="1" smtClean="0">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𝐹𝑁</m:t>
                        </m:r>
                      </m:den>
                    </m:f>
                  </m:oMath>
                </a14:m>
                <a:r>
                  <a:rPr lang="en-US" sz="1800" dirty="0">
                    <a:solidFill>
                      <a:srgbClr val="000E78"/>
                    </a:solidFill>
                    <a:latin typeface="+mn-lt"/>
                  </a:rPr>
                  <a:t> </a:t>
                </a:r>
                <a:endParaRPr lang="en-US" sz="1800" dirty="0">
                  <a:solidFill>
                    <a:srgbClr val="000E78"/>
                  </a:solidFill>
                </a:endParaRPr>
              </a:p>
              <a:p>
                <a:pPr marL="0" indent="0">
                  <a:buNone/>
                </a:pPr>
                <a:r>
                  <a:rPr lang="en-US" sz="1800" dirty="0">
                    <a:solidFill>
                      <a:srgbClr val="000E78"/>
                    </a:solidFill>
                    <a:latin typeface="+mn-lt"/>
                  </a:rPr>
                  <a:t>    True Positive Rate = </a:t>
                </a:r>
                <a14:m>
                  <m:oMath xmlns:m="http://schemas.openxmlformats.org/officeDocument/2006/math">
                    <m:f>
                      <m:fPr>
                        <m:ctrlPr>
                          <a:rPr lang="en-US" sz="1800" i="1">
                            <a:solidFill>
                              <a:srgbClr val="000E78"/>
                            </a:solidFill>
                            <a:latin typeface="Cambria Math" panose="02040503050406030204" pitchFamily="18" charset="0"/>
                          </a:rPr>
                        </m:ctrlPr>
                      </m:fPr>
                      <m:num>
                        <m:r>
                          <a:rPr lang="es-ES" sz="1800" i="1">
                            <a:solidFill>
                              <a:srgbClr val="000E78"/>
                            </a:solidFill>
                            <a:latin typeface="Cambria Math" panose="02040503050406030204" pitchFamily="18" charset="0"/>
                          </a:rPr>
                          <m:t>𝑇</m:t>
                        </m:r>
                        <m:r>
                          <a:rPr lang="es-ES" sz="1800" b="0" i="1" smtClean="0">
                            <a:solidFill>
                              <a:srgbClr val="000E78"/>
                            </a:solidFill>
                            <a:latin typeface="Cambria Math" panose="02040503050406030204" pitchFamily="18" charset="0"/>
                          </a:rPr>
                          <m:t>𝑃</m:t>
                        </m:r>
                      </m:num>
                      <m:den>
                        <m:r>
                          <a:rPr lang="es-ES" sz="1800" i="1">
                            <a:solidFill>
                              <a:srgbClr val="000E78"/>
                            </a:solidFill>
                            <a:latin typeface="Cambria Math" panose="02040503050406030204" pitchFamily="18" charset="0"/>
                          </a:rPr>
                          <m:t>𝑇𝑃</m:t>
                        </m:r>
                        <m:r>
                          <a:rPr lang="es-ES" sz="1800" i="1">
                            <a:solidFill>
                              <a:srgbClr val="000E78"/>
                            </a:solidFill>
                            <a:latin typeface="Cambria Math" panose="02040503050406030204" pitchFamily="18" charset="0"/>
                          </a:rPr>
                          <m:t>+</m:t>
                        </m:r>
                        <m:r>
                          <a:rPr lang="es-ES" sz="1800" i="1">
                            <a:solidFill>
                              <a:srgbClr val="000E78"/>
                            </a:solidFill>
                            <a:latin typeface="Cambria Math" panose="02040503050406030204" pitchFamily="18" charset="0"/>
                          </a:rPr>
                          <m:t>𝐹𝑁</m:t>
                        </m:r>
                      </m:den>
                    </m:f>
                  </m:oMath>
                </a14:m>
                <a:r>
                  <a:rPr lang="en-US" sz="1800" dirty="0">
                    <a:solidFill>
                      <a:srgbClr val="000E78"/>
                    </a:solidFill>
                    <a:latin typeface="+mn-lt"/>
                  </a:rPr>
                  <a:t> 	</a:t>
                </a:r>
              </a:p>
              <a:p>
                <a:pPr marL="0" indent="0">
                  <a:buNone/>
                </a:pPr>
                <a:r>
                  <a:rPr lang="en-US" sz="1800" dirty="0">
                    <a:solidFill>
                      <a:srgbClr val="000E78"/>
                    </a:solidFill>
                  </a:rPr>
                  <a:t>    </a:t>
                </a:r>
                <a:r>
                  <a:rPr lang="en-US" sz="1800" dirty="0">
                    <a:solidFill>
                      <a:srgbClr val="000E78"/>
                    </a:solidFill>
                    <a:latin typeface="+mn-lt"/>
                  </a:rPr>
                  <a:t>False Positive Rate = </a:t>
                </a:r>
                <a14:m>
                  <m:oMath xmlns:m="http://schemas.openxmlformats.org/officeDocument/2006/math">
                    <m:f>
                      <m:fPr>
                        <m:ctrlPr>
                          <a:rPr lang="en-US" sz="1800" i="1">
                            <a:solidFill>
                              <a:srgbClr val="000E78"/>
                            </a:solidFill>
                            <a:latin typeface="Cambria Math" panose="02040503050406030204" pitchFamily="18" charset="0"/>
                          </a:rPr>
                        </m:ctrlPr>
                      </m:fPr>
                      <m:num>
                        <m:r>
                          <a:rPr lang="es-ES" sz="1800" b="0" i="1" smtClean="0">
                            <a:solidFill>
                              <a:srgbClr val="000E78"/>
                            </a:solidFill>
                            <a:latin typeface="Cambria Math" panose="02040503050406030204" pitchFamily="18" charset="0"/>
                          </a:rPr>
                          <m:t>𝐹</m:t>
                        </m:r>
                        <m:r>
                          <a:rPr lang="es-ES" sz="1800" i="1">
                            <a:solidFill>
                              <a:srgbClr val="000E78"/>
                            </a:solidFill>
                            <a:latin typeface="Cambria Math" panose="02040503050406030204" pitchFamily="18" charset="0"/>
                          </a:rPr>
                          <m:t>𝑃</m:t>
                        </m:r>
                      </m:num>
                      <m:den>
                        <m:r>
                          <a:rPr lang="es-ES" sz="1800" b="0" i="1" smtClean="0">
                            <a:solidFill>
                              <a:srgbClr val="000E78"/>
                            </a:solidFill>
                            <a:latin typeface="Cambria Math" panose="02040503050406030204" pitchFamily="18" charset="0"/>
                          </a:rPr>
                          <m:t>𝐹</m:t>
                        </m:r>
                        <m:r>
                          <a:rPr lang="es-ES" sz="1800" i="1">
                            <a:solidFill>
                              <a:srgbClr val="000E78"/>
                            </a:solidFill>
                            <a:latin typeface="Cambria Math" panose="02040503050406030204" pitchFamily="18" charset="0"/>
                          </a:rPr>
                          <m:t>𝑃</m:t>
                        </m:r>
                        <m:r>
                          <a:rPr lang="es-ES" sz="1800" i="1">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𝑇</m:t>
                        </m:r>
                        <m:r>
                          <a:rPr lang="es-ES" sz="1800" i="1">
                            <a:solidFill>
                              <a:srgbClr val="000E78"/>
                            </a:solidFill>
                            <a:latin typeface="Cambria Math" panose="02040503050406030204" pitchFamily="18" charset="0"/>
                          </a:rPr>
                          <m:t>𝑁</m:t>
                        </m:r>
                      </m:den>
                    </m:f>
                  </m:oMath>
                </a14:m>
                <a:r>
                  <a:rPr lang="en-US" sz="1800" dirty="0">
                    <a:solidFill>
                      <a:srgbClr val="000E78"/>
                    </a:solidFill>
                  </a:rPr>
                  <a:t> </a:t>
                </a:r>
                <a:endParaRPr lang="en-US" sz="1800" dirty="0">
                  <a:solidFill>
                    <a:srgbClr val="000E78"/>
                  </a:solidFill>
                  <a:latin typeface="+mn-lt"/>
                </a:endParaRPr>
              </a:p>
              <a:p>
                <a:endParaRPr lang="en-US" sz="1800" dirty="0">
                  <a:solidFill>
                    <a:srgbClr val="000E78"/>
                  </a:solidFill>
                </a:endParaRPr>
              </a:p>
              <a:p>
                <a:pPr marL="0" indent="0">
                  <a:buNone/>
                </a:pPr>
                <a:endParaRPr lang="en-US" sz="1800" dirty="0">
                  <a:solidFill>
                    <a:srgbClr val="000E78"/>
                  </a:solidFill>
                </a:endParaRPr>
              </a:p>
              <a:p>
                <a:r>
                  <a:rPr lang="en-US" sz="1800" dirty="0">
                    <a:solidFill>
                      <a:srgbClr val="000E78"/>
                    </a:solidFill>
                  </a:rPr>
                  <a:t>Cross-Entropy Loss: difference between prediction and real value</a:t>
                </a:r>
              </a:p>
            </p:txBody>
          </p:sp>
        </mc:Choice>
        <mc:Fallback xmlns="">
          <p:sp>
            <p:nvSpPr>
              <p:cNvPr id="3" name="Marcador de contenido 2">
                <a:extLst>
                  <a:ext uri="{FF2B5EF4-FFF2-40B4-BE49-F238E27FC236}">
                    <a16:creationId xmlns:a16="http://schemas.microsoft.com/office/drawing/2014/main" id="{A6BB52FB-0119-4101-8360-349530C5ACFC}"/>
                  </a:ext>
                </a:extLst>
              </p:cNvPr>
              <p:cNvSpPr>
                <a:spLocks noGrp="1" noRot="1" noChangeAspect="1" noMove="1" noResize="1" noEditPoints="1" noAdjustHandles="1" noChangeArrowheads="1" noChangeShapeType="1" noTextEdit="1"/>
              </p:cNvSpPr>
              <p:nvPr>
                <p:ph idx="1"/>
              </p:nvPr>
            </p:nvSpPr>
            <p:spPr>
              <a:blipFill>
                <a:blip r:embed="rId4"/>
                <a:stretch>
                  <a:fillRect l="-406"/>
                </a:stretch>
              </a:blipFill>
            </p:spPr>
            <p:txBody>
              <a:bodyPr/>
              <a:lstStyle/>
              <a:p>
                <a:r>
                  <a:rPr lang="en-US">
                    <a:noFill/>
                  </a:rPr>
                  <a:t> </a:t>
                </a:r>
              </a:p>
            </p:txBody>
          </p:sp>
        </mc:Fallback>
      </mc:AlternateContent>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20</a:t>
            </a:fld>
            <a:endParaRPr lang="es-ES"/>
          </a:p>
        </p:txBody>
      </p:sp>
      <p:pic>
        <p:nvPicPr>
          <p:cNvPr id="9" name="Imagen 8" descr="Tabla&#10;&#10;Descripción generada automáticamente">
            <a:extLst>
              <a:ext uri="{FF2B5EF4-FFF2-40B4-BE49-F238E27FC236}">
                <a16:creationId xmlns:a16="http://schemas.microsoft.com/office/drawing/2014/main" id="{DA84AF47-5AA9-496E-B00A-740B05EBF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75" y="1745988"/>
            <a:ext cx="3080657" cy="2011111"/>
          </a:xfrm>
          <a:prstGeom prst="rect">
            <a:avLst/>
          </a:prstGeom>
        </p:spPr>
      </p:pic>
    </p:spTree>
    <p:extLst>
      <p:ext uri="{BB962C8B-B14F-4D97-AF65-F5344CB8AC3E}">
        <p14:creationId xmlns:p14="http://schemas.microsoft.com/office/powerpoint/2010/main" val="177457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Fine-Tune Results on Sentiment Analysis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1 epoch = 1 iteration whole dataset</a:t>
            </a:r>
          </a:p>
          <a:p>
            <a:r>
              <a:rPr lang="en-US" sz="1800" dirty="0">
                <a:solidFill>
                  <a:srgbClr val="000E78"/>
                </a:solidFill>
              </a:rPr>
              <a:t>Accuracy: </a:t>
            </a:r>
            <a:r>
              <a:rPr lang="en-US" sz="1800" b="1" dirty="0">
                <a:solidFill>
                  <a:srgbClr val="000E78"/>
                </a:solidFill>
              </a:rPr>
              <a:t>93%</a:t>
            </a:r>
          </a:p>
          <a:p>
            <a:r>
              <a:rPr lang="en-US" sz="1800" dirty="0">
                <a:solidFill>
                  <a:srgbClr val="000E78"/>
                </a:solidFill>
              </a:rPr>
              <a:t>Training time: </a:t>
            </a:r>
            <a:r>
              <a:rPr lang="en-US" sz="1800" b="1" dirty="0">
                <a:solidFill>
                  <a:srgbClr val="000E78"/>
                </a:solidFill>
              </a:rPr>
              <a:t>27 min 9 sec</a:t>
            </a:r>
          </a:p>
          <a:p>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21</a:t>
            </a:fld>
            <a:endParaRPr lang="es-ES"/>
          </a:p>
        </p:txBody>
      </p:sp>
      <p:pic>
        <p:nvPicPr>
          <p:cNvPr id="8" name="Imagen 7" descr="Tabla&#10;&#10;Descripción generada automáticamente con confianza media">
            <a:extLst>
              <a:ext uri="{FF2B5EF4-FFF2-40B4-BE49-F238E27FC236}">
                <a16:creationId xmlns:a16="http://schemas.microsoft.com/office/drawing/2014/main" id="{DBB90A7E-B0A1-4999-A6A3-145DE8A21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666" y="3429000"/>
            <a:ext cx="8466667" cy="2095238"/>
          </a:xfrm>
          <a:prstGeom prst="rect">
            <a:avLst/>
          </a:prstGeom>
        </p:spPr>
      </p:pic>
    </p:spTree>
    <p:extLst>
      <p:ext uri="{BB962C8B-B14F-4D97-AF65-F5344CB8AC3E}">
        <p14:creationId xmlns:p14="http://schemas.microsoft.com/office/powerpoint/2010/main" val="191387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Test Results on Sentiment Analysis</a:t>
            </a:r>
            <a:endParaRPr lang="es-ES" sz="4000" dirty="0">
              <a:latin typeface="+mn-lt"/>
            </a:endParaRP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22</a:t>
            </a:fld>
            <a:endParaRPr lang="es-ES"/>
          </a:p>
        </p:txBody>
      </p:sp>
      <p:pic>
        <p:nvPicPr>
          <p:cNvPr id="8" name="Imagen 7" descr="Gráfico, Gráfico de rectángulos&#10;&#10;Descripción generada automáticamente">
            <a:extLst>
              <a:ext uri="{FF2B5EF4-FFF2-40B4-BE49-F238E27FC236}">
                <a16:creationId xmlns:a16="http://schemas.microsoft.com/office/drawing/2014/main" id="{378F2476-B606-4502-9EB3-080A186F4155}"/>
              </a:ext>
            </a:extLst>
          </p:cNvPr>
          <p:cNvPicPr>
            <a:picLocks noChangeAspect="1"/>
          </p:cNvPicPr>
          <p:nvPr/>
        </p:nvPicPr>
        <p:blipFill rotWithShape="1">
          <a:blip r:embed="rId4">
            <a:extLst>
              <a:ext uri="{28A0092B-C50C-407E-A947-70E740481C1C}">
                <a14:useLocalDpi xmlns:a14="http://schemas.microsoft.com/office/drawing/2010/main" val="0"/>
              </a:ext>
            </a:extLst>
          </a:blip>
          <a:srcRect r="17228"/>
          <a:stretch/>
        </p:blipFill>
        <p:spPr>
          <a:xfrm>
            <a:off x="838199" y="2797992"/>
            <a:ext cx="3777343" cy="3352355"/>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0EF357AD-AEC8-4F46-ADDC-04B01E2164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2014" y="2666776"/>
            <a:ext cx="5805314" cy="3368806"/>
          </a:xfrm>
          <a:prstGeom prst="rect">
            <a:avLst/>
          </a:prstGeom>
        </p:spPr>
      </p:pic>
      <p:sp>
        <p:nvSpPr>
          <p:cNvPr id="9" name="Marcador de contenido 2">
            <a:extLst>
              <a:ext uri="{FF2B5EF4-FFF2-40B4-BE49-F238E27FC236}">
                <a16:creationId xmlns:a16="http://schemas.microsoft.com/office/drawing/2014/main" id="{A6BB52FB-0119-4101-8360-349530C5ACFC}"/>
              </a:ext>
            </a:extLst>
          </p:cNvPr>
          <p:cNvSpPr>
            <a:spLocks noGrp="1"/>
          </p:cNvSpPr>
          <p:nvPr>
            <p:ph idx="1"/>
          </p:nvPr>
        </p:nvSpPr>
        <p:spPr>
          <a:xfrm>
            <a:off x="838200" y="1825625"/>
            <a:ext cx="10515600" cy="4351338"/>
          </a:xfrm>
        </p:spPr>
        <p:txBody>
          <a:bodyPr>
            <a:normAutofit/>
          </a:bodyPr>
          <a:lstStyle/>
          <a:p>
            <a:r>
              <a:rPr lang="en-US" sz="1800" dirty="0">
                <a:solidFill>
                  <a:srgbClr val="000E78"/>
                </a:solidFill>
              </a:rPr>
              <a:t>Accuracy: </a:t>
            </a:r>
            <a:r>
              <a:rPr lang="en-US" sz="1800" b="1" dirty="0">
                <a:solidFill>
                  <a:srgbClr val="000E78"/>
                </a:solidFill>
              </a:rPr>
              <a:t>95%</a:t>
            </a:r>
          </a:p>
          <a:p>
            <a:pPr marL="0" indent="0">
              <a:buNone/>
            </a:pPr>
            <a:endParaRPr lang="es-ES" sz="1800" dirty="0"/>
          </a:p>
        </p:txBody>
      </p:sp>
    </p:spTree>
    <p:extLst>
      <p:ext uri="{BB962C8B-B14F-4D97-AF65-F5344CB8AC3E}">
        <p14:creationId xmlns:p14="http://schemas.microsoft.com/office/powerpoint/2010/main" val="134536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Final Application for Sentiment Analysis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Example of a positive prediction</a:t>
            </a:r>
          </a:p>
          <a:p>
            <a:endParaRPr lang="en-US" sz="1800" dirty="0">
              <a:solidFill>
                <a:srgbClr val="000E78"/>
              </a:solidFill>
            </a:endParaRPr>
          </a:p>
          <a:p>
            <a:endParaRPr lang="en-US" sz="1800" dirty="0">
              <a:solidFill>
                <a:srgbClr val="000E78"/>
              </a:solidFill>
            </a:endParaRPr>
          </a:p>
          <a:p>
            <a:endParaRPr lang="en-US" sz="1800" dirty="0">
              <a:solidFill>
                <a:srgbClr val="000E78"/>
              </a:solidFill>
            </a:endParaRPr>
          </a:p>
          <a:p>
            <a:endParaRPr lang="en-US" sz="1800" dirty="0">
              <a:solidFill>
                <a:srgbClr val="000E78"/>
              </a:solidFill>
            </a:endParaRPr>
          </a:p>
          <a:p>
            <a:endParaRPr lang="en-US" sz="1800" dirty="0">
              <a:solidFill>
                <a:srgbClr val="000E78"/>
              </a:solidFill>
            </a:endParaRPr>
          </a:p>
          <a:p>
            <a:r>
              <a:rPr lang="en-US" sz="1800" dirty="0">
                <a:solidFill>
                  <a:srgbClr val="000E78"/>
                </a:solidFill>
              </a:rPr>
              <a:t>Example of a negative prediction</a:t>
            </a: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23</a:t>
            </a:fld>
            <a:endParaRPr lang="es-ES"/>
          </a:p>
        </p:txBody>
      </p:sp>
      <p:pic>
        <p:nvPicPr>
          <p:cNvPr id="14" name="Imagen 13" descr="Interfaz de usuario gráfica, Texto, Aplicación, Correo electrónico&#10;&#10;Descripción generada automáticamente">
            <a:extLst>
              <a:ext uri="{FF2B5EF4-FFF2-40B4-BE49-F238E27FC236}">
                <a16:creationId xmlns:a16="http://schemas.microsoft.com/office/drawing/2014/main" id="{20A224D4-5085-4CFD-AFBB-591CB5F092CC}"/>
              </a:ext>
            </a:extLst>
          </p:cNvPr>
          <p:cNvPicPr>
            <a:picLocks noChangeAspect="1"/>
          </p:cNvPicPr>
          <p:nvPr/>
        </p:nvPicPr>
        <p:blipFill rotWithShape="1">
          <a:blip r:embed="rId4">
            <a:extLst>
              <a:ext uri="{28A0092B-C50C-407E-A947-70E740481C1C}">
                <a14:useLocalDpi xmlns:a14="http://schemas.microsoft.com/office/drawing/2010/main" val="0"/>
              </a:ext>
            </a:extLst>
          </a:blip>
          <a:srcRect t="14234"/>
          <a:stretch/>
        </p:blipFill>
        <p:spPr>
          <a:xfrm>
            <a:off x="977900" y="4399294"/>
            <a:ext cx="6676190" cy="1543787"/>
          </a:xfrm>
          <a:prstGeom prst="rect">
            <a:avLst/>
          </a:prstGeom>
        </p:spPr>
      </p:pic>
      <p:pic>
        <p:nvPicPr>
          <p:cNvPr id="20" name="Imagen 19" descr="Interfaz de usuario gráfica, Texto, Aplicación&#10;&#10;Descripción generada automáticamente con confianza media">
            <a:extLst>
              <a:ext uri="{FF2B5EF4-FFF2-40B4-BE49-F238E27FC236}">
                <a16:creationId xmlns:a16="http://schemas.microsoft.com/office/drawing/2014/main" id="{6879A765-FE6D-4B97-B12C-74D7FB94F0CE}"/>
              </a:ext>
            </a:extLst>
          </p:cNvPr>
          <p:cNvPicPr>
            <a:picLocks noChangeAspect="1"/>
          </p:cNvPicPr>
          <p:nvPr/>
        </p:nvPicPr>
        <p:blipFill rotWithShape="1">
          <a:blip r:embed="rId5">
            <a:extLst>
              <a:ext uri="{28A0092B-C50C-407E-A947-70E740481C1C}">
                <a14:useLocalDpi xmlns:a14="http://schemas.microsoft.com/office/drawing/2010/main" val="0"/>
              </a:ext>
            </a:extLst>
          </a:blip>
          <a:srcRect t="14616"/>
          <a:stretch/>
        </p:blipFill>
        <p:spPr>
          <a:xfrm>
            <a:off x="977900" y="2323678"/>
            <a:ext cx="7819048" cy="1577563"/>
          </a:xfrm>
          <a:prstGeom prst="rect">
            <a:avLst/>
          </a:prstGeom>
        </p:spPr>
      </p:pic>
    </p:spTree>
    <p:extLst>
      <p:ext uri="{BB962C8B-B14F-4D97-AF65-F5344CB8AC3E}">
        <p14:creationId xmlns:p14="http://schemas.microsoft.com/office/powerpoint/2010/main" val="525515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Question Answering</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Answer a question about the context</a:t>
            </a:r>
          </a:p>
          <a:p>
            <a:r>
              <a:rPr lang="en-US" sz="1800" dirty="0">
                <a:solidFill>
                  <a:srgbClr val="000E78"/>
                </a:solidFill>
              </a:rPr>
              <a:t>The answer is taken from the context</a:t>
            </a: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24</a:t>
            </a:fld>
            <a:endParaRPr lang="es-ES"/>
          </a:p>
        </p:txBody>
      </p:sp>
      <p:pic>
        <p:nvPicPr>
          <p:cNvPr id="8" name="Imagen 7" descr="Interfaz de usuario gráfica, Texto, Aplicación&#10;&#10;Descripción generada automáticamente">
            <a:extLst>
              <a:ext uri="{FF2B5EF4-FFF2-40B4-BE49-F238E27FC236}">
                <a16:creationId xmlns:a16="http://schemas.microsoft.com/office/drawing/2014/main" id="{5C0F070D-BB2A-4CB0-88DB-81455B40D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687" y="2177371"/>
            <a:ext cx="5373425" cy="3720430"/>
          </a:xfrm>
          <a:prstGeom prst="rect">
            <a:avLst/>
          </a:prstGeom>
        </p:spPr>
      </p:pic>
    </p:spTree>
    <p:extLst>
      <p:ext uri="{BB962C8B-B14F-4D97-AF65-F5344CB8AC3E}">
        <p14:creationId xmlns:p14="http://schemas.microsoft.com/office/powerpoint/2010/main" val="4250880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SQuAD Dataset</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Stanford Question Answering Dataset (SQuAD)</a:t>
            </a:r>
          </a:p>
          <a:p>
            <a:r>
              <a:rPr lang="en-US" sz="1800" dirty="0">
                <a:solidFill>
                  <a:srgbClr val="000E78"/>
                </a:solidFill>
              </a:rPr>
              <a:t>Dataset distribution:</a:t>
            </a:r>
          </a:p>
          <a:p>
            <a:endParaRPr lang="en-US" sz="1800" dirty="0">
              <a:solidFill>
                <a:srgbClr val="000E78"/>
              </a:solidFill>
            </a:endParaRPr>
          </a:p>
          <a:p>
            <a:endParaRPr lang="en-US" sz="1800" dirty="0">
              <a:solidFill>
                <a:srgbClr val="000E78"/>
              </a:solidFill>
            </a:endParaRPr>
          </a:p>
          <a:p>
            <a:endParaRPr lang="en-US" sz="1800" dirty="0">
              <a:solidFill>
                <a:srgbClr val="000E78"/>
              </a:solidFill>
            </a:endParaRPr>
          </a:p>
          <a:p>
            <a:endParaRPr lang="en-US" sz="1800" dirty="0">
              <a:solidFill>
                <a:srgbClr val="000E78"/>
              </a:solidFill>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25</a:t>
            </a:fld>
            <a:endParaRPr lang="es-ES"/>
          </a:p>
        </p:txBody>
      </p:sp>
      <p:pic>
        <p:nvPicPr>
          <p:cNvPr id="8" name="Imagen 7">
            <a:extLst>
              <a:ext uri="{FF2B5EF4-FFF2-40B4-BE49-F238E27FC236}">
                <a16:creationId xmlns:a16="http://schemas.microsoft.com/office/drawing/2014/main" id="{E502FBDD-E5D4-46A7-982F-1D0CA0D04477}"/>
              </a:ext>
            </a:extLst>
          </p:cNvPr>
          <p:cNvPicPr>
            <a:picLocks noChangeAspect="1"/>
          </p:cNvPicPr>
          <p:nvPr/>
        </p:nvPicPr>
        <p:blipFill>
          <a:blip r:embed="rId4"/>
          <a:stretch>
            <a:fillRect/>
          </a:stretch>
        </p:blipFill>
        <p:spPr>
          <a:xfrm>
            <a:off x="954314" y="2797074"/>
            <a:ext cx="3748315" cy="961106"/>
          </a:xfrm>
          <a:prstGeom prst="rect">
            <a:avLst/>
          </a:prstGeom>
        </p:spPr>
      </p:pic>
    </p:spTree>
    <p:extLst>
      <p:ext uri="{BB962C8B-B14F-4D97-AF65-F5344CB8AC3E}">
        <p14:creationId xmlns:p14="http://schemas.microsoft.com/office/powerpoint/2010/main" val="417396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SQuAD Preprocessing</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As sentiment analysis: tokenize and pad</a:t>
            </a:r>
          </a:p>
          <a:p>
            <a:r>
              <a:rPr lang="en-US" sz="1800" dirty="0">
                <a:solidFill>
                  <a:srgbClr val="000E78"/>
                </a:solidFill>
              </a:rPr>
              <a:t>Truncate: divide long contexts into features</a:t>
            </a:r>
          </a:p>
          <a:p>
            <a:r>
              <a:rPr lang="en-US" sz="1800" dirty="0">
                <a:solidFill>
                  <a:srgbClr val="000E78"/>
                </a:solidFill>
              </a:rPr>
              <a:t>Map answers</a:t>
            </a: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26</a:t>
            </a:fld>
            <a:endParaRPr lang="es-ES"/>
          </a:p>
        </p:txBody>
      </p:sp>
      <p:pic>
        <p:nvPicPr>
          <p:cNvPr id="8" name="Imagen 7" descr="Imagen que contiene Texto&#10;&#10;Descripción generada automáticamente">
            <a:extLst>
              <a:ext uri="{FF2B5EF4-FFF2-40B4-BE49-F238E27FC236}">
                <a16:creationId xmlns:a16="http://schemas.microsoft.com/office/drawing/2014/main" id="{36DFCDAD-771A-4C44-AB74-20EC0D090095}"/>
              </a:ext>
            </a:extLst>
          </p:cNvPr>
          <p:cNvPicPr>
            <a:picLocks noChangeAspect="1"/>
          </p:cNvPicPr>
          <p:nvPr/>
        </p:nvPicPr>
        <p:blipFill rotWithShape="1">
          <a:blip r:embed="rId4">
            <a:extLst>
              <a:ext uri="{28A0092B-C50C-407E-A947-70E740481C1C}">
                <a14:useLocalDpi xmlns:a14="http://schemas.microsoft.com/office/drawing/2010/main" val="0"/>
              </a:ext>
            </a:extLst>
          </a:blip>
          <a:srcRect l="23047" t="5502" r="20703" b="59478"/>
          <a:stretch/>
        </p:blipFill>
        <p:spPr>
          <a:xfrm>
            <a:off x="2667000" y="3248025"/>
            <a:ext cx="6858000" cy="2076450"/>
          </a:xfrm>
          <a:prstGeom prst="rect">
            <a:avLst/>
          </a:prstGeom>
        </p:spPr>
      </p:pic>
    </p:spTree>
    <p:extLst>
      <p:ext uri="{BB962C8B-B14F-4D97-AF65-F5344CB8AC3E}">
        <p14:creationId xmlns:p14="http://schemas.microsoft.com/office/powerpoint/2010/main" val="105165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Generation of the Model (I)</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Input: pair of sentences, question and context</a:t>
            </a:r>
          </a:p>
          <a:p>
            <a:r>
              <a:rPr lang="en-US" sz="1800" dirty="0">
                <a:solidFill>
                  <a:srgbClr val="000E78"/>
                </a:solidFill>
              </a:rPr>
              <a:t>Output: start/end span answer</a:t>
            </a: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27</a:t>
            </a:fld>
            <a:endParaRPr lang="es-ES"/>
          </a:p>
        </p:txBody>
      </p:sp>
      <p:pic>
        <p:nvPicPr>
          <p:cNvPr id="8" name="Imagen 7" descr="Diagrama&#10;&#10;Descripción generada automáticamente">
            <a:extLst>
              <a:ext uri="{FF2B5EF4-FFF2-40B4-BE49-F238E27FC236}">
                <a16:creationId xmlns:a16="http://schemas.microsoft.com/office/drawing/2014/main" id="{9FE6699B-437C-4807-8C43-C7E719A58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372" y="1745988"/>
            <a:ext cx="4458227" cy="3690711"/>
          </a:xfrm>
          <a:prstGeom prst="rect">
            <a:avLst/>
          </a:prstGeom>
        </p:spPr>
      </p:pic>
    </p:spTree>
    <p:extLst>
      <p:ext uri="{BB962C8B-B14F-4D97-AF65-F5344CB8AC3E}">
        <p14:creationId xmlns:p14="http://schemas.microsoft.com/office/powerpoint/2010/main" val="3278106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Generation of the Model (II)</a:t>
            </a:r>
            <a:endParaRPr lang="es-ES" sz="4000" dirty="0">
              <a:latin typeface="+mn-lt"/>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New parameters: start (</a:t>
                </a:r>
                <a:r>
                  <a:rPr lang="en-US" sz="1800" i="1" dirty="0">
                    <a:solidFill>
                      <a:srgbClr val="000E78"/>
                    </a:solidFill>
                  </a:rPr>
                  <a:t>S</a:t>
                </a:r>
                <a:r>
                  <a:rPr lang="en-US" sz="1800" dirty="0">
                    <a:solidFill>
                      <a:srgbClr val="000E78"/>
                    </a:solidFill>
                  </a:rPr>
                  <a:t>) and end (</a:t>
                </a:r>
                <a:r>
                  <a:rPr lang="en-US" sz="1800" i="1" dirty="0">
                    <a:solidFill>
                      <a:srgbClr val="000E78"/>
                    </a:solidFill>
                  </a:rPr>
                  <a:t>E</a:t>
                </a:r>
                <a:r>
                  <a:rPr lang="en-US" sz="1800" dirty="0">
                    <a:solidFill>
                      <a:srgbClr val="000E78"/>
                    </a:solidFill>
                  </a:rPr>
                  <a:t>) vector</a:t>
                </a:r>
              </a:p>
              <a:p>
                <a:r>
                  <a:rPr lang="en-US" sz="1800" dirty="0">
                    <a:solidFill>
                      <a:srgbClr val="000E78"/>
                    </a:solidFill>
                  </a:rPr>
                  <a:t>Probability = </a:t>
                </a:r>
                <a14:m>
                  <m:oMath xmlns:m="http://schemas.openxmlformats.org/officeDocument/2006/math">
                    <m:f>
                      <m:fPr>
                        <m:ctrlPr>
                          <a:rPr lang="en-US" sz="1800" i="1" smtClean="0">
                            <a:solidFill>
                              <a:srgbClr val="000E78"/>
                            </a:solidFill>
                            <a:latin typeface="Cambria Math" panose="02040503050406030204" pitchFamily="18" charset="0"/>
                          </a:rPr>
                        </m:ctrlPr>
                      </m:fPr>
                      <m:num>
                        <m:sSup>
                          <m:sSupPr>
                            <m:ctrlPr>
                              <a:rPr lang="es-ES" sz="1800" b="0" i="1" smtClean="0">
                                <a:solidFill>
                                  <a:srgbClr val="000E78"/>
                                </a:solidFill>
                                <a:latin typeface="Cambria Math" panose="02040503050406030204" pitchFamily="18" charset="0"/>
                              </a:rPr>
                            </m:ctrlPr>
                          </m:sSupPr>
                          <m:e>
                            <m:r>
                              <a:rPr lang="es-ES" sz="1800" b="0" i="1" smtClean="0">
                                <a:solidFill>
                                  <a:srgbClr val="000E78"/>
                                </a:solidFill>
                                <a:latin typeface="Cambria Math" panose="02040503050406030204" pitchFamily="18" charset="0"/>
                              </a:rPr>
                              <m:t>𝑒</m:t>
                            </m:r>
                          </m:e>
                          <m:sup>
                            <m:r>
                              <a:rPr lang="es-ES" sz="1800" b="0" i="1" smtClean="0">
                                <a:solidFill>
                                  <a:srgbClr val="000E78"/>
                                </a:solidFill>
                                <a:latin typeface="Cambria Math" panose="02040503050406030204" pitchFamily="18" charset="0"/>
                              </a:rPr>
                              <m:t>𝑆</m:t>
                            </m:r>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𝑇</m:t>
                                </m:r>
                              </m:e>
                              <m:sub>
                                <m:r>
                                  <a:rPr lang="es-ES" sz="1800" b="0" i="1" smtClean="0">
                                    <a:solidFill>
                                      <a:srgbClr val="000E78"/>
                                    </a:solidFill>
                                    <a:latin typeface="Cambria Math" panose="02040503050406030204" pitchFamily="18" charset="0"/>
                                  </a:rPr>
                                  <m:t>𝑖</m:t>
                                </m:r>
                              </m:sub>
                            </m:sSub>
                          </m:sup>
                        </m:sSup>
                      </m:num>
                      <m:den>
                        <m:nary>
                          <m:naryPr>
                            <m:chr m:val="∑"/>
                            <m:supHide m:val="on"/>
                            <m:ctrlPr>
                              <a:rPr lang="es-ES" sz="1800" b="0" i="1" smtClean="0">
                                <a:solidFill>
                                  <a:srgbClr val="000E78"/>
                                </a:solidFill>
                                <a:latin typeface="Cambria Math" panose="02040503050406030204" pitchFamily="18" charset="0"/>
                              </a:rPr>
                            </m:ctrlPr>
                          </m:naryPr>
                          <m:sub>
                            <m:r>
                              <a:rPr lang="es-ES" sz="1800" b="0" i="1" smtClean="0">
                                <a:solidFill>
                                  <a:srgbClr val="000E78"/>
                                </a:solidFill>
                                <a:latin typeface="Cambria Math" panose="02040503050406030204" pitchFamily="18" charset="0"/>
                              </a:rPr>
                              <m:t>𝑗</m:t>
                            </m:r>
                          </m:sub>
                          <m:sup/>
                          <m:e>
                            <m:sSup>
                              <m:sSupPr>
                                <m:ctrlPr>
                                  <a:rPr lang="es-ES" sz="1800" b="0" i="1" smtClean="0">
                                    <a:solidFill>
                                      <a:srgbClr val="000E78"/>
                                    </a:solidFill>
                                    <a:latin typeface="Cambria Math" panose="02040503050406030204" pitchFamily="18" charset="0"/>
                                  </a:rPr>
                                </m:ctrlPr>
                              </m:sSupPr>
                              <m:e>
                                <m:r>
                                  <a:rPr lang="es-ES" sz="1800" b="0" i="1" smtClean="0">
                                    <a:solidFill>
                                      <a:srgbClr val="000E78"/>
                                    </a:solidFill>
                                    <a:latin typeface="Cambria Math" panose="02040503050406030204" pitchFamily="18" charset="0"/>
                                  </a:rPr>
                                  <m:t>𝑒</m:t>
                                </m:r>
                              </m:e>
                              <m:sup>
                                <m:r>
                                  <a:rPr lang="es-ES" sz="1800" b="0" i="1" smtClean="0">
                                    <a:solidFill>
                                      <a:srgbClr val="000E78"/>
                                    </a:solidFill>
                                    <a:latin typeface="Cambria Math" panose="02040503050406030204" pitchFamily="18" charset="0"/>
                                  </a:rPr>
                                  <m:t>𝑆</m:t>
                                </m:r>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𝑇</m:t>
                                    </m:r>
                                  </m:e>
                                  <m:sub>
                                    <m:r>
                                      <a:rPr lang="es-ES" sz="1800" b="0" i="1" smtClean="0">
                                        <a:solidFill>
                                          <a:srgbClr val="000E78"/>
                                        </a:solidFill>
                                        <a:latin typeface="Cambria Math" panose="02040503050406030204" pitchFamily="18" charset="0"/>
                                      </a:rPr>
                                      <m:t>𝑗</m:t>
                                    </m:r>
                                  </m:sub>
                                </m:sSub>
                              </m:sup>
                            </m:sSup>
                          </m:e>
                        </m:nary>
                      </m:den>
                    </m:f>
                  </m:oMath>
                </a14:m>
                <a:r>
                  <a:rPr lang="es-ES" sz="1800" dirty="0"/>
                  <a:t> ,	</a:t>
                </a:r>
                <a:r>
                  <a:rPr lang="en-US" sz="1800" dirty="0">
                    <a:solidFill>
                      <a:srgbClr val="000E78"/>
                    </a:solidFill>
                  </a:rPr>
                  <a:t>for </a:t>
                </a:r>
                <a:r>
                  <a:rPr lang="en-US" sz="1800" i="1" dirty="0">
                    <a:solidFill>
                      <a:srgbClr val="000E78"/>
                    </a:solidFill>
                  </a:rPr>
                  <a:t>S</a:t>
                </a:r>
                <a:r>
                  <a:rPr lang="en-US" sz="1800" dirty="0">
                    <a:solidFill>
                      <a:srgbClr val="000E78"/>
                    </a:solidFill>
                  </a:rPr>
                  <a:t> and </a:t>
                </a:r>
                <a:r>
                  <a:rPr lang="en-US" sz="1800" i="1" dirty="0">
                    <a:solidFill>
                      <a:srgbClr val="000E78"/>
                    </a:solidFill>
                  </a:rPr>
                  <a:t>E</a:t>
                </a:r>
              </a:p>
              <a:p>
                <a:r>
                  <a:rPr lang="en-US" sz="1800" dirty="0">
                    <a:solidFill>
                      <a:srgbClr val="000E78"/>
                    </a:solidFill>
                  </a:rPr>
                  <a:t>Score = </a:t>
                </a:r>
                <a14:m>
                  <m:oMath xmlns:m="http://schemas.openxmlformats.org/officeDocument/2006/math">
                    <m:r>
                      <a:rPr lang="es-ES" sz="1800" b="0" i="1" smtClean="0">
                        <a:solidFill>
                          <a:srgbClr val="000E78"/>
                        </a:solidFill>
                        <a:latin typeface="Cambria Math" panose="02040503050406030204" pitchFamily="18" charset="0"/>
                      </a:rPr>
                      <m:t>𝑆</m:t>
                    </m:r>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𝑇</m:t>
                        </m:r>
                      </m:e>
                      <m:sub>
                        <m:r>
                          <a:rPr lang="es-ES" sz="1800" b="0" i="1" smtClean="0">
                            <a:solidFill>
                              <a:srgbClr val="000E78"/>
                            </a:solidFill>
                            <a:latin typeface="Cambria Math" panose="02040503050406030204" pitchFamily="18" charset="0"/>
                          </a:rPr>
                          <m:t>𝑖</m:t>
                        </m:r>
                      </m:sub>
                    </m:sSub>
                    <m:r>
                      <a:rPr lang="es-ES" sz="1800" b="0" i="1" smtClean="0">
                        <a:solidFill>
                          <a:srgbClr val="000E78"/>
                        </a:solidFill>
                        <a:latin typeface="Cambria Math" panose="02040503050406030204" pitchFamily="18" charset="0"/>
                      </a:rPr>
                      <m:t>+</m:t>
                    </m:r>
                    <m:r>
                      <a:rPr lang="es-ES" sz="1800" b="0" i="1" smtClean="0">
                        <a:solidFill>
                          <a:srgbClr val="000E78"/>
                        </a:solidFill>
                        <a:latin typeface="Cambria Math" panose="02040503050406030204" pitchFamily="18" charset="0"/>
                      </a:rPr>
                      <m:t>𝐸</m:t>
                    </m:r>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𝑇</m:t>
                        </m:r>
                      </m:e>
                      <m:sub>
                        <m:r>
                          <a:rPr lang="es-ES" sz="1800" b="0" i="1" smtClean="0">
                            <a:solidFill>
                              <a:srgbClr val="000E78"/>
                            </a:solidFill>
                            <a:latin typeface="Cambria Math" panose="02040503050406030204" pitchFamily="18" charset="0"/>
                          </a:rPr>
                          <m:t>𝑗</m:t>
                        </m:r>
                      </m:sub>
                    </m:sSub>
                  </m:oMath>
                </a14:m>
                <a:r>
                  <a:rPr lang="es-ES" sz="1800" dirty="0"/>
                  <a:t>,	</a:t>
                </a:r>
                <a:r>
                  <a:rPr lang="en-US" sz="1800" i="1" dirty="0">
                    <a:solidFill>
                      <a:srgbClr val="000E78"/>
                    </a:solidFill>
                  </a:rPr>
                  <a:t>i </a:t>
                </a:r>
                <a:r>
                  <a:rPr lang="en-US" sz="1800" dirty="0">
                    <a:solidFill>
                      <a:srgbClr val="000E78"/>
                    </a:solidFill>
                  </a:rPr>
                  <a:t>start and </a:t>
                </a:r>
                <a:r>
                  <a:rPr lang="en-US" sz="1800" i="1" dirty="0">
                    <a:solidFill>
                      <a:srgbClr val="000E78"/>
                    </a:solidFill>
                  </a:rPr>
                  <a:t>j</a:t>
                </a:r>
                <a:r>
                  <a:rPr lang="en-US" sz="1800" dirty="0">
                    <a:solidFill>
                      <a:srgbClr val="000E78"/>
                    </a:solidFill>
                  </a:rPr>
                  <a:t> end</a:t>
                </a:r>
              </a:p>
              <a:p>
                <a:endParaRPr lang="es-ES" sz="1800" dirty="0"/>
              </a:p>
            </p:txBody>
          </p:sp>
        </mc:Choice>
        <mc:Fallback xmlns="">
          <p:sp>
            <p:nvSpPr>
              <p:cNvPr id="3" name="Marcador de contenido 2">
                <a:extLst>
                  <a:ext uri="{FF2B5EF4-FFF2-40B4-BE49-F238E27FC236}">
                    <a16:creationId xmlns:a16="http://schemas.microsoft.com/office/drawing/2014/main" id="{A6BB52FB-0119-4101-8360-349530C5ACFC}"/>
                  </a:ext>
                </a:extLst>
              </p:cNvPr>
              <p:cNvSpPr>
                <a:spLocks noGrp="1" noRot="1" noChangeAspect="1" noMove="1" noResize="1" noEditPoints="1" noAdjustHandles="1" noChangeArrowheads="1" noChangeShapeType="1" noTextEdit="1"/>
              </p:cNvSpPr>
              <p:nvPr>
                <p:ph idx="1"/>
              </p:nvPr>
            </p:nvSpPr>
            <p:spPr>
              <a:blipFill>
                <a:blip r:embed="rId4"/>
                <a:stretch>
                  <a:fillRect l="-406" t="-1261"/>
                </a:stretch>
              </a:blipFill>
            </p:spPr>
            <p:txBody>
              <a:bodyPr/>
              <a:lstStyle/>
              <a:p>
                <a:r>
                  <a:rPr lang="en-GB">
                    <a:noFill/>
                  </a:rPr>
                  <a:t> </a:t>
                </a:r>
              </a:p>
            </p:txBody>
          </p:sp>
        </mc:Fallback>
      </mc:AlternateContent>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28</a:t>
            </a:fld>
            <a:endParaRPr lang="es-ES"/>
          </a:p>
        </p:txBody>
      </p:sp>
      <p:pic>
        <p:nvPicPr>
          <p:cNvPr id="8" name="Imagen 7" descr="Imagen que contiene Diagrama&#10;&#10;Descripción generada automáticamente">
            <a:extLst>
              <a:ext uri="{FF2B5EF4-FFF2-40B4-BE49-F238E27FC236}">
                <a16:creationId xmlns:a16="http://schemas.microsoft.com/office/drawing/2014/main" id="{D7AC8DC9-5380-49B9-8283-7DB323B0A2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29823"/>
            <a:ext cx="4615543" cy="4545076"/>
          </a:xfrm>
          <a:prstGeom prst="rect">
            <a:avLst/>
          </a:prstGeom>
        </p:spPr>
      </p:pic>
    </p:spTree>
    <p:extLst>
      <p:ext uri="{BB962C8B-B14F-4D97-AF65-F5344CB8AC3E}">
        <p14:creationId xmlns:p14="http://schemas.microsoft.com/office/powerpoint/2010/main" val="338219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Fine-Tune Results on Question Answering</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Loss evaluation. Difficult to quantify</a:t>
            </a:r>
          </a:p>
          <a:p>
            <a:r>
              <a:rPr lang="en-US" sz="1800" dirty="0">
                <a:solidFill>
                  <a:srgbClr val="000E78"/>
                </a:solidFill>
              </a:rPr>
              <a:t>Training time: </a:t>
            </a:r>
            <a:r>
              <a:rPr lang="en-US" sz="1800" b="1" dirty="0">
                <a:solidFill>
                  <a:srgbClr val="000E78"/>
                </a:solidFill>
              </a:rPr>
              <a:t>1 h 23 min 21 sec</a:t>
            </a: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29</a:t>
            </a:fld>
            <a:endParaRPr lang="es-ES"/>
          </a:p>
        </p:txBody>
      </p:sp>
      <p:pic>
        <p:nvPicPr>
          <p:cNvPr id="8" name="Imagen 7" descr="Tabla&#10;&#10;Descripción generada automáticamente">
            <a:extLst>
              <a:ext uri="{FF2B5EF4-FFF2-40B4-BE49-F238E27FC236}">
                <a16:creationId xmlns:a16="http://schemas.microsoft.com/office/drawing/2014/main" id="{6906E6BA-6519-466F-9AC2-9C739633D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952" y="3532086"/>
            <a:ext cx="7238095" cy="2000000"/>
          </a:xfrm>
          <a:prstGeom prst="rect">
            <a:avLst/>
          </a:prstGeom>
        </p:spPr>
      </p:pic>
    </p:spTree>
    <p:extLst>
      <p:ext uri="{BB962C8B-B14F-4D97-AF65-F5344CB8AC3E}">
        <p14:creationId xmlns:p14="http://schemas.microsoft.com/office/powerpoint/2010/main" val="33703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Natural Langua</a:t>
            </a:r>
            <a:r>
              <a:rPr lang="en-US" sz="4000" dirty="0">
                <a:solidFill>
                  <a:srgbClr val="002060"/>
                </a:solidFill>
                <a:latin typeface="+mn-lt"/>
              </a:rPr>
              <a:t>ge</a:t>
            </a:r>
            <a:r>
              <a:rPr lang="en-US" sz="4000" dirty="0">
                <a:solidFill>
                  <a:srgbClr val="000E78"/>
                </a:solidFill>
                <a:latin typeface="+mn-lt"/>
              </a:rPr>
              <a:t> Processing (NLP)</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An area of Artificial Intelligence</a:t>
            </a:r>
          </a:p>
          <a:p>
            <a:r>
              <a:rPr lang="en-US" sz="1800" dirty="0">
                <a:solidFill>
                  <a:srgbClr val="000E78"/>
                </a:solidFill>
              </a:rPr>
              <a:t>Processing or generation of text</a:t>
            </a:r>
          </a:p>
          <a:p>
            <a:r>
              <a:rPr lang="en-US" sz="1800" dirty="0">
                <a:solidFill>
                  <a:srgbClr val="000E78"/>
                </a:solidFill>
              </a:rPr>
              <a:t>Multiple applications</a:t>
            </a:r>
          </a:p>
          <a:p>
            <a:r>
              <a:rPr lang="en-US" sz="1800" b="1" dirty="0">
                <a:solidFill>
                  <a:srgbClr val="000E78"/>
                </a:solidFill>
              </a:rPr>
              <a:t>Used to analyze covid-19 mental health impact</a:t>
            </a:r>
            <a:endParaRPr lang="es-ES" sz="1800" b="1"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3</a:t>
            </a:fld>
            <a:endParaRPr lang="es-ES"/>
          </a:p>
        </p:txBody>
      </p:sp>
      <p:pic>
        <p:nvPicPr>
          <p:cNvPr id="8" name="Imagen 7" descr="Diagrama, Texto&#10;&#10;Descripción generada automáticamente">
            <a:extLst>
              <a:ext uri="{FF2B5EF4-FFF2-40B4-BE49-F238E27FC236}">
                <a16:creationId xmlns:a16="http://schemas.microsoft.com/office/drawing/2014/main" id="{BD9D3988-8E52-4265-B2EE-8C1D827D1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82528"/>
            <a:ext cx="5257800" cy="2437209"/>
          </a:xfrm>
          <a:prstGeom prst="rect">
            <a:avLst/>
          </a:prstGeom>
        </p:spPr>
      </p:pic>
    </p:spTree>
    <p:extLst>
      <p:ext uri="{BB962C8B-B14F-4D97-AF65-F5344CB8AC3E}">
        <p14:creationId xmlns:p14="http://schemas.microsoft.com/office/powerpoint/2010/main" val="1006410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Test Results on Question Answering</a:t>
            </a:r>
            <a:endParaRPr lang="es-ES" sz="4000" dirty="0">
              <a:latin typeface="+mn-lt"/>
            </a:endParaRP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30</a:t>
            </a:fld>
            <a:endParaRPr lang="es-ES"/>
          </a:p>
        </p:txBody>
      </p:sp>
      <p:pic>
        <p:nvPicPr>
          <p:cNvPr id="12" name="Imagen 11" descr="Imagen que contiene Texto&#10;&#10;Descripción generada automáticamente">
            <a:extLst>
              <a:ext uri="{FF2B5EF4-FFF2-40B4-BE49-F238E27FC236}">
                <a16:creationId xmlns:a16="http://schemas.microsoft.com/office/drawing/2014/main" id="{0E4395B7-E8CD-46DE-BC51-D578D6598654}"/>
              </a:ext>
            </a:extLst>
          </p:cNvPr>
          <p:cNvPicPr>
            <a:picLocks noChangeAspect="1"/>
          </p:cNvPicPr>
          <p:nvPr/>
        </p:nvPicPr>
        <p:blipFill rotWithShape="1">
          <a:blip r:embed="rId4">
            <a:extLst>
              <a:ext uri="{28A0092B-C50C-407E-A947-70E740481C1C}">
                <a14:useLocalDpi xmlns:a14="http://schemas.microsoft.com/office/drawing/2010/main" val="0"/>
              </a:ext>
            </a:extLst>
          </a:blip>
          <a:srcRect b="40193"/>
          <a:stretch/>
        </p:blipFill>
        <p:spPr>
          <a:xfrm>
            <a:off x="664633" y="2327561"/>
            <a:ext cx="10528013" cy="2202878"/>
          </a:xfrm>
          <a:prstGeom prst="rect">
            <a:avLst/>
          </a:prstGeom>
        </p:spPr>
      </p:pic>
    </p:spTree>
    <p:extLst>
      <p:ext uri="{BB962C8B-B14F-4D97-AF65-F5344CB8AC3E}">
        <p14:creationId xmlns:p14="http://schemas.microsoft.com/office/powerpoint/2010/main" val="2174116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Final Application for Question Answering</a:t>
            </a:r>
            <a:endParaRPr lang="es-ES" sz="4000" dirty="0">
              <a:latin typeface="+mn-lt"/>
            </a:endParaRPr>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31</a:t>
            </a:fld>
            <a:endParaRPr lang="es-ES"/>
          </a:p>
        </p:txBody>
      </p:sp>
      <p:pic>
        <p:nvPicPr>
          <p:cNvPr id="12" name="Imagen 11" descr="Texto&#10;&#10;Descripción generada automáticamente">
            <a:extLst>
              <a:ext uri="{FF2B5EF4-FFF2-40B4-BE49-F238E27FC236}">
                <a16:creationId xmlns:a16="http://schemas.microsoft.com/office/drawing/2014/main" id="{88D0E5EA-8936-4365-9E23-D94EB22E7316}"/>
              </a:ext>
            </a:extLst>
          </p:cNvPr>
          <p:cNvPicPr>
            <a:picLocks noChangeAspect="1"/>
          </p:cNvPicPr>
          <p:nvPr/>
        </p:nvPicPr>
        <p:blipFill rotWithShape="1">
          <a:blip r:embed="rId4">
            <a:extLst>
              <a:ext uri="{28A0092B-C50C-407E-A947-70E740481C1C}">
                <a14:useLocalDpi xmlns:a14="http://schemas.microsoft.com/office/drawing/2010/main" val="0"/>
              </a:ext>
            </a:extLst>
          </a:blip>
          <a:srcRect b="42999"/>
          <a:stretch/>
        </p:blipFill>
        <p:spPr>
          <a:xfrm>
            <a:off x="833814" y="2371702"/>
            <a:ext cx="10244444" cy="1653170"/>
          </a:xfrm>
          <a:prstGeom prst="rect">
            <a:avLst/>
          </a:prstGeom>
        </p:spPr>
      </p:pic>
      <p:pic>
        <p:nvPicPr>
          <p:cNvPr id="14" name="Imagen 13" descr="Interfaz de usuario gráfica, Texto, Aplicación, Correo electrónico&#10;&#10;Descripción generada automáticamente">
            <a:extLst>
              <a:ext uri="{FF2B5EF4-FFF2-40B4-BE49-F238E27FC236}">
                <a16:creationId xmlns:a16="http://schemas.microsoft.com/office/drawing/2014/main" id="{0F624B40-C587-474E-99A5-18E322180B94}"/>
              </a:ext>
            </a:extLst>
          </p:cNvPr>
          <p:cNvPicPr>
            <a:picLocks noChangeAspect="1"/>
          </p:cNvPicPr>
          <p:nvPr/>
        </p:nvPicPr>
        <p:blipFill rotWithShape="1">
          <a:blip r:embed="rId5">
            <a:extLst>
              <a:ext uri="{28A0092B-C50C-407E-A947-70E740481C1C}">
                <a14:useLocalDpi xmlns:a14="http://schemas.microsoft.com/office/drawing/2010/main" val="0"/>
              </a:ext>
            </a:extLst>
          </a:blip>
          <a:srcRect b="43365"/>
          <a:stretch/>
        </p:blipFill>
        <p:spPr>
          <a:xfrm>
            <a:off x="833814" y="4204259"/>
            <a:ext cx="10440857" cy="1683328"/>
          </a:xfrm>
          <a:prstGeom prst="rect">
            <a:avLst/>
          </a:prstGeom>
        </p:spPr>
      </p:pic>
      <p:sp>
        <p:nvSpPr>
          <p:cNvPr id="17" name="Marcador de contenido 2">
            <a:extLst>
              <a:ext uri="{FF2B5EF4-FFF2-40B4-BE49-F238E27FC236}">
                <a16:creationId xmlns:a16="http://schemas.microsoft.com/office/drawing/2014/main" id="{F81FF589-EB75-41A7-9385-84D05A95E043}"/>
              </a:ext>
            </a:extLst>
          </p:cNvPr>
          <p:cNvSpPr>
            <a:spLocks noGrp="1"/>
          </p:cNvSpPr>
          <p:nvPr>
            <p:ph idx="1"/>
          </p:nvPr>
        </p:nvSpPr>
        <p:spPr>
          <a:xfrm>
            <a:off x="838200" y="1825625"/>
            <a:ext cx="10515600" cy="4351338"/>
          </a:xfrm>
        </p:spPr>
        <p:txBody>
          <a:bodyPr>
            <a:normAutofit/>
          </a:bodyPr>
          <a:lstStyle/>
          <a:p>
            <a:r>
              <a:rPr lang="en-US" sz="1800" dirty="0">
                <a:solidFill>
                  <a:srgbClr val="000E78"/>
                </a:solidFill>
              </a:rPr>
              <a:t>Same context but different questions</a:t>
            </a:r>
          </a:p>
        </p:txBody>
      </p:sp>
    </p:spTree>
    <p:extLst>
      <p:ext uri="{BB962C8B-B14F-4D97-AF65-F5344CB8AC3E}">
        <p14:creationId xmlns:p14="http://schemas.microsoft.com/office/powerpoint/2010/main" val="64169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Conclusion</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a:xfrm>
            <a:off x="838200" y="1825625"/>
            <a:ext cx="10515600" cy="365126"/>
          </a:xfrm>
        </p:spPr>
        <p:txBody>
          <a:bodyPr>
            <a:normAutofit/>
          </a:bodyPr>
          <a:lstStyle/>
          <a:p>
            <a:r>
              <a:rPr lang="en-US" sz="1800" dirty="0">
                <a:solidFill>
                  <a:srgbClr val="000E78"/>
                </a:solidFill>
              </a:rPr>
              <a:t>Transformer and self attention defined current state-of-the-art architectures</a:t>
            </a:r>
          </a:p>
          <a:p>
            <a:pPr marL="0" indent="0">
              <a:buNone/>
            </a:pPr>
            <a:endParaRPr lang="en-US" sz="1800" dirty="0">
              <a:solidFill>
                <a:srgbClr val="000E78"/>
              </a:solidFill>
            </a:endParaRPr>
          </a:p>
          <a:p>
            <a:pPr marL="342900" indent="-342900">
              <a:buFont typeface="+mj-lt"/>
              <a:buAutoNum type="arabicPeriod"/>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32</a:t>
            </a:fld>
            <a:endParaRPr lang="es-ES"/>
          </a:p>
        </p:txBody>
      </p:sp>
      <p:sp>
        <p:nvSpPr>
          <p:cNvPr id="8" name="CuadroTexto 7">
            <a:extLst>
              <a:ext uri="{FF2B5EF4-FFF2-40B4-BE49-F238E27FC236}">
                <a16:creationId xmlns:a16="http://schemas.microsoft.com/office/drawing/2014/main" id="{CB39983D-6296-41D3-94F1-30039D39D4E4}"/>
              </a:ext>
            </a:extLst>
          </p:cNvPr>
          <p:cNvSpPr txBox="1"/>
          <p:nvPr/>
        </p:nvSpPr>
        <p:spPr>
          <a:xfrm>
            <a:off x="838200" y="2191525"/>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E78"/>
                </a:solidFill>
              </a:rPr>
              <a:t>BERT boost pre-trained language models</a:t>
            </a:r>
          </a:p>
          <a:p>
            <a:pPr marL="742950" lvl="1" indent="-285750">
              <a:buFontTx/>
              <a:buChar char="-"/>
            </a:pPr>
            <a:r>
              <a:rPr lang="en-US" dirty="0">
                <a:solidFill>
                  <a:srgbClr val="000E78"/>
                </a:solidFill>
              </a:rPr>
              <a:t>State of the art models in multiple NLP tasks</a:t>
            </a:r>
          </a:p>
          <a:p>
            <a:pPr marL="742950" lvl="1" indent="-285750">
              <a:buFontTx/>
              <a:buChar char="-"/>
            </a:pPr>
            <a:r>
              <a:rPr lang="en-US" dirty="0">
                <a:solidFill>
                  <a:srgbClr val="000E78"/>
                </a:solidFill>
              </a:rPr>
              <a:t>Fine-tune in short times</a:t>
            </a:r>
          </a:p>
          <a:p>
            <a:endParaRPr lang="en-GB" dirty="0"/>
          </a:p>
        </p:txBody>
      </p:sp>
      <p:pic>
        <p:nvPicPr>
          <p:cNvPr id="12" name="Imagen 11" descr="Escala de tiempo&#10;&#10;Descripción generada automáticamente con confianza media">
            <a:extLst>
              <a:ext uri="{FF2B5EF4-FFF2-40B4-BE49-F238E27FC236}">
                <a16:creationId xmlns:a16="http://schemas.microsoft.com/office/drawing/2014/main" id="{7C2B1E5D-A7FD-41B3-B40D-1074D89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319646"/>
            <a:ext cx="8030682" cy="4793314"/>
          </a:xfrm>
          <a:prstGeom prst="rect">
            <a:avLst/>
          </a:prstGeom>
        </p:spPr>
      </p:pic>
    </p:spTree>
    <p:extLst>
      <p:ext uri="{BB962C8B-B14F-4D97-AF65-F5344CB8AC3E}">
        <p14:creationId xmlns:p14="http://schemas.microsoft.com/office/powerpoint/2010/main" val="19966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33</a:t>
            </a:fld>
            <a:endParaRPr lang="es-ES"/>
          </a:p>
        </p:txBody>
      </p:sp>
      <p:sp>
        <p:nvSpPr>
          <p:cNvPr id="17" name="Marcador de contenido 2">
            <a:extLst>
              <a:ext uri="{FF2B5EF4-FFF2-40B4-BE49-F238E27FC236}">
                <a16:creationId xmlns:a16="http://schemas.microsoft.com/office/drawing/2014/main" id="{F81FF589-EB75-41A7-9385-84D05A95E043}"/>
              </a:ext>
            </a:extLst>
          </p:cNvPr>
          <p:cNvSpPr>
            <a:spLocks noGrp="1"/>
          </p:cNvSpPr>
          <p:nvPr>
            <p:ph idx="1"/>
          </p:nvPr>
        </p:nvSpPr>
        <p:spPr>
          <a:xfrm>
            <a:off x="838200" y="2750912"/>
            <a:ext cx="10515600" cy="403938"/>
          </a:xfrm>
        </p:spPr>
        <p:txBody>
          <a:bodyPr>
            <a:normAutofit lnSpcReduction="10000"/>
          </a:bodyPr>
          <a:lstStyle/>
          <a:p>
            <a:pPr marL="0" indent="0" algn="ctr">
              <a:buNone/>
            </a:pPr>
            <a:r>
              <a:rPr lang="en-GB" sz="2400" dirty="0">
                <a:solidFill>
                  <a:srgbClr val="000E78"/>
                </a:solidFill>
              </a:rPr>
              <a:t>Thank you for your attention</a:t>
            </a:r>
            <a:endParaRPr lang="en-US" sz="2400" dirty="0">
              <a:solidFill>
                <a:srgbClr val="000E78"/>
              </a:solidFill>
            </a:endParaRPr>
          </a:p>
        </p:txBody>
      </p:sp>
      <p:pic>
        <p:nvPicPr>
          <p:cNvPr id="9" name="Imagen 8">
            <a:extLst>
              <a:ext uri="{FF2B5EF4-FFF2-40B4-BE49-F238E27FC236}">
                <a16:creationId xmlns:a16="http://schemas.microsoft.com/office/drawing/2014/main" id="{CD0ACF00-A58B-4D44-A23D-C7089E9251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180043"/>
            <a:ext cx="4042800" cy="403938"/>
          </a:xfrm>
          <a:prstGeom prst="rect">
            <a:avLst/>
          </a:prstGeom>
        </p:spPr>
      </p:pic>
    </p:spTree>
    <p:extLst>
      <p:ext uri="{BB962C8B-B14F-4D97-AF65-F5344CB8AC3E}">
        <p14:creationId xmlns:p14="http://schemas.microsoft.com/office/powerpoint/2010/main" val="10804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Recurrent Neural Networks (RNNs)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Text is sequential data</a:t>
            </a:r>
          </a:p>
          <a:p>
            <a:r>
              <a:rPr lang="en-US" sz="1800" dirty="0">
                <a:solidFill>
                  <a:srgbClr val="000E78"/>
                </a:solidFill>
                <a:latin typeface="+mn-lt"/>
              </a:rPr>
              <a:t>Words are dependent between them</a:t>
            </a:r>
          </a:p>
          <a:p>
            <a:r>
              <a:rPr lang="en-US" sz="1800" dirty="0">
                <a:solidFill>
                  <a:srgbClr val="000E78"/>
                </a:solidFill>
              </a:rPr>
              <a:t>RNNs: recurrence computation</a:t>
            </a:r>
            <a:endParaRPr lang="en-US" sz="1800" dirty="0">
              <a:solidFill>
                <a:srgbClr val="000E78"/>
              </a:solidFill>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4</a:t>
            </a:fld>
            <a:endParaRPr lang="es-ES"/>
          </a:p>
        </p:txBody>
      </p:sp>
      <p:pic>
        <p:nvPicPr>
          <p:cNvPr id="8" name="Imagen 7">
            <a:extLst>
              <a:ext uri="{FF2B5EF4-FFF2-40B4-BE49-F238E27FC236}">
                <a16:creationId xmlns:a16="http://schemas.microsoft.com/office/drawing/2014/main" id="{B1FDA387-E244-4A0C-AA03-7250B3292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982" y="2457034"/>
            <a:ext cx="6158818" cy="2810670"/>
          </a:xfrm>
          <a:prstGeom prst="rect">
            <a:avLst/>
          </a:prstGeom>
        </p:spPr>
      </p:pic>
    </p:spTree>
    <p:extLst>
      <p:ext uri="{BB962C8B-B14F-4D97-AF65-F5344CB8AC3E}">
        <p14:creationId xmlns:p14="http://schemas.microsoft.com/office/powerpoint/2010/main" val="264734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RNNs Drawbacks</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Slow to train: sequential computation</a:t>
            </a:r>
          </a:p>
          <a:p>
            <a:r>
              <a:rPr lang="en-US" sz="1800" dirty="0">
                <a:solidFill>
                  <a:srgbClr val="000E78"/>
                </a:solidFill>
                <a:latin typeface="+mn-lt"/>
              </a:rPr>
              <a:t>Difficult to capture long-term dependencies as the sentence increases: vanishing or exploding gradients</a:t>
            </a: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5</a:t>
            </a:fld>
            <a:endParaRPr lang="es-ES"/>
          </a:p>
        </p:txBody>
      </p:sp>
      <p:pic>
        <p:nvPicPr>
          <p:cNvPr id="9" name="Imagen 8">
            <a:extLst>
              <a:ext uri="{FF2B5EF4-FFF2-40B4-BE49-F238E27FC236}">
                <a16:creationId xmlns:a16="http://schemas.microsoft.com/office/drawing/2014/main" id="{36021261-2129-4780-B4B8-A67273E7E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479" y="3562373"/>
            <a:ext cx="9421042" cy="1281200"/>
          </a:xfrm>
          <a:prstGeom prst="rect">
            <a:avLst/>
          </a:prstGeom>
        </p:spPr>
      </p:pic>
      <p:pic>
        <p:nvPicPr>
          <p:cNvPr id="11" name="Imagen 10" descr="Gráfico, Gráfico de cajas y bigotes&#10;&#10;Descripción generada automáticamente">
            <a:extLst>
              <a:ext uri="{FF2B5EF4-FFF2-40B4-BE49-F238E27FC236}">
                <a16:creationId xmlns:a16="http://schemas.microsoft.com/office/drawing/2014/main" id="{BFA50ABE-2CB1-4D41-9877-FA19CDB1E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2498658"/>
            <a:ext cx="7044500" cy="3408629"/>
          </a:xfrm>
          <a:prstGeom prst="rect">
            <a:avLst/>
          </a:prstGeom>
        </p:spPr>
      </p:pic>
    </p:spTree>
    <p:extLst>
      <p:ext uri="{BB962C8B-B14F-4D97-AF65-F5344CB8AC3E}">
        <p14:creationId xmlns:p14="http://schemas.microsoft.com/office/powerpoint/2010/main" val="42587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The Transformer</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rPr>
              <a:t>Released in 2017</a:t>
            </a:r>
          </a:p>
          <a:p>
            <a:r>
              <a:rPr lang="en-US" sz="1800" dirty="0">
                <a:solidFill>
                  <a:srgbClr val="000E78"/>
                </a:solidFill>
              </a:rPr>
              <a:t>Parallelization of sequential data</a:t>
            </a:r>
          </a:p>
          <a:p>
            <a:r>
              <a:rPr lang="en-US" sz="1800" dirty="0">
                <a:solidFill>
                  <a:srgbClr val="000E78"/>
                </a:solidFill>
              </a:rPr>
              <a:t>Avoid vanishing or exploding gradients</a:t>
            </a:r>
          </a:p>
          <a:p>
            <a:r>
              <a:rPr lang="en-US" sz="1800" dirty="0">
                <a:solidFill>
                  <a:srgbClr val="000E78"/>
                </a:solidFill>
              </a:rPr>
              <a:t>Pure </a:t>
            </a:r>
            <a:r>
              <a:rPr lang="en-US" sz="1800" b="1" dirty="0">
                <a:solidFill>
                  <a:srgbClr val="000E78"/>
                </a:solidFill>
              </a:rPr>
              <a:t>self-attention</a:t>
            </a:r>
            <a:r>
              <a:rPr lang="en-US" sz="1800" dirty="0">
                <a:solidFill>
                  <a:srgbClr val="000E78"/>
                </a:solidFill>
              </a:rPr>
              <a:t> mechanisms</a:t>
            </a:r>
          </a:p>
          <a:p>
            <a:endParaRPr lang="en-US" sz="1800" dirty="0">
              <a:solidFill>
                <a:srgbClr val="000E78"/>
              </a:solidFill>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6</a:t>
            </a:fld>
            <a:endParaRPr lang="es-ES"/>
          </a:p>
        </p:txBody>
      </p:sp>
      <p:pic>
        <p:nvPicPr>
          <p:cNvPr id="8" name="Imagen 7" descr="Diagrama&#10;&#10;Descripción generada automáticamente">
            <a:extLst>
              <a:ext uri="{FF2B5EF4-FFF2-40B4-BE49-F238E27FC236}">
                <a16:creationId xmlns:a16="http://schemas.microsoft.com/office/drawing/2014/main" id="{A296AD03-EF5F-420F-9600-B9E5D6063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892" y="548964"/>
            <a:ext cx="3793134" cy="5408923"/>
          </a:xfrm>
          <a:prstGeom prst="rect">
            <a:avLst/>
          </a:prstGeom>
        </p:spPr>
      </p:pic>
    </p:spTree>
    <p:extLst>
      <p:ext uri="{BB962C8B-B14F-4D97-AF65-F5344CB8AC3E}">
        <p14:creationId xmlns:p14="http://schemas.microsoft.com/office/powerpoint/2010/main" val="196926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Self-Attention</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r>
              <a:rPr lang="en-US" sz="1800" dirty="0">
                <a:solidFill>
                  <a:srgbClr val="000E78"/>
                </a:solidFill>
                <a:latin typeface="+mn-lt"/>
              </a:rPr>
              <a:t>Representation of a sentence</a:t>
            </a:r>
          </a:p>
          <a:p>
            <a:r>
              <a:rPr lang="en-US" sz="1800" dirty="0">
                <a:solidFill>
                  <a:srgbClr val="000E78"/>
                </a:solidFill>
                <a:latin typeface="+mn-lt"/>
              </a:rPr>
              <a:t>Maps set t</a:t>
            </a:r>
            <a:r>
              <a:rPr lang="en-US" sz="1800" dirty="0">
                <a:solidFill>
                  <a:srgbClr val="000E78"/>
                </a:solidFill>
              </a:rPr>
              <a:t>o set</a:t>
            </a:r>
          </a:p>
          <a:p>
            <a:r>
              <a:rPr lang="en-US" sz="1800" dirty="0">
                <a:solidFill>
                  <a:srgbClr val="000E78"/>
                </a:solidFill>
              </a:rPr>
              <a:t>Word relations: grammar, semantic…</a:t>
            </a:r>
          </a:p>
          <a:p>
            <a:r>
              <a:rPr lang="en-US" sz="1800" dirty="0">
                <a:solidFill>
                  <a:srgbClr val="000E78"/>
                </a:solidFill>
              </a:rPr>
              <a:t>Critical in </a:t>
            </a:r>
            <a:r>
              <a:rPr lang="en-US" sz="1800" b="1" dirty="0">
                <a:solidFill>
                  <a:srgbClr val="000E78"/>
                </a:solidFill>
              </a:rPr>
              <a:t>BERT</a:t>
            </a:r>
          </a:p>
          <a:p>
            <a:pPr marL="0" indent="0">
              <a:buNone/>
            </a:pPr>
            <a:endParaRPr lang="en-US" sz="1800" dirty="0">
              <a:solidFill>
                <a:srgbClr val="000E78"/>
              </a:solidFill>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7</a:t>
            </a:fld>
            <a:endParaRPr lang="es-ES"/>
          </a:p>
        </p:txBody>
      </p:sp>
      <p:pic>
        <p:nvPicPr>
          <p:cNvPr id="8" name="Imagen 7" descr="Imagen que contiene Patrón de fondo&#10;&#10;Descripción generada automáticamente">
            <a:extLst>
              <a:ext uri="{FF2B5EF4-FFF2-40B4-BE49-F238E27FC236}">
                <a16:creationId xmlns:a16="http://schemas.microsoft.com/office/drawing/2014/main" id="{D23B3E56-43FC-4031-88B4-B81D68A80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978" y="2417047"/>
            <a:ext cx="5094843" cy="2023905"/>
          </a:xfrm>
          <a:prstGeom prst="rect">
            <a:avLst/>
          </a:prstGeom>
        </p:spPr>
      </p:pic>
    </p:spTree>
    <p:extLst>
      <p:ext uri="{BB962C8B-B14F-4D97-AF65-F5344CB8AC3E}">
        <p14:creationId xmlns:p14="http://schemas.microsoft.com/office/powerpoint/2010/main" val="118578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Self-Attention Intuition (I)</a:t>
            </a:r>
            <a:endParaRPr lang="es-ES" sz="4000" dirty="0">
              <a:latin typeface="+mn-lt"/>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p:txBody>
              <a:bodyPr>
                <a:normAutofit/>
              </a:bodyPr>
              <a:lstStyle/>
              <a:p>
                <a:pPr marL="0" indent="0">
                  <a:buNone/>
                </a:pPr>
                <a:r>
                  <a:rPr lang="en-US" sz="1800" dirty="0">
                    <a:solidFill>
                      <a:srgbClr val="000E78"/>
                    </a:solidFill>
                    <a:latin typeface="+mn-lt"/>
                  </a:rPr>
                  <a:t>Word </a:t>
                </a:r>
                <a14:m>
                  <m:oMath xmlns:m="http://schemas.openxmlformats.org/officeDocument/2006/math">
                    <m:r>
                      <a:rPr lang="es-ES" sz="1800" b="0" i="1" smtClean="0">
                        <a:solidFill>
                          <a:srgbClr val="000E78"/>
                        </a:solidFill>
                        <a:latin typeface="Cambria Math" panose="02040503050406030204" pitchFamily="18" charset="0"/>
                      </a:rPr>
                      <m:t>→</m:t>
                    </m:r>
                  </m:oMath>
                </a14:m>
                <a:r>
                  <a:rPr lang="en-US" sz="1800" dirty="0">
                    <a:solidFill>
                      <a:srgbClr val="000E78"/>
                    </a:solidFill>
                    <a:latin typeface="+mn-lt"/>
                  </a:rPr>
                  <a:t> Token </a:t>
                </a:r>
                <a14:m>
                  <m:oMath xmlns:m="http://schemas.openxmlformats.org/officeDocument/2006/math">
                    <m:r>
                      <a:rPr lang="es-ES" sz="1800" i="1">
                        <a:solidFill>
                          <a:srgbClr val="000E78"/>
                        </a:solidFill>
                        <a:latin typeface="Cambria Math" panose="02040503050406030204" pitchFamily="18" charset="0"/>
                      </a:rPr>
                      <m:t>→</m:t>
                    </m:r>
                  </m:oMath>
                </a14:m>
                <a:r>
                  <a:rPr lang="en-US" sz="1800" dirty="0">
                    <a:solidFill>
                      <a:srgbClr val="000E78"/>
                    </a:solidFill>
                  </a:rPr>
                  <a:t> Embedding vector</a:t>
                </a:r>
              </a:p>
              <a:p>
                <a:pPr marL="0" indent="0">
                  <a:buNone/>
                </a:pPr>
                <a:endParaRPr lang="en-US" sz="1800" dirty="0">
                  <a:solidFill>
                    <a:srgbClr val="000E78"/>
                  </a:solidFill>
                  <a:latin typeface="+mn-lt"/>
                </a:endParaRPr>
              </a:p>
              <a:p>
                <a:pPr marL="0" indent="0">
                  <a:buNone/>
                </a:pPr>
                <a:endParaRPr lang="es-ES" sz="1800" dirty="0"/>
              </a:p>
            </p:txBody>
          </p:sp>
        </mc:Choice>
        <mc:Fallback xmlns="">
          <p:sp>
            <p:nvSpPr>
              <p:cNvPr id="3" name="Marcador de contenido 2">
                <a:extLst>
                  <a:ext uri="{FF2B5EF4-FFF2-40B4-BE49-F238E27FC236}">
                    <a16:creationId xmlns:a16="http://schemas.microsoft.com/office/drawing/2014/main" id="{A6BB52FB-0119-4101-8360-349530C5ACFC}"/>
                  </a:ext>
                </a:extLst>
              </p:cNvPr>
              <p:cNvSpPr>
                <a:spLocks noGrp="1" noRot="1" noChangeAspect="1" noMove="1" noResize="1" noEditPoints="1" noAdjustHandles="1" noChangeArrowheads="1" noChangeShapeType="1" noTextEdit="1"/>
              </p:cNvSpPr>
              <p:nvPr>
                <p:ph idx="1"/>
              </p:nvPr>
            </p:nvSpPr>
            <p:spPr>
              <a:blipFill>
                <a:blip r:embed="rId4"/>
                <a:stretch>
                  <a:fillRect l="-522" t="-1261"/>
                </a:stretch>
              </a:blipFill>
            </p:spPr>
            <p:txBody>
              <a:bodyPr/>
              <a:lstStyle/>
              <a:p>
                <a:r>
                  <a:rPr lang="en-GB">
                    <a:noFill/>
                  </a:rPr>
                  <a:t> </a:t>
                </a:r>
              </a:p>
            </p:txBody>
          </p:sp>
        </mc:Fallback>
      </mc:AlternateContent>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8</a:t>
            </a:fld>
            <a:endParaRPr lang="es-ES"/>
          </a:p>
        </p:txBody>
      </p:sp>
      <p:pic>
        <p:nvPicPr>
          <p:cNvPr id="10" name="Imagen 9" descr="Imagen que contiene Diagrama&#10;&#10;Descripción generada automáticamente">
            <a:extLst>
              <a:ext uri="{FF2B5EF4-FFF2-40B4-BE49-F238E27FC236}">
                <a16:creationId xmlns:a16="http://schemas.microsoft.com/office/drawing/2014/main" id="{C73C25DB-15DC-48B2-A512-F943D00F3F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62839"/>
            <a:ext cx="4691518" cy="4076909"/>
          </a:xfrm>
          <a:prstGeom prst="rect">
            <a:avLst/>
          </a:prstGeom>
        </p:spPr>
      </p:pic>
      <p:pic>
        <p:nvPicPr>
          <p:cNvPr id="8" name="Imagen 7">
            <a:extLst>
              <a:ext uri="{FF2B5EF4-FFF2-40B4-BE49-F238E27FC236}">
                <a16:creationId xmlns:a16="http://schemas.microsoft.com/office/drawing/2014/main" id="{D031E952-82E3-45BE-B251-53BDB7E51B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571" y="2330071"/>
            <a:ext cx="4082467" cy="3342443"/>
          </a:xfrm>
          <a:prstGeom prst="rect">
            <a:avLst/>
          </a:prstGeom>
        </p:spPr>
      </p:pic>
    </p:spTree>
    <p:extLst>
      <p:ext uri="{BB962C8B-B14F-4D97-AF65-F5344CB8AC3E}">
        <p14:creationId xmlns:p14="http://schemas.microsoft.com/office/powerpoint/2010/main" val="160922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600" y="6256600"/>
            <a:ext cx="4042800" cy="403938"/>
          </a:xfrm>
          <a:prstGeom prst="rect">
            <a:avLst/>
          </a:prstGeom>
        </p:spPr>
      </p:pic>
      <p:sp>
        <p:nvSpPr>
          <p:cNvPr id="2" name="Título 1">
            <a:extLst>
              <a:ext uri="{FF2B5EF4-FFF2-40B4-BE49-F238E27FC236}">
                <a16:creationId xmlns:a16="http://schemas.microsoft.com/office/drawing/2014/main" id="{78A1B290-A266-4F6F-9C5E-CC8D83B6F47C}"/>
              </a:ext>
            </a:extLst>
          </p:cNvPr>
          <p:cNvSpPr>
            <a:spLocks noGrp="1"/>
          </p:cNvSpPr>
          <p:nvPr>
            <p:ph type="title"/>
          </p:nvPr>
        </p:nvSpPr>
        <p:spPr>
          <a:xfrm>
            <a:off x="838200" y="365126"/>
            <a:ext cx="10515600" cy="954520"/>
          </a:xfrm>
        </p:spPr>
        <p:txBody>
          <a:bodyPr>
            <a:normAutofit/>
          </a:bodyPr>
          <a:lstStyle/>
          <a:p>
            <a:r>
              <a:rPr lang="en-US" sz="4000" dirty="0">
                <a:solidFill>
                  <a:srgbClr val="000E78"/>
                </a:solidFill>
                <a:latin typeface="+mn-lt"/>
              </a:rPr>
              <a:t>Self-Attention Intuition (II)</a:t>
            </a:r>
            <a:endParaRPr lang="es-ES" sz="4000" dirty="0">
              <a:latin typeface="+mn-lt"/>
            </a:endParaRPr>
          </a:p>
        </p:txBody>
      </p:sp>
      <p:sp>
        <p:nvSpPr>
          <p:cNvPr id="3" name="Marcador de contenido 2">
            <a:extLst>
              <a:ext uri="{FF2B5EF4-FFF2-40B4-BE49-F238E27FC236}">
                <a16:creationId xmlns:a16="http://schemas.microsoft.com/office/drawing/2014/main" id="{A6BB52FB-0119-4101-8360-349530C5ACFC}"/>
              </a:ext>
            </a:extLst>
          </p:cNvPr>
          <p:cNvSpPr>
            <a:spLocks noGrp="1"/>
          </p:cNvSpPr>
          <p:nvPr>
            <p:ph idx="1"/>
          </p:nvPr>
        </p:nvSpPr>
        <p:spPr>
          <a:xfrm>
            <a:off x="838200" y="1825626"/>
            <a:ext cx="10515600" cy="261290"/>
          </a:xfrm>
        </p:spPr>
        <p:txBody>
          <a:bodyPr>
            <a:normAutofit fontScale="25000" lnSpcReduction="20000"/>
          </a:bodyPr>
          <a:lstStyle/>
          <a:p>
            <a:pPr marL="0" indent="0">
              <a:buNone/>
            </a:pPr>
            <a:r>
              <a:rPr lang="en-US" sz="7200" dirty="0">
                <a:solidFill>
                  <a:srgbClr val="000E78"/>
                </a:solidFill>
              </a:rPr>
              <a:t>Sentence</a:t>
            </a:r>
            <a:r>
              <a:rPr lang="en-US" sz="7200" dirty="0">
                <a:latin typeface="+mn-lt"/>
              </a:rPr>
              <a:t>:	</a:t>
            </a:r>
            <a:r>
              <a:rPr lang="en-US" sz="7200" i="1" dirty="0">
                <a:latin typeface="+mn-lt"/>
              </a:rPr>
              <a:t>The	orange	is	very	healthy</a:t>
            </a:r>
            <a:r>
              <a:rPr lang="en-US" sz="7200" dirty="0">
                <a:latin typeface="+mn-lt"/>
              </a:rPr>
              <a:t>	</a:t>
            </a:r>
          </a:p>
          <a:p>
            <a:pPr marL="0" indent="0">
              <a:buNone/>
            </a:pPr>
            <a:r>
              <a:rPr lang="en-US" sz="7200" baseline="-25000" dirty="0">
                <a:solidFill>
                  <a:srgbClr val="000E78"/>
                </a:solidFill>
                <a:latin typeface="+mn-lt"/>
              </a:rPr>
              <a:t>	</a:t>
            </a:r>
            <a:endParaRPr lang="en-US" sz="7200" dirty="0"/>
          </a:p>
          <a:p>
            <a:pPr marL="0" indent="0">
              <a:buNone/>
            </a:pPr>
            <a:endParaRPr lang="en-US" sz="7200" dirty="0">
              <a:solidFill>
                <a:srgbClr val="000E78"/>
              </a:solidFill>
              <a:latin typeface="+mn-lt"/>
            </a:endParaRPr>
          </a:p>
          <a:p>
            <a:pPr marL="0" indent="0">
              <a:buNone/>
            </a:pPr>
            <a:endParaRPr lang="en-US" sz="7200" dirty="0">
              <a:solidFill>
                <a:srgbClr val="000E78"/>
              </a:solidFill>
            </a:endParaRPr>
          </a:p>
          <a:p>
            <a:pPr marL="0" indent="0">
              <a:buNone/>
            </a:pPr>
            <a:endParaRPr lang="en-US" sz="7200" dirty="0">
              <a:solidFill>
                <a:srgbClr val="000E78"/>
              </a:solidFill>
            </a:endParaRPr>
          </a:p>
          <a:p>
            <a:pPr marL="0" indent="0">
              <a:buNone/>
            </a:pPr>
            <a:endParaRPr lang="en-US" sz="7200" dirty="0">
              <a:solidFill>
                <a:srgbClr val="000E78"/>
              </a:solidFill>
              <a:latin typeface="+mn-lt"/>
            </a:endParaRPr>
          </a:p>
          <a:p>
            <a:pPr marL="0" indent="0">
              <a:buNone/>
            </a:pPr>
            <a:endParaRPr lang="en-US" sz="7200" dirty="0">
              <a:solidFill>
                <a:srgbClr val="000E78"/>
              </a:solidFill>
              <a:latin typeface="+mn-lt"/>
            </a:endParaRPr>
          </a:p>
          <a:p>
            <a:pPr marL="0" indent="0">
              <a:buNone/>
            </a:pPr>
            <a:r>
              <a:rPr lang="en-US" sz="7200" dirty="0">
                <a:solidFill>
                  <a:srgbClr val="000E78"/>
                </a:solidFill>
                <a:latin typeface="+mn-lt"/>
              </a:rPr>
              <a:t>	</a:t>
            </a:r>
          </a:p>
          <a:p>
            <a:pPr marL="0" indent="0">
              <a:buNone/>
            </a:pPr>
            <a:endParaRPr lang="en-US" sz="7200" dirty="0">
              <a:solidFill>
                <a:srgbClr val="000E78"/>
              </a:solidFill>
              <a:latin typeface="+mn-lt"/>
            </a:endParaRPr>
          </a:p>
          <a:p>
            <a:pPr marL="0" indent="0">
              <a:buNone/>
            </a:pPr>
            <a:endParaRPr lang="en-US" sz="1800" dirty="0">
              <a:solidFill>
                <a:srgbClr val="000E78"/>
              </a:solidFill>
              <a:latin typeface="+mn-lt"/>
            </a:endParaRPr>
          </a:p>
          <a:p>
            <a:pPr marL="0" indent="0">
              <a:buNone/>
            </a:pPr>
            <a:endParaRPr lang="en-US" sz="1800" baseline="-25000" dirty="0">
              <a:solidFill>
                <a:srgbClr val="000E78"/>
              </a:solidFill>
              <a:latin typeface="+mn-lt"/>
            </a:endParaRPr>
          </a:p>
          <a:p>
            <a:pPr marL="0" indent="0">
              <a:buNone/>
            </a:pPr>
            <a:endParaRPr lang="en-US" sz="1800" dirty="0">
              <a:solidFill>
                <a:srgbClr val="000E78"/>
              </a:solidFill>
              <a:latin typeface="+mn-lt"/>
            </a:endParaRPr>
          </a:p>
          <a:p>
            <a:pPr marL="0" indent="0">
              <a:buNone/>
            </a:pPr>
            <a:endParaRPr lang="en-US" sz="1800" dirty="0">
              <a:solidFill>
                <a:srgbClr val="000E78"/>
              </a:solidFill>
              <a:latin typeface="+mn-lt"/>
            </a:endParaRPr>
          </a:p>
          <a:p>
            <a:pPr marL="0" indent="0">
              <a:buNone/>
            </a:pPr>
            <a:r>
              <a:rPr lang="en-US" sz="1800" dirty="0">
                <a:solidFill>
                  <a:srgbClr val="000E78"/>
                </a:solidFill>
                <a:latin typeface="+mn-lt"/>
              </a:rPr>
              <a:t>	</a:t>
            </a:r>
          </a:p>
          <a:p>
            <a:pPr marL="0" indent="0">
              <a:buNone/>
            </a:pPr>
            <a:endParaRPr lang="en-US" sz="1800" dirty="0">
              <a:solidFill>
                <a:srgbClr val="000E78"/>
              </a:solidFill>
              <a:latin typeface="+mn-lt"/>
            </a:endParaRPr>
          </a:p>
          <a:p>
            <a:pPr marL="0" indent="0">
              <a:buNone/>
            </a:pPr>
            <a:endParaRPr lang="en-US" sz="1800" dirty="0">
              <a:latin typeface="+mn-lt"/>
            </a:endParaRPr>
          </a:p>
          <a:p>
            <a:pPr marL="0" indent="0">
              <a:buNone/>
            </a:pPr>
            <a:endParaRPr lang="es-ES" sz="1800" dirty="0"/>
          </a:p>
        </p:txBody>
      </p:sp>
      <p:sp>
        <p:nvSpPr>
          <p:cNvPr id="6" name="Marcador de fecha 5"/>
          <p:cNvSpPr>
            <a:spLocks noGrp="1"/>
          </p:cNvSpPr>
          <p:nvPr>
            <p:ph type="dt" sz="half" idx="10"/>
          </p:nvPr>
        </p:nvSpPr>
        <p:spPr/>
        <p:txBody>
          <a:bodyPr/>
          <a:lstStyle/>
          <a:p>
            <a:r>
              <a:rPr lang="es-ES"/>
              <a:t>July 8, 2021</a:t>
            </a:r>
            <a:endParaRPr lang="es-ES" dirty="0"/>
          </a:p>
        </p:txBody>
      </p:sp>
      <p:sp>
        <p:nvSpPr>
          <p:cNvPr id="7" name="Marcador de número de diapositiva 6"/>
          <p:cNvSpPr>
            <a:spLocks noGrp="1"/>
          </p:cNvSpPr>
          <p:nvPr>
            <p:ph type="sldNum" sz="quarter" idx="12"/>
          </p:nvPr>
        </p:nvSpPr>
        <p:spPr/>
        <p:txBody>
          <a:bodyPr/>
          <a:lstStyle/>
          <a:p>
            <a:fld id="{361E7022-0706-410E-83DD-1BCD9F4189C2}" type="slidenum">
              <a:rPr lang="es-ES" smtClean="0"/>
              <a:t>9</a:t>
            </a:fld>
            <a:endParaRPr lang="es-ES"/>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D800DC6-A452-4837-B005-8E6E2B4978C6}"/>
                  </a:ext>
                </a:extLst>
              </p:cNvPr>
              <p:cNvSpPr txBox="1"/>
              <p:nvPr/>
            </p:nvSpPr>
            <p:spPr>
              <a:xfrm>
                <a:off x="838198" y="2224469"/>
                <a:ext cx="10515599" cy="369332"/>
              </a:xfrm>
              <a:prstGeom prst="rect">
                <a:avLst/>
              </a:prstGeom>
              <a:noFill/>
            </p:spPr>
            <p:txBody>
              <a:bodyPr wrap="square" rtlCol="0">
                <a:spAutoFit/>
              </a:bodyPr>
              <a:lstStyle/>
              <a:p>
                <a:r>
                  <a:rPr lang="en-US" sz="1800" dirty="0">
                    <a:solidFill>
                      <a:srgbClr val="000E78"/>
                    </a:solidFill>
                    <a:latin typeface="+mn-lt"/>
                  </a:rPr>
                  <a:t>Word vectors:	</a:t>
                </a:r>
                <a:r>
                  <a:rPr lang="es-ES" sz="1800" b="0" dirty="0">
                    <a:solidFill>
                      <a:srgbClr val="000E78"/>
                    </a:solidFill>
                  </a:rPr>
                  <a:t>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 </m:t>
                    </m:r>
                  </m:oMath>
                </a14:m>
                <a:r>
                  <a:rPr lang="en-US" sz="1800" baseline="-25000" dirty="0">
                    <a:solidFill>
                      <a:srgbClr val="000E78"/>
                    </a:solidFill>
                    <a:latin typeface="+mn-lt"/>
                  </a:rPr>
                  <a:t>	</a:t>
                </a:r>
                <a:r>
                  <a:rPr lang="es-ES" sz="1800" dirty="0">
                    <a:solidFill>
                      <a:srgbClr val="000E78"/>
                    </a:solidFill>
                  </a:rPr>
                  <a:t> </a:t>
                </a:r>
                <a14:m>
                  <m:oMath xmlns:m="http://schemas.openxmlformats.org/officeDocument/2006/math">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2</m:t>
                        </m:r>
                      </m:sub>
                    </m:sSub>
                  </m:oMath>
                </a14:m>
                <a:r>
                  <a:rPr lang="en-US" sz="1800" baseline="-25000" dirty="0">
                    <a:solidFill>
                      <a:srgbClr val="000E78"/>
                    </a:solidFill>
                    <a:latin typeface="+mn-lt"/>
                  </a:rPr>
                  <a:t>	</a:t>
                </a:r>
                <a14:m>
                  <m:oMath xmlns:m="http://schemas.openxmlformats.org/officeDocument/2006/math">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3</m:t>
                        </m:r>
                      </m:sub>
                    </m:sSub>
                    <m:r>
                      <a:rPr lang="es-ES" sz="1800" i="1">
                        <a:solidFill>
                          <a:srgbClr val="000E78"/>
                        </a:solidFill>
                        <a:latin typeface="Cambria Math" panose="02040503050406030204" pitchFamily="18" charset="0"/>
                      </a:rPr>
                      <m:t> </m:t>
                    </m:r>
                  </m:oMath>
                </a14:m>
                <a:r>
                  <a:rPr lang="en-US" sz="1800" baseline="-25000" dirty="0">
                    <a:solidFill>
                      <a:srgbClr val="000E78"/>
                    </a:solidFill>
                    <a:latin typeface="+mn-lt"/>
                  </a:rPr>
                  <a:t>	</a:t>
                </a:r>
                <a:r>
                  <a:rPr lang="es-ES" sz="1800" dirty="0">
                    <a:solidFill>
                      <a:srgbClr val="000E78"/>
                    </a:solidFill>
                  </a:rPr>
                  <a:t> </a:t>
                </a:r>
                <a14:m>
                  <m:oMath xmlns:m="http://schemas.openxmlformats.org/officeDocument/2006/math">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4</m:t>
                        </m:r>
                      </m:sub>
                    </m:sSub>
                    <m:r>
                      <a:rPr lang="es-ES" sz="1800" i="1">
                        <a:solidFill>
                          <a:srgbClr val="000E78"/>
                        </a:solidFill>
                        <a:latin typeface="Cambria Math" panose="02040503050406030204" pitchFamily="18" charset="0"/>
                      </a:rPr>
                      <m:t> </m:t>
                    </m:r>
                  </m:oMath>
                </a14:m>
                <a:r>
                  <a:rPr lang="en-US" sz="1800" baseline="-25000" dirty="0">
                    <a:solidFill>
                      <a:srgbClr val="000E78"/>
                    </a:solidFill>
                    <a:latin typeface="+mn-lt"/>
                  </a:rPr>
                  <a:t>	</a:t>
                </a:r>
                <a14:m>
                  <m:oMath xmlns:m="http://schemas.openxmlformats.org/officeDocument/2006/math">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5</m:t>
                        </m:r>
                      </m:sub>
                    </m:sSub>
                  </m:oMath>
                </a14:m>
                <a:endParaRPr lang="en-GB" dirty="0"/>
              </a:p>
            </p:txBody>
          </p:sp>
        </mc:Choice>
        <mc:Fallback xmlns="">
          <p:sp>
            <p:nvSpPr>
              <p:cNvPr id="5" name="CuadroTexto 4">
                <a:extLst>
                  <a:ext uri="{FF2B5EF4-FFF2-40B4-BE49-F238E27FC236}">
                    <a16:creationId xmlns:a16="http://schemas.microsoft.com/office/drawing/2014/main" id="{FD800DC6-A452-4837-B005-8E6E2B4978C6}"/>
                  </a:ext>
                </a:extLst>
              </p:cNvPr>
              <p:cNvSpPr txBox="1">
                <a:spLocks noRot="1" noChangeAspect="1" noMove="1" noResize="1" noEditPoints="1" noAdjustHandles="1" noChangeArrowheads="1" noChangeShapeType="1" noTextEdit="1"/>
              </p:cNvSpPr>
              <p:nvPr/>
            </p:nvSpPr>
            <p:spPr>
              <a:xfrm>
                <a:off x="838198" y="2224469"/>
                <a:ext cx="10515599" cy="369332"/>
              </a:xfrm>
              <a:prstGeom prst="rect">
                <a:avLst/>
              </a:prstGeom>
              <a:blipFill>
                <a:blip r:embed="rId4"/>
                <a:stretch>
                  <a:fillRect l="-464"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3A9F7115-DF68-4946-A48B-497425531479}"/>
                  </a:ext>
                </a:extLst>
              </p:cNvPr>
              <p:cNvSpPr txBox="1"/>
              <p:nvPr/>
            </p:nvSpPr>
            <p:spPr>
              <a:xfrm>
                <a:off x="846589" y="2755806"/>
                <a:ext cx="10515599" cy="942887"/>
              </a:xfrm>
              <a:prstGeom prst="rect">
                <a:avLst/>
              </a:prstGeom>
              <a:noFill/>
            </p:spPr>
            <p:txBody>
              <a:bodyPr wrap="square" rtlCol="0">
                <a:spAutoFit/>
              </a:bodyPr>
              <a:lstStyle/>
              <a:p>
                <a:pPr marL="0" indent="0">
                  <a:buNone/>
                </a:pPr>
                <a:r>
                  <a:rPr lang="en-US" sz="1800" dirty="0">
                    <a:solidFill>
                      <a:srgbClr val="000E78"/>
                    </a:solidFill>
                    <a:latin typeface="+mn-lt"/>
                  </a:rPr>
                  <a:t>Query: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𝑞</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𝑄</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r>
                      <a:rPr lang="es-ES" sz="1800" i="1">
                        <a:solidFill>
                          <a:srgbClr val="000E78"/>
                        </a:solidFill>
                        <a:latin typeface="Cambria Math" panose="02040503050406030204" pitchFamily="18" charset="0"/>
                      </a:rPr>
                      <m:t>…, </m:t>
                    </m:r>
                    <m:sSub>
                      <m:sSubPr>
                        <m:ctrlPr>
                          <a:rPr lang="es-ES" sz="1800" i="1">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𝑞</m:t>
                        </m:r>
                      </m:e>
                      <m:sub>
                        <m:r>
                          <a:rPr lang="es-ES" sz="1800" i="1">
                            <a:solidFill>
                              <a:srgbClr val="000E78"/>
                            </a:solidFill>
                            <a:latin typeface="Cambria Math" panose="02040503050406030204" pitchFamily="18" charset="0"/>
                          </a:rPr>
                          <m:t>6</m:t>
                        </m:r>
                      </m:sub>
                    </m:sSub>
                    <m:r>
                      <a:rPr lang="es-ES" sz="1800" i="1">
                        <a:solidFill>
                          <a:srgbClr val="000E78"/>
                        </a:solidFill>
                        <a:latin typeface="Cambria Math" panose="02040503050406030204" pitchFamily="18" charset="0"/>
                      </a:rPr>
                      <m:t>=</m:t>
                    </m:r>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𝑄</m:t>
                        </m:r>
                      </m:sub>
                    </m:sSub>
                    <m:sSub>
                      <m:sSubPr>
                        <m:ctrlPr>
                          <a:rPr lang="es-ES" sz="1800" i="1">
                            <a:solidFill>
                              <a:srgbClr val="000E78"/>
                            </a:solidFill>
                            <a:latin typeface="Cambria Math" panose="02040503050406030204" pitchFamily="18" charset="0"/>
                          </a:rPr>
                        </m:ctrlPr>
                      </m:sSubPr>
                      <m:e>
                        <m:r>
                          <a:rPr lang="es-ES" sz="1800" i="1">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5</m:t>
                        </m:r>
                      </m:sub>
                    </m:sSub>
                  </m:oMath>
                </a14:m>
                <a:endParaRPr lang="en-US" sz="1800" dirty="0">
                  <a:solidFill>
                    <a:srgbClr val="000E78"/>
                  </a:solidFill>
                </a:endParaRPr>
              </a:p>
              <a:p>
                <a:pPr marL="0" indent="0">
                  <a:buNone/>
                </a:pPr>
                <a:r>
                  <a:rPr lang="en-US" sz="1800" dirty="0">
                    <a:solidFill>
                      <a:srgbClr val="000E78"/>
                    </a:solidFill>
                    <a:latin typeface="+mn-lt"/>
                  </a:rPr>
                  <a:t>Keys: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𝑘</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𝐾</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 …, </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𝑘</m:t>
                        </m:r>
                      </m:e>
                      <m:sub>
                        <m:r>
                          <a:rPr lang="es-ES" sz="1800" b="0" i="1" smtClean="0">
                            <a:solidFill>
                              <a:srgbClr val="000E78"/>
                            </a:solidFill>
                            <a:latin typeface="Cambria Math" panose="02040503050406030204" pitchFamily="18" charset="0"/>
                          </a:rPr>
                          <m:t>6</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𝐾</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5</m:t>
                        </m:r>
                      </m:sub>
                    </m:sSub>
                  </m:oMath>
                </a14:m>
                <a:endParaRPr lang="en-US" sz="1800" baseline="-25000" dirty="0">
                  <a:solidFill>
                    <a:srgbClr val="000E78"/>
                  </a:solidFill>
                </a:endParaRPr>
              </a:p>
              <a:p>
                <a:pPr marL="0" indent="0">
                  <a:buNone/>
                </a:pPr>
                <a:r>
                  <a:rPr lang="en-US" sz="1800" dirty="0">
                    <a:solidFill>
                      <a:srgbClr val="000E78"/>
                    </a:solidFill>
                    <a:latin typeface="+mn-lt"/>
                  </a:rPr>
                  <a:t>Values:	</a:t>
                </a:r>
                <a:r>
                  <a:rPr lang="en-US" sz="1800" baseline="-25000" dirty="0">
                    <a:solidFill>
                      <a:srgbClr val="000E78"/>
                    </a:solidFill>
                    <a:latin typeface="+mn-lt"/>
                  </a:rPr>
                  <a:t>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𝑣</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𝑉</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 …, </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𝑣</m:t>
                        </m:r>
                      </m:e>
                      <m:sub>
                        <m:r>
                          <a:rPr lang="es-ES" sz="1800" b="0" i="1" smtClean="0">
                            <a:solidFill>
                              <a:srgbClr val="000E78"/>
                            </a:solidFill>
                            <a:latin typeface="Cambria Math" panose="02040503050406030204" pitchFamily="18" charset="0"/>
                          </a:rPr>
                          <m:t>6</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𝑊</m:t>
                        </m:r>
                      </m:e>
                      <m:sub>
                        <m:r>
                          <a:rPr lang="es-ES" sz="1800" b="0" i="1" smtClean="0">
                            <a:solidFill>
                              <a:srgbClr val="000E78"/>
                            </a:solidFill>
                            <a:latin typeface="Cambria Math" panose="02040503050406030204" pitchFamily="18" charset="0"/>
                          </a:rPr>
                          <m:t>𝑉</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𝑥</m:t>
                        </m:r>
                      </m:e>
                      <m:sub>
                        <m:r>
                          <a:rPr lang="es-ES" sz="1800" b="0" i="1" smtClean="0">
                            <a:solidFill>
                              <a:srgbClr val="000E78"/>
                            </a:solidFill>
                            <a:latin typeface="Cambria Math" panose="02040503050406030204" pitchFamily="18" charset="0"/>
                          </a:rPr>
                          <m:t>5</m:t>
                        </m:r>
                      </m:sub>
                    </m:sSub>
                  </m:oMath>
                </a14:m>
                <a:endParaRPr lang="en-GB" dirty="0"/>
              </a:p>
            </p:txBody>
          </p:sp>
        </mc:Choice>
        <mc:Fallback>
          <p:sp>
            <p:nvSpPr>
              <p:cNvPr id="8" name="CuadroTexto 7">
                <a:extLst>
                  <a:ext uri="{FF2B5EF4-FFF2-40B4-BE49-F238E27FC236}">
                    <a16:creationId xmlns:a16="http://schemas.microsoft.com/office/drawing/2014/main" id="{3A9F7115-DF68-4946-A48B-497425531479}"/>
                  </a:ext>
                </a:extLst>
              </p:cNvPr>
              <p:cNvSpPr txBox="1">
                <a:spLocks noRot="1" noChangeAspect="1" noMove="1" noResize="1" noEditPoints="1" noAdjustHandles="1" noChangeArrowheads="1" noChangeShapeType="1" noTextEdit="1"/>
              </p:cNvSpPr>
              <p:nvPr/>
            </p:nvSpPr>
            <p:spPr>
              <a:xfrm>
                <a:off x="846589" y="2755806"/>
                <a:ext cx="10515599" cy="942887"/>
              </a:xfrm>
              <a:prstGeom prst="rect">
                <a:avLst/>
              </a:prstGeom>
              <a:blipFill>
                <a:blip r:embed="rId5"/>
                <a:stretch>
                  <a:fillRect l="-522" t="-2581" b="-90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E8A908D-996B-456A-9396-D3C1F674DD7B}"/>
                  </a:ext>
                </a:extLst>
              </p:cNvPr>
              <p:cNvSpPr txBox="1"/>
              <p:nvPr/>
            </p:nvSpPr>
            <p:spPr>
              <a:xfrm>
                <a:off x="838199" y="3860610"/>
                <a:ext cx="10515598" cy="369332"/>
              </a:xfrm>
              <a:prstGeom prst="rect">
                <a:avLst/>
              </a:prstGeom>
              <a:noFill/>
            </p:spPr>
            <p:txBody>
              <a:bodyPr wrap="square" rtlCol="0">
                <a:spAutoFit/>
              </a:bodyPr>
              <a:lstStyle/>
              <a:p>
                <a:r>
                  <a:rPr lang="en-US" sz="1800" dirty="0">
                    <a:solidFill>
                      <a:srgbClr val="000E78"/>
                    </a:solidFill>
                    <a:latin typeface="+mn-lt"/>
                  </a:rPr>
                  <a:t>Selected word:	</a:t>
                </a:r>
                <a:r>
                  <a:rPr lang="en-US" sz="1800" i="1" dirty="0"/>
                  <a:t>orange</a:t>
                </a:r>
                <a:r>
                  <a:rPr lang="en-US" sz="1800" dirty="0">
                    <a:solidFill>
                      <a:srgbClr val="000E78"/>
                    </a:solidFill>
                    <a:latin typeface="+mn-lt"/>
                  </a:rPr>
                  <a:t> </a:t>
                </a:r>
                <a14:m>
                  <m:oMath xmlns:m="http://schemas.openxmlformats.org/officeDocument/2006/math">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𝑞</m:t>
                        </m:r>
                      </m:e>
                      <m:sub>
                        <m:r>
                          <a:rPr lang="es-ES" sz="1800" b="0" i="1" smtClean="0">
                            <a:solidFill>
                              <a:srgbClr val="000E78"/>
                            </a:solidFill>
                            <a:latin typeface="Cambria Math" panose="02040503050406030204" pitchFamily="18" charset="0"/>
                          </a:rPr>
                          <m:t>2</m:t>
                        </m:r>
                      </m:sub>
                    </m:sSub>
                  </m:oMath>
                </a14:m>
                <a:endParaRPr lang="en-GB" dirty="0"/>
              </a:p>
            </p:txBody>
          </p:sp>
        </mc:Choice>
        <mc:Fallback xmlns="">
          <p:sp>
            <p:nvSpPr>
              <p:cNvPr id="9" name="CuadroTexto 8">
                <a:extLst>
                  <a:ext uri="{FF2B5EF4-FFF2-40B4-BE49-F238E27FC236}">
                    <a16:creationId xmlns:a16="http://schemas.microsoft.com/office/drawing/2014/main" id="{DE8A908D-996B-456A-9396-D3C1F674DD7B}"/>
                  </a:ext>
                </a:extLst>
              </p:cNvPr>
              <p:cNvSpPr txBox="1">
                <a:spLocks noRot="1" noChangeAspect="1" noMove="1" noResize="1" noEditPoints="1" noAdjustHandles="1" noChangeArrowheads="1" noChangeShapeType="1" noTextEdit="1"/>
              </p:cNvSpPr>
              <p:nvPr/>
            </p:nvSpPr>
            <p:spPr>
              <a:xfrm>
                <a:off x="838199" y="3860610"/>
                <a:ext cx="10515598" cy="369332"/>
              </a:xfrm>
              <a:prstGeom prst="rect">
                <a:avLst/>
              </a:prstGeom>
              <a:blipFill>
                <a:blip r:embed="rId6"/>
                <a:stretch>
                  <a:fillRect l="-464"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BEAC93E-EB2A-408B-AD3B-A4945CE7788C}"/>
                  </a:ext>
                </a:extLst>
              </p:cNvPr>
              <p:cNvSpPr txBox="1"/>
              <p:nvPr/>
            </p:nvSpPr>
            <p:spPr>
              <a:xfrm>
                <a:off x="846589" y="4394564"/>
                <a:ext cx="10507208" cy="885627"/>
              </a:xfrm>
              <a:prstGeom prst="rect">
                <a:avLst/>
              </a:prstGeom>
              <a:noFill/>
            </p:spPr>
            <p:txBody>
              <a:bodyPr wrap="square" rtlCol="0">
                <a:spAutoFit/>
              </a:bodyPr>
              <a:lstStyle/>
              <a:p>
                <a:pPr marL="0" indent="0">
                  <a:buNone/>
                </a:pPr>
                <a:r>
                  <a:rPr lang="en-US" sz="1800" dirty="0">
                    <a:solidFill>
                      <a:srgbClr val="000E78"/>
                    </a:solidFill>
                    <a:latin typeface="+mn-lt"/>
                  </a:rPr>
                  <a:t>Weights: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𝑧</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sSubSup>
                      <m:sSubSupPr>
                        <m:ctrlPr>
                          <a:rPr lang="es-ES" sz="1800" b="0" i="1" smtClean="0">
                            <a:solidFill>
                              <a:srgbClr val="000E78"/>
                            </a:solidFill>
                            <a:latin typeface="Cambria Math" panose="02040503050406030204" pitchFamily="18" charset="0"/>
                          </a:rPr>
                        </m:ctrlPr>
                      </m:sSubSupPr>
                      <m:e>
                        <m:r>
                          <a:rPr lang="es-ES" sz="1800" b="0" i="1" smtClean="0">
                            <a:solidFill>
                              <a:srgbClr val="000E78"/>
                            </a:solidFill>
                            <a:latin typeface="Cambria Math" panose="02040503050406030204" pitchFamily="18" charset="0"/>
                          </a:rPr>
                          <m:t>𝑘</m:t>
                        </m:r>
                      </m:e>
                      <m:sub>
                        <m:r>
                          <a:rPr lang="es-ES" sz="1800" b="0" i="1" smtClean="0">
                            <a:solidFill>
                              <a:srgbClr val="000E78"/>
                            </a:solidFill>
                            <a:latin typeface="Cambria Math" panose="02040503050406030204" pitchFamily="18" charset="0"/>
                          </a:rPr>
                          <m:t>1</m:t>
                        </m:r>
                      </m:sub>
                      <m:sup>
                        <m:r>
                          <a:rPr lang="es-ES" sz="1800" b="0" i="1" smtClean="0">
                            <a:solidFill>
                              <a:srgbClr val="000E78"/>
                            </a:solidFill>
                            <a:latin typeface="Cambria Math" panose="02040503050406030204" pitchFamily="18" charset="0"/>
                          </a:rPr>
                          <m:t>𝑇</m:t>
                        </m:r>
                      </m:sup>
                    </m:sSubSup>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𝑞</m:t>
                        </m:r>
                      </m:e>
                      <m:sub>
                        <m:r>
                          <a:rPr lang="es-ES" sz="1800" b="0" i="1" smtClean="0">
                            <a:solidFill>
                              <a:srgbClr val="000E78"/>
                            </a:solidFill>
                            <a:latin typeface="Cambria Math" panose="02040503050406030204" pitchFamily="18" charset="0"/>
                          </a:rPr>
                          <m:t>2</m:t>
                        </m:r>
                      </m:sub>
                    </m:sSub>
                  </m:oMath>
                </a14:m>
                <a:r>
                  <a:rPr lang="en-US" sz="1800" dirty="0">
                    <a:solidFill>
                      <a:srgbClr val="000E78"/>
                    </a:solidFill>
                    <a:latin typeface="+mn-lt"/>
                  </a:rPr>
                  <a:t> , … , </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𝑧</m:t>
                        </m:r>
                      </m:e>
                      <m:sub>
                        <m:r>
                          <a:rPr lang="es-ES" sz="1800" b="0" i="1" smtClean="0">
                            <a:solidFill>
                              <a:srgbClr val="000E78"/>
                            </a:solidFill>
                            <a:latin typeface="Cambria Math" panose="02040503050406030204" pitchFamily="18" charset="0"/>
                          </a:rPr>
                          <m:t>5</m:t>
                        </m:r>
                      </m:sub>
                    </m:sSub>
                    <m:r>
                      <a:rPr lang="es-ES" sz="1800" b="0" i="1" smtClean="0">
                        <a:solidFill>
                          <a:srgbClr val="000E78"/>
                        </a:solidFill>
                        <a:latin typeface="Cambria Math" panose="02040503050406030204" pitchFamily="18" charset="0"/>
                      </a:rPr>
                      <m:t>=</m:t>
                    </m:r>
                    <m:sSubSup>
                      <m:sSubSupPr>
                        <m:ctrlPr>
                          <a:rPr lang="es-ES" sz="1800" b="0" i="1" smtClean="0">
                            <a:solidFill>
                              <a:srgbClr val="000E78"/>
                            </a:solidFill>
                            <a:latin typeface="Cambria Math" panose="02040503050406030204" pitchFamily="18" charset="0"/>
                          </a:rPr>
                        </m:ctrlPr>
                      </m:sSubSupPr>
                      <m:e>
                        <m:r>
                          <a:rPr lang="es-ES" sz="1800" b="0" i="1" smtClean="0">
                            <a:solidFill>
                              <a:srgbClr val="000E78"/>
                            </a:solidFill>
                            <a:latin typeface="Cambria Math" panose="02040503050406030204" pitchFamily="18" charset="0"/>
                          </a:rPr>
                          <m:t>𝑘</m:t>
                        </m:r>
                      </m:e>
                      <m:sub>
                        <m:r>
                          <a:rPr lang="es-ES" sz="1800" b="0" i="1" smtClean="0">
                            <a:solidFill>
                              <a:srgbClr val="000E78"/>
                            </a:solidFill>
                            <a:latin typeface="Cambria Math" panose="02040503050406030204" pitchFamily="18" charset="0"/>
                          </a:rPr>
                          <m:t>5</m:t>
                        </m:r>
                      </m:sub>
                      <m:sup>
                        <m:r>
                          <a:rPr lang="es-ES" sz="1800" b="0" i="1" smtClean="0">
                            <a:solidFill>
                              <a:srgbClr val="000E78"/>
                            </a:solidFill>
                            <a:latin typeface="Cambria Math" panose="02040503050406030204" pitchFamily="18" charset="0"/>
                          </a:rPr>
                          <m:t>𝑇</m:t>
                        </m:r>
                      </m:sup>
                    </m:sSubSup>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𝑞</m:t>
                        </m:r>
                      </m:e>
                      <m:sub>
                        <m:r>
                          <a:rPr lang="es-ES" sz="1800" b="0" i="1" smtClean="0">
                            <a:solidFill>
                              <a:srgbClr val="000E78"/>
                            </a:solidFill>
                            <a:latin typeface="Cambria Math" panose="02040503050406030204" pitchFamily="18" charset="0"/>
                          </a:rPr>
                          <m:t>2</m:t>
                        </m:r>
                      </m:sub>
                    </m:sSub>
                  </m:oMath>
                </a14:m>
                <a:endParaRPr lang="en-US" sz="1800" baseline="-25000" dirty="0">
                  <a:solidFill>
                    <a:srgbClr val="000E78"/>
                  </a:solidFill>
                  <a:latin typeface="+mn-lt"/>
                </a:endParaRPr>
              </a:p>
              <a:p>
                <a:r>
                  <a:rPr lang="en-US" sz="1800" dirty="0">
                    <a:solidFill>
                      <a:srgbClr val="000E78"/>
                    </a:solidFill>
                    <a:latin typeface="+mn-lt"/>
                  </a:rPr>
                  <a:t>		</a:t>
                </a:r>
                <a14:m>
                  <m:oMath xmlns:m="http://schemas.openxmlformats.org/officeDocument/2006/math">
                    <m:d>
                      <m:dPr>
                        <m:begChr m:val="["/>
                        <m:endChr m:val="]"/>
                        <m:ctrlPr>
                          <a:rPr lang="es-ES" sz="1800" b="0" i="1" smtClean="0">
                            <a:solidFill>
                              <a:srgbClr val="000E78"/>
                            </a:solidFill>
                            <a:latin typeface="Cambria Math" panose="02040503050406030204" pitchFamily="18" charset="0"/>
                          </a:rPr>
                        </m:ctrlPr>
                      </m:dPr>
                      <m:e>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𝑤</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 …, </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𝑤</m:t>
                            </m:r>
                          </m:e>
                          <m:sub>
                            <m:r>
                              <a:rPr lang="es-ES" sz="1800" b="0" i="1" smtClean="0">
                                <a:solidFill>
                                  <a:srgbClr val="000E78"/>
                                </a:solidFill>
                                <a:latin typeface="Cambria Math" panose="02040503050406030204" pitchFamily="18" charset="0"/>
                              </a:rPr>
                              <m:t>5</m:t>
                            </m:r>
                          </m:sub>
                        </m:sSub>
                      </m:e>
                    </m:d>
                    <m:r>
                      <a:rPr lang="es-ES" sz="1800" b="0" i="1" smtClean="0">
                        <a:solidFill>
                          <a:srgbClr val="000E78"/>
                        </a:solidFill>
                        <a:latin typeface="Cambria Math" panose="02040503050406030204" pitchFamily="18" charset="0"/>
                      </a:rPr>
                      <m:t>=</m:t>
                    </m:r>
                  </m:oMath>
                </a14:m>
                <a:r>
                  <a:rPr lang="en-US" sz="1800" dirty="0">
                    <a:solidFill>
                      <a:srgbClr val="000E78"/>
                    </a:solidFill>
                    <a:latin typeface="+mn-lt"/>
                  </a:rPr>
                  <a:t> softmax(</a:t>
                </a:r>
                <a14:m>
                  <m:oMath xmlns:m="http://schemas.openxmlformats.org/officeDocument/2006/math">
                    <m:sSub>
                      <m:sSubPr>
                        <m:ctrlPr>
                          <a:rPr lang="es-ES" i="1">
                            <a:solidFill>
                              <a:srgbClr val="000E78"/>
                            </a:solidFill>
                            <a:latin typeface="Cambria Math" panose="02040503050406030204" pitchFamily="18" charset="0"/>
                          </a:rPr>
                        </m:ctrlPr>
                      </m:sSubPr>
                      <m:e>
                        <m:r>
                          <a:rPr lang="es-ES" i="1">
                            <a:solidFill>
                              <a:srgbClr val="000E78"/>
                            </a:solidFill>
                            <a:latin typeface="Cambria Math" panose="02040503050406030204" pitchFamily="18" charset="0"/>
                          </a:rPr>
                          <m:t>𝑧</m:t>
                        </m:r>
                      </m:e>
                      <m:sub>
                        <m:r>
                          <a:rPr lang="es-ES" i="1">
                            <a:solidFill>
                              <a:srgbClr val="000E78"/>
                            </a:solidFill>
                            <a:latin typeface="Cambria Math" panose="02040503050406030204" pitchFamily="18" charset="0"/>
                          </a:rPr>
                          <m:t>1</m:t>
                        </m:r>
                      </m:sub>
                    </m:sSub>
                    <m:r>
                      <a:rPr lang="es-ES" i="1">
                        <a:solidFill>
                          <a:srgbClr val="000E78"/>
                        </a:solidFill>
                        <a:latin typeface="Cambria Math" panose="02040503050406030204" pitchFamily="18" charset="0"/>
                      </a:rPr>
                      <m:t>, …, </m:t>
                    </m:r>
                    <m:sSub>
                      <m:sSubPr>
                        <m:ctrlPr>
                          <a:rPr lang="es-ES" i="1">
                            <a:solidFill>
                              <a:srgbClr val="000E78"/>
                            </a:solidFill>
                            <a:latin typeface="Cambria Math" panose="02040503050406030204" pitchFamily="18" charset="0"/>
                          </a:rPr>
                        </m:ctrlPr>
                      </m:sSubPr>
                      <m:e>
                        <m:r>
                          <a:rPr lang="es-ES" i="1">
                            <a:solidFill>
                              <a:srgbClr val="000E78"/>
                            </a:solidFill>
                            <a:latin typeface="Cambria Math" panose="02040503050406030204" pitchFamily="18" charset="0"/>
                          </a:rPr>
                          <m:t>𝑧</m:t>
                        </m:r>
                      </m:e>
                      <m:sub>
                        <m:r>
                          <a:rPr lang="es-ES" i="1">
                            <a:solidFill>
                              <a:srgbClr val="000E78"/>
                            </a:solidFill>
                            <a:latin typeface="Cambria Math" panose="02040503050406030204" pitchFamily="18" charset="0"/>
                          </a:rPr>
                          <m:t>5</m:t>
                        </m:r>
                      </m:sub>
                    </m:sSub>
                  </m:oMath>
                </a14:m>
                <a:r>
                  <a:rPr lang="en-US" sz="1800" dirty="0">
                    <a:solidFill>
                      <a:srgbClr val="000E78"/>
                    </a:solidFill>
                    <a:latin typeface="+mn-lt"/>
                  </a:rPr>
                  <a:t>), 	where softmax(</a:t>
                </a:r>
                <a14:m>
                  <m:oMath xmlns:m="http://schemas.openxmlformats.org/officeDocument/2006/math">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𝑧</m:t>
                        </m:r>
                      </m:e>
                      <m:sub>
                        <m:r>
                          <a:rPr lang="es-ES" sz="1800" b="0" i="1" smtClean="0">
                            <a:solidFill>
                              <a:srgbClr val="000E78"/>
                            </a:solidFill>
                            <a:latin typeface="Cambria Math" panose="02040503050406030204" pitchFamily="18" charset="0"/>
                          </a:rPr>
                          <m:t>𝑖</m:t>
                        </m:r>
                      </m:sub>
                    </m:sSub>
                  </m:oMath>
                </a14:m>
                <a:r>
                  <a:rPr lang="en-US" sz="1800" dirty="0">
                    <a:solidFill>
                      <a:srgbClr val="000E78"/>
                    </a:solidFill>
                    <a:latin typeface="+mn-lt"/>
                  </a:rPr>
                  <a:t>) = </a:t>
                </a:r>
                <a14:m>
                  <m:oMath xmlns:m="http://schemas.openxmlformats.org/officeDocument/2006/math">
                    <m:f>
                      <m:fPr>
                        <m:ctrlPr>
                          <a:rPr lang="en-US" sz="1800" i="1" smtClean="0">
                            <a:solidFill>
                              <a:srgbClr val="000E78"/>
                            </a:solidFill>
                            <a:latin typeface="Cambria Math" panose="02040503050406030204" pitchFamily="18" charset="0"/>
                          </a:rPr>
                        </m:ctrlPr>
                      </m:fPr>
                      <m:num>
                        <m:sSup>
                          <m:sSupPr>
                            <m:ctrlPr>
                              <a:rPr lang="es-ES" sz="1800" b="0" i="1" smtClean="0">
                                <a:solidFill>
                                  <a:srgbClr val="000E78"/>
                                </a:solidFill>
                                <a:latin typeface="Cambria Math" panose="02040503050406030204" pitchFamily="18" charset="0"/>
                              </a:rPr>
                            </m:ctrlPr>
                          </m:sSupPr>
                          <m:e>
                            <m:r>
                              <a:rPr lang="es-ES" sz="1800" b="0" i="1" smtClean="0">
                                <a:solidFill>
                                  <a:srgbClr val="000E78"/>
                                </a:solidFill>
                                <a:latin typeface="Cambria Math" panose="02040503050406030204" pitchFamily="18" charset="0"/>
                              </a:rPr>
                              <m:t>𝑒</m:t>
                            </m:r>
                          </m:e>
                          <m:sup>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𝑧</m:t>
                                </m:r>
                              </m:e>
                              <m:sub>
                                <m:r>
                                  <a:rPr lang="es-ES" sz="1800" b="0" i="1" smtClean="0">
                                    <a:solidFill>
                                      <a:srgbClr val="000E78"/>
                                    </a:solidFill>
                                    <a:latin typeface="Cambria Math" panose="02040503050406030204" pitchFamily="18" charset="0"/>
                                  </a:rPr>
                                  <m:t>𝑖</m:t>
                                </m:r>
                              </m:sub>
                            </m:sSub>
                          </m:sup>
                        </m:sSup>
                      </m:num>
                      <m:den>
                        <m:nary>
                          <m:naryPr>
                            <m:chr m:val="∑"/>
                            <m:supHide m:val="on"/>
                            <m:ctrlPr>
                              <a:rPr lang="es-ES" sz="1800" b="0" i="1" smtClean="0">
                                <a:solidFill>
                                  <a:srgbClr val="000E78"/>
                                </a:solidFill>
                                <a:latin typeface="Cambria Math" panose="02040503050406030204" pitchFamily="18" charset="0"/>
                              </a:rPr>
                            </m:ctrlPr>
                          </m:naryPr>
                          <m:sub>
                            <m:r>
                              <m:rPr>
                                <m:brk m:alnAt="7"/>
                              </m:rPr>
                              <a:rPr lang="es-ES" sz="1800" b="0" i="1" smtClean="0">
                                <a:solidFill>
                                  <a:srgbClr val="000E78"/>
                                </a:solidFill>
                                <a:latin typeface="Cambria Math" panose="02040503050406030204" pitchFamily="18" charset="0"/>
                              </a:rPr>
                              <m:t>𝑗</m:t>
                            </m:r>
                          </m:sub>
                          <m:sup/>
                          <m:e>
                            <m:sSup>
                              <m:sSupPr>
                                <m:ctrlPr>
                                  <a:rPr lang="es-ES" sz="1800" b="0" i="1" smtClean="0">
                                    <a:solidFill>
                                      <a:srgbClr val="000E78"/>
                                    </a:solidFill>
                                    <a:latin typeface="Cambria Math" panose="02040503050406030204" pitchFamily="18" charset="0"/>
                                  </a:rPr>
                                </m:ctrlPr>
                              </m:sSupPr>
                              <m:e>
                                <m:r>
                                  <a:rPr lang="es-ES" sz="1800" b="0" i="1" smtClean="0">
                                    <a:solidFill>
                                      <a:srgbClr val="000E78"/>
                                    </a:solidFill>
                                    <a:latin typeface="Cambria Math" panose="02040503050406030204" pitchFamily="18" charset="0"/>
                                  </a:rPr>
                                  <m:t>𝑒</m:t>
                                </m:r>
                              </m:e>
                              <m:sup>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𝑧</m:t>
                                    </m:r>
                                  </m:e>
                                  <m:sub>
                                    <m:r>
                                      <a:rPr lang="es-ES" sz="1800" b="0" i="1" smtClean="0">
                                        <a:solidFill>
                                          <a:srgbClr val="000E78"/>
                                        </a:solidFill>
                                        <a:latin typeface="Cambria Math" panose="02040503050406030204" pitchFamily="18" charset="0"/>
                                      </a:rPr>
                                      <m:t>𝑗</m:t>
                                    </m:r>
                                  </m:sub>
                                </m:sSub>
                              </m:sup>
                            </m:sSup>
                          </m:e>
                        </m:nary>
                      </m:den>
                    </m:f>
                  </m:oMath>
                </a14:m>
                <a:endParaRPr lang="en-GB" dirty="0"/>
              </a:p>
            </p:txBody>
          </p:sp>
        </mc:Choice>
        <mc:Fallback xmlns="">
          <p:sp>
            <p:nvSpPr>
              <p:cNvPr id="10" name="CuadroTexto 9">
                <a:extLst>
                  <a:ext uri="{FF2B5EF4-FFF2-40B4-BE49-F238E27FC236}">
                    <a16:creationId xmlns:a16="http://schemas.microsoft.com/office/drawing/2014/main" id="{BBEAC93E-EB2A-408B-AD3B-A4945CE7788C}"/>
                  </a:ext>
                </a:extLst>
              </p:cNvPr>
              <p:cNvSpPr txBox="1">
                <a:spLocks noRot="1" noChangeAspect="1" noMove="1" noResize="1" noEditPoints="1" noAdjustHandles="1" noChangeArrowheads="1" noChangeShapeType="1" noTextEdit="1"/>
              </p:cNvSpPr>
              <p:nvPr/>
            </p:nvSpPr>
            <p:spPr>
              <a:xfrm>
                <a:off x="846589" y="4394564"/>
                <a:ext cx="10507208" cy="885627"/>
              </a:xfrm>
              <a:prstGeom prst="rect">
                <a:avLst/>
              </a:prstGeom>
              <a:blipFill>
                <a:blip r:embed="rId7"/>
                <a:stretch>
                  <a:fillRect l="-522" t="-27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EAEDA44C-7B05-4744-A37C-028E9F43ABBD}"/>
                  </a:ext>
                </a:extLst>
              </p:cNvPr>
              <p:cNvSpPr txBox="1"/>
              <p:nvPr/>
            </p:nvSpPr>
            <p:spPr>
              <a:xfrm>
                <a:off x="838198" y="5178449"/>
                <a:ext cx="10515598" cy="646652"/>
              </a:xfrm>
              <a:prstGeom prst="rect">
                <a:avLst/>
              </a:prstGeom>
              <a:noFill/>
            </p:spPr>
            <p:txBody>
              <a:bodyPr wrap="square" rtlCol="0">
                <a:spAutoFit/>
              </a:bodyPr>
              <a:lstStyle/>
              <a:p>
                <a:r>
                  <a:rPr lang="en-US" sz="1800" dirty="0">
                    <a:solidFill>
                      <a:srgbClr val="000E78"/>
                    </a:solidFill>
                    <a:latin typeface="+mn-lt"/>
                  </a:rPr>
                  <a:t>Attention vector:	y</a:t>
                </a:r>
                <a:r>
                  <a:rPr lang="en-US" sz="1800" baseline="-25000" dirty="0">
                    <a:solidFill>
                      <a:srgbClr val="000E78"/>
                    </a:solidFill>
                  </a:rPr>
                  <a:t>2</a:t>
                </a:r>
                <a:r>
                  <a:rPr lang="en-US" sz="1800" dirty="0">
                    <a:solidFill>
                      <a:srgbClr val="000E78"/>
                    </a:solidFill>
                    <a:latin typeface="+mn-lt"/>
                  </a:rPr>
                  <a:t> = </a:t>
                </a:r>
                <a14:m>
                  <m:oMath xmlns:m="http://schemas.openxmlformats.org/officeDocument/2006/math">
                    <m:nary>
                      <m:naryPr>
                        <m:chr m:val="∑"/>
                        <m:supHide m:val="on"/>
                        <m:ctrlPr>
                          <a:rPr lang="en-US" sz="1800" i="1" smtClean="0">
                            <a:solidFill>
                              <a:srgbClr val="000E78"/>
                            </a:solidFill>
                            <a:latin typeface="Cambria Math" panose="02040503050406030204" pitchFamily="18" charset="0"/>
                          </a:rPr>
                        </m:ctrlPr>
                      </m:naryPr>
                      <m:sub>
                        <m:r>
                          <m:rPr>
                            <m:brk m:alnAt="7"/>
                          </m:rPr>
                          <a:rPr lang="es-ES" sz="1800" b="0" i="1" smtClean="0">
                            <a:solidFill>
                              <a:srgbClr val="000E78"/>
                            </a:solidFill>
                            <a:latin typeface="Cambria Math" panose="02040503050406030204" pitchFamily="18" charset="0"/>
                          </a:rPr>
                          <m:t>𝑖</m:t>
                        </m:r>
                      </m:sub>
                      <m:sup/>
                      <m:e>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𝑤</m:t>
                            </m:r>
                          </m:e>
                          <m:sub>
                            <m:r>
                              <a:rPr lang="es-ES" sz="1800" b="0" i="1" smtClean="0">
                                <a:solidFill>
                                  <a:srgbClr val="000E78"/>
                                </a:solidFill>
                                <a:latin typeface="Cambria Math" panose="02040503050406030204" pitchFamily="18" charset="0"/>
                              </a:rPr>
                              <m:t>𝑖</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𝑣</m:t>
                            </m:r>
                          </m:e>
                          <m:sub>
                            <m:r>
                              <a:rPr lang="es-ES" sz="1800" b="0" i="1" smtClean="0">
                                <a:solidFill>
                                  <a:srgbClr val="000E78"/>
                                </a:solidFill>
                                <a:latin typeface="Cambria Math" panose="02040503050406030204" pitchFamily="18" charset="0"/>
                              </a:rPr>
                              <m:t>𝑖</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𝑤</m:t>
                            </m:r>
                          </m:e>
                          <m:sub>
                            <m:r>
                              <a:rPr lang="es-ES" sz="1800" b="0" i="1" smtClean="0">
                                <a:solidFill>
                                  <a:srgbClr val="000E78"/>
                                </a:solidFill>
                                <a:latin typeface="Cambria Math" panose="02040503050406030204" pitchFamily="18" charset="0"/>
                              </a:rPr>
                              <m:t>1</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𝑣</m:t>
                            </m:r>
                          </m:e>
                          <m:sub>
                            <m:r>
                              <a:rPr lang="es-ES" sz="1800" b="0" i="1" smtClean="0">
                                <a:solidFill>
                                  <a:srgbClr val="000E78"/>
                                </a:solidFill>
                                <a:latin typeface="Cambria Math" panose="02040503050406030204" pitchFamily="18" charset="0"/>
                              </a:rPr>
                              <m:t>1</m:t>
                            </m:r>
                          </m:sub>
                        </m:sSub>
                        <m:r>
                          <a:rPr lang="es-ES" sz="1800" b="0" i="1" smtClean="0">
                            <a:solidFill>
                              <a:srgbClr val="000E78"/>
                            </a:solidFill>
                            <a:latin typeface="Cambria Math" panose="02040503050406030204" pitchFamily="18" charset="0"/>
                          </a:rPr>
                          <m:t>+…+</m:t>
                        </m:r>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𝑤</m:t>
                            </m:r>
                          </m:e>
                          <m:sub>
                            <m:r>
                              <a:rPr lang="es-ES" sz="1800" b="0" i="1" smtClean="0">
                                <a:solidFill>
                                  <a:srgbClr val="000E78"/>
                                </a:solidFill>
                                <a:latin typeface="Cambria Math" panose="02040503050406030204" pitchFamily="18" charset="0"/>
                              </a:rPr>
                              <m:t>5</m:t>
                            </m:r>
                          </m:sub>
                        </m:sSub>
                        <m:sSub>
                          <m:sSubPr>
                            <m:ctrlPr>
                              <a:rPr lang="es-ES" sz="1800" b="0" i="1" smtClean="0">
                                <a:solidFill>
                                  <a:srgbClr val="000E78"/>
                                </a:solidFill>
                                <a:latin typeface="Cambria Math" panose="02040503050406030204" pitchFamily="18" charset="0"/>
                              </a:rPr>
                            </m:ctrlPr>
                          </m:sSubPr>
                          <m:e>
                            <m:r>
                              <a:rPr lang="es-ES" sz="1800" b="0" i="1" smtClean="0">
                                <a:solidFill>
                                  <a:srgbClr val="000E78"/>
                                </a:solidFill>
                                <a:latin typeface="Cambria Math" panose="02040503050406030204" pitchFamily="18" charset="0"/>
                              </a:rPr>
                              <m:t>𝑣</m:t>
                            </m:r>
                          </m:e>
                          <m:sub>
                            <m:r>
                              <a:rPr lang="es-ES" sz="1800" b="0" i="1" smtClean="0">
                                <a:solidFill>
                                  <a:srgbClr val="000E78"/>
                                </a:solidFill>
                                <a:latin typeface="Cambria Math" panose="02040503050406030204" pitchFamily="18" charset="0"/>
                              </a:rPr>
                              <m:t>5</m:t>
                            </m:r>
                          </m:sub>
                        </m:sSub>
                      </m:e>
                    </m:nary>
                  </m:oMath>
                </a14:m>
                <a:endParaRPr lang="en-US" sz="1800" dirty="0">
                  <a:solidFill>
                    <a:srgbClr val="000E78"/>
                  </a:solidFill>
                  <a:latin typeface="+mn-lt"/>
                </a:endParaRPr>
              </a:p>
              <a:p>
                <a:endParaRPr lang="en-GB" dirty="0"/>
              </a:p>
            </p:txBody>
          </p:sp>
        </mc:Choice>
        <mc:Fallback xmlns="">
          <p:sp>
            <p:nvSpPr>
              <p:cNvPr id="11" name="CuadroTexto 10">
                <a:extLst>
                  <a:ext uri="{FF2B5EF4-FFF2-40B4-BE49-F238E27FC236}">
                    <a16:creationId xmlns:a16="http://schemas.microsoft.com/office/drawing/2014/main" id="{EAEDA44C-7B05-4744-A37C-028E9F43ABBD}"/>
                  </a:ext>
                </a:extLst>
              </p:cNvPr>
              <p:cNvSpPr txBox="1">
                <a:spLocks noRot="1" noChangeAspect="1" noMove="1" noResize="1" noEditPoints="1" noAdjustHandles="1" noChangeArrowheads="1" noChangeShapeType="1" noTextEdit="1"/>
              </p:cNvSpPr>
              <p:nvPr/>
            </p:nvSpPr>
            <p:spPr>
              <a:xfrm>
                <a:off x="838198" y="5178449"/>
                <a:ext cx="10515598" cy="646652"/>
              </a:xfrm>
              <a:prstGeom prst="rect">
                <a:avLst/>
              </a:prstGeom>
              <a:blipFill>
                <a:blip r:embed="rId8"/>
                <a:stretch>
                  <a:fillRect l="-464" t="-68224" b="-61682"/>
                </a:stretch>
              </a:blipFill>
            </p:spPr>
            <p:txBody>
              <a:bodyPr/>
              <a:lstStyle/>
              <a:p>
                <a:r>
                  <a:rPr lang="en-GB">
                    <a:noFill/>
                  </a:rPr>
                  <a:t> </a:t>
                </a:r>
              </a:p>
            </p:txBody>
          </p:sp>
        </mc:Fallback>
      </mc:AlternateContent>
    </p:spTree>
    <p:extLst>
      <p:ext uri="{BB962C8B-B14F-4D97-AF65-F5344CB8AC3E}">
        <p14:creationId xmlns:p14="http://schemas.microsoft.com/office/powerpoint/2010/main" val="2835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4036</Words>
  <Application>Microsoft Office PowerPoint</Application>
  <PresentationFormat>Panorámica</PresentationFormat>
  <Paragraphs>421</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Algerian</vt:lpstr>
      <vt:lpstr>Arial</vt:lpstr>
      <vt:lpstr>Calibri</vt:lpstr>
      <vt:lpstr>Calibri Light</vt:lpstr>
      <vt:lpstr>Cambria Math</vt:lpstr>
      <vt:lpstr>Symbol</vt:lpstr>
      <vt:lpstr>Tema de Office</vt:lpstr>
      <vt:lpstr>Presentación de PowerPoint</vt:lpstr>
      <vt:lpstr>Contents</vt:lpstr>
      <vt:lpstr>Natural Language Processing (NLP)</vt:lpstr>
      <vt:lpstr>Recurrent Neural Networks (RNNs)</vt:lpstr>
      <vt:lpstr>RNNs Drawbacks</vt:lpstr>
      <vt:lpstr>The Transformer</vt:lpstr>
      <vt:lpstr>Self-Attention</vt:lpstr>
      <vt:lpstr>Self-Attention Intuition (I)</vt:lpstr>
      <vt:lpstr>Self-Attention Intuition (II)</vt:lpstr>
      <vt:lpstr>Transformer Encoder</vt:lpstr>
      <vt:lpstr>BERT</vt:lpstr>
      <vt:lpstr>Pre-Training BERT</vt:lpstr>
      <vt:lpstr>Input-Output BERT</vt:lpstr>
      <vt:lpstr>Fine-Tune BERT</vt:lpstr>
      <vt:lpstr>Sentiment Analysis</vt:lpstr>
      <vt:lpstr>SST-2 Dataset</vt:lpstr>
      <vt:lpstr>SST-2 Preprocessing</vt:lpstr>
      <vt:lpstr>Generation of the Model (I)</vt:lpstr>
      <vt:lpstr>Generation of the Model (II)</vt:lpstr>
      <vt:lpstr>Metrics</vt:lpstr>
      <vt:lpstr>Fine-Tune Results on Sentiment Analysis</vt:lpstr>
      <vt:lpstr>Test Results on Sentiment Analysis</vt:lpstr>
      <vt:lpstr>Final Application for Sentiment Analysis</vt:lpstr>
      <vt:lpstr>Question Answering</vt:lpstr>
      <vt:lpstr>SQuAD Dataset</vt:lpstr>
      <vt:lpstr>SQuAD Preprocessing</vt:lpstr>
      <vt:lpstr>Generation of the Model (I)</vt:lpstr>
      <vt:lpstr>Generation of the Model (II)</vt:lpstr>
      <vt:lpstr>Fine-Tune Results on Question Answering</vt:lpstr>
      <vt:lpstr>Test Results on Question Answering</vt:lpstr>
      <vt:lpstr>Final Application for Question Answering</vt:lpstr>
      <vt:lpstr>Conclusion</vt:lpstr>
      <vt:lpstr>Presentación de PowerPoint</vt:lpstr>
    </vt:vector>
  </TitlesOfParts>
  <Company>Universidad Carlos III de Madrid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MOSQUERA ARANCIBIA, BELEN</dc:creator>
  <cp:lastModifiedBy>Ion Bueno Ulacia</cp:lastModifiedBy>
  <cp:revision>114</cp:revision>
  <dcterms:created xsi:type="dcterms:W3CDTF">2019-01-10T10:56:19Z</dcterms:created>
  <dcterms:modified xsi:type="dcterms:W3CDTF">2021-07-07T22:09:12Z</dcterms:modified>
</cp:coreProperties>
</file>